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7" r:id="rId3"/>
    <p:sldId id="257" r:id="rId4"/>
    <p:sldId id="258" r:id="rId5"/>
    <p:sldId id="259" r:id="rId6"/>
    <p:sldId id="263" r:id="rId7"/>
    <p:sldId id="264" r:id="rId8"/>
    <p:sldId id="266" r:id="rId9"/>
    <p:sldId id="265" r:id="rId10"/>
    <p:sldId id="262"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19" autoAdjust="0"/>
    <p:restoredTop sz="94660"/>
  </p:normalViewPr>
  <p:slideViewPr>
    <p:cSldViewPr snapToGrid="0">
      <p:cViewPr varScale="1">
        <p:scale>
          <a:sx n="81" d="100"/>
          <a:sy n="81"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9760D2-EE8A-4A16-A1BD-132B4D7D418E}"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3618683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760D2-EE8A-4A16-A1BD-132B4D7D418E}"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140986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760D2-EE8A-4A16-A1BD-132B4D7D418E}"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21855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760D2-EE8A-4A16-A1BD-132B4D7D418E}"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4281101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760D2-EE8A-4A16-A1BD-132B4D7D418E}"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0477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760D2-EE8A-4A16-A1BD-132B4D7D418E}"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3343030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760D2-EE8A-4A16-A1BD-132B4D7D418E}"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191578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760D2-EE8A-4A16-A1BD-132B4D7D418E}"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375624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760D2-EE8A-4A16-A1BD-132B4D7D418E}"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109344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760D2-EE8A-4A16-A1BD-132B4D7D418E}"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94499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9760D2-EE8A-4A16-A1BD-132B4D7D418E}"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1493989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9760D2-EE8A-4A16-A1BD-132B4D7D418E}" type="datetimeFigureOut">
              <a:rPr lang="en-US" smtClean="0"/>
              <a:t>6/25/2023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380024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9760D2-EE8A-4A16-A1BD-132B4D7D418E}" type="datetimeFigureOut">
              <a:rPr lang="en-US" smtClean="0"/>
              <a:t>6/25/2023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3568006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760D2-EE8A-4A16-A1BD-132B4D7D418E}" type="datetimeFigureOut">
              <a:rPr lang="en-US" smtClean="0"/>
              <a:t>6/25/2023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320788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9760D2-EE8A-4A16-A1BD-132B4D7D418E}"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4027415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9760D2-EE8A-4A16-A1BD-132B4D7D418E}"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AC5C0-26D5-4420-B115-49E5C6DF09FE}" type="slidenum">
              <a:rPr lang="en-US" smtClean="0"/>
              <a:t>‹#›</a:t>
            </a:fld>
            <a:endParaRPr lang="en-US"/>
          </a:p>
        </p:txBody>
      </p:sp>
    </p:spTree>
    <p:extLst>
      <p:ext uri="{BB962C8B-B14F-4D97-AF65-F5344CB8AC3E}">
        <p14:creationId xmlns:p14="http://schemas.microsoft.com/office/powerpoint/2010/main" val="4063345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9760D2-EE8A-4A16-A1BD-132B4D7D418E}" type="datetimeFigureOut">
              <a:rPr lang="en-US" smtClean="0"/>
              <a:t>6/25/2023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81AC5C0-26D5-4420-B115-49E5C6DF09FE}" type="slidenum">
              <a:rPr lang="en-US" smtClean="0"/>
              <a:t>‹#›</a:t>
            </a:fld>
            <a:endParaRPr lang="en-US"/>
          </a:p>
        </p:txBody>
      </p:sp>
    </p:spTree>
    <p:extLst>
      <p:ext uri="{BB962C8B-B14F-4D97-AF65-F5344CB8AC3E}">
        <p14:creationId xmlns:p14="http://schemas.microsoft.com/office/powerpoint/2010/main" val="297642921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hemangiChaudhari" TargetMode="External"/><Relationship Id="rId2" Type="http://schemas.openxmlformats.org/officeDocument/2006/relationships/hyperlink" Target="https://github.com/AishwaryaBhirud" TargetMode="External"/><Relationship Id="rId1" Type="http://schemas.openxmlformats.org/officeDocument/2006/relationships/slideLayout" Target="../slideLayouts/slideLayout7.xml"/><Relationship Id="rId5" Type="http://schemas.openxmlformats.org/officeDocument/2006/relationships/hyperlink" Target="https://github.com/akshay123z" TargetMode="External"/><Relationship Id="rId4" Type="http://schemas.openxmlformats.org/officeDocument/2006/relationships/hyperlink" Target="https://github.com/JayeshFala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synopsys.com/blogs/software-security/wp-content/uploads/2017/03/agile-development.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www.synopsys.com/glossary/what-is-devops.html" TargetMode="Externa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forbes.com/sites/forbestechcouncil/2016/08/24/rapid-application-development-rad-a-smart-quick-and-valuable-process-for-software-develop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"Bouncing Ball"</a:t>
            </a:r>
            <a:br>
              <a:rPr lang="en-US" dirty="0"/>
            </a:br>
            <a:endParaRPr lang="en-US" dirty="0"/>
          </a:p>
        </p:txBody>
      </p:sp>
    </p:spTree>
    <p:extLst>
      <p:ext uri="{BB962C8B-B14F-4D97-AF65-F5344CB8AC3E}">
        <p14:creationId xmlns:p14="http://schemas.microsoft.com/office/powerpoint/2010/main" val="1281857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Preview</a:t>
            </a:r>
          </a:p>
        </p:txBody>
      </p:sp>
      <p:sp>
        <p:nvSpPr>
          <p:cNvPr id="4" name="Rectangle 2">
            <a:extLst>
              <a:ext uri="{FF2B5EF4-FFF2-40B4-BE49-F238E27FC236}">
                <a16:creationId xmlns:a16="http://schemas.microsoft.com/office/drawing/2014/main" id="{156A406B-CAA1-A229-1C7C-00C5DB049FFB}"/>
              </a:ext>
            </a:extLst>
          </p:cNvPr>
          <p:cNvSpPr>
            <a:spLocks noChangeArrowheads="1"/>
          </p:cNvSpPr>
          <p:nvPr/>
        </p:nvSpPr>
        <p:spPr bwMode="auto">
          <a:xfrm>
            <a:off x="1725918" y="0"/>
            <a:ext cx="619104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5" name="Object 4">
            <a:extLst>
              <a:ext uri="{FF2B5EF4-FFF2-40B4-BE49-F238E27FC236}">
                <a16:creationId xmlns:a16="http://schemas.microsoft.com/office/drawing/2014/main" id="{0C99A31A-25A2-9354-53F5-6CFA62D9E502}"/>
              </a:ext>
            </a:extLst>
          </p:cNvPr>
          <p:cNvGraphicFramePr>
            <a:graphicFrameLocks noChangeAspect="1"/>
          </p:cNvGraphicFramePr>
          <p:nvPr>
            <p:extLst>
              <p:ext uri="{D42A27DB-BD31-4B8C-83A1-F6EECF244321}">
                <p14:modId xmlns:p14="http://schemas.microsoft.com/office/powerpoint/2010/main" val="712694467"/>
              </p:ext>
            </p:extLst>
          </p:nvPr>
        </p:nvGraphicFramePr>
        <p:xfrm>
          <a:off x="677333" y="1700980"/>
          <a:ext cx="3855338" cy="4080387"/>
        </p:xfrm>
        <a:graphic>
          <a:graphicData uri="http://schemas.openxmlformats.org/presentationml/2006/ole">
            <mc:AlternateContent xmlns:mc="http://schemas.openxmlformats.org/markup-compatibility/2006">
              <mc:Choice xmlns:v="urn:schemas-microsoft-com:vml" Requires="v">
                <p:oleObj name="Bitmap Image" r:id="rId2" imgW="4785775" imgH="5654530" progId="Paint.Picture.1">
                  <p:embed/>
                </p:oleObj>
              </mc:Choice>
              <mc:Fallback>
                <p:oleObj name="Bitmap Image" r:id="rId2" imgW="4785775" imgH="5654530" progId="Paint.Picture.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3" y="1700980"/>
                        <a:ext cx="3855338" cy="4080387"/>
                      </a:xfrm>
                      <a:prstGeom prst="rect">
                        <a:avLst/>
                      </a:prstGeom>
                      <a:noFill/>
                    </p:spPr>
                  </p:pic>
                </p:oleObj>
              </mc:Fallback>
            </mc:AlternateContent>
          </a:graphicData>
        </a:graphic>
      </p:graphicFrame>
      <p:sp>
        <p:nvSpPr>
          <p:cNvPr id="6" name="Rectangle 4">
            <a:extLst>
              <a:ext uri="{FF2B5EF4-FFF2-40B4-BE49-F238E27FC236}">
                <a16:creationId xmlns:a16="http://schemas.microsoft.com/office/drawing/2014/main" id="{E6A80A2D-578F-4984-276B-B9EA79F5B4DC}"/>
              </a:ext>
            </a:extLst>
          </p:cNvPr>
          <p:cNvSpPr>
            <a:spLocks noChangeArrowheads="1"/>
          </p:cNvSpPr>
          <p:nvPr/>
        </p:nvSpPr>
        <p:spPr bwMode="auto">
          <a:xfrm>
            <a:off x="4975123" y="1563328"/>
            <a:ext cx="4857135" cy="1730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7" name="Object 6">
            <a:extLst>
              <a:ext uri="{FF2B5EF4-FFF2-40B4-BE49-F238E27FC236}">
                <a16:creationId xmlns:a16="http://schemas.microsoft.com/office/drawing/2014/main" id="{928FF70B-F520-4791-50CE-DEAD39228213}"/>
              </a:ext>
            </a:extLst>
          </p:cNvPr>
          <p:cNvGraphicFramePr>
            <a:graphicFrameLocks noChangeAspect="1"/>
          </p:cNvGraphicFramePr>
          <p:nvPr>
            <p:extLst>
              <p:ext uri="{D42A27DB-BD31-4B8C-83A1-F6EECF244321}">
                <p14:modId xmlns:p14="http://schemas.microsoft.com/office/powerpoint/2010/main" val="3942350935"/>
              </p:ext>
            </p:extLst>
          </p:nvPr>
        </p:nvGraphicFramePr>
        <p:xfrm>
          <a:off x="4975122" y="1700981"/>
          <a:ext cx="3706761" cy="3962400"/>
        </p:xfrm>
        <a:graphic>
          <a:graphicData uri="http://schemas.openxmlformats.org/presentationml/2006/ole">
            <mc:AlternateContent xmlns:mc="http://schemas.openxmlformats.org/markup-compatibility/2006">
              <mc:Choice xmlns:v="urn:schemas-microsoft-com:vml" Requires="v">
                <p:oleObj name="Bitmap Image" r:id="rId4" imgW="4740051" imgH="5806943" progId="Paint.Picture.1">
                  <p:embed/>
                </p:oleObj>
              </mc:Choice>
              <mc:Fallback>
                <p:oleObj name="Bitmap Image" r:id="rId4" imgW="4740051" imgH="5806943" progId="Paint.Picture.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5122" y="1700981"/>
                        <a:ext cx="3706761" cy="3962400"/>
                      </a:xfrm>
                      <a:prstGeom prst="rect">
                        <a:avLst/>
                      </a:prstGeom>
                      <a:noFill/>
                    </p:spPr>
                  </p:pic>
                </p:oleObj>
              </mc:Fallback>
            </mc:AlternateContent>
          </a:graphicData>
        </a:graphic>
      </p:graphicFrame>
    </p:spTree>
    <p:extLst>
      <p:ext uri="{BB962C8B-B14F-4D97-AF65-F5344CB8AC3E}">
        <p14:creationId xmlns:p14="http://schemas.microsoft.com/office/powerpoint/2010/main" val="3552481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083208" cy="688258"/>
          </a:xfrm>
        </p:spPr>
        <p:txBody>
          <a:bodyPr/>
          <a:lstStyle/>
          <a:p>
            <a:r>
              <a:rPr lang="en-US" dirty="0"/>
              <a:t>Features of the game</a:t>
            </a:r>
          </a:p>
        </p:txBody>
      </p:sp>
      <p:sp>
        <p:nvSpPr>
          <p:cNvPr id="3" name="Content Placeholder 2"/>
          <p:cNvSpPr>
            <a:spLocks noGrp="1"/>
          </p:cNvSpPr>
          <p:nvPr>
            <p:ph idx="1"/>
          </p:nvPr>
        </p:nvSpPr>
        <p:spPr>
          <a:xfrm>
            <a:off x="677334" y="1730477"/>
            <a:ext cx="8596668" cy="4310885"/>
          </a:xfrm>
        </p:spPr>
        <p:txBody>
          <a:bodyPr>
            <a:normAutofit/>
          </a:bodyPr>
          <a:lstStyle/>
          <a:p>
            <a:r>
              <a:rPr lang="en-US" dirty="0"/>
              <a:t>Intuitive controls for easy gameplay</a:t>
            </a:r>
          </a:p>
          <a:p>
            <a:r>
              <a:rPr lang="en-US" dirty="0"/>
              <a:t>Dynamic obstacles that require quick reflexes</a:t>
            </a:r>
          </a:p>
          <a:p>
            <a:r>
              <a:rPr lang="en-US" dirty="0"/>
              <a:t>Collectible power-ups for temporary advantages</a:t>
            </a:r>
          </a:p>
          <a:p>
            <a:r>
              <a:rPr lang="en-US" dirty="0"/>
              <a:t>Engaging levels with increasing difficulty</a:t>
            </a:r>
          </a:p>
          <a:p>
            <a:r>
              <a:rPr lang="en-US" dirty="0"/>
              <a:t>Endless mode for ultimate challenges</a:t>
            </a:r>
          </a:p>
          <a:p>
            <a:r>
              <a:rPr lang="en-US" dirty="0"/>
              <a:t>High score tracking for competition</a:t>
            </a:r>
          </a:p>
          <a:p>
            <a:r>
              <a:rPr lang="en-US" dirty="0"/>
              <a:t>Stunning visuals and animations</a:t>
            </a:r>
          </a:p>
          <a:p>
            <a:r>
              <a:rPr lang="en-US" dirty="0"/>
              <a:t>Catchy sound effects and music</a:t>
            </a:r>
          </a:p>
          <a:p>
            <a:r>
              <a:rPr lang="en-US" dirty="0"/>
              <a:t>Smooth performance on various devices</a:t>
            </a:r>
          </a:p>
          <a:p>
            <a:r>
              <a:rPr lang="en-US" dirty="0"/>
              <a:t>Player-friendly interface for easy navigation</a:t>
            </a:r>
          </a:p>
          <a:p>
            <a:pPr marL="0" indent="0">
              <a:buNone/>
            </a:pPr>
            <a:endParaRPr lang="en-US" dirty="0"/>
          </a:p>
        </p:txBody>
      </p:sp>
    </p:spTree>
    <p:extLst>
      <p:ext uri="{BB962C8B-B14F-4D97-AF65-F5344CB8AC3E}">
        <p14:creationId xmlns:p14="http://schemas.microsoft.com/office/powerpoint/2010/main" val="211225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64372"/>
            <a:ext cx="8596668" cy="1371600"/>
          </a:xfrm>
        </p:spPr>
        <p:txBody>
          <a:bodyPr/>
          <a:lstStyle/>
          <a:p>
            <a:pPr algn="ctr"/>
            <a:r>
              <a:rPr lang="en-US" sz="6000" dirty="0"/>
              <a:t>Thank You..</a:t>
            </a:r>
            <a:endParaRPr lang="en-US" dirty="0"/>
          </a:p>
        </p:txBody>
      </p:sp>
      <p:sp>
        <p:nvSpPr>
          <p:cNvPr id="3" name="Content Placeholder 2"/>
          <p:cNvSpPr>
            <a:spLocks noGrp="1"/>
          </p:cNvSpPr>
          <p:nvPr>
            <p:ph idx="1"/>
          </p:nvPr>
        </p:nvSpPr>
        <p:spPr>
          <a:xfrm rot="18990095" flipH="1" flipV="1">
            <a:off x="3189037" y="8468919"/>
            <a:ext cx="47178" cy="105813"/>
          </a:xfrm>
        </p:spPr>
        <p:txBody>
          <a:bodyPr>
            <a:normAutofit fontScale="25000" lnSpcReduction="20000"/>
          </a:bodyPr>
          <a:lstStyle/>
          <a:p>
            <a:pPr marL="0" indent="0">
              <a:buNone/>
            </a:pPr>
            <a:endParaRPr lang="en-US" dirty="0"/>
          </a:p>
        </p:txBody>
      </p:sp>
    </p:spTree>
    <p:extLst>
      <p:ext uri="{BB962C8B-B14F-4D97-AF65-F5344CB8AC3E}">
        <p14:creationId xmlns:p14="http://schemas.microsoft.com/office/powerpoint/2010/main" val="402124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C235CDE-D46B-5048-1722-52595D39B73A}"/>
              </a:ext>
            </a:extLst>
          </p:cNvPr>
          <p:cNvGraphicFramePr>
            <a:graphicFrameLocks noGrp="1"/>
          </p:cNvGraphicFramePr>
          <p:nvPr>
            <p:extLst>
              <p:ext uri="{D42A27DB-BD31-4B8C-83A1-F6EECF244321}">
                <p14:modId xmlns:p14="http://schemas.microsoft.com/office/powerpoint/2010/main" val="2628955926"/>
              </p:ext>
            </p:extLst>
          </p:nvPr>
        </p:nvGraphicFramePr>
        <p:xfrm>
          <a:off x="1848466" y="1592826"/>
          <a:ext cx="7354528" cy="3459757"/>
        </p:xfrm>
        <a:graphic>
          <a:graphicData uri="http://schemas.openxmlformats.org/drawingml/2006/table">
            <a:tbl>
              <a:tblPr>
                <a:tableStyleId>{5C22544A-7EE6-4342-B048-85BDC9FD1C3A}</a:tableStyleId>
              </a:tblPr>
              <a:tblGrid>
                <a:gridCol w="878152">
                  <a:extLst>
                    <a:ext uri="{9D8B030D-6E8A-4147-A177-3AD203B41FA5}">
                      <a16:colId xmlns:a16="http://schemas.microsoft.com/office/drawing/2014/main" val="1186960291"/>
                    </a:ext>
                  </a:extLst>
                </a:gridCol>
                <a:gridCol w="2817406">
                  <a:extLst>
                    <a:ext uri="{9D8B030D-6E8A-4147-A177-3AD203B41FA5}">
                      <a16:colId xmlns:a16="http://schemas.microsoft.com/office/drawing/2014/main" val="921105303"/>
                    </a:ext>
                  </a:extLst>
                </a:gridCol>
                <a:gridCol w="3658970">
                  <a:extLst>
                    <a:ext uri="{9D8B030D-6E8A-4147-A177-3AD203B41FA5}">
                      <a16:colId xmlns:a16="http://schemas.microsoft.com/office/drawing/2014/main" val="3658521908"/>
                    </a:ext>
                  </a:extLst>
                </a:gridCol>
              </a:tblGrid>
              <a:tr h="504970">
                <a:tc>
                  <a:txBody>
                    <a:bodyPr/>
                    <a:lstStyle/>
                    <a:p>
                      <a:pPr algn="ctr" fontAlgn="b"/>
                      <a:r>
                        <a:rPr lang="en-IN" sz="1800" u="none" strike="noStrike" dirty="0">
                          <a:solidFill>
                            <a:srgbClr val="C00000"/>
                          </a:solidFill>
                          <a:effectLst/>
                        </a:rPr>
                        <a:t>Roll No</a:t>
                      </a:r>
                      <a:endParaRPr lang="en-IN" sz="1800" b="1" i="0" u="none" strike="noStrike" dirty="0">
                        <a:solidFill>
                          <a:srgbClr val="C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C00000"/>
                          </a:solidFill>
                          <a:effectLst/>
                        </a:rPr>
                        <a:t>Name</a:t>
                      </a:r>
                      <a:endParaRPr lang="en-IN" sz="1800" b="1" i="0" u="none" strike="noStrike" dirty="0">
                        <a:solidFill>
                          <a:srgbClr val="C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solidFill>
                            <a:srgbClr val="C00000"/>
                          </a:solidFill>
                          <a:effectLst/>
                        </a:rPr>
                        <a:t>GitHub Link</a:t>
                      </a:r>
                      <a:endParaRPr lang="en-IN" sz="1800" b="1" i="0" u="none" strike="noStrike" dirty="0">
                        <a:solidFill>
                          <a:srgbClr val="C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1871277"/>
                  </a:ext>
                </a:extLst>
              </a:tr>
              <a:tr h="425859">
                <a:tc>
                  <a:txBody>
                    <a:bodyPr/>
                    <a:lstStyle/>
                    <a:p>
                      <a:pPr algn="ctr" fontAlgn="b"/>
                      <a:r>
                        <a:rPr lang="en-IN" sz="1400" u="none" strike="noStrike" dirty="0">
                          <a:effectLst/>
                        </a:rPr>
                        <a:t>22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Aishwarya Sanjay </a:t>
                      </a:r>
                      <a:r>
                        <a:rPr lang="en-IN" sz="1400" u="none" strike="noStrike" dirty="0" err="1">
                          <a:effectLst/>
                        </a:rPr>
                        <a:t>Bhirud</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sng" strike="noStrike" dirty="0">
                          <a:effectLst/>
                          <a:hlinkClick r:id="rId2"/>
                        </a:rPr>
                        <a:t>https://github.com/AishwaryaBhirud</a:t>
                      </a:r>
                      <a:endParaRPr lang="en-IN" sz="1400" b="0" i="0" u="sng" strike="noStrike" dirty="0">
                        <a:solidFill>
                          <a:srgbClr val="0563C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3639240"/>
                  </a:ext>
                </a:extLst>
              </a:tr>
              <a:tr h="509048">
                <a:tc>
                  <a:txBody>
                    <a:bodyPr/>
                    <a:lstStyle/>
                    <a:p>
                      <a:pPr algn="ctr" fontAlgn="b"/>
                      <a:r>
                        <a:rPr lang="en-IN" sz="1400" u="none" strike="noStrike">
                          <a:effectLst/>
                        </a:rPr>
                        <a:t>35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err="1">
                          <a:effectLst/>
                        </a:rPr>
                        <a:t>Khemangi</a:t>
                      </a:r>
                      <a:r>
                        <a:rPr lang="en-IN" sz="1400" u="none" strike="noStrike" dirty="0">
                          <a:effectLst/>
                        </a:rPr>
                        <a:t> Pramod Chaudhari</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sng" strike="noStrike" dirty="0">
                          <a:effectLst/>
                          <a:hlinkClick r:id="rId3"/>
                        </a:rPr>
                        <a:t>https://github.com/KhemangiChaudhari</a:t>
                      </a:r>
                      <a:endParaRPr lang="en-IN" sz="1400" b="0" i="0" u="sng" strike="noStrike" dirty="0">
                        <a:solidFill>
                          <a:srgbClr val="0563C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7040481"/>
                  </a:ext>
                </a:extLst>
              </a:tr>
              <a:tr h="504970">
                <a:tc>
                  <a:txBody>
                    <a:bodyPr/>
                    <a:lstStyle/>
                    <a:p>
                      <a:pPr algn="ctr" fontAlgn="b"/>
                      <a:r>
                        <a:rPr lang="en-IN" sz="1400" u="none" strike="noStrike">
                          <a:effectLst/>
                        </a:rPr>
                        <a:t>57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dirty="0">
                          <a:effectLst/>
                        </a:rPr>
                        <a:t>Jayesh Vasant Falak</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sng" strike="noStrike" dirty="0">
                          <a:effectLst/>
                          <a:hlinkClick r:id="rId4"/>
                        </a:rPr>
                        <a:t>https://github.com/JayeshFalak</a:t>
                      </a:r>
                      <a:endParaRPr lang="en-IN" sz="1400" b="0" i="0" u="sng" strike="noStrike" dirty="0">
                        <a:solidFill>
                          <a:srgbClr val="0563C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28339324"/>
                  </a:ext>
                </a:extLst>
              </a:tr>
              <a:tr h="504970">
                <a:tc>
                  <a:txBody>
                    <a:bodyPr/>
                    <a:lstStyle/>
                    <a:p>
                      <a:pPr algn="ctr" fontAlgn="b"/>
                      <a:r>
                        <a:rPr lang="en-IN" sz="1400" u="none" strike="noStrike">
                          <a:effectLst/>
                        </a:rPr>
                        <a:t>82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Akshay Ashok Mahajan</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sng" strike="noStrike" dirty="0">
                          <a:effectLst/>
                          <a:hlinkClick r:id="rId5"/>
                        </a:rPr>
                        <a:t>https://github.com/akshay123z</a:t>
                      </a:r>
                      <a:endParaRPr lang="en-IN" sz="1400" b="0" i="0" u="sng" strike="noStrike" dirty="0">
                        <a:solidFill>
                          <a:srgbClr val="0563C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4814015"/>
                  </a:ext>
                </a:extLst>
              </a:tr>
              <a:tr h="504970">
                <a:tc>
                  <a:txBody>
                    <a:bodyPr/>
                    <a:lstStyle/>
                    <a:p>
                      <a:pPr algn="ctr" fontAlgn="b"/>
                      <a:r>
                        <a:rPr lang="en-US" sz="1400" b="0" i="0" u="none" strike="noStrike" dirty="0">
                          <a:solidFill>
                            <a:srgbClr val="000000"/>
                          </a:solidFill>
                          <a:effectLst/>
                          <a:latin typeface="Calibri" panose="020F0502020204030204" pitchFamily="34" charset="0"/>
                        </a:rPr>
                        <a:t>91</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Aaditya Bhagwan Mali</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https://github.com/Aaditya2m</a:t>
                      </a:r>
                    </a:p>
                  </a:txBody>
                  <a:tcPr marL="7620" marR="7620" marT="7620" marB="0" anchor="b"/>
                </a:tc>
                <a:extLst>
                  <a:ext uri="{0D108BD9-81ED-4DB2-BD59-A6C34878D82A}">
                    <a16:rowId xmlns:a16="http://schemas.microsoft.com/office/drawing/2014/main" val="1085825573"/>
                  </a:ext>
                </a:extLst>
              </a:tr>
              <a:tr h="504970">
                <a:tc>
                  <a:txBody>
                    <a:bodyPr/>
                    <a:lstStyle/>
                    <a:p>
                      <a:pPr algn="ctr" fontAlgn="b"/>
                      <a:r>
                        <a:rPr lang="en-IN" sz="1400" u="none" strike="noStrike">
                          <a:effectLst/>
                        </a:rPr>
                        <a:t>75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u="none" strike="noStrike">
                          <a:effectLst/>
                        </a:rPr>
                        <a:t>Nikhil Vijay Konge</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https://github.com/nikk6</a:t>
                      </a:r>
                    </a:p>
                  </a:txBody>
                  <a:tcPr marL="7620" marR="7620" marT="7620" marB="0" anchor="b"/>
                </a:tc>
                <a:extLst>
                  <a:ext uri="{0D108BD9-81ED-4DB2-BD59-A6C34878D82A}">
                    <a16:rowId xmlns:a16="http://schemas.microsoft.com/office/drawing/2014/main" val="413533012"/>
                  </a:ext>
                </a:extLst>
              </a:tr>
            </a:tbl>
          </a:graphicData>
        </a:graphic>
      </p:graphicFrame>
      <p:sp>
        <p:nvSpPr>
          <p:cNvPr id="3" name="TextBox 2">
            <a:extLst>
              <a:ext uri="{FF2B5EF4-FFF2-40B4-BE49-F238E27FC236}">
                <a16:creationId xmlns:a16="http://schemas.microsoft.com/office/drawing/2014/main" id="{98B3EE66-9560-7FD5-D416-A110C110814A}"/>
              </a:ext>
            </a:extLst>
          </p:cNvPr>
          <p:cNvSpPr txBox="1"/>
          <p:nvPr/>
        </p:nvSpPr>
        <p:spPr>
          <a:xfrm>
            <a:off x="2428568" y="707923"/>
            <a:ext cx="6125497" cy="400110"/>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Project Team Members</a:t>
            </a:r>
            <a:endParaRPr lang="en-IN" sz="2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8567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br>
              <a:rPr lang="en-US" dirty="0"/>
            </a:br>
            <a:endParaRPr lang="en-US" dirty="0"/>
          </a:p>
        </p:txBody>
      </p:sp>
      <p:sp>
        <p:nvSpPr>
          <p:cNvPr id="3" name="Content Placeholder 2"/>
          <p:cNvSpPr>
            <a:spLocks noGrp="1"/>
          </p:cNvSpPr>
          <p:nvPr>
            <p:ph idx="1"/>
          </p:nvPr>
        </p:nvSpPr>
        <p:spPr/>
        <p:txBody>
          <a:bodyPr/>
          <a:lstStyle/>
          <a:p>
            <a:r>
              <a:rPr lang="en-US" dirty="0"/>
              <a:t>Bouncing Ball is an addictive game where players control a bouncing ball.</a:t>
            </a:r>
          </a:p>
          <a:p>
            <a:r>
              <a:rPr lang="en-US" dirty="0"/>
              <a:t>The goal is to keep the ball bouncing as long as possible and avoid obstacles.</a:t>
            </a:r>
          </a:p>
          <a:p>
            <a:r>
              <a:rPr lang="en-US" dirty="0"/>
              <a:t>It offers simple yet engaging gameplay for players of all ages.</a:t>
            </a:r>
          </a:p>
          <a:p>
            <a:pPr marL="0" indent="0">
              <a:buNone/>
            </a:pPr>
            <a:endParaRPr lang="en-US" dirty="0"/>
          </a:p>
        </p:txBody>
      </p:sp>
    </p:spTree>
    <p:extLst>
      <p:ext uri="{BB962C8B-B14F-4D97-AF65-F5344CB8AC3E}">
        <p14:creationId xmlns:p14="http://schemas.microsoft.com/office/powerpoint/2010/main" val="2674307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game</a:t>
            </a:r>
          </a:p>
        </p:txBody>
      </p:sp>
      <p:sp>
        <p:nvSpPr>
          <p:cNvPr id="3" name="Content Placeholder 2"/>
          <p:cNvSpPr>
            <a:spLocks noGrp="1"/>
          </p:cNvSpPr>
          <p:nvPr>
            <p:ph idx="1"/>
          </p:nvPr>
        </p:nvSpPr>
        <p:spPr/>
        <p:txBody>
          <a:bodyPr/>
          <a:lstStyle/>
          <a:p>
            <a:r>
              <a:rPr lang="en-US" dirty="0"/>
              <a:t>Bouncing Ball is an exciting and fast-paced game where players control a ball that bounces through a dynamic environment.</a:t>
            </a:r>
          </a:p>
          <a:p>
            <a:r>
              <a:rPr lang="en-US" dirty="0"/>
              <a:t>The game offers a unique blend of skill, timing, and reflexes, making it both challenging and addictive.</a:t>
            </a:r>
          </a:p>
          <a:p>
            <a:r>
              <a:rPr lang="en-US" dirty="0"/>
              <a:t>Players must navigate the ball through various levels or an endless mode, avoiding obstacles and aiming for high scores.</a:t>
            </a:r>
          </a:p>
          <a:p>
            <a:r>
              <a:rPr lang="en-US" dirty="0"/>
              <a:t>The game features intuitive controls, responsive gameplay, and visually appealing graphics, enhancing the overall gaming experience.</a:t>
            </a:r>
          </a:p>
          <a:p>
            <a:pPr marL="0" indent="0">
              <a:buNone/>
            </a:pPr>
            <a:endParaRPr lang="en-US" dirty="0"/>
          </a:p>
        </p:txBody>
      </p:sp>
    </p:spTree>
    <p:extLst>
      <p:ext uri="{BB962C8B-B14F-4D97-AF65-F5344CB8AC3E}">
        <p14:creationId xmlns:p14="http://schemas.microsoft.com/office/powerpoint/2010/main" val="386549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53729"/>
          </a:xfrm>
        </p:spPr>
        <p:txBody>
          <a:bodyPr>
            <a:normAutofit fontScale="90000"/>
          </a:bodyPr>
          <a:lstStyle/>
          <a:p>
            <a:r>
              <a:rPr lang="en-US" dirty="0"/>
              <a:t>Technical details</a:t>
            </a:r>
            <a:br>
              <a:rPr lang="en-US" dirty="0"/>
            </a:br>
            <a:endParaRPr lang="en-US" dirty="0"/>
          </a:p>
        </p:txBody>
      </p:sp>
      <p:sp>
        <p:nvSpPr>
          <p:cNvPr id="3" name="Content Placeholder 2"/>
          <p:cNvSpPr>
            <a:spLocks noGrp="1"/>
          </p:cNvSpPr>
          <p:nvPr>
            <p:ph idx="1"/>
          </p:nvPr>
        </p:nvSpPr>
        <p:spPr>
          <a:xfrm>
            <a:off x="677334" y="1651819"/>
            <a:ext cx="8596668" cy="4389543"/>
          </a:xfrm>
        </p:spPr>
        <p:txBody>
          <a:bodyPr/>
          <a:lstStyle/>
          <a:p>
            <a:r>
              <a:rPr lang="en-US" sz="2000" b="1" dirty="0">
                <a:solidFill>
                  <a:schemeClr val="tx1"/>
                </a:solidFill>
              </a:rPr>
              <a:t>Software Requirement:-</a:t>
            </a:r>
            <a:endParaRPr lang="en-US" b="1" dirty="0">
              <a:solidFill>
                <a:schemeClr val="tx1"/>
              </a:solidFill>
            </a:endParaRPr>
          </a:p>
          <a:p>
            <a:pPr marL="457200" lvl="1" indent="0">
              <a:buNone/>
            </a:pPr>
            <a:r>
              <a:rPr lang="en-US" dirty="0"/>
              <a:t>For running this game we need a basic system of python.</a:t>
            </a:r>
          </a:p>
          <a:p>
            <a:pPr marL="457200" lvl="1" indent="0">
              <a:buNone/>
            </a:pPr>
            <a:r>
              <a:rPr lang="en-US" dirty="0"/>
              <a:t>Software needed for this game :-</a:t>
            </a:r>
          </a:p>
          <a:p>
            <a:pPr lvl="1">
              <a:buFont typeface="Wingdings" panose="05000000000000000000" pitchFamily="2" charset="2"/>
              <a:buChar char="q"/>
            </a:pPr>
            <a:r>
              <a:rPr lang="en-US" dirty="0" err="1"/>
              <a:t>Pycharm</a:t>
            </a:r>
            <a:r>
              <a:rPr lang="en-US" dirty="0"/>
              <a:t> Community</a:t>
            </a:r>
          </a:p>
          <a:p>
            <a:pPr lvl="1">
              <a:buFont typeface="Wingdings" panose="05000000000000000000" pitchFamily="2" charset="2"/>
              <a:buChar char="q"/>
            </a:pPr>
            <a:r>
              <a:rPr lang="en-US" dirty="0" err="1"/>
              <a:t>Thnnoy</a:t>
            </a:r>
            <a:endParaRPr lang="en-US" dirty="0"/>
          </a:p>
          <a:p>
            <a:pPr lvl="1">
              <a:buFont typeface="Wingdings" panose="05000000000000000000" pitchFamily="2" charset="2"/>
              <a:buChar char="q"/>
            </a:pPr>
            <a:r>
              <a:rPr lang="en-US" dirty="0" err="1"/>
              <a:t>Vscode</a:t>
            </a:r>
            <a:endParaRPr lang="en-US" dirty="0"/>
          </a:p>
          <a:p>
            <a:pPr lvl="1">
              <a:buFont typeface="Wingdings" panose="05000000000000000000" pitchFamily="2" charset="2"/>
              <a:buChar char="q"/>
            </a:pPr>
            <a:r>
              <a:rPr lang="en-US" dirty="0" err="1"/>
              <a:t>Etc</a:t>
            </a:r>
            <a:r>
              <a:rPr lang="en-US" dirty="0"/>
              <a:t>,.</a:t>
            </a:r>
          </a:p>
          <a:p>
            <a:pPr lvl="1">
              <a:buFont typeface="Wingdings" panose="05000000000000000000" pitchFamily="2" charset="2"/>
              <a:buChar char="q"/>
            </a:pPr>
            <a:r>
              <a:rPr lang="en-US" dirty="0"/>
              <a:t>This game is develop in Python and run in python.</a:t>
            </a:r>
          </a:p>
        </p:txBody>
      </p:sp>
    </p:spTree>
    <p:extLst>
      <p:ext uri="{BB962C8B-B14F-4D97-AF65-F5344CB8AC3E}">
        <p14:creationId xmlns:p14="http://schemas.microsoft.com/office/powerpoint/2010/main" val="17518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7D96-7B23-5BA4-13BC-E6A42EF59913}"/>
              </a:ext>
            </a:extLst>
          </p:cNvPr>
          <p:cNvSpPr>
            <a:spLocks noGrp="1"/>
          </p:cNvSpPr>
          <p:nvPr>
            <p:ph type="title"/>
          </p:nvPr>
        </p:nvSpPr>
        <p:spPr/>
        <p:txBody>
          <a:bodyPr>
            <a:normAutofit/>
          </a:bodyPr>
          <a:lstStyle/>
          <a:p>
            <a:r>
              <a:rPr lang="en-US" sz="3200" dirty="0"/>
              <a:t>Software Process Using Agile Methodology</a:t>
            </a:r>
            <a:endParaRPr lang="en-IN" sz="3200" dirty="0"/>
          </a:p>
        </p:txBody>
      </p:sp>
      <p:sp>
        <p:nvSpPr>
          <p:cNvPr id="3" name="Content Placeholder 2">
            <a:extLst>
              <a:ext uri="{FF2B5EF4-FFF2-40B4-BE49-F238E27FC236}">
                <a16:creationId xmlns:a16="http://schemas.microsoft.com/office/drawing/2014/main" id="{A3559EB1-DC36-D73C-F54D-DB17265D4C6C}"/>
              </a:ext>
            </a:extLst>
          </p:cNvPr>
          <p:cNvSpPr>
            <a:spLocks noGrp="1"/>
          </p:cNvSpPr>
          <p:nvPr>
            <p:ph idx="1"/>
          </p:nvPr>
        </p:nvSpPr>
        <p:spPr>
          <a:xfrm>
            <a:off x="677335" y="1401124"/>
            <a:ext cx="5284332" cy="4640239"/>
          </a:xfrm>
        </p:spPr>
        <p:txBody>
          <a:bodyPr>
            <a:normAutofit/>
          </a:bodyPr>
          <a:lstStyle/>
          <a:p>
            <a:pPr marL="0" indent="0" algn="l">
              <a:buNone/>
            </a:pPr>
            <a:r>
              <a:rPr lang="en-US" b="0" i="0" dirty="0">
                <a:solidFill>
                  <a:srgbClr val="5A2A82"/>
                </a:solidFill>
                <a:effectLst/>
                <a:latin typeface="Roboto" panose="02000000000000000000" pitchFamily="2" charset="0"/>
              </a:rPr>
              <a:t>1. Agile development methodology</a:t>
            </a:r>
          </a:p>
          <a:p>
            <a:pPr algn="l"/>
            <a:r>
              <a:rPr lang="en-US" b="0" i="0" dirty="0">
                <a:solidFill>
                  <a:srgbClr val="111C24"/>
                </a:solidFill>
                <a:effectLst/>
                <a:latin typeface="Roboto" panose="02000000000000000000" pitchFamily="2" charset="0"/>
              </a:rPr>
              <a:t>Teams use the agile development methodology to minimize risk (such as bugs, cost overruns, and changing requirements) when adding new functionality. In all agile methods, teams develop the software in iterations that contain mini-increments of the new functionality. There are many different forms of the agile development method, including scrum, crystal, extreme programming (XP), and feature-driven development (FDD).</a:t>
            </a:r>
          </a:p>
          <a:p>
            <a:br>
              <a:rPr lang="en-US" b="0" i="0" u="none" strike="noStrike" dirty="0">
                <a:solidFill>
                  <a:srgbClr val="316ACA"/>
                </a:solidFill>
                <a:effectLst/>
                <a:latin typeface="Roboto" panose="02000000000000000000" pitchFamily="2" charset="0"/>
                <a:hlinkClick r:id="rId2"/>
              </a:rPr>
            </a:br>
            <a:endParaRPr lang="en-IN" dirty="0"/>
          </a:p>
        </p:txBody>
      </p:sp>
      <p:pic>
        <p:nvPicPr>
          <p:cNvPr id="2050" name="Picture 2">
            <a:extLst>
              <a:ext uri="{FF2B5EF4-FFF2-40B4-BE49-F238E27FC236}">
                <a16:creationId xmlns:a16="http://schemas.microsoft.com/office/drawing/2014/main" id="{AB86F345-EBA9-C0A3-3F57-14C4BB14B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394" y="1602658"/>
            <a:ext cx="4306529" cy="3667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8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1117-CBBC-8309-E7D1-5F58DF16A74B}"/>
              </a:ext>
            </a:extLst>
          </p:cNvPr>
          <p:cNvSpPr>
            <a:spLocks noGrp="1"/>
          </p:cNvSpPr>
          <p:nvPr>
            <p:ph type="title"/>
          </p:nvPr>
        </p:nvSpPr>
        <p:spPr>
          <a:xfrm>
            <a:off x="677334" y="609599"/>
            <a:ext cx="8596668" cy="781665"/>
          </a:xfrm>
        </p:spPr>
        <p:txBody>
          <a:bodyPr>
            <a:normAutofit fontScale="90000"/>
          </a:bodyPr>
          <a:lstStyle/>
          <a:p>
            <a:r>
              <a:rPr lang="en-IN" b="0" i="0" dirty="0">
                <a:solidFill>
                  <a:schemeClr val="accent2"/>
                </a:solidFill>
                <a:effectLst/>
                <a:latin typeface="Roboto" panose="02000000000000000000" pitchFamily="2" charset="0"/>
              </a:rPr>
              <a:t>2. DevOps deployment methodology</a:t>
            </a:r>
            <a:br>
              <a:rPr lang="en-IN" b="0" i="0" dirty="0">
                <a:solidFill>
                  <a:srgbClr val="5A2A82"/>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6347CAC9-11C0-166A-C29F-375D0A9FF860}"/>
              </a:ext>
            </a:extLst>
          </p:cNvPr>
          <p:cNvSpPr>
            <a:spLocks noGrp="1"/>
          </p:cNvSpPr>
          <p:nvPr>
            <p:ph idx="1"/>
          </p:nvPr>
        </p:nvSpPr>
        <p:spPr>
          <a:xfrm>
            <a:off x="677334" y="1391265"/>
            <a:ext cx="8596668" cy="4650098"/>
          </a:xfrm>
        </p:spPr>
        <p:txBody>
          <a:bodyPr/>
          <a:lstStyle/>
          <a:p>
            <a:r>
              <a:rPr lang="en-US" b="0" i="0" u="none" strike="noStrike" dirty="0">
                <a:solidFill>
                  <a:srgbClr val="316ACA"/>
                </a:solidFill>
                <a:effectLst/>
                <a:latin typeface="Roboto" panose="02000000000000000000" pitchFamily="2" charset="0"/>
                <a:hlinkClick r:id="rId2"/>
              </a:rPr>
              <a:t>DevOps</a:t>
            </a:r>
            <a:r>
              <a:rPr lang="en-US" b="0" i="0" dirty="0">
                <a:solidFill>
                  <a:srgbClr val="111C24"/>
                </a:solidFill>
                <a:effectLst/>
                <a:latin typeface="Roboto" panose="02000000000000000000" pitchFamily="2" charset="0"/>
              </a:rPr>
              <a:t> is not just a development methodology but also a set of practices that supports an organizational culture. DevOps deployment centers on organizational change that enhances collaboration between the departments responsible for different segments of the development life cycle, such as development, quality assurance, and operations.</a:t>
            </a:r>
            <a:endParaRPr lang="en-IN" dirty="0"/>
          </a:p>
        </p:txBody>
      </p:sp>
      <p:sp>
        <p:nvSpPr>
          <p:cNvPr id="6" name="AutoShape 4" descr="Phases in the secure SDLC">
            <a:extLst>
              <a:ext uri="{FF2B5EF4-FFF2-40B4-BE49-F238E27FC236}">
                <a16:creationId xmlns:a16="http://schemas.microsoft.com/office/drawing/2014/main" id="{9A2F6078-FA1A-78B8-7062-81E0D377F70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Phases in the secure SDLC">
            <a:extLst>
              <a:ext uri="{FF2B5EF4-FFF2-40B4-BE49-F238E27FC236}">
                <a16:creationId xmlns:a16="http://schemas.microsoft.com/office/drawing/2014/main" id="{608C7179-77AD-B9EC-6B99-36157193D19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10" name="Object 9">
            <a:extLst>
              <a:ext uri="{FF2B5EF4-FFF2-40B4-BE49-F238E27FC236}">
                <a16:creationId xmlns:a16="http://schemas.microsoft.com/office/drawing/2014/main" id="{344BCDA5-DA3C-FEA7-BCF9-3AA7E0995CBE}"/>
              </a:ext>
            </a:extLst>
          </p:cNvPr>
          <p:cNvGraphicFramePr>
            <a:graphicFrameLocks noChangeAspect="1"/>
          </p:cNvGraphicFramePr>
          <p:nvPr>
            <p:extLst>
              <p:ext uri="{D42A27DB-BD31-4B8C-83A1-F6EECF244321}">
                <p14:modId xmlns:p14="http://schemas.microsoft.com/office/powerpoint/2010/main" val="3499665290"/>
              </p:ext>
            </p:extLst>
          </p:nvPr>
        </p:nvGraphicFramePr>
        <p:xfrm>
          <a:off x="2809844" y="3060290"/>
          <a:ext cx="5410200" cy="2841523"/>
        </p:xfrm>
        <a:graphic>
          <a:graphicData uri="http://schemas.openxmlformats.org/presentationml/2006/ole">
            <mc:AlternateContent xmlns:mc="http://schemas.openxmlformats.org/markup-compatibility/2006">
              <mc:Choice xmlns:v="urn:schemas-microsoft-com:vml" Requires="v">
                <p:oleObj name="Bitmap Image" r:id="rId3" imgW="5410080" imgH="2933640" progId="Paint.Picture.1">
                  <p:embed/>
                </p:oleObj>
              </mc:Choice>
              <mc:Fallback>
                <p:oleObj name="Bitmap Image" r:id="rId3" imgW="5410080" imgH="2933640" progId="Paint.Picture.1">
                  <p:embed/>
                  <p:pic>
                    <p:nvPicPr>
                      <p:cNvPr id="0" name=""/>
                      <p:cNvPicPr/>
                      <p:nvPr/>
                    </p:nvPicPr>
                    <p:blipFill>
                      <a:blip r:embed="rId4"/>
                      <a:stretch>
                        <a:fillRect/>
                      </a:stretch>
                    </p:blipFill>
                    <p:spPr>
                      <a:xfrm>
                        <a:off x="2809844" y="3060290"/>
                        <a:ext cx="5410200" cy="2841523"/>
                      </a:xfrm>
                      <a:prstGeom prst="rect">
                        <a:avLst/>
                      </a:prstGeom>
                    </p:spPr>
                  </p:pic>
                </p:oleObj>
              </mc:Fallback>
            </mc:AlternateContent>
          </a:graphicData>
        </a:graphic>
      </p:graphicFrame>
    </p:spTree>
    <p:extLst>
      <p:ext uri="{BB962C8B-B14F-4D97-AF65-F5344CB8AC3E}">
        <p14:creationId xmlns:p14="http://schemas.microsoft.com/office/powerpoint/2010/main" val="1758872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7402-02EC-CEA1-AB79-91D047944443}"/>
              </a:ext>
            </a:extLst>
          </p:cNvPr>
          <p:cNvSpPr>
            <a:spLocks noGrp="1"/>
          </p:cNvSpPr>
          <p:nvPr>
            <p:ph type="title"/>
          </p:nvPr>
        </p:nvSpPr>
        <p:spPr>
          <a:xfrm>
            <a:off x="677334" y="609600"/>
            <a:ext cx="8596668" cy="658761"/>
          </a:xfrm>
        </p:spPr>
        <p:txBody>
          <a:bodyPr>
            <a:normAutofit fontScale="90000"/>
          </a:bodyPr>
          <a:lstStyle/>
          <a:p>
            <a:r>
              <a:rPr lang="en-IN" b="0" i="0" dirty="0">
                <a:solidFill>
                  <a:schemeClr val="accent2"/>
                </a:solidFill>
                <a:effectLst/>
                <a:latin typeface="Roboto" panose="02000000000000000000" pitchFamily="2" charset="0"/>
              </a:rPr>
              <a:t>3. Waterfall development method</a:t>
            </a:r>
            <a:br>
              <a:rPr lang="en-IN" b="0" i="0" dirty="0">
                <a:solidFill>
                  <a:srgbClr val="5A2A82"/>
                </a:solidFill>
                <a:effectLst/>
                <a:latin typeface="Roboto" panose="02000000000000000000" pitchFamily="2" charset="0"/>
              </a:rPr>
            </a:br>
            <a:br>
              <a:rPr lang="en-IN" dirty="0"/>
            </a:br>
            <a:endParaRPr lang="en-IN" dirty="0"/>
          </a:p>
        </p:txBody>
      </p:sp>
      <p:sp>
        <p:nvSpPr>
          <p:cNvPr id="3" name="Content Placeholder 2">
            <a:extLst>
              <a:ext uri="{FF2B5EF4-FFF2-40B4-BE49-F238E27FC236}">
                <a16:creationId xmlns:a16="http://schemas.microsoft.com/office/drawing/2014/main" id="{5548A8F2-92BF-31E6-29D5-119B3B5D04EA}"/>
              </a:ext>
            </a:extLst>
          </p:cNvPr>
          <p:cNvSpPr>
            <a:spLocks noGrp="1"/>
          </p:cNvSpPr>
          <p:nvPr>
            <p:ph idx="1"/>
          </p:nvPr>
        </p:nvSpPr>
        <p:spPr>
          <a:xfrm>
            <a:off x="924233" y="1466345"/>
            <a:ext cx="7148052" cy="3774074"/>
          </a:xfrm>
        </p:spPr>
        <p:txBody>
          <a:bodyPr/>
          <a:lstStyle/>
          <a:p>
            <a:r>
              <a:rPr lang="en-US" b="0" i="0" dirty="0">
                <a:solidFill>
                  <a:srgbClr val="111C24"/>
                </a:solidFill>
                <a:effectLst/>
                <a:latin typeface="Roboto" panose="02000000000000000000" pitchFamily="2" charset="0"/>
              </a:rPr>
              <a:t>Many consider the waterfall method to be the most traditional software development method. The waterfall method is a rigid linear model that consists of sequential phases (requirements, design, implementation, verification, maintenance) focusing on distinct goals. Each phase must be 100% complete before the next phase can start. There’s usually no process for going back to modify the project or direction</a:t>
            </a:r>
            <a:endParaRPr lang="en-IN" dirty="0"/>
          </a:p>
        </p:txBody>
      </p:sp>
      <p:pic>
        <p:nvPicPr>
          <p:cNvPr id="4098" name="Picture 2">
            <a:extLst>
              <a:ext uri="{FF2B5EF4-FFF2-40B4-BE49-F238E27FC236}">
                <a16:creationId xmlns:a16="http://schemas.microsoft.com/office/drawing/2014/main" id="{36AAB573-EC94-042F-38D7-595222BF30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155" y="3429000"/>
            <a:ext cx="5934704" cy="2401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49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0941-3695-1F13-9294-F0D4126A4633}"/>
              </a:ext>
            </a:extLst>
          </p:cNvPr>
          <p:cNvSpPr>
            <a:spLocks noGrp="1"/>
          </p:cNvSpPr>
          <p:nvPr>
            <p:ph type="title"/>
          </p:nvPr>
        </p:nvSpPr>
        <p:spPr>
          <a:xfrm>
            <a:off x="677334" y="609601"/>
            <a:ext cx="8596668" cy="665060"/>
          </a:xfrm>
        </p:spPr>
        <p:txBody>
          <a:bodyPr>
            <a:normAutofit fontScale="90000"/>
          </a:bodyPr>
          <a:lstStyle/>
          <a:p>
            <a:r>
              <a:rPr lang="en-IN" b="0" i="0" dirty="0">
                <a:solidFill>
                  <a:schemeClr val="accent2"/>
                </a:solidFill>
                <a:effectLst/>
                <a:latin typeface="Roboto" panose="02000000000000000000" pitchFamily="2" charset="0"/>
              </a:rPr>
              <a:t>4. Rapid application development</a:t>
            </a:r>
            <a:br>
              <a:rPr lang="en-IN" b="0" i="0" dirty="0">
                <a:solidFill>
                  <a:srgbClr val="5A2A82"/>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9F9CF919-BD00-AEF8-26E4-7A7F7F47048E}"/>
              </a:ext>
            </a:extLst>
          </p:cNvPr>
          <p:cNvSpPr>
            <a:spLocks noGrp="1"/>
          </p:cNvSpPr>
          <p:nvPr>
            <p:ph idx="1"/>
          </p:nvPr>
        </p:nvSpPr>
        <p:spPr>
          <a:xfrm>
            <a:off x="677334" y="1366685"/>
            <a:ext cx="8596668" cy="4674678"/>
          </a:xfrm>
        </p:spPr>
        <p:txBody>
          <a:bodyPr/>
          <a:lstStyle/>
          <a:p>
            <a:r>
              <a:rPr lang="en-US" b="0" i="0" dirty="0">
                <a:solidFill>
                  <a:srgbClr val="111C24"/>
                </a:solidFill>
                <a:effectLst/>
                <a:latin typeface="Roboto" panose="02000000000000000000" pitchFamily="2" charset="0"/>
              </a:rPr>
              <a:t>Rapid application development (RAD) is a condensed development process that produces a high-quality system with low investment costs. Scott Stiner, CEO and president of UM Technologies, </a:t>
            </a:r>
            <a:r>
              <a:rPr lang="en-US" b="0" i="0" u="none" strike="noStrike" dirty="0">
                <a:solidFill>
                  <a:srgbClr val="316ACA"/>
                </a:solidFill>
                <a:effectLst/>
                <a:latin typeface="Roboto" panose="02000000000000000000" pitchFamily="2" charset="0"/>
                <a:hlinkClick r:id="rId2"/>
              </a:rPr>
              <a:t>said in Forbes</a:t>
            </a:r>
            <a:r>
              <a:rPr lang="en-US" b="0" i="0" dirty="0">
                <a:solidFill>
                  <a:srgbClr val="111C24"/>
                </a:solidFill>
                <a:effectLst/>
                <a:latin typeface="Roboto" panose="02000000000000000000" pitchFamily="2" charset="0"/>
              </a:rPr>
              <a:t>, “This RAD process allows our developers to quickly adjust to shifting requirements in a fast-paced and constantly changing market.” The ability to quickly adjust is what allows such a low investment cost.</a:t>
            </a:r>
          </a:p>
          <a:p>
            <a:endParaRPr lang="en-IN" dirty="0"/>
          </a:p>
        </p:txBody>
      </p:sp>
      <p:pic>
        <p:nvPicPr>
          <p:cNvPr id="5122" name="Picture 2">
            <a:extLst>
              <a:ext uri="{FF2B5EF4-FFF2-40B4-BE49-F238E27FC236}">
                <a16:creationId xmlns:a16="http://schemas.microsoft.com/office/drawing/2014/main" id="{F3691BFF-1E0B-EF5D-88D9-F4B2B1BF1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093" y="3333135"/>
            <a:ext cx="5454752" cy="225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725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112</TotalTime>
  <Words>601</Words>
  <Application>Microsoft Office PowerPoint</Application>
  <PresentationFormat>Widescreen</PresentationFormat>
  <Paragraphs>64</Paragraphs>
  <Slides>12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Roboto</vt:lpstr>
      <vt:lpstr>Trebuchet MS</vt:lpstr>
      <vt:lpstr>Wingdings</vt:lpstr>
      <vt:lpstr>Wingdings 3</vt:lpstr>
      <vt:lpstr>Facet</vt:lpstr>
      <vt:lpstr>Bitmap Image</vt:lpstr>
      <vt:lpstr> "Bouncing Ball" </vt:lpstr>
      <vt:lpstr>PowerPoint Presentation</vt:lpstr>
      <vt:lpstr>Introduction </vt:lpstr>
      <vt:lpstr>Overview of the game</vt:lpstr>
      <vt:lpstr>Technical details </vt:lpstr>
      <vt:lpstr>Software Process Using Agile Methodology</vt:lpstr>
      <vt:lpstr>2. DevOps deployment methodology </vt:lpstr>
      <vt:lpstr>3. Waterfall development method  </vt:lpstr>
      <vt:lpstr>4. Rapid application development </vt:lpstr>
      <vt:lpstr>Preview</vt:lpstr>
      <vt:lpstr>Features of the game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"Bouncing Ball"</dc:title>
  <dc:creator>Aaditya</dc:creator>
  <cp:lastModifiedBy>HEMANGI CHAUDHARI</cp:lastModifiedBy>
  <cp:revision>9</cp:revision>
  <dcterms:created xsi:type="dcterms:W3CDTF">2023-06-13T11:02:20Z</dcterms:created>
  <dcterms:modified xsi:type="dcterms:W3CDTF">2023-06-25T16:13:58Z</dcterms:modified>
</cp:coreProperties>
</file>