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745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818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99499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069867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5282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2151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80120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1700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0412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8715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9316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2253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7091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042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9068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5823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428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8/5/2020</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02318658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Neighbourhoods_in_Bangalor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658144" y="692309"/>
            <a:ext cx="5886360" cy="1578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200" b="0" strike="noStrike" spc="-1" dirty="0">
                <a:solidFill>
                  <a:srgbClr val="FFFFFF"/>
                </a:solidFill>
                <a:latin typeface="Montserrat"/>
                <a:ea typeface="Montserrat"/>
              </a:rPr>
              <a:t>COURSERA CAPSTONE</a:t>
            </a:r>
            <a:r>
              <a:rPr dirty="0"/>
              <a:t/>
            </a:r>
            <a:br>
              <a:rPr dirty="0"/>
            </a:br>
            <a:r>
              <a:rPr dirty="0"/>
              <a:t/>
            </a:r>
            <a:br>
              <a:rPr dirty="0"/>
            </a:br>
            <a:r>
              <a:rPr lang="en-IN" sz="2100" b="0" strike="noStrike" spc="-1" dirty="0">
                <a:solidFill>
                  <a:srgbClr val="FFFFFF"/>
                </a:solidFill>
                <a:latin typeface="Montserrat"/>
                <a:ea typeface="Montserrat"/>
              </a:rPr>
              <a:t>IBM APPLIED DATA SCIENCE CAPSTONE</a:t>
            </a:r>
            <a:r>
              <a:rPr dirty="0"/>
              <a:t/>
            </a:r>
            <a:br>
              <a:rPr dirty="0"/>
            </a:br>
            <a:endParaRPr lang="en-IN" sz="2100" b="0" strike="noStrike" spc="-1" dirty="0">
              <a:latin typeface="Arial"/>
            </a:endParaRPr>
          </a:p>
        </p:txBody>
      </p:sp>
      <p:sp>
        <p:nvSpPr>
          <p:cNvPr id="134" name="CustomShape 2"/>
          <p:cNvSpPr/>
          <p:nvPr/>
        </p:nvSpPr>
        <p:spPr>
          <a:xfrm>
            <a:off x="560464" y="2505353"/>
            <a:ext cx="5737320" cy="2556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200" spc="-1" dirty="0">
                <a:solidFill>
                  <a:srgbClr val="FFFFFF"/>
                </a:solidFill>
                <a:latin typeface="Lato"/>
                <a:ea typeface="Lato"/>
              </a:rPr>
              <a:t>	</a:t>
            </a:r>
            <a:r>
              <a:rPr lang="en-IN" sz="2200" spc="-1" dirty="0" smtClean="0">
                <a:solidFill>
                  <a:srgbClr val="FFFFFF"/>
                </a:solidFill>
                <a:latin typeface="Lato"/>
                <a:ea typeface="Lato"/>
              </a:rPr>
              <a:t>Opening a new Indian restaurant in</a:t>
            </a:r>
            <a:r>
              <a:rPr lang="en-IN" sz="2200" b="0" strike="noStrike" spc="-1" dirty="0" smtClean="0">
                <a:solidFill>
                  <a:srgbClr val="FFFFFF"/>
                </a:solidFill>
                <a:latin typeface="Lato"/>
                <a:ea typeface="Lato"/>
              </a:rPr>
              <a:t> 	</a:t>
            </a:r>
            <a:r>
              <a:rPr lang="en-IN" sz="2200" spc="-1" dirty="0" err="1" smtClean="0">
                <a:solidFill>
                  <a:srgbClr val="FFFFFF"/>
                </a:solidFill>
                <a:latin typeface="Lato"/>
                <a:ea typeface="Lato"/>
              </a:rPr>
              <a:t>Bangalore</a:t>
            </a:r>
            <a:r>
              <a:rPr lang="en-IN" sz="2200" b="0" strike="noStrike" spc="-1" dirty="0" err="1" smtClean="0">
                <a:solidFill>
                  <a:srgbClr val="FFFFFF"/>
                </a:solidFill>
                <a:latin typeface="Lato"/>
                <a:ea typeface="Lato"/>
              </a:rPr>
              <a:t>,India</a:t>
            </a:r>
            <a:endParaRPr lang="en-IN" sz="2200" b="0" strike="noStrike" spc="-1" dirty="0">
              <a:latin typeface="Arial"/>
            </a:endParaRPr>
          </a:p>
          <a:p>
            <a:pPr>
              <a:lnSpc>
                <a:spcPct val="100000"/>
              </a:lnSpc>
            </a:pPr>
            <a:endParaRPr lang="en-IN" sz="2200" b="0" strike="noStrike" spc="-1" dirty="0">
              <a:latin typeface="Arial"/>
            </a:endParaRPr>
          </a:p>
          <a:p>
            <a:pPr>
              <a:lnSpc>
                <a:spcPct val="100000"/>
              </a:lnSpc>
            </a:pPr>
            <a:r>
              <a:rPr lang="en-IN" sz="2200" b="0" strike="noStrike" spc="-1" dirty="0">
                <a:solidFill>
                  <a:srgbClr val="FFFFFF"/>
                </a:solidFill>
                <a:latin typeface="Lato"/>
                <a:ea typeface="Lato"/>
              </a:rPr>
              <a:t>                                                                                                 </a:t>
            </a:r>
            <a:r>
              <a:rPr lang="en-IN" sz="2200" b="0" strike="noStrike" spc="-1" dirty="0" smtClean="0">
                <a:solidFill>
                  <a:srgbClr val="FFFFFF"/>
                </a:solidFill>
                <a:latin typeface="Lato"/>
                <a:ea typeface="Lato"/>
              </a:rPr>
              <a:t>             	</a:t>
            </a:r>
            <a:r>
              <a:rPr lang="en-IN" sz="2200" b="0" strike="noStrike" spc="-1" dirty="0" smtClean="0">
                <a:solidFill>
                  <a:srgbClr val="FFFFFF"/>
                </a:solidFill>
                <a:latin typeface="Montserrat"/>
                <a:ea typeface="Montserrat"/>
              </a:rPr>
              <a:t>BY</a:t>
            </a:r>
            <a:endParaRPr lang="en-IN" sz="2200" b="0" strike="noStrike" spc="-1" dirty="0">
              <a:latin typeface="Arial"/>
            </a:endParaRPr>
          </a:p>
          <a:p>
            <a:pPr>
              <a:lnSpc>
                <a:spcPct val="100000"/>
              </a:lnSpc>
            </a:pPr>
            <a:r>
              <a:rPr lang="en-IN" sz="2200" spc="-1" dirty="0" smtClean="0">
                <a:solidFill>
                  <a:srgbClr val="FFFFFF"/>
                </a:solidFill>
                <a:latin typeface="Montserrat"/>
                <a:ea typeface="Montserrat"/>
              </a:rPr>
              <a:t>	</a:t>
            </a:r>
            <a:r>
              <a:rPr lang="en-IN" sz="2200" spc="-1" dirty="0" err="1" smtClean="0">
                <a:solidFill>
                  <a:srgbClr val="FFFFFF"/>
                </a:solidFill>
                <a:latin typeface="Montserrat"/>
                <a:ea typeface="Montserrat"/>
              </a:rPr>
              <a:t>Anand</a:t>
            </a:r>
            <a:r>
              <a:rPr lang="en-IN" sz="2200" spc="-1" dirty="0" smtClean="0">
                <a:solidFill>
                  <a:srgbClr val="FFFFFF"/>
                </a:solidFill>
                <a:latin typeface="Montserrat"/>
                <a:ea typeface="Montserrat"/>
              </a:rPr>
              <a:t> Kumar Singh</a:t>
            </a:r>
            <a:r>
              <a:rPr lang="en-IN" sz="2200" b="0" strike="noStrike" spc="-1" dirty="0" smtClean="0">
                <a:solidFill>
                  <a:srgbClr val="FFFFFF"/>
                </a:solidFill>
                <a:latin typeface="Montserrat"/>
                <a:ea typeface="Montserrat"/>
              </a:rPr>
              <a:t> </a:t>
            </a:r>
            <a:endParaRPr lang="en-IN" sz="2200" b="0" strike="noStrike" spc="-1" dirty="0">
              <a:latin typeface="Arial"/>
            </a:endParaRPr>
          </a:p>
          <a:p>
            <a:pPr>
              <a:lnSpc>
                <a:spcPct val="100000"/>
              </a:lnSpc>
            </a:pPr>
            <a:r>
              <a:rPr lang="en-IN" sz="2200" b="0" strike="noStrike" spc="-1" dirty="0">
                <a:solidFill>
                  <a:srgbClr val="FFFFFF"/>
                </a:solidFill>
                <a:latin typeface="Montserrat"/>
                <a:ea typeface="Montserrat"/>
              </a:rPr>
              <a:t>                                                           </a:t>
            </a:r>
            <a:r>
              <a:rPr dirty="0"/>
              <a:t/>
            </a:r>
            <a:br>
              <a:rPr dirty="0"/>
            </a:br>
            <a:r>
              <a:rPr lang="en-IN" sz="2200" b="0" strike="noStrike" spc="-1" dirty="0">
                <a:solidFill>
                  <a:srgbClr val="FFFFFF"/>
                </a:solidFill>
                <a:latin typeface="Montserrat"/>
                <a:ea typeface="Montserrat"/>
              </a:rPr>
              <a:t>                                       </a:t>
            </a:r>
            <a:r>
              <a:rPr lang="en-IN" sz="2200" b="0" strike="noStrike" spc="-1" dirty="0">
                <a:solidFill>
                  <a:srgbClr val="FFFFFF"/>
                </a:solidFill>
                <a:latin typeface="Lato"/>
                <a:ea typeface="Lato"/>
              </a:rPr>
              <a:t>  </a:t>
            </a:r>
            <a:endParaRPr lang="en-IN" sz="2200" b="0" strike="noStrike" spc="-1" dirty="0">
              <a:latin typeface="Arial"/>
            </a:endParaRPr>
          </a:p>
          <a:p>
            <a:pPr>
              <a:lnSpc>
                <a:spcPct val="100000"/>
              </a:lnSpc>
            </a:pPr>
            <a:r>
              <a:rPr lang="en-IN" sz="2200" b="0" strike="noStrike" spc="-1" dirty="0">
                <a:solidFill>
                  <a:srgbClr val="FFFFFF"/>
                </a:solidFill>
                <a:latin typeface="Montserrat"/>
                <a:ea typeface="Montserrat"/>
              </a:rPr>
              <a:t>                                                    </a:t>
            </a:r>
            <a:endParaRPr lang="en-IN"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15165" y="596722"/>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700" b="0" strike="noStrike" spc="-1" dirty="0">
                <a:solidFill>
                  <a:srgbClr val="FFFFFF"/>
                </a:solidFill>
                <a:latin typeface="Montserrat"/>
                <a:ea typeface="Montserrat"/>
              </a:rPr>
              <a:t>BUSINESS PROBLEM</a:t>
            </a:r>
            <a:endParaRPr lang="en-IN" sz="2700" b="0" strike="noStrike" spc="-1" dirty="0">
              <a:latin typeface="Arial"/>
            </a:endParaRPr>
          </a:p>
        </p:txBody>
      </p:sp>
      <p:sp>
        <p:nvSpPr>
          <p:cNvPr id="136" name="CustomShape 2"/>
          <p:cNvSpPr/>
          <p:nvPr/>
        </p:nvSpPr>
        <p:spPr>
          <a:xfrm>
            <a:off x="550080" y="1374480"/>
            <a:ext cx="7889760" cy="3634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spcBef>
                <a:spcPts val="1599"/>
              </a:spcBef>
              <a:spcAft>
                <a:spcPts val="1599"/>
              </a:spcAft>
            </a:pPr>
            <a:endParaRPr lang="en-IN" sz="1600" dirty="0" smtClean="0">
              <a:solidFill>
                <a:schemeClr val="bg1"/>
              </a:solidFill>
            </a:endParaRPr>
          </a:p>
          <a:p>
            <a:pPr>
              <a:lnSpc>
                <a:spcPct val="115000"/>
              </a:lnSpc>
              <a:spcBef>
                <a:spcPts val="1599"/>
              </a:spcBef>
              <a:spcAft>
                <a:spcPts val="1599"/>
              </a:spcAft>
            </a:pPr>
            <a:r>
              <a:rPr lang="en-IN" sz="1600" dirty="0" smtClean="0"/>
              <a:t>The </a:t>
            </a:r>
            <a:r>
              <a:rPr lang="en-IN" sz="1600" dirty="0"/>
              <a:t>objective of this capstone project is to analyse and select the best location in Bangalore city to open a new Indian restaurant. Using Data science methodology and machine learning techniques like clustering, This project provide the solution to the business question: If anyone want to open a good Indian restaurant in Bangalore where they should open it ?</a:t>
            </a:r>
            <a:endParaRPr lang="en-US" sz="1600" dirty="0"/>
          </a:p>
          <a:p>
            <a:pPr>
              <a:lnSpc>
                <a:spcPct val="115000"/>
              </a:lnSpc>
              <a:spcBef>
                <a:spcPts val="1599"/>
              </a:spcBef>
              <a:spcAft>
                <a:spcPts val="1599"/>
              </a:spcAft>
            </a:pPr>
            <a:endParaRPr lang="en-IN"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297440" y="39384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400" b="0" strike="noStrike" spc="-1">
                <a:solidFill>
                  <a:srgbClr val="FFFFFF"/>
                </a:solidFill>
                <a:latin typeface="Montserrat"/>
                <a:ea typeface="Montserrat"/>
              </a:rPr>
              <a:t>                                 DATA</a:t>
            </a:r>
            <a:endParaRPr lang="en-IN" sz="2400" b="0" strike="noStrike" spc="-1">
              <a:latin typeface="Arial"/>
            </a:endParaRPr>
          </a:p>
        </p:txBody>
      </p:sp>
      <p:sp>
        <p:nvSpPr>
          <p:cNvPr id="138" name="CustomShape 2"/>
          <p:cNvSpPr/>
          <p:nvPr/>
        </p:nvSpPr>
        <p:spPr>
          <a:xfrm>
            <a:off x="647280" y="1382400"/>
            <a:ext cx="8339040" cy="4012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700" b="0" strike="noStrike" spc="-1" dirty="0">
                <a:solidFill>
                  <a:srgbClr val="FFFFFF"/>
                </a:solidFill>
                <a:latin typeface="Montserrat"/>
                <a:ea typeface="Montserrat"/>
              </a:rPr>
              <a:t>• Data required</a:t>
            </a:r>
            <a:endParaRPr lang="en-IN" sz="1700" b="0" strike="noStrike" spc="-1" dirty="0">
              <a:latin typeface="Arial"/>
            </a:endParaRPr>
          </a:p>
          <a:p>
            <a:pPr>
              <a:lnSpc>
                <a:spcPct val="100000"/>
              </a:lnSpc>
            </a:pPr>
            <a:endParaRPr lang="en-IN" sz="1700" b="0" strike="noStrike" spc="-1" dirty="0">
              <a:latin typeface="Arial"/>
            </a:endParaRPr>
          </a:p>
          <a:p>
            <a:pPr marL="285750" indent="-285750">
              <a:lnSpc>
                <a:spcPct val="100000"/>
              </a:lnSpc>
              <a:buFont typeface="Wingdings" panose="05000000000000000000" pitchFamily="2" charset="2"/>
              <a:buChar char="q"/>
            </a:pPr>
            <a:r>
              <a:rPr lang="en-IN" sz="1700" b="0" strike="noStrike" spc="-1" dirty="0" smtClean="0">
                <a:solidFill>
                  <a:srgbClr val="FFFFFF"/>
                </a:solidFill>
                <a:latin typeface="Montserrat"/>
                <a:ea typeface="Montserrat"/>
              </a:rPr>
              <a:t>List </a:t>
            </a:r>
            <a:r>
              <a:rPr lang="en-IN" sz="1700" b="0" strike="noStrike" spc="-1" dirty="0">
                <a:solidFill>
                  <a:srgbClr val="FFFFFF"/>
                </a:solidFill>
                <a:latin typeface="Montserrat"/>
                <a:ea typeface="Montserrat"/>
              </a:rPr>
              <a:t>of neighbourhoods in </a:t>
            </a:r>
            <a:r>
              <a:rPr lang="en-IN" sz="1700" spc="-1" dirty="0" smtClean="0">
                <a:solidFill>
                  <a:srgbClr val="FFFFFF"/>
                </a:solidFill>
                <a:latin typeface="Montserrat"/>
                <a:ea typeface="Montserrat"/>
              </a:rPr>
              <a:t>Bangalore</a:t>
            </a:r>
            <a:endParaRPr lang="en-IN" sz="1700" b="0" strike="noStrike" spc="-1" dirty="0">
              <a:latin typeface="Arial"/>
            </a:endParaRPr>
          </a:p>
          <a:p>
            <a:pPr marL="285750" indent="-285750">
              <a:lnSpc>
                <a:spcPct val="100000"/>
              </a:lnSpc>
              <a:buFont typeface="Wingdings" panose="05000000000000000000" pitchFamily="2" charset="2"/>
              <a:buChar char="q"/>
            </a:pPr>
            <a:r>
              <a:rPr lang="en-IN" sz="1700" b="0" strike="noStrike" spc="-1" dirty="0" smtClean="0">
                <a:solidFill>
                  <a:srgbClr val="FFFFFF"/>
                </a:solidFill>
                <a:latin typeface="Montserrat"/>
                <a:ea typeface="Montserrat"/>
              </a:rPr>
              <a:t>Latitude </a:t>
            </a:r>
            <a:r>
              <a:rPr lang="en-IN" sz="1700" b="0" strike="noStrike" spc="-1" dirty="0">
                <a:solidFill>
                  <a:srgbClr val="FFFFFF"/>
                </a:solidFill>
                <a:latin typeface="Montserrat"/>
                <a:ea typeface="Montserrat"/>
              </a:rPr>
              <a:t>and longitude coordinates of the neighbourhoods</a:t>
            </a:r>
            <a:endParaRPr lang="en-IN" sz="1700" b="0" strike="noStrike" spc="-1" dirty="0">
              <a:latin typeface="Arial"/>
            </a:endParaRPr>
          </a:p>
          <a:p>
            <a:pPr marL="285750" indent="-285750">
              <a:lnSpc>
                <a:spcPct val="100000"/>
              </a:lnSpc>
              <a:buFont typeface="Wingdings" panose="05000000000000000000" pitchFamily="2" charset="2"/>
              <a:buChar char="q"/>
            </a:pPr>
            <a:r>
              <a:rPr lang="en-IN" sz="1700" b="0" strike="noStrike" spc="-1" dirty="0" smtClean="0">
                <a:solidFill>
                  <a:srgbClr val="FFFFFF"/>
                </a:solidFill>
                <a:latin typeface="Montserrat"/>
                <a:ea typeface="Montserrat"/>
              </a:rPr>
              <a:t>Venue </a:t>
            </a:r>
            <a:r>
              <a:rPr lang="en-IN" sz="1700" b="0" strike="noStrike" spc="-1" dirty="0">
                <a:solidFill>
                  <a:srgbClr val="FFFFFF"/>
                </a:solidFill>
                <a:latin typeface="Montserrat"/>
                <a:ea typeface="Montserrat"/>
              </a:rPr>
              <a:t>data, particularly data related to shopping malls</a:t>
            </a:r>
            <a:endParaRPr lang="en-IN" sz="1700" b="0" strike="noStrike" spc="-1" dirty="0">
              <a:latin typeface="Arial"/>
            </a:endParaRPr>
          </a:p>
          <a:p>
            <a:pPr>
              <a:lnSpc>
                <a:spcPct val="100000"/>
              </a:lnSpc>
            </a:pPr>
            <a:endParaRPr lang="en-IN" sz="1700" b="0" strike="noStrike" spc="-1" dirty="0">
              <a:latin typeface="Arial"/>
            </a:endParaRPr>
          </a:p>
          <a:p>
            <a:pPr>
              <a:lnSpc>
                <a:spcPct val="100000"/>
              </a:lnSpc>
            </a:pPr>
            <a:endParaRPr lang="en-IN" sz="1700" b="1" strike="noStrike" spc="-1" dirty="0" smtClean="0">
              <a:solidFill>
                <a:srgbClr val="FFFFFF"/>
              </a:solidFill>
              <a:latin typeface="Montserrat"/>
              <a:ea typeface="Montserrat"/>
            </a:endParaRPr>
          </a:p>
          <a:p>
            <a:pPr>
              <a:lnSpc>
                <a:spcPct val="100000"/>
              </a:lnSpc>
            </a:pPr>
            <a:r>
              <a:rPr lang="en-IN" sz="1700" b="1" strike="noStrike" spc="-1" dirty="0" smtClean="0">
                <a:solidFill>
                  <a:srgbClr val="FFFFFF"/>
                </a:solidFill>
                <a:latin typeface="Montserrat"/>
                <a:ea typeface="Montserrat"/>
              </a:rPr>
              <a:t>• </a:t>
            </a:r>
            <a:r>
              <a:rPr lang="en-IN" sz="1700" b="0" strike="noStrike" spc="-1" dirty="0">
                <a:solidFill>
                  <a:srgbClr val="FFFFFF"/>
                </a:solidFill>
                <a:latin typeface="Montserrat"/>
                <a:ea typeface="Montserrat"/>
              </a:rPr>
              <a:t>Sources of data</a:t>
            </a:r>
            <a:endParaRPr lang="en-IN" sz="1700" b="0" strike="noStrike" spc="-1" dirty="0">
              <a:latin typeface="Arial"/>
            </a:endParaRPr>
          </a:p>
          <a:p>
            <a:pPr marL="285750" indent="-285750">
              <a:lnSpc>
                <a:spcPct val="100000"/>
              </a:lnSpc>
              <a:buFont typeface="Wingdings" panose="05000000000000000000" pitchFamily="2" charset="2"/>
              <a:buChar char="q"/>
            </a:pPr>
            <a:r>
              <a:rPr lang="en-IN" sz="1700" b="0" strike="noStrike" spc="-1" dirty="0">
                <a:solidFill>
                  <a:srgbClr val="FFFFFF"/>
                </a:solidFill>
                <a:latin typeface="Montserrat"/>
                <a:ea typeface="Montserrat"/>
              </a:rPr>
              <a:t>➢Wikipedia page for </a:t>
            </a:r>
            <a:r>
              <a:rPr lang="en-IN" sz="1700" b="0" strike="noStrike" spc="-1" dirty="0" smtClean="0">
                <a:solidFill>
                  <a:srgbClr val="FFFFFF"/>
                </a:solidFill>
                <a:latin typeface="Montserrat"/>
                <a:ea typeface="Montserrat"/>
              </a:rPr>
              <a:t>neighbourhoods</a:t>
            </a:r>
            <a:endParaRPr lang="en-IN" sz="1700" spc="-1" dirty="0">
              <a:latin typeface="Arial"/>
            </a:endParaRPr>
          </a:p>
          <a:p>
            <a:pPr>
              <a:lnSpc>
                <a:spcPct val="100000"/>
              </a:lnSpc>
            </a:pPr>
            <a:r>
              <a:rPr lang="en-IN" sz="1600" b="0" u="sng" strike="noStrike" spc="-1" dirty="0" smtClean="0">
                <a:solidFill>
                  <a:srgbClr val="000000"/>
                </a:solidFill>
                <a:uFillTx/>
                <a:latin typeface="Roboto"/>
                <a:ea typeface="Roboto"/>
              </a:rPr>
              <a:t>(</a:t>
            </a:r>
            <a:r>
              <a:rPr lang="en-IN" sz="1600" u="sng" dirty="0" smtClean="0">
                <a:hlinkClick r:id="rId2"/>
              </a:rPr>
              <a:t>https</a:t>
            </a:r>
            <a:r>
              <a:rPr lang="en-IN" sz="1600" u="sng" dirty="0">
                <a:hlinkClick r:id="rId2"/>
              </a:rPr>
              <a:t>://en.wikipedia.org/wiki/Category:Neighbourhoods_in_Bangalore</a:t>
            </a:r>
            <a:r>
              <a:rPr lang="en-IN" sz="1600" b="0" u="sng" strike="noStrike" spc="-1" dirty="0" smtClean="0">
                <a:solidFill>
                  <a:srgbClr val="000000"/>
                </a:solidFill>
                <a:uFillTx/>
                <a:latin typeface="Roboto"/>
                <a:ea typeface="Roboto"/>
              </a:rPr>
              <a:t>)</a:t>
            </a:r>
            <a:endParaRPr lang="en-IN" sz="1600" b="0" strike="noStrike" spc="-1" dirty="0">
              <a:latin typeface="Arial"/>
            </a:endParaRPr>
          </a:p>
          <a:p>
            <a:pPr marL="285750" indent="-285750">
              <a:lnSpc>
                <a:spcPct val="100000"/>
              </a:lnSpc>
              <a:buFont typeface="Wingdings" panose="05000000000000000000" pitchFamily="2" charset="2"/>
              <a:buChar char="q"/>
            </a:pPr>
            <a:r>
              <a:rPr lang="en-IN" sz="1700" b="0" strike="noStrike" spc="-1" dirty="0">
                <a:solidFill>
                  <a:srgbClr val="FFFFFF"/>
                </a:solidFill>
                <a:latin typeface="Montserrat"/>
                <a:ea typeface="Montserrat"/>
              </a:rPr>
              <a:t>➢</a:t>
            </a:r>
            <a:r>
              <a:rPr lang="en-IN" sz="1700" b="0" strike="noStrike" spc="-1" dirty="0" err="1">
                <a:solidFill>
                  <a:srgbClr val="FFFFFF"/>
                </a:solidFill>
                <a:latin typeface="Montserrat"/>
                <a:ea typeface="Montserrat"/>
              </a:rPr>
              <a:t>Geocoder</a:t>
            </a:r>
            <a:r>
              <a:rPr lang="en-IN" sz="1700" b="0" strike="noStrike" spc="-1" dirty="0">
                <a:solidFill>
                  <a:srgbClr val="FFFFFF"/>
                </a:solidFill>
                <a:latin typeface="Montserrat"/>
                <a:ea typeface="Montserrat"/>
              </a:rPr>
              <a:t> package for latitude and longitude coordinates</a:t>
            </a:r>
            <a:endParaRPr lang="en-IN" sz="1700" b="0" strike="noStrike" spc="-1" dirty="0">
              <a:latin typeface="Arial"/>
            </a:endParaRPr>
          </a:p>
          <a:p>
            <a:pPr marL="285750" indent="-285750">
              <a:lnSpc>
                <a:spcPct val="100000"/>
              </a:lnSpc>
              <a:buFont typeface="Wingdings" panose="05000000000000000000" pitchFamily="2" charset="2"/>
              <a:buChar char="q"/>
            </a:pPr>
            <a:r>
              <a:rPr lang="en-IN" sz="1700" b="0" strike="noStrike" spc="-1" dirty="0">
                <a:solidFill>
                  <a:srgbClr val="FFFFFF"/>
                </a:solidFill>
                <a:latin typeface="Montserrat"/>
                <a:ea typeface="Montserrat"/>
              </a:rPr>
              <a:t>➢Foursquare API for venue data</a:t>
            </a:r>
            <a:endParaRPr lang="en-IN"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297440" y="39384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400" b="0" strike="noStrike" spc="-1">
                <a:solidFill>
                  <a:srgbClr val="FFFFFF"/>
                </a:solidFill>
                <a:latin typeface="Montserrat"/>
                <a:ea typeface="Montserrat"/>
              </a:rPr>
              <a:t>METHODOLOGY</a:t>
            </a:r>
            <a:endParaRPr lang="en-IN" sz="2400" b="0" strike="noStrike" spc="-1">
              <a:latin typeface="Arial"/>
            </a:endParaRPr>
          </a:p>
        </p:txBody>
      </p:sp>
      <p:sp>
        <p:nvSpPr>
          <p:cNvPr id="140" name="CustomShape 2"/>
          <p:cNvSpPr/>
          <p:nvPr/>
        </p:nvSpPr>
        <p:spPr>
          <a:xfrm>
            <a:off x="535320" y="1397520"/>
            <a:ext cx="8368560" cy="364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2000" b="1" strike="noStrike" spc="-1">
                <a:solidFill>
                  <a:srgbClr val="FFFFFF"/>
                </a:solidFill>
                <a:latin typeface="Montserrat"/>
                <a:ea typeface="Montserrat"/>
              </a:rPr>
              <a:t>•</a:t>
            </a:r>
            <a:r>
              <a:rPr lang="en-IN" sz="2000" b="0" strike="noStrike" spc="-1">
                <a:solidFill>
                  <a:srgbClr val="FFFFFF"/>
                </a:solidFill>
                <a:latin typeface="Montserrat"/>
                <a:ea typeface="Montserrat"/>
              </a:rPr>
              <a:t> Web scraping Wikipedia page for neighbourhoods list</a:t>
            </a:r>
            <a:endParaRPr lang="en-IN" sz="2000" b="0" strike="noStrike" spc="-1">
              <a:latin typeface="Arial"/>
            </a:endParaRPr>
          </a:p>
          <a:p>
            <a:pPr>
              <a:lnSpc>
                <a:spcPct val="100000"/>
              </a:lnSpc>
            </a:pPr>
            <a:r>
              <a:rPr lang="en-IN" sz="2000" b="1" strike="noStrike" spc="-1">
                <a:solidFill>
                  <a:srgbClr val="FFFFFF"/>
                </a:solidFill>
                <a:latin typeface="Montserrat"/>
                <a:ea typeface="Montserrat"/>
              </a:rPr>
              <a:t>•</a:t>
            </a:r>
            <a:r>
              <a:rPr lang="en-IN" sz="2000" b="0" strike="noStrike" spc="-1">
                <a:solidFill>
                  <a:srgbClr val="FFFFFF"/>
                </a:solidFill>
                <a:latin typeface="Montserrat"/>
                <a:ea typeface="Montserrat"/>
              </a:rPr>
              <a:t> Get latitude and longitude coordinates using Geocoder</a:t>
            </a:r>
            <a:endParaRPr lang="en-IN" sz="2000" b="0" strike="noStrike" spc="-1">
              <a:latin typeface="Arial"/>
            </a:endParaRPr>
          </a:p>
          <a:p>
            <a:pPr>
              <a:lnSpc>
                <a:spcPct val="100000"/>
              </a:lnSpc>
            </a:pPr>
            <a:r>
              <a:rPr lang="en-IN" sz="2000" b="1" strike="noStrike" spc="-1">
                <a:solidFill>
                  <a:srgbClr val="FFFFFF"/>
                </a:solidFill>
                <a:latin typeface="Montserrat"/>
                <a:ea typeface="Montserrat"/>
              </a:rPr>
              <a:t>•</a:t>
            </a:r>
            <a:r>
              <a:rPr lang="en-IN" sz="2000" b="0" strike="noStrike" spc="-1">
                <a:solidFill>
                  <a:srgbClr val="FFFFFF"/>
                </a:solidFill>
                <a:latin typeface="Montserrat"/>
                <a:ea typeface="Montserrat"/>
              </a:rPr>
              <a:t> Use Foursquare API to get venue data</a:t>
            </a:r>
            <a:endParaRPr lang="en-IN" sz="2000" b="0" strike="noStrike" spc="-1">
              <a:latin typeface="Arial"/>
            </a:endParaRPr>
          </a:p>
          <a:p>
            <a:pPr>
              <a:lnSpc>
                <a:spcPct val="100000"/>
              </a:lnSpc>
            </a:pPr>
            <a:r>
              <a:rPr lang="en-IN" sz="2000" b="1" strike="noStrike" spc="-1">
                <a:solidFill>
                  <a:srgbClr val="FFFFFF"/>
                </a:solidFill>
                <a:latin typeface="Montserrat"/>
                <a:ea typeface="Montserrat"/>
              </a:rPr>
              <a:t>•</a:t>
            </a:r>
            <a:r>
              <a:rPr lang="en-IN" sz="2000" b="0" strike="noStrike" spc="-1">
                <a:solidFill>
                  <a:srgbClr val="FFFFFF"/>
                </a:solidFill>
                <a:latin typeface="Montserrat"/>
                <a:ea typeface="Montserrat"/>
              </a:rPr>
              <a:t> Group data by neighbourhood and taking the mean of the frequency of occurrence of each venue category</a:t>
            </a:r>
            <a:endParaRPr lang="en-IN" sz="2000" b="0" strike="noStrike" spc="-1">
              <a:latin typeface="Arial"/>
            </a:endParaRPr>
          </a:p>
          <a:p>
            <a:pPr>
              <a:lnSpc>
                <a:spcPct val="100000"/>
              </a:lnSpc>
            </a:pPr>
            <a:r>
              <a:rPr lang="en-IN" sz="2000" b="1" strike="noStrike" spc="-1">
                <a:solidFill>
                  <a:srgbClr val="FFFFFF"/>
                </a:solidFill>
                <a:latin typeface="Montserrat"/>
                <a:ea typeface="Montserrat"/>
              </a:rPr>
              <a:t>•</a:t>
            </a:r>
            <a:r>
              <a:rPr lang="en-IN" sz="2000" b="0" strike="noStrike" spc="-1">
                <a:solidFill>
                  <a:srgbClr val="FFFFFF"/>
                </a:solidFill>
                <a:latin typeface="Montserrat"/>
                <a:ea typeface="Montserrat"/>
              </a:rPr>
              <a:t> Filter venue category by Shopping Mall</a:t>
            </a:r>
            <a:endParaRPr lang="en-IN" sz="2000" b="0" strike="noStrike" spc="-1">
              <a:latin typeface="Arial"/>
            </a:endParaRPr>
          </a:p>
          <a:p>
            <a:pPr>
              <a:lnSpc>
                <a:spcPct val="100000"/>
              </a:lnSpc>
            </a:pPr>
            <a:r>
              <a:rPr lang="en-IN" sz="2000" b="1" strike="noStrike" spc="-1">
                <a:solidFill>
                  <a:srgbClr val="FFFFFF"/>
                </a:solidFill>
                <a:latin typeface="Montserrat"/>
                <a:ea typeface="Montserrat"/>
              </a:rPr>
              <a:t>•</a:t>
            </a:r>
            <a:r>
              <a:rPr lang="en-IN" sz="2000" b="0" strike="noStrike" spc="-1">
                <a:solidFill>
                  <a:srgbClr val="FFFFFF"/>
                </a:solidFill>
                <a:latin typeface="Montserrat"/>
                <a:ea typeface="Montserrat"/>
              </a:rPr>
              <a:t> Perform clustering on the data by using k-means clustering</a:t>
            </a:r>
            <a:endParaRPr lang="en-IN" sz="2000" b="0" strike="noStrike" spc="-1">
              <a:latin typeface="Arial"/>
            </a:endParaRPr>
          </a:p>
          <a:p>
            <a:pPr>
              <a:lnSpc>
                <a:spcPct val="100000"/>
              </a:lnSpc>
            </a:pPr>
            <a:r>
              <a:rPr lang="en-IN" sz="2000" b="1" strike="noStrike" spc="-1">
                <a:solidFill>
                  <a:srgbClr val="FFFFFF"/>
                </a:solidFill>
                <a:latin typeface="Montserrat"/>
                <a:ea typeface="Montserrat"/>
              </a:rPr>
              <a:t>•</a:t>
            </a:r>
            <a:r>
              <a:rPr lang="en-IN" sz="2000" b="0" strike="noStrike" spc="-1">
                <a:solidFill>
                  <a:srgbClr val="FFFFFF"/>
                </a:solidFill>
                <a:latin typeface="Montserrat"/>
                <a:ea typeface="Montserrat"/>
              </a:rPr>
              <a:t> Visualize the clusters in a map using Folium</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297440" y="39384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400" b="0" strike="noStrike" spc="-1">
                <a:solidFill>
                  <a:srgbClr val="FFFFFF"/>
                </a:solidFill>
                <a:latin typeface="Montserrat"/>
                <a:ea typeface="Montserrat"/>
              </a:rPr>
              <a:t>RESULTS</a:t>
            </a:r>
            <a:endParaRPr lang="en-IN" sz="2400" b="0" strike="noStrike" spc="-1">
              <a:latin typeface="Arial"/>
            </a:endParaRPr>
          </a:p>
        </p:txBody>
      </p:sp>
      <p:sp>
        <p:nvSpPr>
          <p:cNvPr id="142" name="CustomShape 2"/>
          <p:cNvSpPr/>
          <p:nvPr/>
        </p:nvSpPr>
        <p:spPr>
          <a:xfrm>
            <a:off x="179503" y="850500"/>
            <a:ext cx="4235760" cy="3566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700" b="1" strike="noStrike" spc="-1" dirty="0">
                <a:solidFill>
                  <a:srgbClr val="FFFFFF"/>
                </a:solidFill>
                <a:latin typeface="Montserrat"/>
                <a:ea typeface="Montserrat"/>
              </a:rPr>
              <a:t>• </a:t>
            </a:r>
            <a:r>
              <a:rPr lang="en-IN" sz="1700" b="0" strike="noStrike" spc="-1" dirty="0">
                <a:solidFill>
                  <a:srgbClr val="FFFFFF"/>
                </a:solidFill>
                <a:latin typeface="Montserrat"/>
                <a:ea typeface="Montserrat"/>
              </a:rPr>
              <a:t>Categorized the neighbourhoods</a:t>
            </a:r>
            <a:endParaRPr lang="en-IN" sz="1700" b="0" strike="noStrike" spc="-1" dirty="0">
              <a:latin typeface="Arial"/>
            </a:endParaRPr>
          </a:p>
          <a:p>
            <a:pPr>
              <a:lnSpc>
                <a:spcPct val="100000"/>
              </a:lnSpc>
            </a:pPr>
            <a:r>
              <a:rPr lang="en-IN" sz="1700" b="0" strike="noStrike" spc="-1" dirty="0">
                <a:solidFill>
                  <a:srgbClr val="FFFFFF"/>
                </a:solidFill>
                <a:latin typeface="Montserrat"/>
                <a:ea typeface="Montserrat"/>
              </a:rPr>
              <a:t>into </a:t>
            </a:r>
            <a:r>
              <a:rPr lang="en-IN" sz="1700" b="0" strike="noStrike" spc="-1" dirty="0" smtClean="0">
                <a:solidFill>
                  <a:srgbClr val="FFFFFF"/>
                </a:solidFill>
                <a:latin typeface="Montserrat"/>
                <a:ea typeface="Montserrat"/>
              </a:rPr>
              <a:t>4 </a:t>
            </a:r>
            <a:r>
              <a:rPr lang="en-IN" sz="1700" b="0" strike="noStrike" spc="-1" dirty="0">
                <a:solidFill>
                  <a:srgbClr val="FFFFFF"/>
                </a:solidFill>
                <a:latin typeface="Montserrat"/>
                <a:ea typeface="Montserrat"/>
              </a:rPr>
              <a:t>clusters </a:t>
            </a:r>
            <a:r>
              <a:rPr lang="en-IN" sz="1700" b="0" strike="noStrike" spc="-1" dirty="0" smtClean="0">
                <a:solidFill>
                  <a:srgbClr val="FFFFFF"/>
                </a:solidFill>
                <a:latin typeface="Montserrat"/>
                <a:ea typeface="Montserrat"/>
              </a:rPr>
              <a:t>:</a:t>
            </a:r>
          </a:p>
          <a:p>
            <a:pPr>
              <a:lnSpc>
                <a:spcPct val="100000"/>
              </a:lnSpc>
            </a:pPr>
            <a:endParaRPr lang="en-IN" sz="1700" b="0" strike="noStrike" spc="-1" dirty="0">
              <a:latin typeface="Arial"/>
            </a:endParaRPr>
          </a:p>
          <a:p>
            <a:pPr marL="285750" indent="-285750">
              <a:lnSpc>
                <a:spcPct val="100000"/>
              </a:lnSpc>
              <a:buFont typeface="Wingdings" panose="05000000000000000000" pitchFamily="2" charset="2"/>
              <a:buChar char="q"/>
            </a:pPr>
            <a:r>
              <a:rPr lang="en-IN" sz="1700" b="0" strike="noStrike" spc="-1" dirty="0" smtClean="0">
                <a:solidFill>
                  <a:srgbClr val="FFFFFF"/>
                </a:solidFill>
                <a:latin typeface="Montserrat"/>
                <a:ea typeface="Montserrat"/>
              </a:rPr>
              <a:t>Cluster </a:t>
            </a:r>
            <a:r>
              <a:rPr lang="en-IN" sz="1700" b="0" strike="noStrike" spc="-1" dirty="0">
                <a:solidFill>
                  <a:srgbClr val="FFFFFF"/>
                </a:solidFill>
                <a:latin typeface="Montserrat"/>
                <a:ea typeface="Montserrat"/>
              </a:rPr>
              <a:t>0: Neighbourhoods with</a:t>
            </a:r>
            <a:endParaRPr lang="en-IN" sz="1700" b="0" strike="noStrike" spc="-1" dirty="0">
              <a:latin typeface="Arial"/>
            </a:endParaRPr>
          </a:p>
          <a:p>
            <a:pPr>
              <a:lnSpc>
                <a:spcPct val="100000"/>
              </a:lnSpc>
            </a:pPr>
            <a:r>
              <a:rPr lang="en-IN" sz="1700" b="0" strike="noStrike" spc="-1" dirty="0" smtClean="0">
                <a:solidFill>
                  <a:srgbClr val="FFFFFF"/>
                </a:solidFill>
                <a:latin typeface="Montserrat"/>
                <a:ea typeface="Montserrat"/>
              </a:rPr>
              <a:t>     high </a:t>
            </a:r>
            <a:r>
              <a:rPr lang="en-IN" sz="1700" b="0" strike="noStrike" spc="-1" dirty="0">
                <a:solidFill>
                  <a:srgbClr val="FFFFFF"/>
                </a:solidFill>
                <a:latin typeface="Montserrat"/>
                <a:ea typeface="Montserrat"/>
              </a:rPr>
              <a:t>number of shopping malls</a:t>
            </a:r>
            <a:endParaRPr lang="en-IN" sz="1700" b="0" strike="noStrike" spc="-1" dirty="0">
              <a:latin typeface="Arial"/>
            </a:endParaRPr>
          </a:p>
          <a:p>
            <a:pPr marL="285750" indent="-285750">
              <a:lnSpc>
                <a:spcPct val="100000"/>
              </a:lnSpc>
              <a:buFont typeface="Wingdings" panose="05000000000000000000" pitchFamily="2" charset="2"/>
              <a:buChar char="q"/>
            </a:pPr>
            <a:endParaRPr lang="en-IN" sz="1700" b="0" strike="noStrike" spc="-1" dirty="0">
              <a:latin typeface="Arial"/>
            </a:endParaRPr>
          </a:p>
          <a:p>
            <a:pPr marL="285750" indent="-285750">
              <a:lnSpc>
                <a:spcPct val="100000"/>
              </a:lnSpc>
              <a:buFont typeface="Wingdings" panose="05000000000000000000" pitchFamily="2" charset="2"/>
              <a:buChar char="q"/>
            </a:pPr>
            <a:r>
              <a:rPr lang="en-IN" sz="1700" b="0" strike="noStrike" spc="-1" dirty="0" smtClean="0">
                <a:solidFill>
                  <a:srgbClr val="FFFFFF"/>
                </a:solidFill>
                <a:latin typeface="Montserrat"/>
                <a:ea typeface="Montserrat"/>
              </a:rPr>
              <a:t>Cluster </a:t>
            </a:r>
            <a:r>
              <a:rPr lang="en-IN" sz="1700" b="0" strike="noStrike" spc="-1" dirty="0">
                <a:solidFill>
                  <a:srgbClr val="FFFFFF"/>
                </a:solidFill>
                <a:latin typeface="Montserrat"/>
                <a:ea typeface="Montserrat"/>
              </a:rPr>
              <a:t>1: Neighbourhoods with</a:t>
            </a:r>
            <a:endParaRPr lang="en-IN" sz="1700" b="0" strike="noStrike" spc="-1" dirty="0">
              <a:latin typeface="Arial"/>
            </a:endParaRPr>
          </a:p>
          <a:p>
            <a:pPr>
              <a:lnSpc>
                <a:spcPct val="100000"/>
              </a:lnSpc>
            </a:pPr>
            <a:r>
              <a:rPr lang="en-IN" sz="1700" b="0" strike="noStrike" spc="-1" dirty="0" smtClean="0">
                <a:solidFill>
                  <a:srgbClr val="FFFFFF"/>
                </a:solidFill>
                <a:latin typeface="Montserrat"/>
                <a:ea typeface="Montserrat"/>
              </a:rPr>
              <a:t>     </a:t>
            </a:r>
            <a:r>
              <a:rPr lang="en-IN" sz="1700" spc="-1" dirty="0" smtClean="0">
                <a:solidFill>
                  <a:srgbClr val="FFFFFF"/>
                </a:solidFill>
                <a:latin typeface="Montserrat"/>
                <a:ea typeface="Montserrat"/>
              </a:rPr>
              <a:t>smallest </a:t>
            </a:r>
            <a:r>
              <a:rPr lang="en-IN" sz="1700" b="0" strike="noStrike" spc="-1" dirty="0" smtClean="0">
                <a:solidFill>
                  <a:srgbClr val="FFFFFF"/>
                </a:solidFill>
                <a:latin typeface="Montserrat"/>
                <a:ea typeface="Montserrat"/>
              </a:rPr>
              <a:t>concentration of Indian Restaurant</a:t>
            </a:r>
            <a:endParaRPr lang="en-IN" sz="1700" b="0" strike="noStrike" spc="-1" dirty="0">
              <a:latin typeface="Arial"/>
            </a:endParaRPr>
          </a:p>
          <a:p>
            <a:pPr marL="285750" indent="-285750">
              <a:lnSpc>
                <a:spcPct val="100000"/>
              </a:lnSpc>
              <a:buFont typeface="Wingdings" panose="05000000000000000000" pitchFamily="2" charset="2"/>
              <a:buChar char="q"/>
            </a:pPr>
            <a:endParaRPr lang="en-IN" sz="1700" b="0" strike="noStrike" spc="-1" dirty="0">
              <a:latin typeface="Arial"/>
            </a:endParaRPr>
          </a:p>
          <a:p>
            <a:pPr marL="285750" indent="-285750">
              <a:lnSpc>
                <a:spcPct val="100000"/>
              </a:lnSpc>
              <a:buFont typeface="Wingdings" panose="05000000000000000000" pitchFamily="2" charset="2"/>
              <a:buChar char="q"/>
            </a:pPr>
            <a:r>
              <a:rPr lang="en-IN" sz="1700" b="0" strike="noStrike" spc="-1" dirty="0" smtClean="0">
                <a:solidFill>
                  <a:srgbClr val="FFFFFF"/>
                </a:solidFill>
                <a:latin typeface="Montserrat"/>
                <a:ea typeface="Montserrat"/>
              </a:rPr>
              <a:t>Cluster </a:t>
            </a:r>
            <a:r>
              <a:rPr lang="en-IN" sz="1700" b="0" strike="noStrike" spc="-1" dirty="0">
                <a:solidFill>
                  <a:srgbClr val="FFFFFF"/>
                </a:solidFill>
                <a:latin typeface="Montserrat"/>
                <a:ea typeface="Montserrat"/>
              </a:rPr>
              <a:t>2: Neighbourhoods with a </a:t>
            </a:r>
            <a:r>
              <a:rPr lang="en-IN" sz="1700" b="0" strike="noStrike" spc="-1" dirty="0" smtClean="0">
                <a:solidFill>
                  <a:srgbClr val="FFFFFF"/>
                </a:solidFill>
                <a:latin typeface="Montserrat"/>
                <a:ea typeface="Montserrat"/>
              </a:rPr>
              <a:t>highest </a:t>
            </a:r>
            <a:r>
              <a:rPr lang="en-IN" sz="1700" b="0" strike="noStrike" spc="-1" dirty="0">
                <a:solidFill>
                  <a:srgbClr val="FFFFFF"/>
                </a:solidFill>
                <a:latin typeface="Montserrat"/>
                <a:ea typeface="Montserrat"/>
              </a:rPr>
              <a:t>concentration of </a:t>
            </a:r>
            <a:r>
              <a:rPr lang="en-IN" sz="1700" spc="-1" dirty="0" smtClean="0">
                <a:solidFill>
                  <a:srgbClr val="FFFFFF"/>
                </a:solidFill>
                <a:latin typeface="Montserrat"/>
                <a:ea typeface="Montserrat"/>
              </a:rPr>
              <a:t>Indian Restaurant</a:t>
            </a:r>
            <a:r>
              <a:rPr lang="en-IN" sz="1700" b="0" strike="noStrike" spc="-1" dirty="0" smtClean="0">
                <a:solidFill>
                  <a:srgbClr val="FFFFFF"/>
                </a:solidFill>
                <a:latin typeface="Montserrat"/>
                <a:ea typeface="Montserrat"/>
              </a:rPr>
              <a:t>.</a:t>
            </a:r>
          </a:p>
          <a:p>
            <a:pPr>
              <a:lnSpc>
                <a:spcPct val="100000"/>
              </a:lnSpc>
            </a:pPr>
            <a:endParaRPr lang="en-IN" sz="1700" b="0" strike="noStrike" spc="-1" dirty="0" smtClean="0">
              <a:solidFill>
                <a:srgbClr val="FFFFFF"/>
              </a:solidFill>
              <a:latin typeface="Montserrat"/>
              <a:ea typeface="Montserrat"/>
            </a:endParaRPr>
          </a:p>
          <a:p>
            <a:pPr marL="285750" indent="-285750">
              <a:lnSpc>
                <a:spcPct val="100000"/>
              </a:lnSpc>
              <a:buFont typeface="Wingdings" panose="05000000000000000000" pitchFamily="2" charset="2"/>
              <a:buChar char="q"/>
            </a:pPr>
            <a:r>
              <a:rPr lang="en-IN" sz="1700" spc="-1" dirty="0" smtClean="0">
                <a:solidFill>
                  <a:srgbClr val="FFFFFF"/>
                </a:solidFill>
                <a:latin typeface="Montserrat"/>
                <a:ea typeface="Montserrat"/>
              </a:rPr>
              <a:t>Cluster 3: Neighbourhood with moderate </a:t>
            </a:r>
            <a:r>
              <a:rPr lang="en-IN" sz="1700" b="0" strike="noStrike" spc="-1" dirty="0" smtClean="0">
                <a:solidFill>
                  <a:srgbClr val="FFFFFF"/>
                </a:solidFill>
                <a:latin typeface="Montserrat"/>
                <a:ea typeface="Montserrat"/>
              </a:rPr>
              <a:t>Concentration of Restaurant</a:t>
            </a:r>
          </a:p>
          <a:p>
            <a:pPr>
              <a:lnSpc>
                <a:spcPct val="100000"/>
              </a:lnSpc>
            </a:pPr>
            <a:endParaRPr lang="en-IN" sz="1700" b="0" strike="noStrike" spc="-1" dirty="0" smtClean="0">
              <a:solidFill>
                <a:srgbClr val="FFFFFF"/>
              </a:solidFill>
              <a:latin typeface="Montserrat"/>
              <a:ea typeface="Montserrat"/>
            </a:endParaRPr>
          </a:p>
          <a:p>
            <a:pPr>
              <a:lnSpc>
                <a:spcPct val="100000"/>
              </a:lnSpc>
            </a:pPr>
            <a:endParaRPr lang="en-IN" sz="1700" b="0" strike="noStrike" spc="-1" dirty="0">
              <a:latin typeface="Arial"/>
            </a:endParaRPr>
          </a:p>
          <a:p>
            <a:pPr>
              <a:lnSpc>
                <a:spcPct val="100000"/>
              </a:lnSpc>
            </a:pPr>
            <a:endParaRPr lang="en-IN" sz="1700" b="0" strike="noStrike" spc="-1" dirty="0">
              <a:latin typeface="Aria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6609" b="11478"/>
          <a:stretch/>
        </p:blipFill>
        <p:spPr>
          <a:xfrm>
            <a:off x="4161034" y="1078787"/>
            <a:ext cx="4982966" cy="356513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297440" y="39384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400" b="0" strike="noStrike" spc="-1">
                <a:solidFill>
                  <a:srgbClr val="FFFFFF"/>
                </a:solidFill>
                <a:latin typeface="Montserrat"/>
                <a:ea typeface="Montserrat"/>
              </a:rPr>
              <a:t>DISCUSSION</a:t>
            </a:r>
            <a:endParaRPr lang="en-IN" sz="2400" b="0" strike="noStrike" spc="-1">
              <a:latin typeface="Arial"/>
            </a:endParaRPr>
          </a:p>
        </p:txBody>
      </p:sp>
      <p:sp>
        <p:nvSpPr>
          <p:cNvPr id="145" name="CustomShape 2"/>
          <p:cNvSpPr/>
          <p:nvPr/>
        </p:nvSpPr>
        <p:spPr>
          <a:xfrm>
            <a:off x="728280" y="1040400"/>
            <a:ext cx="7997040" cy="3403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r>
              <a:rPr lang="en-US" dirty="0"/>
              <a:t>An observations of from the map and clusters shows that the most of the Indian restaurants are situated in Central Bangalore area. By analyzing each cluster it gives the output that cluster 0 have 34 Indian restaurant across the city, and cluster2 being the most in number </a:t>
            </a:r>
            <a:r>
              <a:rPr lang="en-US" dirty="0" err="1"/>
              <a:t>i.e</a:t>
            </a:r>
            <a:r>
              <a:rPr lang="en-US" dirty="0"/>
              <a:t> 54 Indian restaurants, So This projects states that to get out the maximum profit and getting the best result to open a new Indian restaurant someone should consider opening it in cluster1 area because it has the lowest numbers of restaurant in that area.</a:t>
            </a:r>
            <a:endParaRPr lang="en-US" b="1" dirty="0"/>
          </a:p>
          <a:p>
            <a:pPr>
              <a:lnSpc>
                <a:spcPct val="100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1297440" y="39384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400" b="0" strike="noStrike" spc="-1">
                <a:solidFill>
                  <a:srgbClr val="FFFFFF"/>
                </a:solidFill>
                <a:latin typeface="Montserrat"/>
                <a:ea typeface="Montserrat"/>
              </a:rPr>
              <a:t>RECOMMENDATIONS</a:t>
            </a:r>
            <a:endParaRPr lang="en-IN" sz="2400" b="0" strike="noStrike" spc="-1">
              <a:latin typeface="Arial"/>
            </a:endParaRPr>
          </a:p>
        </p:txBody>
      </p:sp>
      <p:sp>
        <p:nvSpPr>
          <p:cNvPr id="147" name="CustomShape 2"/>
          <p:cNvSpPr/>
          <p:nvPr/>
        </p:nvSpPr>
        <p:spPr>
          <a:xfrm>
            <a:off x="1297440" y="1567440"/>
            <a:ext cx="7038360" cy="291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500" b="1" strike="noStrike" spc="-1" dirty="0">
                <a:solidFill>
                  <a:srgbClr val="FFFFFF"/>
                </a:solidFill>
                <a:latin typeface="Montserrat"/>
                <a:ea typeface="Montserrat"/>
              </a:rPr>
              <a:t>• </a:t>
            </a:r>
            <a:r>
              <a:rPr lang="en-IN" sz="1500" b="0" strike="noStrike" spc="-1" dirty="0">
                <a:solidFill>
                  <a:srgbClr val="FFFFFF"/>
                </a:solidFill>
                <a:latin typeface="Montserrat"/>
                <a:ea typeface="Montserrat"/>
              </a:rPr>
              <a:t>Open new </a:t>
            </a:r>
            <a:r>
              <a:rPr lang="en-IN" sz="1500" spc="-1" dirty="0" smtClean="0">
                <a:solidFill>
                  <a:srgbClr val="FFFFFF"/>
                </a:solidFill>
                <a:latin typeface="Montserrat"/>
                <a:ea typeface="Montserrat"/>
              </a:rPr>
              <a:t>Indian Restaurant</a:t>
            </a:r>
            <a:r>
              <a:rPr lang="en-IN" sz="1500" b="0" strike="noStrike" spc="-1" dirty="0" smtClean="0">
                <a:solidFill>
                  <a:srgbClr val="FFFFFF"/>
                </a:solidFill>
                <a:latin typeface="Montserrat"/>
                <a:ea typeface="Montserrat"/>
              </a:rPr>
              <a:t> </a:t>
            </a:r>
            <a:r>
              <a:rPr lang="en-IN" sz="1500" b="0" strike="noStrike" spc="-1" dirty="0">
                <a:solidFill>
                  <a:srgbClr val="FFFFFF"/>
                </a:solidFill>
                <a:latin typeface="Montserrat"/>
                <a:ea typeface="Montserrat"/>
              </a:rPr>
              <a:t>in neighbourhoods in cluster </a:t>
            </a:r>
            <a:r>
              <a:rPr lang="en-IN" sz="1500" b="0" strike="noStrike" spc="-1" dirty="0" smtClean="0">
                <a:solidFill>
                  <a:srgbClr val="FFFFFF"/>
                </a:solidFill>
                <a:latin typeface="Montserrat"/>
                <a:ea typeface="Montserrat"/>
              </a:rPr>
              <a:t>1 </a:t>
            </a:r>
            <a:r>
              <a:rPr lang="en-IN" sz="1500" b="0" strike="noStrike" spc="-1" dirty="0">
                <a:solidFill>
                  <a:srgbClr val="FFFFFF"/>
                </a:solidFill>
                <a:latin typeface="Montserrat"/>
                <a:ea typeface="Montserrat"/>
              </a:rPr>
              <a:t>with little to no competition</a:t>
            </a:r>
            <a:endParaRPr lang="en-IN" sz="1500" b="0" strike="noStrike" spc="-1" dirty="0">
              <a:latin typeface="Arial"/>
            </a:endParaRPr>
          </a:p>
          <a:p>
            <a:pPr>
              <a:lnSpc>
                <a:spcPct val="115000"/>
              </a:lnSpc>
              <a:spcBef>
                <a:spcPts val="1599"/>
              </a:spcBef>
            </a:pPr>
            <a:r>
              <a:rPr lang="en-IN" sz="1500" b="1" strike="noStrike" spc="-1" dirty="0">
                <a:solidFill>
                  <a:srgbClr val="FFFFFF"/>
                </a:solidFill>
                <a:latin typeface="Montserrat"/>
                <a:ea typeface="Montserrat"/>
              </a:rPr>
              <a:t>•</a:t>
            </a:r>
            <a:r>
              <a:rPr lang="en-IN" sz="1500" b="0" strike="noStrike" spc="-1" dirty="0">
                <a:solidFill>
                  <a:srgbClr val="FFFFFF"/>
                </a:solidFill>
                <a:latin typeface="Montserrat"/>
                <a:ea typeface="Montserrat"/>
              </a:rPr>
              <a:t> Can also open in neighbourhoods in cluster </a:t>
            </a:r>
            <a:r>
              <a:rPr lang="en-IN" sz="1500" b="0" strike="noStrike" spc="-1" dirty="0" smtClean="0">
                <a:solidFill>
                  <a:srgbClr val="FFFFFF"/>
                </a:solidFill>
                <a:latin typeface="Montserrat"/>
                <a:ea typeface="Montserrat"/>
              </a:rPr>
              <a:t>3 </a:t>
            </a:r>
            <a:r>
              <a:rPr lang="en-IN" sz="1500" b="0" strike="noStrike" spc="-1" dirty="0">
                <a:solidFill>
                  <a:srgbClr val="FFFFFF"/>
                </a:solidFill>
                <a:latin typeface="Montserrat"/>
                <a:ea typeface="Montserrat"/>
              </a:rPr>
              <a:t>with moderate competition if have unique </a:t>
            </a:r>
            <a:r>
              <a:rPr lang="en-IN" sz="1500" spc="-1" dirty="0" smtClean="0">
                <a:solidFill>
                  <a:srgbClr val="FFFFFF"/>
                </a:solidFill>
                <a:latin typeface="Montserrat"/>
                <a:ea typeface="Montserrat"/>
              </a:rPr>
              <a:t>restaurant theme</a:t>
            </a:r>
            <a:r>
              <a:rPr lang="en-IN" sz="1500" b="0" strike="noStrike" spc="-1" dirty="0" smtClean="0">
                <a:solidFill>
                  <a:srgbClr val="FFFFFF"/>
                </a:solidFill>
                <a:latin typeface="Montserrat"/>
                <a:ea typeface="Montserrat"/>
              </a:rPr>
              <a:t> </a:t>
            </a:r>
            <a:r>
              <a:rPr lang="en-IN" sz="1500" b="0" strike="noStrike" spc="-1" dirty="0">
                <a:solidFill>
                  <a:srgbClr val="FFFFFF"/>
                </a:solidFill>
                <a:latin typeface="Montserrat"/>
                <a:ea typeface="Montserrat"/>
              </a:rPr>
              <a:t>to stand out from the competition.</a:t>
            </a:r>
            <a:endParaRPr lang="en-IN" sz="1500" b="0" strike="noStrike" spc="-1" dirty="0">
              <a:latin typeface="Arial"/>
            </a:endParaRPr>
          </a:p>
          <a:p>
            <a:pPr>
              <a:lnSpc>
                <a:spcPct val="115000"/>
              </a:lnSpc>
              <a:spcBef>
                <a:spcPts val="1599"/>
              </a:spcBef>
            </a:pPr>
            <a:r>
              <a:rPr lang="en-IN" sz="1500" b="1" strike="noStrike" spc="-1" dirty="0">
                <a:solidFill>
                  <a:srgbClr val="FFFFFF"/>
                </a:solidFill>
                <a:latin typeface="Montserrat"/>
                <a:ea typeface="Montserrat"/>
              </a:rPr>
              <a:t>•</a:t>
            </a:r>
            <a:r>
              <a:rPr lang="en-IN" sz="1500" b="0" strike="noStrike" spc="-1" dirty="0">
                <a:solidFill>
                  <a:srgbClr val="FFFFFF"/>
                </a:solidFill>
                <a:latin typeface="Montserrat"/>
                <a:ea typeface="Montserrat"/>
              </a:rPr>
              <a:t> Avoid neighbourhoods in cluster </a:t>
            </a:r>
            <a:r>
              <a:rPr lang="en-IN" sz="1500" b="0" strike="noStrike" spc="-1" dirty="0" smtClean="0">
                <a:solidFill>
                  <a:srgbClr val="FFFFFF"/>
                </a:solidFill>
                <a:latin typeface="Montserrat"/>
                <a:ea typeface="Montserrat"/>
              </a:rPr>
              <a:t>0 &amp; cluster 2 </a:t>
            </a:r>
            <a:r>
              <a:rPr lang="en-IN" sz="1500" b="0" strike="noStrike" spc="-1" dirty="0">
                <a:solidFill>
                  <a:srgbClr val="FFFFFF"/>
                </a:solidFill>
                <a:latin typeface="Montserrat"/>
                <a:ea typeface="Montserrat"/>
              </a:rPr>
              <a:t>high concentration of </a:t>
            </a:r>
            <a:r>
              <a:rPr lang="en-IN" sz="1500" spc="-1" dirty="0" smtClean="0">
                <a:solidFill>
                  <a:srgbClr val="FFFFFF"/>
                </a:solidFill>
                <a:latin typeface="Montserrat"/>
                <a:ea typeface="Montserrat"/>
              </a:rPr>
              <a:t>Indian Restaurant</a:t>
            </a:r>
            <a:r>
              <a:rPr lang="en-IN" sz="1500" b="0" strike="noStrike" spc="-1" dirty="0" smtClean="0">
                <a:solidFill>
                  <a:srgbClr val="FFFFFF"/>
                </a:solidFill>
                <a:latin typeface="Montserrat"/>
                <a:ea typeface="Montserrat"/>
              </a:rPr>
              <a:t> </a:t>
            </a:r>
            <a:r>
              <a:rPr lang="en-IN" sz="1500" b="0" strike="noStrike" spc="-1" dirty="0">
                <a:solidFill>
                  <a:srgbClr val="FFFFFF"/>
                </a:solidFill>
                <a:latin typeface="Montserrat"/>
                <a:ea typeface="Montserrat"/>
              </a:rPr>
              <a:t>and intense competition.</a:t>
            </a:r>
            <a:endParaRPr lang="en-IN" sz="1500" b="0" strike="noStrike" spc="-1" dirty="0">
              <a:latin typeface="Arial"/>
            </a:endParaRPr>
          </a:p>
          <a:p>
            <a:pPr>
              <a:lnSpc>
                <a:spcPct val="115000"/>
              </a:lnSpc>
              <a:spcBef>
                <a:spcPts val="1599"/>
              </a:spcBef>
              <a:spcAft>
                <a:spcPts val="1599"/>
              </a:spcAft>
            </a:pPr>
            <a:endParaRPr lang="en-IN"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297440" y="393840"/>
            <a:ext cx="7038360" cy="91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2400" b="0" strike="noStrike" spc="-1">
                <a:solidFill>
                  <a:srgbClr val="FFFFFF"/>
                </a:solidFill>
                <a:latin typeface="Montserrat"/>
                <a:ea typeface="Montserrat"/>
              </a:rPr>
              <a:t>CONCLUSIONS</a:t>
            </a:r>
            <a:endParaRPr lang="en-IN" sz="2400" b="0" strike="noStrike" spc="-1">
              <a:latin typeface="Arial"/>
            </a:endParaRPr>
          </a:p>
        </p:txBody>
      </p:sp>
      <p:sp>
        <p:nvSpPr>
          <p:cNvPr id="149" name="CustomShape 2"/>
          <p:cNvSpPr/>
          <p:nvPr/>
        </p:nvSpPr>
        <p:spPr>
          <a:xfrm>
            <a:off x="1297440" y="1567440"/>
            <a:ext cx="7038360" cy="291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IN" sz="1700" b="1" strike="noStrike" spc="-1" dirty="0">
                <a:solidFill>
                  <a:srgbClr val="FFFFFF"/>
                </a:solidFill>
                <a:latin typeface="Montserrat"/>
                <a:ea typeface="Montserrat"/>
              </a:rPr>
              <a:t>• </a:t>
            </a:r>
            <a:r>
              <a:rPr lang="en-IN" sz="1700" b="0" strike="noStrike" spc="-1" dirty="0">
                <a:solidFill>
                  <a:srgbClr val="FFFFFF"/>
                </a:solidFill>
                <a:latin typeface="Montserrat"/>
                <a:ea typeface="Montserrat"/>
              </a:rPr>
              <a:t> Answer to business question: The neighbourhoods in cluster </a:t>
            </a:r>
            <a:r>
              <a:rPr lang="en-IN" sz="1700" b="0" strike="noStrike" spc="-1" dirty="0" smtClean="0">
                <a:solidFill>
                  <a:srgbClr val="FFFFFF"/>
                </a:solidFill>
                <a:latin typeface="Montserrat"/>
                <a:ea typeface="Montserrat"/>
              </a:rPr>
              <a:t>1 </a:t>
            </a:r>
            <a:r>
              <a:rPr lang="en-IN" sz="1700" b="0" strike="noStrike" spc="-1" dirty="0">
                <a:solidFill>
                  <a:srgbClr val="FFFFFF"/>
                </a:solidFill>
                <a:latin typeface="Montserrat"/>
                <a:ea typeface="Montserrat"/>
              </a:rPr>
              <a:t>are the most preferred locations to open a new </a:t>
            </a:r>
            <a:r>
              <a:rPr lang="en-IN" sz="1700" spc="-1" dirty="0" smtClean="0">
                <a:solidFill>
                  <a:srgbClr val="FFFFFF"/>
                </a:solidFill>
                <a:latin typeface="Montserrat"/>
                <a:ea typeface="Montserrat"/>
              </a:rPr>
              <a:t>Indian Restaurant</a:t>
            </a:r>
            <a:endParaRPr lang="en-IN" sz="1700" b="0" strike="noStrike" spc="-1" dirty="0">
              <a:latin typeface="Arial"/>
            </a:endParaRPr>
          </a:p>
          <a:p>
            <a:pPr>
              <a:lnSpc>
                <a:spcPct val="115000"/>
              </a:lnSpc>
              <a:spcBef>
                <a:spcPts val="1599"/>
              </a:spcBef>
            </a:pPr>
            <a:r>
              <a:rPr lang="en-IN" sz="1700" b="1" strike="noStrike" spc="-1" dirty="0">
                <a:solidFill>
                  <a:srgbClr val="FFFFFF"/>
                </a:solidFill>
                <a:latin typeface="Montserrat"/>
                <a:ea typeface="Montserrat"/>
              </a:rPr>
              <a:t>• </a:t>
            </a:r>
            <a:r>
              <a:rPr lang="en-IN" sz="1700" b="0" strike="noStrike" spc="-1" dirty="0">
                <a:solidFill>
                  <a:srgbClr val="FFFFFF"/>
                </a:solidFill>
                <a:latin typeface="Montserrat"/>
                <a:ea typeface="Montserrat"/>
              </a:rPr>
              <a:t>Findings of this project will help the relevant stakeholders to capitalize on the opportunities on high potential locations while avoiding overcrowded areas in their decisions to open a new </a:t>
            </a:r>
            <a:r>
              <a:rPr lang="en-IN" sz="1700" spc="-1" dirty="0" smtClean="0">
                <a:solidFill>
                  <a:srgbClr val="FFFFFF"/>
                </a:solidFill>
                <a:latin typeface="Montserrat"/>
                <a:ea typeface="Montserrat"/>
              </a:rPr>
              <a:t>Indian Restaurant</a:t>
            </a:r>
            <a:r>
              <a:rPr lang="en-IN" sz="1700" b="0" strike="noStrike" spc="-1" dirty="0" smtClean="0">
                <a:solidFill>
                  <a:srgbClr val="FFFFFF"/>
                </a:solidFill>
                <a:latin typeface="Montserrat"/>
                <a:ea typeface="Montserrat"/>
              </a:rPr>
              <a:t>.</a:t>
            </a:r>
            <a:endParaRPr lang="en-IN" sz="1700" b="0" strike="noStrike" spc="-1" dirty="0">
              <a:latin typeface="Arial"/>
            </a:endParaRPr>
          </a:p>
          <a:p>
            <a:pPr>
              <a:lnSpc>
                <a:spcPct val="115000"/>
              </a:lnSpc>
              <a:spcBef>
                <a:spcPts val="1599"/>
              </a:spcBef>
              <a:spcAft>
                <a:spcPts val="1599"/>
              </a:spcAft>
            </a:pPr>
            <a:endParaRPr lang="en-IN"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3136680" y="2170440"/>
            <a:ext cx="6006960" cy="164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4300" b="0" strike="noStrike" spc="-1">
                <a:solidFill>
                  <a:srgbClr val="FFFFFF"/>
                </a:solidFill>
                <a:latin typeface="Montserrat"/>
                <a:ea typeface="Montserrat"/>
              </a:rPr>
              <a:t>THANK YOU!</a:t>
            </a:r>
            <a:endParaRPr lang="en-IN" sz="4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23</TotalTime>
  <Words>455</Words>
  <Application>Microsoft Office PowerPoint</Application>
  <PresentationFormat>On-screen Show (16:9)</PresentationFormat>
  <Paragraphs>57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Century Gothic</vt:lpstr>
      <vt:lpstr>Lato</vt:lpstr>
      <vt:lpstr>Montserrat</vt:lpstr>
      <vt:lpstr>Roboto</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Amit</dc:creator>
  <dc:description/>
  <cp:lastModifiedBy>User</cp:lastModifiedBy>
  <cp:revision>6</cp:revision>
  <dcterms:modified xsi:type="dcterms:W3CDTF">2020-08-05T17:59:05Z</dcterms:modified>
  <dc:language>en-IN</dc:language>
</cp:coreProperties>
</file>