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0" r:id="rId1"/>
    <p:sldMasterId id="2147483762" r:id="rId2"/>
  </p:sldMasterIdLst>
  <p:notesMasterIdLst>
    <p:notesMasterId r:id="rId16"/>
  </p:notesMasterIdLst>
  <p:sldIdLst>
    <p:sldId id="256" r:id="rId3"/>
    <p:sldId id="257" r:id="rId4"/>
    <p:sldId id="258" r:id="rId5"/>
    <p:sldId id="259" r:id="rId6"/>
    <p:sldId id="260" r:id="rId7"/>
    <p:sldId id="261" r:id="rId8"/>
    <p:sldId id="262" r:id="rId9"/>
    <p:sldId id="269" r:id="rId10"/>
    <p:sldId id="263" r:id="rId11"/>
    <p:sldId id="264" r:id="rId12"/>
    <p:sldId id="270"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87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8-31-2024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5"/>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4"/>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4"/>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Title 7"/>
          <p:cNvSpPr>
            <a:spLocks noGrp="1"/>
          </p:cNvSpPr>
          <p:nvPr>
            <p:ph type="title"/>
          </p:nvPr>
        </p:nvSpPr>
        <p:spPr>
          <a:xfrm>
            <a:off x="240633" y="2947087"/>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9"/>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9"/>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Straight Connector 10"/>
          <p:cNvSpPr>
            <a:spLocks noChangeShapeType="1"/>
          </p:cNvSpPr>
          <p:nvPr/>
        </p:nvSpPr>
        <p:spPr bwMode="auto">
          <a:xfrm>
            <a:off x="685800" y="60198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20"/>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2"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9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5"/>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8/31/2024</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3"/>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9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8/31/2024</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667000" y="1066806"/>
            <a:ext cx="14859000" cy="1863331"/>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a:t>
            </a:r>
            <a:r>
              <a:rPr lang="en-US" sz="3600" b="1" dirty="0" smtClean="0">
                <a:solidFill>
                  <a:srgbClr val="0F0F0F"/>
                </a:solidFill>
                <a:latin typeface="Times New Roman" panose="02020603050405020304" pitchFamily="18" charset="0"/>
                <a:cs typeface="Times New Roman" panose="02020603050405020304" pitchFamily="18" charset="0"/>
              </a:rPr>
              <a:t> </a:t>
            </a:r>
            <a:r>
              <a:rPr lang="en-US" sz="3600" b="1" dirty="0" smtClean="0">
                <a:solidFill>
                  <a:srgbClr val="0F0F0F"/>
                </a:solidFill>
                <a:latin typeface="Times New Roman" panose="02020603050405020304" pitchFamily="18" charset="0"/>
                <a:cs typeface="Times New Roman" panose="02020603050405020304" pitchFamily="18" charset="0"/>
              </a:rPr>
              <a:t>Attrition Ana</a:t>
            </a:r>
            <a:r>
              <a:rPr lang="en-US" sz="3600" b="1" dirty="0" smtClean="0">
                <a:solidFill>
                  <a:srgbClr val="0F0F0F"/>
                </a:solidFill>
                <a:latin typeface="Times New Roman" panose="02020603050405020304" pitchFamily="18" charset="0"/>
                <a:cs typeface="Times New Roman" panose="02020603050405020304" pitchFamily="18" charset="0"/>
              </a:rPr>
              <a:t>lysis </a:t>
            </a:r>
            <a:r>
              <a:rPr lang="en-US" sz="3600" b="1" dirty="0">
                <a:solidFill>
                  <a:srgbClr val="0F0F0F"/>
                </a:solidFill>
                <a:latin typeface="Times New Roman" panose="02020603050405020304" pitchFamily="18" charset="0"/>
                <a:cs typeface="Times New Roman" panose="02020603050405020304" pitchFamily="18" charset="0"/>
              </a:rPr>
              <a:t>using </a:t>
            </a:r>
            <a:r>
              <a:rPr lang="en-US" sz="3600" b="1" dirty="0" smtClean="0">
                <a:solidFill>
                  <a:srgbClr val="0F0F0F"/>
                </a:solidFill>
                <a:latin typeface="Times New Roman" panose="02020603050405020304" pitchFamily="18" charset="0"/>
                <a:cs typeface="Times New Roman" panose="02020603050405020304" pitchFamily="18" charset="0"/>
              </a:rPr>
              <a:t>Excel Dashboards</a:t>
            </a:r>
            <a:r>
              <a:rPr lang="en-US" sz="3600" b="1" i="0" dirty="0" smtClean="0">
                <a:solidFill>
                  <a:srgbClr val="0F0F0F"/>
                </a:solidFill>
                <a:effectLst/>
                <a:latin typeface="Times New Roman" panose="02020603050405020304" pitchFamily="18" charset="0"/>
                <a:cs typeface="Times New Roman" panose="02020603050405020304" pitchFamily="18" charset="0"/>
              </a:rPr>
              <a:t> </a:t>
            </a:r>
            <a:r>
              <a:rPr lang="en-US" sz="4800" b="1" i="0" dirty="0">
                <a:solidFill>
                  <a:srgbClr val="0F0F0F"/>
                </a:solidFill>
                <a:effectLst/>
                <a:latin typeface="Roboto" panose="020F0502020204030204" pitchFamily="2" charset="0"/>
              </a:rPr>
              <a:t/>
            </a:r>
            <a:br>
              <a:rPr lang="en-US" sz="4800" b="1" i="0" dirty="0">
                <a:solidFill>
                  <a:srgbClr val="0F0F0F"/>
                </a:solidFill>
                <a:effectLst/>
                <a:latin typeface="Roboto" panose="020F0502020204030204" pitchFamily="2" charset="0"/>
              </a:rPr>
            </a:br>
            <a:endParaRPr sz="4800" spc="15" dirty="0"/>
          </a:p>
        </p:txBody>
      </p:sp>
      <p:sp>
        <p:nvSpPr>
          <p:cNvPr id="11" name="object 11"/>
          <p:cNvSpPr txBox="1">
            <a:spLocks noGrp="1"/>
          </p:cNvSpPr>
          <p:nvPr>
            <p:ph type="sldNum" sz="quarter" idx="12"/>
          </p:nvPr>
        </p:nvSpPr>
        <p:spPr>
          <a:xfrm>
            <a:off x="11214100" y="618153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066800" y="2743200"/>
            <a:ext cx="8610600" cy="2308324"/>
          </a:xfrm>
          <a:prstGeom prst="rect">
            <a:avLst/>
          </a:prstGeom>
          <a:noFill/>
        </p:spPr>
        <p:txBody>
          <a:bodyPr wrap="square" rtlCol="0">
            <a:spAutoFit/>
          </a:bodyPr>
          <a:lstStyle/>
          <a:p>
            <a:r>
              <a:rPr lang="en-US" sz="2400" dirty="0">
                <a:latin typeface="Aachen-Light" pitchFamily="2" charset="0"/>
              </a:rPr>
              <a:t>STUDENT </a:t>
            </a:r>
            <a:r>
              <a:rPr lang="en-US" sz="2400" dirty="0" smtClean="0">
                <a:latin typeface="Aachen-Light" pitchFamily="2" charset="0"/>
              </a:rPr>
              <a:t>NAME	:  R. NIKKAT SULTHANA</a:t>
            </a:r>
            <a:endParaRPr lang="en-US" sz="2400" dirty="0">
              <a:latin typeface="Aachen-Light" pitchFamily="2" charset="0"/>
            </a:endParaRPr>
          </a:p>
          <a:p>
            <a:r>
              <a:rPr lang="en-US" sz="2400" dirty="0">
                <a:latin typeface="Aachen-Light" pitchFamily="2" charset="0"/>
              </a:rPr>
              <a:t>REGISTER </a:t>
            </a:r>
            <a:r>
              <a:rPr lang="en-US" sz="2400" dirty="0" smtClean="0">
                <a:latin typeface="Aachen-Light" pitchFamily="2" charset="0"/>
              </a:rPr>
              <a:t>NO.	:  312200868</a:t>
            </a:r>
            <a:endParaRPr lang="en-US" sz="2400" dirty="0">
              <a:latin typeface="Aachen-Light" pitchFamily="2" charset="0"/>
            </a:endParaRPr>
          </a:p>
          <a:p>
            <a:r>
              <a:rPr lang="en-US" sz="2400" dirty="0" smtClean="0">
                <a:latin typeface="Aachen-Light" pitchFamily="2" charset="0"/>
              </a:rPr>
              <a:t>DEPARTMENT		:  B.COM.(GENERAL)</a:t>
            </a:r>
            <a:endParaRPr lang="en-US" sz="2400" dirty="0">
              <a:latin typeface="Aachen-Light" pitchFamily="2" charset="0"/>
            </a:endParaRPr>
          </a:p>
          <a:p>
            <a:r>
              <a:rPr lang="en-US" sz="2400" dirty="0" smtClean="0">
                <a:latin typeface="Aachen-Light" pitchFamily="2" charset="0"/>
              </a:rPr>
              <a:t>COLLEGE      	:  PACHAIYAPPAS COLLEGE FOR WOMEN</a:t>
            </a:r>
            <a:r>
              <a:rPr lang="en-US" sz="2400" dirty="0" smtClean="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achen-Light" pitchFamily="2" charset="0"/>
                <a:cs typeface="Trebuchet MS"/>
              </a:rPr>
              <a:t>M</a:t>
            </a:r>
            <a:r>
              <a:rPr sz="4800" b="1" dirty="0">
                <a:latin typeface="Aachen-Light" pitchFamily="2" charset="0"/>
                <a:cs typeface="Trebuchet MS"/>
              </a:rPr>
              <a:t>O</a:t>
            </a:r>
            <a:r>
              <a:rPr sz="4800" b="1" spc="-15" dirty="0">
                <a:latin typeface="Aachen-Light" pitchFamily="2" charset="0"/>
                <a:cs typeface="Trebuchet MS"/>
              </a:rPr>
              <a:t>D</a:t>
            </a:r>
            <a:r>
              <a:rPr sz="4800" b="1" spc="-35" dirty="0">
                <a:latin typeface="Aachen-Light" pitchFamily="2" charset="0"/>
                <a:cs typeface="Trebuchet MS"/>
              </a:rPr>
              <a:t>E</a:t>
            </a:r>
            <a:r>
              <a:rPr sz="4800" b="1" spc="-30" dirty="0">
                <a:latin typeface="Aachen-Light" pitchFamily="2" charset="0"/>
                <a:cs typeface="Trebuchet MS"/>
              </a:rPr>
              <a:t>LL</a:t>
            </a:r>
            <a:r>
              <a:rPr sz="4800" b="1" spc="-5" dirty="0">
                <a:latin typeface="Aachen-Light" pitchFamily="2" charset="0"/>
                <a:cs typeface="Trebuchet MS"/>
              </a:rPr>
              <a:t>I</a:t>
            </a:r>
            <a:r>
              <a:rPr sz="4800" b="1" spc="30" dirty="0">
                <a:latin typeface="Aachen-Light" pitchFamily="2" charset="0"/>
                <a:cs typeface="Trebuchet MS"/>
              </a:rPr>
              <a:t>N</a:t>
            </a:r>
            <a:r>
              <a:rPr sz="4800" b="1" spc="5" dirty="0">
                <a:latin typeface="Aachen-Light" pitchFamily="2" charset="0"/>
                <a:cs typeface="Trebuchet MS"/>
              </a:rPr>
              <a:t>G</a:t>
            </a:r>
            <a:endParaRPr sz="4800" dirty="0">
              <a:latin typeface="Aachen-Light" pitchFamily="2" charset="0"/>
              <a:cs typeface="Trebuchet MS"/>
            </a:endParaRPr>
          </a:p>
        </p:txBody>
      </p:sp>
      <p:sp>
        <p:nvSpPr>
          <p:cNvPr id="3" name="TextBox 2">
            <a:extLst>
              <a:ext uri="{FF2B5EF4-FFF2-40B4-BE49-F238E27FC236}">
                <a16:creationId xmlns:a16="http://schemas.microsoft.com/office/drawing/2014/main" xmlns="" id="{CC4FA2DA-5308-FA0C-C91F-FB0EB12E79E8}"/>
              </a:ext>
            </a:extLst>
          </p:cNvPr>
          <p:cNvSpPr txBox="1"/>
          <p:nvPr/>
        </p:nvSpPr>
        <p:spPr>
          <a:xfrm>
            <a:off x="914400" y="1049337"/>
            <a:ext cx="8763000" cy="4524315"/>
          </a:xfrm>
          <a:prstGeom prst="rect">
            <a:avLst/>
          </a:prstGeom>
          <a:noFill/>
        </p:spPr>
        <p:txBody>
          <a:bodyPr wrap="square">
            <a:spAutoFit/>
          </a:bodyPr>
          <a:lstStyle/>
          <a:p>
            <a:r>
              <a:rPr lang="en-US" dirty="0" smtClean="0">
                <a:latin typeface="Times New Roman" pitchFamily="18" charset="0"/>
                <a:cs typeface="Times New Roman" pitchFamily="18" charset="0"/>
              </a:rPr>
              <a:t>In the Modeling phase, several analytical techniques and prediction algorithms will be applied to the dataset using Watson Analytics, </a:t>
            </a:r>
            <a:r>
              <a:rPr lang="en-US" dirty="0" err="1" smtClean="0">
                <a:latin typeface="Times New Roman" pitchFamily="18" charset="0"/>
                <a:cs typeface="Times New Roman" pitchFamily="18" charset="0"/>
              </a:rPr>
              <a:t>Rapidminer</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Weka</a:t>
            </a:r>
            <a:r>
              <a:rPr lang="en-US" dirty="0" smtClean="0">
                <a:latin typeface="Times New Roman" pitchFamily="18" charset="0"/>
                <a:cs typeface="Times New Roman" pitchFamily="18" charset="0"/>
              </a:rPr>
              <a:t> in order to select the one that gives the highest accuracy as the final model</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Word Cloud</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Using the Prediction tool from the Watson Analytics environment a word cloud can be obtained, where the size of the variable’s name represents its predictor importance</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Decision Rules</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order to understand the data and identify the variables that have the strongest prediction importance, the decision rules for the dataset are obtained using the Prediction tool from the Watson Analytics environment. A decision rule is a set of conditions that classify records, and it predicts an outcome in the target field [29], in this case, Attrition</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CHAID Classification Tree (Watson Analytics</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With regards to prediction algorithms, a CHAID classification tree [30] is obtained using the prediction tools from the Watson Analytics environment. The parameters for the algorithm cannot be modified, and they are automatically set to their optimal values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Decision Tree (</a:t>
            </a:r>
            <a:r>
              <a:rPr lang="en-US" dirty="0" err="1" smtClean="0">
                <a:latin typeface="Times New Roman" pitchFamily="18" charset="0"/>
                <a:cs typeface="Times New Roman" pitchFamily="18" charset="0"/>
              </a:rPr>
              <a:t>Rapidminer</a:t>
            </a:r>
            <a:r>
              <a:rPr lang="en-US"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achen-Light" pitchFamily="2" charset="0"/>
                <a:cs typeface="Trebuchet MS"/>
              </a:rPr>
              <a:t>M</a:t>
            </a:r>
            <a:r>
              <a:rPr sz="4800" b="1" dirty="0">
                <a:latin typeface="Aachen-Light" pitchFamily="2" charset="0"/>
                <a:cs typeface="Trebuchet MS"/>
              </a:rPr>
              <a:t>O</a:t>
            </a:r>
            <a:r>
              <a:rPr sz="4800" b="1" spc="-15" dirty="0">
                <a:latin typeface="Aachen-Light" pitchFamily="2" charset="0"/>
                <a:cs typeface="Trebuchet MS"/>
              </a:rPr>
              <a:t>D</a:t>
            </a:r>
            <a:r>
              <a:rPr sz="4800" b="1" spc="-35" dirty="0">
                <a:latin typeface="Aachen-Light" pitchFamily="2" charset="0"/>
                <a:cs typeface="Trebuchet MS"/>
              </a:rPr>
              <a:t>E</a:t>
            </a:r>
            <a:r>
              <a:rPr sz="4800" b="1" spc="-30" dirty="0">
                <a:latin typeface="Aachen-Light" pitchFamily="2" charset="0"/>
                <a:cs typeface="Trebuchet MS"/>
              </a:rPr>
              <a:t>LL</a:t>
            </a:r>
            <a:r>
              <a:rPr sz="4800" b="1" spc="-5" dirty="0">
                <a:latin typeface="Aachen-Light" pitchFamily="2" charset="0"/>
                <a:cs typeface="Trebuchet MS"/>
              </a:rPr>
              <a:t>I</a:t>
            </a:r>
            <a:r>
              <a:rPr sz="4800" b="1" spc="30" dirty="0">
                <a:latin typeface="Aachen-Light" pitchFamily="2" charset="0"/>
                <a:cs typeface="Trebuchet MS"/>
              </a:rPr>
              <a:t>N</a:t>
            </a:r>
            <a:r>
              <a:rPr sz="4800" b="1" spc="5" dirty="0">
                <a:latin typeface="Aachen-Light" pitchFamily="2" charset="0"/>
                <a:cs typeface="Trebuchet MS"/>
              </a:rPr>
              <a:t>G</a:t>
            </a:r>
            <a:endParaRPr sz="4800" dirty="0">
              <a:latin typeface="Aachen-Light" pitchFamily="2" charset="0"/>
              <a:cs typeface="Trebuchet MS"/>
            </a:endParaRPr>
          </a:p>
        </p:txBody>
      </p:sp>
      <p:sp>
        <p:nvSpPr>
          <p:cNvPr id="4" name="TextBox 3">
            <a:extLst>
              <a:ext uri="{FF2B5EF4-FFF2-40B4-BE49-F238E27FC236}">
                <a16:creationId xmlns:a16="http://schemas.microsoft.com/office/drawing/2014/main" xmlns="" id="{C99E7B9D-9FD7-39E9-488B-262CECDB14BA}"/>
              </a:ext>
            </a:extLst>
          </p:cNvPr>
          <p:cNvSpPr txBox="1"/>
          <p:nvPr/>
        </p:nvSpPr>
        <p:spPr>
          <a:xfrm>
            <a:off x="914403" y="1295403"/>
            <a:ext cx="8239873" cy="1754326"/>
          </a:xfrm>
          <a:prstGeom prst="rect">
            <a:avLst/>
          </a:prstGeom>
          <a:noFill/>
        </p:spPr>
        <p:txBody>
          <a:bodyPr wrap="square">
            <a:spAutoFit/>
          </a:bodyPr>
          <a:lstStyle/>
          <a:p>
            <a:r>
              <a:rPr lang="en-US" b="1" dirty="0" smtClean="0">
                <a:latin typeface="Times New Roman" pitchFamily="18" charset="0"/>
                <a:cs typeface="Times New Roman" pitchFamily="18" charset="0"/>
              </a:rPr>
              <a:t>Decision Tree (</a:t>
            </a:r>
            <a:r>
              <a:rPr lang="en-US" b="1" dirty="0" err="1" smtClean="0">
                <a:latin typeface="Times New Roman" pitchFamily="18" charset="0"/>
                <a:cs typeface="Times New Roman" pitchFamily="18" charset="0"/>
              </a:rPr>
              <a:t>Rapidminer</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Decision Tree is obtained using </a:t>
            </a:r>
            <a:r>
              <a:rPr lang="en-US" dirty="0" err="1" smtClean="0">
                <a:latin typeface="Times New Roman" pitchFamily="18" charset="0"/>
                <a:cs typeface="Times New Roman" pitchFamily="18" charset="0"/>
              </a:rPr>
              <a:t>Rapidminer’s</a:t>
            </a:r>
            <a:r>
              <a:rPr lang="en-US" dirty="0" smtClean="0">
                <a:latin typeface="Times New Roman" pitchFamily="18" charset="0"/>
                <a:cs typeface="Times New Roman" pitchFamily="18" charset="0"/>
              </a:rPr>
              <a:t> Decision Tree operator. The parameters are tuned in order to obtain the best possible model. The whole </a:t>
            </a:r>
            <a:r>
              <a:rPr lang="en-US" dirty="0" err="1" smtClean="0">
                <a:latin typeface="Times New Roman" pitchFamily="18" charset="0"/>
                <a:cs typeface="Times New Roman" pitchFamily="18" charset="0"/>
              </a:rPr>
              <a:t>Rapidminer</a:t>
            </a:r>
            <a:r>
              <a:rPr lang="en-US" dirty="0" smtClean="0">
                <a:latin typeface="Times New Roman" pitchFamily="18" charset="0"/>
                <a:cs typeface="Times New Roman" pitchFamily="18" charset="0"/>
              </a:rPr>
              <a:t> process is shown in </a:t>
            </a:r>
            <a:r>
              <a:rPr lang="en-US" dirty="0" smtClean="0">
                <a:latin typeface="Times New Roman" pitchFamily="18" charset="0"/>
                <a:cs typeface="Times New Roman" pitchFamily="18" charset="0"/>
              </a:rPr>
              <a:t>Figure </a:t>
            </a:r>
          </a:p>
          <a:p>
            <a:endParaRPr lang="en-US" dirty="0" smtClean="0"/>
          </a:p>
          <a:p>
            <a:endParaRPr lang="en-US" dirty="0"/>
          </a:p>
        </p:txBody>
      </p:sp>
      <p:pic>
        <p:nvPicPr>
          <p:cNvPr id="10" name="Picture 2"/>
          <p:cNvPicPr>
            <a:picLocks noChangeAspect="1" noChangeArrowheads="1"/>
          </p:cNvPicPr>
          <p:nvPr/>
        </p:nvPicPr>
        <p:blipFill>
          <a:blip r:embed="rId2"/>
          <a:srcRect/>
          <a:stretch>
            <a:fillRect/>
          </a:stretch>
        </p:blipFill>
        <p:spPr bwMode="auto">
          <a:xfrm>
            <a:off x="1219200" y="2895600"/>
            <a:ext cx="9067800" cy="2108162"/>
          </a:xfrm>
          <a:prstGeom prst="rect">
            <a:avLst/>
          </a:prstGeom>
          <a:noFill/>
          <a:ln w="9525">
            <a:noFill/>
            <a:miter lim="800000"/>
            <a:headEnd/>
            <a:tailEnd/>
          </a:ln>
          <a:effectLst/>
        </p:spPr>
      </p:pic>
    </p:spTree>
    <p:extLst>
      <p:ext uri="{BB962C8B-B14F-4D97-AF65-F5344CB8AC3E}">
        <p14:creationId xmlns:p14="http://schemas.microsoft.com/office/powerpoint/2010/main" xmlns=""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4"/>
            <a:ext cx="2437131" cy="567463"/>
          </a:xfrm>
          <a:prstGeom prst="rect">
            <a:avLst/>
          </a:prstGeom>
        </p:spPr>
        <p:txBody>
          <a:bodyPr vert="horz" wrap="square" lIns="0" tIns="13335" rIns="0" bIns="0" rtlCol="0">
            <a:spAutoFit/>
          </a:bodyPr>
          <a:lstStyle/>
          <a:p>
            <a:pPr marL="12700">
              <a:lnSpc>
                <a:spcPct val="100000"/>
              </a:lnSpc>
              <a:spcBef>
                <a:spcPts val="105"/>
              </a:spcBef>
            </a:pPr>
            <a:r>
              <a:rPr dirty="0">
                <a:latin typeface="Aachen-Light" pitchFamily="2" charset="0"/>
              </a:rPr>
              <a:t>R</a:t>
            </a:r>
            <a:r>
              <a:rPr spc="-40" dirty="0">
                <a:latin typeface="Aachen-Light" pitchFamily="2" charset="0"/>
              </a:rPr>
              <a:t>E</a:t>
            </a:r>
            <a:r>
              <a:rPr spc="15" dirty="0">
                <a:latin typeface="Aachen-Light" pitchFamily="2" charset="0"/>
              </a:rPr>
              <a:t>S</a:t>
            </a:r>
            <a:r>
              <a:rPr spc="-30" dirty="0">
                <a:latin typeface="Aachen-Light" pitchFamily="2" charset="0"/>
              </a:rPr>
              <a:t>U</a:t>
            </a:r>
            <a:r>
              <a:rPr spc="-405" dirty="0">
                <a:latin typeface="Aachen-Light" pitchFamily="2" charset="0"/>
              </a:rPr>
              <a:t>L</a:t>
            </a:r>
            <a:r>
              <a:rPr dirty="0">
                <a:latin typeface="Aachen-Light" pitchFamily="2" charset="0"/>
              </a:rPr>
              <a:t>TS</a:t>
            </a:r>
          </a:p>
        </p:txBody>
      </p:sp>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2050" name="Picture 2"/>
          <p:cNvPicPr>
            <a:picLocks noChangeAspect="1" noChangeArrowheads="1"/>
          </p:cNvPicPr>
          <p:nvPr/>
        </p:nvPicPr>
        <p:blipFill>
          <a:blip r:embed="rId3"/>
          <a:srcRect/>
          <a:stretch>
            <a:fillRect/>
          </a:stretch>
        </p:blipFill>
        <p:spPr bwMode="auto">
          <a:xfrm>
            <a:off x="457204" y="1447800"/>
            <a:ext cx="10320337" cy="3657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Aachen-Light" pitchFamily="2" charset="0"/>
                <a:cs typeface="Times New Roman" panose="02020603050405020304" pitchFamily="18" charset="0"/>
              </a:rPr>
              <a:t>C</a:t>
            </a:r>
            <a:r>
              <a:rPr lang="en-US" dirty="0" smtClean="0">
                <a:latin typeface="Aachen-Light" pitchFamily="2" charset="0"/>
                <a:cs typeface="Times New Roman" panose="02020603050405020304" pitchFamily="18" charset="0"/>
              </a:rPr>
              <a:t>onclusion</a:t>
            </a:r>
            <a:endParaRPr lang="en-IN" dirty="0">
              <a:latin typeface="Aachen-Light"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xmlns="" id="{DC9C0149-F813-8AF2-7D86-B6A7026EC40D}"/>
              </a:ext>
            </a:extLst>
          </p:cNvPr>
          <p:cNvSpPr txBox="1"/>
          <p:nvPr/>
        </p:nvSpPr>
        <p:spPr>
          <a:xfrm>
            <a:off x="755332" y="1524000"/>
            <a:ext cx="8398941" cy="2862322"/>
          </a:xfrm>
          <a:prstGeom prst="rect">
            <a:avLst/>
          </a:prstGeom>
          <a:noFill/>
        </p:spPr>
        <p:txBody>
          <a:bodyPr wrap="square">
            <a:spAutoFit/>
          </a:bodyPr>
          <a:lstStyle/>
          <a:p>
            <a:pPr algn="just"/>
            <a:r>
              <a:rPr lang="en-US" dirty="0" smtClean="0">
                <a:latin typeface="Times New Roman" pitchFamily="18" charset="0"/>
                <a:cs typeface="Times New Roman" pitchFamily="18" charset="0"/>
              </a:rPr>
              <a:t>An </a:t>
            </a:r>
            <a:r>
              <a:rPr lang="en-US" dirty="0" smtClean="0">
                <a:latin typeface="Times New Roman" pitchFamily="18" charset="0"/>
                <a:cs typeface="Times New Roman" pitchFamily="18" charset="0"/>
              </a:rPr>
              <a:t>EDA (Exploratory Data Analysis) has been carried out to uncover the reasons that lead to an employee’s voluntary exit, and Prediction algorithms have been used to predict when an employee is going to resign from the company. The results of the Decision Tree applied to the dataset used in the first case study gave the managers of the company very useful information that they could use to reduce their employee turnover rate:  Reconsider the salary of the employees who earn less than $2.694 and assess the possibility of rising their salary.  Study the conditions of the employees working in the sales department and determine the reasons for their dissatisfaction with such department.  Offer incentives and growth possibilities inside the company to those employees younger than 34 who have been working for the company for less than 2 years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80" y="829627"/>
            <a:ext cx="43656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Aachen-Light" pitchFamily="2" charset="0"/>
              </a:rPr>
              <a:t>PROJECT</a:t>
            </a:r>
            <a:r>
              <a:rPr sz="4250" spc="-85" dirty="0">
                <a:latin typeface="Aachen-Light" pitchFamily="2" charset="0"/>
              </a:rPr>
              <a:t> </a:t>
            </a:r>
            <a:r>
              <a:rPr sz="4250" spc="25" dirty="0">
                <a:latin typeface="Aachen-Light" pitchFamily="2" charset="0"/>
              </a:rPr>
              <a:t>TITLE</a:t>
            </a:r>
            <a:endParaRPr sz="4250">
              <a:latin typeface="Aachen-Light" pitchFamily="2" charset="0"/>
            </a:endParaRPr>
          </a:p>
        </p:txBody>
      </p:sp>
      <p:sp>
        <p:nvSpPr>
          <p:cNvPr id="22" name="object 22"/>
          <p:cNvSpPr txBox="1">
            <a:spLocks noGrp="1"/>
          </p:cNvSpPr>
          <p:nvPr>
            <p:ph type="sldNum" sz="quarter" idx="12"/>
          </p:nvPr>
        </p:nvSpPr>
        <p:spPr>
          <a:xfrm>
            <a:off x="11214100" y="6181533"/>
            <a:ext cx="8128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 name="object 20"/>
          <p:cNvPicPr/>
          <p:nvPr/>
        </p:nvPicPr>
        <p:blipFill>
          <a:blip r:embed="rId2" cstate="print"/>
          <a:stretch>
            <a:fillRect/>
          </a:stretch>
        </p:blipFill>
        <p:spPr>
          <a:xfrm>
            <a:off x="9753601" y="685800"/>
            <a:ext cx="1733551" cy="3009898"/>
          </a:xfrm>
          <a:prstGeom prst="rect">
            <a:avLst/>
          </a:prstGeom>
        </p:spPr>
      </p:pic>
      <p:sp>
        <p:nvSpPr>
          <p:cNvPr id="21" name="object 21"/>
          <p:cNvSpPr txBox="1">
            <a:spLocks noGrp="1"/>
          </p:cNvSpPr>
          <p:nvPr>
            <p:ph type="title"/>
          </p:nvPr>
        </p:nvSpPr>
        <p:spPr>
          <a:xfrm>
            <a:off x="739775" y="445388"/>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latin typeface="Aachen-Light" pitchFamily="2" charset="0"/>
              </a:rPr>
              <a:t>A</a:t>
            </a:r>
            <a:r>
              <a:rPr spc="-5" dirty="0">
                <a:latin typeface="Aachen-Light" pitchFamily="2" charset="0"/>
              </a:rPr>
              <a:t>G</a:t>
            </a:r>
            <a:r>
              <a:rPr spc="-35" dirty="0">
                <a:latin typeface="Aachen-Light" pitchFamily="2" charset="0"/>
              </a:rPr>
              <a:t>E</a:t>
            </a:r>
            <a:r>
              <a:rPr spc="15" dirty="0">
                <a:latin typeface="Aachen-Light" pitchFamily="2" charset="0"/>
              </a:rPr>
              <a:t>N</a:t>
            </a:r>
            <a:r>
              <a:rPr dirty="0">
                <a:latin typeface="Aachen-Light" pitchFamily="2" charset="0"/>
              </a:rPr>
              <a:t>DA</a:t>
            </a:r>
          </a:p>
        </p:txBody>
      </p:sp>
      <p:sp>
        <p:nvSpPr>
          <p:cNvPr id="22" name="object 22"/>
          <p:cNvSpPr txBox="1">
            <a:spLocks noGrp="1"/>
          </p:cNvSpPr>
          <p:nvPr>
            <p:ph type="sldNum" sz="quarter" idx="12"/>
          </p:nvPr>
        </p:nvSpPr>
        <p:spPr>
          <a:xfrm>
            <a:off x="11214100" y="6181533"/>
            <a:ext cx="8128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19812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4" y="228600"/>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achen-Light" pitchFamily="2" charset="0"/>
              </a:rPr>
              <a:t>P</a:t>
            </a:r>
            <a:r>
              <a:rPr sz="4250" spc="15" dirty="0">
                <a:latin typeface="Aachen-Light" pitchFamily="2" charset="0"/>
              </a:rPr>
              <a:t>ROB</a:t>
            </a:r>
            <a:r>
              <a:rPr sz="4250" spc="55" dirty="0">
                <a:latin typeface="Aachen-Light" pitchFamily="2" charset="0"/>
              </a:rPr>
              <a:t>L</a:t>
            </a:r>
            <a:r>
              <a:rPr sz="4250" spc="-20" dirty="0">
                <a:latin typeface="Aachen-Light" pitchFamily="2" charset="0"/>
              </a:rPr>
              <a:t>E</a:t>
            </a:r>
            <a:r>
              <a:rPr sz="4250" spc="20" dirty="0">
                <a:latin typeface="Aachen-Light" pitchFamily="2" charset="0"/>
              </a:rPr>
              <a:t>M</a:t>
            </a:r>
            <a:r>
              <a:rPr sz="4250" dirty="0">
                <a:latin typeface="Aachen-Light" pitchFamily="2" charset="0"/>
              </a:rPr>
              <a:t>	</a:t>
            </a:r>
            <a:r>
              <a:rPr sz="4250" spc="10" dirty="0">
                <a:latin typeface="Aachen-Light" pitchFamily="2" charset="0"/>
              </a:rPr>
              <a:t>S</a:t>
            </a:r>
            <a:r>
              <a:rPr sz="4250" spc="-370" dirty="0">
                <a:latin typeface="Aachen-Light" pitchFamily="2" charset="0"/>
              </a:rPr>
              <a:t>T</a:t>
            </a:r>
            <a:r>
              <a:rPr sz="4250" spc="-375" dirty="0">
                <a:latin typeface="Aachen-Light" pitchFamily="2" charset="0"/>
              </a:rPr>
              <a:t>A</a:t>
            </a:r>
            <a:r>
              <a:rPr sz="4250" spc="15" dirty="0">
                <a:latin typeface="Aachen-Light" pitchFamily="2" charset="0"/>
              </a:rPr>
              <a:t>T</a:t>
            </a:r>
            <a:r>
              <a:rPr sz="4250" spc="-10" dirty="0">
                <a:latin typeface="Aachen-Light" pitchFamily="2" charset="0"/>
              </a:rPr>
              <a:t>E</a:t>
            </a:r>
            <a:r>
              <a:rPr sz="4250" spc="-20" dirty="0">
                <a:latin typeface="Aachen-Light" pitchFamily="2" charset="0"/>
              </a:rPr>
              <a:t>ME</a:t>
            </a:r>
            <a:r>
              <a:rPr sz="4250" spc="10" dirty="0">
                <a:latin typeface="Aachen-Light" pitchFamily="2" charset="0"/>
              </a:rPr>
              <a:t>NT</a:t>
            </a:r>
            <a:endParaRPr sz="4250">
              <a:latin typeface="Aachen-Light" pitchFamily="2" charset="0"/>
            </a:endParaRPr>
          </a:p>
        </p:txBody>
      </p:sp>
      <p:sp>
        <p:nvSpPr>
          <p:cNvPr id="10" name="object 10"/>
          <p:cNvSpPr txBox="1">
            <a:spLocks noGrp="1"/>
          </p:cNvSpPr>
          <p:nvPr>
            <p:ph type="sldNum" sz="quarter" idx="12"/>
          </p:nvPr>
        </p:nvSpPr>
        <p:spPr>
          <a:xfrm>
            <a:off x="11214100" y="618153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A28CCF42-4C79-F436-DD19-9AA4BBA0F00A}"/>
              </a:ext>
            </a:extLst>
          </p:cNvPr>
          <p:cNvSpPr txBox="1"/>
          <p:nvPr/>
        </p:nvSpPr>
        <p:spPr>
          <a:xfrm>
            <a:off x="457204" y="1219202"/>
            <a:ext cx="8458199" cy="5262979"/>
          </a:xfrm>
          <a:prstGeom prst="rect">
            <a:avLst/>
          </a:prstGeom>
          <a:noFill/>
        </p:spPr>
        <p:txBody>
          <a:bodyPr wrap="square">
            <a:spAutoFit/>
          </a:bodyPr>
          <a:lstStyle/>
          <a:p>
            <a:pPr algn="just"/>
            <a:r>
              <a:rPr lang="en-US" sz="2400" dirty="0" smtClean="0">
                <a:latin typeface="Times New Roman" pitchFamily="18" charset="0"/>
                <a:cs typeface="Times New Roman" pitchFamily="18" charset="0"/>
              </a:rPr>
              <a:t>Employee churn is an unsolicited aftermath of our blooming economy. Attrition may be defined as voluntary or involuntary resignation of a serving employee from an organization. Employee churn can incur a colossal cost to the firm. However, furtherance to prediction and control over attrition can give quality results. Earmarking the risk of attrition, the management can take required steps to retain the high valued talent. Workforce Analytics can be applied to reduce the overall business risk by predicting the employee churn. Predictive Analytics is the field of study that employs statistical analysis, data mining techniques and machine learning to predict the future events with accuracy based on past and current situation. The paper presents a framework for predicting the employee attrition with respect to voluntary termination employing predictive analytics.</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9"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7"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smtClean="0">
                <a:latin typeface="Aachen-Light" pitchFamily="2" charset="0"/>
              </a:rPr>
              <a:t>PROJECT</a:t>
            </a:r>
            <a:r>
              <a:rPr lang="en-US" sz="4250" spc="5" dirty="0" smtClean="0">
                <a:latin typeface="Aachen-Light" pitchFamily="2" charset="0"/>
              </a:rPr>
              <a:t> </a:t>
            </a:r>
            <a:r>
              <a:rPr sz="4250" spc="-20" smtClean="0">
                <a:latin typeface="Aachen-Light" pitchFamily="2" charset="0"/>
              </a:rPr>
              <a:t>OVERVIEW</a:t>
            </a:r>
            <a:endParaRPr sz="4250">
              <a:latin typeface="Aachen-Light" pitchFamily="2" charset="0"/>
            </a:endParaRPr>
          </a:p>
        </p:txBody>
      </p:sp>
      <p:sp>
        <p:nvSpPr>
          <p:cNvPr id="10" name="object 10"/>
          <p:cNvSpPr txBox="1">
            <a:spLocks noGrp="1"/>
          </p:cNvSpPr>
          <p:nvPr>
            <p:ph type="sldNum" sz="quarter" idx="12"/>
          </p:nvPr>
        </p:nvSpPr>
        <p:spPr>
          <a:xfrm>
            <a:off x="11214100" y="618153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25832FA-74AD-FB53-0929-36D92CF8DFD8}"/>
              </a:ext>
            </a:extLst>
          </p:cNvPr>
          <p:cNvSpPr txBox="1"/>
          <p:nvPr/>
        </p:nvSpPr>
        <p:spPr>
          <a:xfrm>
            <a:off x="676278" y="1904999"/>
            <a:ext cx="8477999" cy="4401205"/>
          </a:xfrm>
          <a:prstGeom prst="rect">
            <a:avLst/>
          </a:prstGeom>
          <a:noFill/>
        </p:spPr>
        <p:txBody>
          <a:bodyPr wrap="square">
            <a:spAutoFit/>
          </a:bodyPr>
          <a:lstStyle/>
          <a:p>
            <a:pPr algn="just"/>
            <a:r>
              <a:rPr lang="en-US" sz="2000" dirty="0">
                <a:latin typeface="Times New Roman" pitchFamily="18" charset="0"/>
                <a:cs typeface="Times New Roman" pitchFamily="18" charset="0"/>
              </a:rPr>
              <a:t>The project </a:t>
            </a:r>
            <a:r>
              <a:rPr lang="en-US" sz="2000" dirty="0" smtClean="0">
                <a:latin typeface="Times New Roman" pitchFamily="18" charset="0"/>
                <a:cs typeface="Times New Roman" pitchFamily="18" charset="0"/>
              </a:rPr>
              <a:t>"</a:t>
            </a:r>
            <a:r>
              <a:rPr lang="en-US" sz="2000" b="1" dirty="0" smtClean="0">
                <a:solidFill>
                  <a:srgbClr val="0F0F0F"/>
                </a:solidFill>
                <a:latin typeface="Times New Roman" pitchFamily="18" charset="0"/>
                <a:cs typeface="Times New Roman" pitchFamily="18" charset="0"/>
              </a:rPr>
              <a:t> Employee  Attrition Analysis using Excel Dashboards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aims </a:t>
            </a:r>
            <a:r>
              <a:rPr lang="en-US" sz="2000" dirty="0" smtClean="0">
                <a:latin typeface="Times New Roman" pitchFamily="18" charset="0"/>
                <a:cs typeface="Times New Roman" pitchFamily="18" charset="0"/>
              </a:rPr>
              <a:t>to </a:t>
            </a:r>
            <a:r>
              <a:rPr lang="en-US" sz="2000" dirty="0" smtClean="0">
                <a:latin typeface="Times New Roman" pitchFamily="18" charset="0"/>
                <a:cs typeface="Times New Roman" pitchFamily="18" charset="0"/>
              </a:rPr>
              <a:t>Retaining valuable employees and preventing their resignation is a matter that can make a company save a considerable amount of time and money. Traditionally, this task had been carried out by the Human Resources department of the companies, who would regularly conduct interviews among the employees in order to subsequently </a:t>
            </a:r>
            <a:r>
              <a:rPr lang="en-US" sz="2000" dirty="0" err="1" smtClean="0">
                <a:latin typeface="Times New Roman" pitchFamily="18" charset="0"/>
                <a:cs typeface="Times New Roman" pitchFamily="18" charset="0"/>
              </a:rPr>
              <a:t>analyse</a:t>
            </a:r>
            <a:r>
              <a:rPr lang="en-US" sz="2000" dirty="0" smtClean="0">
                <a:latin typeface="Times New Roman" pitchFamily="18" charset="0"/>
                <a:cs typeface="Times New Roman" pitchFamily="18" charset="0"/>
              </a:rPr>
              <a:t> them and try to extract conclusions and patterns that could help them understand the reasons why employees leave and thus, prevent the resignation of other employees in the future. Nowadays, with the existence of Data Science and prediction techniques, this task can be automatically done, which allows the managers of the companies to obtain the information they require from the employees in a much faster and efficient way than it was obtained in the past when the task was done manually by the Human Resources department. This results in a significant decrease of the costs associated with employee attrition, maximizing the revenue of the company. </a:t>
            </a:r>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achen-Light" pitchFamily="2" charset="0"/>
              </a:rPr>
              <a:t>W</a:t>
            </a:r>
            <a:r>
              <a:rPr sz="3200" spc="-20" dirty="0">
                <a:latin typeface="Aachen-Light" pitchFamily="2" charset="0"/>
              </a:rPr>
              <a:t>H</a:t>
            </a:r>
            <a:r>
              <a:rPr sz="3200" spc="20" dirty="0">
                <a:latin typeface="Aachen-Light" pitchFamily="2" charset="0"/>
              </a:rPr>
              <a:t>O</a:t>
            </a:r>
            <a:r>
              <a:rPr sz="3200" spc="-235" dirty="0">
                <a:latin typeface="Aachen-Light" pitchFamily="2" charset="0"/>
              </a:rPr>
              <a:t> </a:t>
            </a:r>
            <a:r>
              <a:rPr sz="3200" spc="-10" dirty="0">
                <a:latin typeface="Aachen-Light" pitchFamily="2" charset="0"/>
              </a:rPr>
              <a:t>AR</a:t>
            </a:r>
            <a:r>
              <a:rPr sz="3200" spc="15" dirty="0">
                <a:latin typeface="Aachen-Light" pitchFamily="2" charset="0"/>
              </a:rPr>
              <a:t>E</a:t>
            </a:r>
            <a:r>
              <a:rPr sz="3200" spc="-35" dirty="0">
                <a:latin typeface="Aachen-Light" pitchFamily="2" charset="0"/>
              </a:rPr>
              <a:t> </a:t>
            </a:r>
            <a:r>
              <a:rPr sz="3200" spc="-10" dirty="0">
                <a:latin typeface="Aachen-Light" pitchFamily="2" charset="0"/>
              </a:rPr>
              <a:t>T</a:t>
            </a:r>
            <a:r>
              <a:rPr sz="3200" spc="-15" dirty="0">
                <a:latin typeface="Aachen-Light" pitchFamily="2" charset="0"/>
              </a:rPr>
              <a:t>H</a:t>
            </a:r>
            <a:r>
              <a:rPr sz="3200" spc="15" dirty="0">
                <a:latin typeface="Aachen-Light" pitchFamily="2" charset="0"/>
              </a:rPr>
              <a:t>E</a:t>
            </a:r>
            <a:r>
              <a:rPr sz="3200" spc="-35" dirty="0">
                <a:latin typeface="Aachen-Light" pitchFamily="2" charset="0"/>
              </a:rPr>
              <a:t> </a:t>
            </a:r>
            <a:r>
              <a:rPr sz="3200" spc="-20" dirty="0">
                <a:latin typeface="Aachen-Light" pitchFamily="2" charset="0"/>
              </a:rPr>
              <a:t>E</a:t>
            </a:r>
            <a:r>
              <a:rPr sz="3200" spc="30" dirty="0">
                <a:latin typeface="Aachen-Light" pitchFamily="2" charset="0"/>
              </a:rPr>
              <a:t>N</a:t>
            </a:r>
            <a:r>
              <a:rPr sz="3200" spc="15" dirty="0">
                <a:latin typeface="Aachen-Light" pitchFamily="2" charset="0"/>
              </a:rPr>
              <a:t>D</a:t>
            </a:r>
            <a:r>
              <a:rPr sz="3200" spc="-45" dirty="0">
                <a:latin typeface="Aachen-Light" pitchFamily="2" charset="0"/>
              </a:rPr>
              <a:t> </a:t>
            </a:r>
            <a:r>
              <a:rPr sz="3200" dirty="0">
                <a:latin typeface="Aachen-Light" pitchFamily="2" charset="0"/>
              </a:rPr>
              <a:t>U</a:t>
            </a:r>
            <a:r>
              <a:rPr sz="3200" spc="10" dirty="0">
                <a:latin typeface="Aachen-Light" pitchFamily="2" charset="0"/>
              </a:rPr>
              <a:t>S</a:t>
            </a:r>
            <a:r>
              <a:rPr sz="3200" spc="-25" dirty="0">
                <a:latin typeface="Aachen-Light" pitchFamily="2" charset="0"/>
              </a:rPr>
              <a:t>E</a:t>
            </a:r>
            <a:r>
              <a:rPr sz="3200" spc="-10" dirty="0">
                <a:latin typeface="Aachen-Light" pitchFamily="2" charset="0"/>
              </a:rPr>
              <a:t>R</a:t>
            </a:r>
            <a:r>
              <a:rPr sz="3200" spc="5" dirty="0">
                <a:latin typeface="Aachen-Light" pitchFamily="2" charset="0"/>
              </a:rPr>
              <a:t>S?</a:t>
            </a:r>
            <a:endParaRPr sz="3200">
              <a:latin typeface="Aachen-Light" pitchFamily="2" charset="0"/>
            </a:endParaRPr>
          </a:p>
        </p:txBody>
      </p:sp>
      <p:sp>
        <p:nvSpPr>
          <p:cNvPr id="8" name="object 8"/>
          <p:cNvSpPr txBox="1">
            <a:spLocks noGrp="1"/>
          </p:cNvSpPr>
          <p:nvPr>
            <p:ph type="sldNum" sz="quarter" idx="12"/>
          </p:nvPr>
        </p:nvSpPr>
        <p:spPr>
          <a:xfrm>
            <a:off x="11214100" y="618153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a16="http://schemas.microsoft.com/office/drawing/2014/main" xmlns="" id="{2B1AC95D-E282-8FF3-3F94-D7FDC2B1A7D4}"/>
              </a:ext>
            </a:extLst>
          </p:cNvPr>
          <p:cNvSpPr>
            <a:spLocks noChangeArrowheads="1"/>
          </p:cNvSpPr>
          <p:nvPr/>
        </p:nvSpPr>
        <p:spPr bwMode="auto">
          <a:xfrm>
            <a:off x="1676403" y="2057400"/>
            <a:ext cx="7677151"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Human Resources (HR) Managers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Department Managers/Supervisors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Senior Management/Executives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Employees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33600"/>
            <a:ext cx="2695575" cy="3248025"/>
          </a:xfrm>
          <a:prstGeom prst="rect">
            <a:avLst/>
          </a:prstGeom>
        </p:spPr>
      </p:pic>
      <p:sp>
        <p:nvSpPr>
          <p:cNvPr id="6" name="object 6"/>
          <p:cNvSpPr txBox="1">
            <a:spLocks noGrp="1"/>
          </p:cNvSpPr>
          <p:nvPr>
            <p:ph type="title"/>
          </p:nvPr>
        </p:nvSpPr>
        <p:spPr>
          <a:xfrm>
            <a:off x="558167" y="857889"/>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Aachen-Light" pitchFamily="2" charset="0"/>
              </a:rPr>
              <a:t>O</a:t>
            </a:r>
            <a:r>
              <a:rPr sz="3600" spc="25" dirty="0">
                <a:latin typeface="Aachen-Light" pitchFamily="2" charset="0"/>
              </a:rPr>
              <a:t>U</a:t>
            </a:r>
            <a:r>
              <a:rPr sz="3600" dirty="0">
                <a:latin typeface="Aachen-Light" pitchFamily="2" charset="0"/>
              </a:rPr>
              <a:t>R</a:t>
            </a:r>
            <a:r>
              <a:rPr sz="3600" spc="5" dirty="0">
                <a:latin typeface="Aachen-Light" pitchFamily="2" charset="0"/>
              </a:rPr>
              <a:t> </a:t>
            </a:r>
            <a:r>
              <a:rPr sz="3600" spc="25" dirty="0">
                <a:latin typeface="Aachen-Light" pitchFamily="2" charset="0"/>
              </a:rPr>
              <a:t>S</a:t>
            </a:r>
            <a:r>
              <a:rPr sz="3600" spc="10" dirty="0">
                <a:latin typeface="Aachen-Light" pitchFamily="2" charset="0"/>
              </a:rPr>
              <a:t>O</a:t>
            </a:r>
            <a:r>
              <a:rPr sz="3600" spc="25" dirty="0">
                <a:latin typeface="Aachen-Light" pitchFamily="2" charset="0"/>
              </a:rPr>
              <a:t>LU</a:t>
            </a:r>
            <a:r>
              <a:rPr sz="3600" spc="-35" dirty="0">
                <a:latin typeface="Aachen-Light" pitchFamily="2" charset="0"/>
              </a:rPr>
              <a:t>T</a:t>
            </a:r>
            <a:r>
              <a:rPr sz="3600" spc="-30" dirty="0">
                <a:latin typeface="Aachen-Light" pitchFamily="2" charset="0"/>
              </a:rPr>
              <a:t>I</a:t>
            </a:r>
            <a:r>
              <a:rPr sz="3600" spc="10" dirty="0">
                <a:latin typeface="Aachen-Light" pitchFamily="2" charset="0"/>
              </a:rPr>
              <a:t>O</a:t>
            </a:r>
            <a:r>
              <a:rPr sz="3600" dirty="0">
                <a:latin typeface="Aachen-Light" pitchFamily="2" charset="0"/>
              </a:rPr>
              <a:t>N</a:t>
            </a:r>
            <a:r>
              <a:rPr sz="3600" spc="-345" dirty="0">
                <a:latin typeface="Aachen-Light" pitchFamily="2" charset="0"/>
              </a:rPr>
              <a:t> </a:t>
            </a:r>
            <a:r>
              <a:rPr sz="3600" spc="-35" dirty="0">
                <a:latin typeface="Aachen-Light" pitchFamily="2" charset="0"/>
              </a:rPr>
              <a:t>A</a:t>
            </a:r>
            <a:r>
              <a:rPr sz="3600" spc="-5" dirty="0">
                <a:latin typeface="Aachen-Light" pitchFamily="2" charset="0"/>
              </a:rPr>
              <a:t>N</a:t>
            </a:r>
            <a:r>
              <a:rPr sz="3600" dirty="0">
                <a:latin typeface="Aachen-Light" pitchFamily="2" charset="0"/>
              </a:rPr>
              <a:t>D</a:t>
            </a:r>
            <a:r>
              <a:rPr sz="3600" spc="35" dirty="0">
                <a:latin typeface="Aachen-Light" pitchFamily="2" charset="0"/>
              </a:rPr>
              <a:t> </a:t>
            </a:r>
            <a:r>
              <a:rPr sz="3600" spc="-30" dirty="0">
                <a:latin typeface="Aachen-Light" pitchFamily="2" charset="0"/>
              </a:rPr>
              <a:t>I</a:t>
            </a:r>
            <a:r>
              <a:rPr sz="3600" spc="-35" dirty="0">
                <a:latin typeface="Aachen-Light" pitchFamily="2" charset="0"/>
              </a:rPr>
              <a:t>T</a:t>
            </a:r>
            <a:r>
              <a:rPr sz="3600" dirty="0">
                <a:latin typeface="Aachen-Light" pitchFamily="2" charset="0"/>
              </a:rPr>
              <a:t>S</a:t>
            </a:r>
            <a:r>
              <a:rPr sz="3600" spc="60" dirty="0">
                <a:latin typeface="Aachen-Light" pitchFamily="2" charset="0"/>
              </a:rPr>
              <a:t> </a:t>
            </a:r>
            <a:r>
              <a:rPr sz="3600" spc="-295" dirty="0">
                <a:latin typeface="Aachen-Light" pitchFamily="2" charset="0"/>
              </a:rPr>
              <a:t>V</a:t>
            </a:r>
            <a:r>
              <a:rPr sz="3600" spc="-35" dirty="0">
                <a:latin typeface="Aachen-Light" pitchFamily="2" charset="0"/>
              </a:rPr>
              <a:t>A</a:t>
            </a:r>
            <a:r>
              <a:rPr sz="3600" spc="25" dirty="0">
                <a:latin typeface="Aachen-Light" pitchFamily="2" charset="0"/>
              </a:rPr>
              <a:t>LU</a:t>
            </a:r>
            <a:r>
              <a:rPr sz="3600" dirty="0">
                <a:latin typeface="Aachen-Light" pitchFamily="2" charset="0"/>
              </a:rPr>
              <a:t>E</a:t>
            </a:r>
            <a:r>
              <a:rPr sz="3600" spc="-65" dirty="0">
                <a:latin typeface="Aachen-Light" pitchFamily="2" charset="0"/>
              </a:rPr>
              <a:t> </a:t>
            </a:r>
            <a:r>
              <a:rPr sz="3600" spc="-15" dirty="0">
                <a:latin typeface="Aachen-Light" pitchFamily="2" charset="0"/>
              </a:rPr>
              <a:t>P</a:t>
            </a:r>
            <a:r>
              <a:rPr sz="3600" spc="-30" dirty="0">
                <a:latin typeface="Aachen-Light" pitchFamily="2" charset="0"/>
              </a:rPr>
              <a:t>R</a:t>
            </a:r>
            <a:r>
              <a:rPr sz="3600" spc="10" dirty="0">
                <a:latin typeface="Aachen-Light" pitchFamily="2" charset="0"/>
              </a:rPr>
              <a:t>O</a:t>
            </a:r>
            <a:r>
              <a:rPr sz="3600" spc="-15" dirty="0">
                <a:latin typeface="Aachen-Light" pitchFamily="2" charset="0"/>
              </a:rPr>
              <a:t>P</a:t>
            </a:r>
            <a:r>
              <a:rPr sz="3600" spc="10" dirty="0">
                <a:latin typeface="Aachen-Light" pitchFamily="2" charset="0"/>
              </a:rPr>
              <a:t>O</a:t>
            </a:r>
            <a:r>
              <a:rPr sz="3600" spc="25" dirty="0">
                <a:latin typeface="Aachen-Light" pitchFamily="2" charset="0"/>
              </a:rPr>
              <a:t>S</a:t>
            </a:r>
            <a:r>
              <a:rPr sz="3600" spc="-30" dirty="0">
                <a:latin typeface="Aachen-Light" pitchFamily="2" charset="0"/>
              </a:rPr>
              <a:t>I</a:t>
            </a:r>
            <a:r>
              <a:rPr sz="3600" spc="-35" dirty="0">
                <a:latin typeface="Aachen-Light" pitchFamily="2" charset="0"/>
              </a:rPr>
              <a:t>T</a:t>
            </a:r>
            <a:r>
              <a:rPr sz="3600" spc="-30" dirty="0">
                <a:latin typeface="Aachen-Light" pitchFamily="2" charset="0"/>
              </a:rPr>
              <a:t>I</a:t>
            </a:r>
            <a:r>
              <a:rPr sz="3600" spc="10" dirty="0">
                <a:latin typeface="Aachen-Light" pitchFamily="2" charset="0"/>
              </a:rPr>
              <a:t>O</a:t>
            </a:r>
            <a:r>
              <a:rPr sz="3600" dirty="0">
                <a:latin typeface="Aachen-Light" pitchFamily="2" charset="0"/>
              </a:rPr>
              <a:t>N</a:t>
            </a:r>
          </a:p>
        </p:txBody>
      </p:sp>
      <p:sp>
        <p:nvSpPr>
          <p:cNvPr id="9" name="object 9"/>
          <p:cNvSpPr txBox="1">
            <a:spLocks noGrp="1"/>
          </p:cNvSpPr>
          <p:nvPr>
            <p:ph type="sldNum" sz="quarter" idx="12"/>
          </p:nvPr>
        </p:nvSpPr>
        <p:spPr>
          <a:xfrm>
            <a:off x="11214100" y="618153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3">
            <a:extLst>
              <a:ext uri="{FF2B5EF4-FFF2-40B4-BE49-F238E27FC236}">
                <a16:creationId xmlns:a16="http://schemas.microsoft.com/office/drawing/2014/main" xmlns="" id="{7928C0CF-8CAF-8962-63CC-441463760F59}"/>
              </a:ext>
            </a:extLst>
          </p:cNvPr>
          <p:cNvSpPr>
            <a:spLocks noChangeArrowheads="1"/>
          </p:cNvSpPr>
          <p:nvPr/>
        </p:nvSpPr>
        <p:spPr bwMode="auto">
          <a:xfrm>
            <a:off x="2895600" y="1524003"/>
            <a:ext cx="6019800" cy="4801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smtClean="0">
                <a:latin typeface="Times New Roman" pitchFamily="18" charset="0"/>
                <a:cs typeface="Times New Roman" pitchFamily="18" charset="0"/>
              </a:rPr>
              <a:t>An EDA (Exploratory Data Analysis) has been carried out to uncover the reasons that lead to an employee’s voluntary exit, and Prediction algorithms have been used to predict when an employee is going to resign from the company. The results of the Decision Tree applied to the dataset used in the first case study gave the managers of the company very useful information that they could use to reduce their employee turnover </a:t>
            </a:r>
            <a:r>
              <a:rPr lang="en-US" dirty="0" smtClean="0">
                <a:latin typeface="Times New Roman" pitchFamily="18" charset="0"/>
                <a:cs typeface="Times New Roman" pitchFamily="18" charset="0"/>
              </a:rPr>
              <a:t>rate:</a:t>
            </a:r>
          </a:p>
          <a:p>
            <a:pPr lvl="0" eaLnBrk="0" fontAlgn="base" hangingPunct="0">
              <a:spcBef>
                <a:spcPct val="0"/>
              </a:spcBef>
              <a:spcAft>
                <a:spcPct val="0"/>
              </a:spcAft>
            </a:pPr>
            <a:endPar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 typeface="Arial" pitchFamily="34" charset="0"/>
              <a:buChar char="•"/>
            </a:pPr>
            <a:r>
              <a:rPr lang="en-US" dirty="0" smtClean="0">
                <a:latin typeface="Times New Roman" pitchFamily="18" charset="0"/>
                <a:cs typeface="Times New Roman" pitchFamily="18" charset="0"/>
              </a:rPr>
              <a:t>Reconsider the salary of the employees who earn less than $2.694 and assess the possibility of rising their salary. </a:t>
            </a:r>
            <a:endParaRPr lang="en-US" dirty="0" smtClean="0">
              <a:latin typeface="Times New Roman" pitchFamily="18" charset="0"/>
              <a:cs typeface="Times New Roman" pitchFamily="18" charset="0"/>
            </a:endParaRPr>
          </a:p>
          <a:p>
            <a:pPr lvl="0" eaLnBrk="0" fontAlgn="base" hangingPunct="0">
              <a:spcBef>
                <a:spcPct val="0"/>
              </a:spcBef>
              <a:spcAft>
                <a:spcPct val="0"/>
              </a:spcAft>
              <a:buFont typeface="Arial" pitchFamily="34" charset="0"/>
              <a:buChar char="•"/>
            </a:pPr>
            <a:r>
              <a:rPr lang="en-US" dirty="0" smtClean="0">
                <a:latin typeface="Times New Roman" pitchFamily="18" charset="0"/>
                <a:cs typeface="Times New Roman" pitchFamily="18" charset="0"/>
              </a:rPr>
              <a:t>Study </a:t>
            </a:r>
            <a:r>
              <a:rPr lang="en-US" dirty="0" smtClean="0">
                <a:latin typeface="Times New Roman" pitchFamily="18" charset="0"/>
                <a:cs typeface="Times New Roman" pitchFamily="18" charset="0"/>
              </a:rPr>
              <a:t>the conditions of the employees working in the sales department and determine the reasons for their dissatisfaction with such department</a:t>
            </a:r>
            <a:r>
              <a:rPr lang="en-US" dirty="0" smtClean="0">
                <a:latin typeface="Times New Roman" pitchFamily="18" charset="0"/>
                <a:cs typeface="Times New Roman" pitchFamily="18" charset="0"/>
              </a:rPr>
              <a:t>.</a:t>
            </a:r>
          </a:p>
          <a:p>
            <a:pPr lvl="0" eaLnBrk="0" fontAlgn="base" hangingPunct="0">
              <a:spcBef>
                <a:spcPct val="0"/>
              </a:spcBef>
              <a:spcAft>
                <a:spcPct val="0"/>
              </a:spcAft>
              <a:buFont typeface="Arial" pitchFamily="34" charset="0"/>
              <a:buChar char="•"/>
            </a:pPr>
            <a:r>
              <a:rPr lang="en-US" dirty="0" smtClean="0">
                <a:latin typeface="Times New Roman" pitchFamily="18" charset="0"/>
                <a:cs typeface="Times New Roman" pitchFamily="18" charset="0"/>
              </a:rPr>
              <a:t>Offer </a:t>
            </a:r>
            <a:r>
              <a:rPr lang="en-US" dirty="0" smtClean="0">
                <a:latin typeface="Times New Roman" pitchFamily="18" charset="0"/>
                <a:cs typeface="Times New Roman" pitchFamily="18" charset="0"/>
              </a:rPr>
              <a:t>incentives and growth possibilities inside the company to those employees younger than 34 who have been working for the company for less than 2 years.</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Aachen-Light" pitchFamily="2" charset="0"/>
              </a:rPr>
              <a:t>Dataset Description</a:t>
            </a:r>
          </a:p>
        </p:txBody>
      </p:sp>
      <p:sp>
        <p:nvSpPr>
          <p:cNvPr id="4" name="TextBox 3">
            <a:extLst>
              <a:ext uri="{FF2B5EF4-FFF2-40B4-BE49-F238E27FC236}">
                <a16:creationId xmlns:a16="http://schemas.microsoft.com/office/drawing/2014/main" xmlns="" id="{6C39CBBC-4DD4-A549-7B38-188D31E34E9B}"/>
              </a:ext>
            </a:extLst>
          </p:cNvPr>
          <p:cNvSpPr txBox="1"/>
          <p:nvPr/>
        </p:nvSpPr>
        <p:spPr>
          <a:xfrm>
            <a:off x="914400" y="1371603"/>
            <a:ext cx="8915400" cy="4801314"/>
          </a:xfrm>
          <a:prstGeom prst="rect">
            <a:avLst/>
          </a:prstGeom>
          <a:noFill/>
        </p:spPr>
        <p:txBody>
          <a:bodyPr wrap="square">
            <a:spAutoFit/>
          </a:bodyPr>
          <a:lstStyle/>
          <a:p>
            <a:pPr marL="342900" indent="-342900" fontAlgn="base">
              <a:buFont typeface="+mj-lt"/>
              <a:buAutoNum type="arabicPeriod"/>
            </a:pPr>
            <a:r>
              <a:rPr lang="en-US" dirty="0" smtClean="0">
                <a:latin typeface="Times New Roman" pitchFamily="18" charset="0"/>
                <a:cs typeface="Times New Roman" pitchFamily="18" charset="0"/>
              </a:rPr>
              <a:t>The third phase in the CRISP-DM process model is Data Preparation. The main goal of this phase is to construct the final dataset that will be fed into the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algorithms. In order to achieve that, a data cleansing process must be carried out, along with constructive data preparation operations to obtain derived attributes or create generated records. Besides, the data has to be formatted to meet every algorithm’s requirements</a:t>
            </a:r>
            <a:r>
              <a:rPr lang="en-US" dirty="0" smtClean="0">
                <a:latin typeface="Times New Roman" pitchFamily="18" charset="0"/>
                <a:cs typeface="Times New Roman" pitchFamily="18" charset="0"/>
              </a:rPr>
              <a:t>.</a:t>
            </a:r>
          </a:p>
          <a:p>
            <a:pPr marL="342900" indent="-342900" fontAlgn="base">
              <a:buFont typeface="+mj-lt"/>
              <a:buAutoNum type="arabicPeriod"/>
            </a:pPr>
            <a:r>
              <a:rPr lang="en-US" dirty="0" smtClean="0">
                <a:latin typeface="Times New Roman" pitchFamily="18" charset="0"/>
                <a:cs typeface="Times New Roman" pitchFamily="18" charset="0"/>
              </a:rPr>
              <a:t>The fourth phase in the CRISP-DM process model is Modeling. In this phase, the modeling techniques are selected and applied, calibrating their parameters to the optimal values. Finally, the models are assessed in terms of accuracy and the results are collected and ranked</a:t>
            </a:r>
            <a:r>
              <a:rPr lang="en-US" dirty="0" smtClean="0">
                <a:latin typeface="Times New Roman" pitchFamily="18" charset="0"/>
                <a:cs typeface="Times New Roman" pitchFamily="18" charset="0"/>
              </a:rPr>
              <a:t>.</a:t>
            </a:r>
          </a:p>
          <a:p>
            <a:pPr marL="342900" indent="-342900" fontAlgn="base">
              <a:buFont typeface="+mj-lt"/>
              <a:buAutoNum type="arabicPeriod"/>
            </a:pPr>
            <a:r>
              <a:rPr lang="en-US" dirty="0" smtClean="0">
                <a:latin typeface="Times New Roman" pitchFamily="18" charset="0"/>
                <a:cs typeface="Times New Roman" pitchFamily="18" charset="0"/>
              </a:rPr>
              <a:t>The fifth phase in the CRISP-DM process model is Evaluation. In this phase, the model that has been built and evaluated in the Modeling phase is assessed with respect to business success criteria. Besides, the whole process is reviewed to Figure 13 - Modeling phase 17 determine if any important factors or tasks have been missed and, finally, the following steps are determined</a:t>
            </a:r>
            <a:r>
              <a:rPr lang="en-US" dirty="0" smtClean="0">
                <a:latin typeface="Times New Roman" pitchFamily="18" charset="0"/>
                <a:cs typeface="Times New Roman" pitchFamily="18" charset="0"/>
              </a:rPr>
              <a:t>.</a:t>
            </a:r>
          </a:p>
          <a:p>
            <a:pPr marL="342900" indent="-342900" fontAlgn="base">
              <a:buFont typeface="+mj-lt"/>
              <a:buAutoNum type="arabicPeriod"/>
            </a:pPr>
            <a:r>
              <a:rPr lang="en-US" dirty="0" smtClean="0">
                <a:latin typeface="Times New Roman" pitchFamily="18" charset="0"/>
                <a:cs typeface="Times New Roman" pitchFamily="18" charset="0"/>
              </a:rPr>
              <a:t>The sixth and last phase in the CRISP-DM process model is Deployment. In this phase, the deployment strategy is carried out. This strategy could be very simple, like generating a report, or very complex, like implementing a repeatable data mining process.</a:t>
            </a:r>
            <a:endParaRPr lang="en-US" b="0" i="0" dirty="0">
              <a:solidFill>
                <a:srgbClr val="3C4043"/>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9" y="3381379"/>
            <a:ext cx="2466975" cy="3419475"/>
          </a:xfrm>
          <a:prstGeom prst="rect">
            <a:avLst/>
          </a:prstGeom>
        </p:spPr>
      </p:pic>
      <p:sp>
        <p:nvSpPr>
          <p:cNvPr id="7" name="object 7"/>
          <p:cNvSpPr txBox="1">
            <a:spLocks noGrp="1"/>
          </p:cNvSpPr>
          <p:nvPr>
            <p:ph type="title"/>
          </p:nvPr>
        </p:nvSpPr>
        <p:spPr>
          <a:xfrm>
            <a:off x="685801" y="654938"/>
            <a:ext cx="8534400"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achen-Light" pitchFamily="2" charset="0"/>
              </a:rPr>
              <a:t>THE</a:t>
            </a:r>
            <a:r>
              <a:rPr sz="4250" spc="20" dirty="0">
                <a:latin typeface="Aachen-Light" pitchFamily="2" charset="0"/>
              </a:rPr>
              <a:t> </a:t>
            </a:r>
            <a:r>
              <a:rPr lang="en-US" sz="4250" spc="20" dirty="0">
                <a:latin typeface="Aachen-Light" pitchFamily="2" charset="0"/>
              </a:rPr>
              <a:t>"</a:t>
            </a:r>
            <a:r>
              <a:rPr sz="4250" spc="10" dirty="0">
                <a:latin typeface="Aachen-Light" pitchFamily="2" charset="0"/>
              </a:rPr>
              <a:t>WOW</a:t>
            </a:r>
            <a:r>
              <a:rPr lang="en-US" sz="4250" spc="10" dirty="0">
                <a:latin typeface="Aachen-Light" pitchFamily="2" charset="0"/>
              </a:rPr>
              <a:t>"</a:t>
            </a:r>
            <a:r>
              <a:rPr sz="4250" spc="85" dirty="0">
                <a:latin typeface="Aachen-Light" pitchFamily="2" charset="0"/>
              </a:rPr>
              <a:t> </a:t>
            </a:r>
            <a:r>
              <a:rPr sz="4250" spc="10" dirty="0">
                <a:latin typeface="Aachen-Light" pitchFamily="2" charset="0"/>
              </a:rPr>
              <a:t>IN</a:t>
            </a:r>
            <a:r>
              <a:rPr sz="4250" spc="-5" dirty="0">
                <a:latin typeface="Aachen-Light" pitchFamily="2" charset="0"/>
              </a:rPr>
              <a:t> </a:t>
            </a:r>
            <a:r>
              <a:rPr sz="4250" spc="15" dirty="0">
                <a:latin typeface="Aachen-Light" pitchFamily="2" charset="0"/>
              </a:rPr>
              <a:t>OUR</a:t>
            </a:r>
            <a:r>
              <a:rPr sz="4250" spc="-10" dirty="0">
                <a:latin typeface="Aachen-Light" pitchFamily="2" charset="0"/>
              </a:rPr>
              <a:t> </a:t>
            </a:r>
            <a:r>
              <a:rPr sz="4250" spc="20" dirty="0">
                <a:latin typeface="Aachen-Light" pitchFamily="2" charset="0"/>
              </a:rPr>
              <a:t>SOLUTION</a:t>
            </a:r>
            <a:endParaRPr sz="4250" dirty="0">
              <a:latin typeface="Aachen-Light" pitchFamily="2" charset="0"/>
            </a:endParaRPr>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9"/>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2895600" y="2019301"/>
            <a:ext cx="6705600"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dirty="0" smtClean="0">
                <a:latin typeface="Times New Roman" pitchFamily="18" charset="0"/>
                <a:cs typeface="Times New Roman" pitchFamily="18" charset="0"/>
              </a:rPr>
              <a:t>Business </a:t>
            </a:r>
            <a:r>
              <a:rPr lang="en-US" dirty="0" smtClean="0">
                <a:latin typeface="Times New Roman" pitchFamily="18" charset="0"/>
                <a:cs typeface="Times New Roman" pitchFamily="18" charset="0"/>
              </a:rPr>
              <a:t>Intelligence (often referred to as BI) is a process that includes two primary activities: getting data in, i.e. moving data from a set of source systems into an integrated data warehouse, and getting data out, i.e. the access to data from the data warehouse done by business users and applications to perform enterprise reporting, OLAP (On-Line Analytical Processing), querying and predictive </a:t>
            </a:r>
            <a:r>
              <a:rPr lang="en-US" dirty="0" smtClean="0">
                <a:latin typeface="Times New Roman" pitchFamily="18" charset="0"/>
                <a:cs typeface="Times New Roman" pitchFamily="18" charset="0"/>
              </a:rPr>
              <a:t>analytics</a:t>
            </a:r>
          </a:p>
          <a:p>
            <a:pPr lvl="0" eaLnBrk="0" fontAlgn="base" hangingPunct="0">
              <a:spcBef>
                <a:spcPct val="0"/>
              </a:spcBef>
              <a:spcAft>
                <a:spcPct val="0"/>
              </a:spcAft>
              <a:buFontTx/>
              <a:buChar char="•"/>
            </a:pPr>
            <a:r>
              <a:rPr lang="en-US" dirty="0" smtClean="0">
                <a:latin typeface="Times New Roman" pitchFamily="18" charset="0"/>
                <a:cs typeface="Times New Roman" pitchFamily="18" charset="0"/>
              </a:rPr>
              <a:t>People Analytics, sometimes also referred to as HR Analytics, is the use of data and analytic tools to inform decisions about how to manage people. It represents a </a:t>
            </a:r>
            <a:r>
              <a:rPr lang="en-US" dirty="0" err="1" smtClean="0">
                <a:latin typeface="Times New Roman" pitchFamily="18" charset="0"/>
                <a:cs typeface="Times New Roman" pitchFamily="18" charset="0"/>
              </a:rPr>
              <a:t>datadriven</a:t>
            </a:r>
            <a:r>
              <a:rPr lang="en-US" dirty="0" smtClean="0">
                <a:latin typeface="Times New Roman" pitchFamily="18" charset="0"/>
                <a:cs typeface="Times New Roman" pitchFamily="18" charset="0"/>
              </a:rPr>
              <a:t> approach to managing people at work, instead of using traditional methods Figure 1 - Data Science Process 7 of personal relationships, decision making based on experience, and risk avoidance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242</TotalTime>
  <Words>1326</Words>
  <Application>Microsoft Office PowerPoint</Application>
  <PresentationFormat>Custom</PresentationFormat>
  <Paragraphs>74</Paragraphs>
  <Slides>13</Slides>
  <Notes>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Trek</vt:lpstr>
      <vt:lpstr>1_Trek</vt:lpstr>
      <vt:lpstr>Employee  Attrition Analysis using Excel Dashboards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YAGOO</cp:lastModifiedBy>
  <cp:revision>33</cp:revision>
  <dcterms:created xsi:type="dcterms:W3CDTF">2024-03-29T15:07:22Z</dcterms:created>
  <dcterms:modified xsi:type="dcterms:W3CDTF">2024-08-31T07:02:20Z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