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753600" cy="7315200"/>
  <p:notesSz cx="6858000" cy="9144000"/>
  <p:embeddedFontLst>
    <p:embeddedFont>
      <p:font typeface="Bubblebody Neue" panose="020B0604020202020204" charset="0"/>
      <p:regular r:id="rId15"/>
    </p:embeddedFont>
    <p:embeddedFont>
      <p:font typeface="Calibri" panose="020F0502020204030204" pitchFamily="34" charset="0"/>
      <p:regular r:id="rId16"/>
      <p:bold r:id="rId17"/>
      <p:italic r:id="rId18"/>
      <p:boldItalic r:id="rId19"/>
    </p:embeddedFont>
    <p:embeddedFont>
      <p:font typeface="Nunito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6" d="100"/>
          <a:sy n="76" d="100"/>
        </p:scale>
        <p:origin x="1498"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50.svg"/><Relationship Id="rId3" Type="http://schemas.openxmlformats.org/officeDocument/2006/relationships/image" Target="../media/image44.svg"/><Relationship Id="rId7" Type="http://schemas.openxmlformats.org/officeDocument/2006/relationships/image" Target="../media/image2.svg"/><Relationship Id="rId12"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8.svg"/><Relationship Id="rId5" Type="http://schemas.openxmlformats.org/officeDocument/2006/relationships/image" Target="../media/image46.svg"/><Relationship Id="rId15" Type="http://schemas.openxmlformats.org/officeDocument/2006/relationships/image" Target="../media/image26.svg"/><Relationship Id="rId10" Type="http://schemas.openxmlformats.org/officeDocument/2006/relationships/image" Target="../media/image47.png"/><Relationship Id="rId4" Type="http://schemas.openxmlformats.org/officeDocument/2006/relationships/image" Target="../media/image45.png"/><Relationship Id="rId9" Type="http://schemas.openxmlformats.org/officeDocument/2006/relationships/image" Target="../media/image6.sv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24.sv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svg"/><Relationship Id="rId7" Type="http://schemas.openxmlformats.org/officeDocument/2006/relationships/image" Target="../media/image24.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2.sv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4765">
            <a:off x="6285024" y="-3956130"/>
            <a:ext cx="4527055" cy="56332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66077" flipH="1">
            <a:off x="-1932884" y="1153647"/>
            <a:ext cx="4884839" cy="6767410"/>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39545">
            <a:off x="5221211" y="-262940"/>
            <a:ext cx="2440452" cy="709950"/>
          </a:xfrm>
          <a:prstGeom prst="rect">
            <a:avLst/>
          </a:prstGeom>
        </p:spPr>
      </p:pic>
      <p:sp>
        <p:nvSpPr>
          <p:cNvPr id="5" name="AutoShape 5"/>
          <p:cNvSpPr/>
          <p:nvPr/>
        </p:nvSpPr>
        <p:spPr>
          <a:xfrm rot="-78937">
            <a:off x="545817" y="1979211"/>
            <a:ext cx="8796380" cy="3261322"/>
          </a:xfrm>
          <a:prstGeom prst="rect">
            <a:avLst/>
          </a:prstGeom>
          <a:solidFill>
            <a:srgbClr val="468B91"/>
          </a:solidFill>
        </p:spPr>
      </p:sp>
      <p:sp>
        <p:nvSpPr>
          <p:cNvPr id="6" name="AutoShape 6"/>
          <p:cNvSpPr/>
          <p:nvPr/>
        </p:nvSpPr>
        <p:spPr>
          <a:xfrm>
            <a:off x="753699" y="2094745"/>
            <a:ext cx="8386261" cy="3036307"/>
          </a:xfrm>
          <a:prstGeom prst="rect">
            <a:avLst/>
          </a:prstGeom>
          <a:solidFill>
            <a:srgbClr val="F6F6E9"/>
          </a:solidFill>
        </p:spPr>
      </p:sp>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155419">
            <a:off x="163611" y="2050657"/>
            <a:ext cx="1553335" cy="440582"/>
          </a:xfrm>
          <a:prstGeom prst="rect">
            <a:avLst/>
          </a:prstGeom>
        </p:spPr>
      </p:pic>
      <p:pic>
        <p:nvPicPr>
          <p:cNvPr id="8" name="Picture 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239772">
            <a:off x="7740194" y="5111264"/>
            <a:ext cx="1616717" cy="458560"/>
          </a:xfrm>
          <a:prstGeom prst="rect">
            <a:avLst/>
          </a:prstGeom>
        </p:spPr>
      </p:pic>
      <p:pic>
        <p:nvPicPr>
          <p:cNvPr id="9"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3895279">
            <a:off x="5868589" y="6062855"/>
            <a:ext cx="1208294" cy="1127009"/>
          </a:xfrm>
          <a:prstGeom prst="rect">
            <a:avLst/>
          </a:prstGeom>
        </p:spPr>
      </p:pic>
      <p:pic>
        <p:nvPicPr>
          <p:cNvPr id="10" name="Picture 10"/>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280212" y="4537352"/>
            <a:ext cx="1320133" cy="2206909"/>
          </a:xfrm>
          <a:prstGeom prst="rect">
            <a:avLst/>
          </a:prstGeom>
        </p:spPr>
      </p:pic>
      <p:sp>
        <p:nvSpPr>
          <p:cNvPr id="11" name="TextBox 11"/>
          <p:cNvSpPr txBox="1"/>
          <p:nvPr/>
        </p:nvSpPr>
        <p:spPr>
          <a:xfrm>
            <a:off x="874537" y="2887242"/>
            <a:ext cx="8144583" cy="713105"/>
          </a:xfrm>
          <a:prstGeom prst="rect">
            <a:avLst/>
          </a:prstGeom>
        </p:spPr>
        <p:txBody>
          <a:bodyPr lIns="0" tIns="0" rIns="0" bIns="0" rtlCol="0" anchor="t">
            <a:spAutoFit/>
          </a:bodyPr>
          <a:lstStyle/>
          <a:p>
            <a:pPr algn="ctr">
              <a:lnSpc>
                <a:spcPts val="5199"/>
              </a:lnSpc>
            </a:pPr>
            <a:r>
              <a:rPr lang="en-US" sz="5199">
                <a:solidFill>
                  <a:srgbClr val="291B25"/>
                </a:solidFill>
                <a:latin typeface="Bubblebody Neue"/>
              </a:rPr>
              <a:t>FOOD CHOICES</a:t>
            </a:r>
          </a:p>
        </p:txBody>
      </p:sp>
      <p:sp>
        <p:nvSpPr>
          <p:cNvPr id="12" name="TextBox 12"/>
          <p:cNvSpPr txBox="1"/>
          <p:nvPr/>
        </p:nvSpPr>
        <p:spPr>
          <a:xfrm>
            <a:off x="1600345" y="3989582"/>
            <a:ext cx="7120982" cy="424072"/>
          </a:xfrm>
          <a:prstGeom prst="rect">
            <a:avLst/>
          </a:prstGeom>
        </p:spPr>
        <p:txBody>
          <a:bodyPr lIns="0" tIns="0" rIns="0" bIns="0" rtlCol="0" anchor="t">
            <a:spAutoFit/>
          </a:bodyPr>
          <a:lstStyle/>
          <a:p>
            <a:pPr algn="ctr">
              <a:lnSpc>
                <a:spcPts val="3419"/>
              </a:lnSpc>
            </a:pPr>
            <a:r>
              <a:rPr lang="en-US" sz="2442">
                <a:solidFill>
                  <a:srgbClr val="291B25"/>
                </a:solidFill>
                <a:latin typeface="Nunito Sans Regular Bold"/>
              </a:rPr>
              <a:t>College students' food and cooking preferences</a:t>
            </a:r>
          </a:p>
        </p:txBody>
      </p:sp>
      <p:pic>
        <p:nvPicPr>
          <p:cNvPr id="13" name="Picture 13"/>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8721327" y="2201951"/>
            <a:ext cx="837265" cy="8511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838" b="1838"/>
          <a:stretch>
            <a:fillRect/>
          </a:stretch>
        </p:blipFill>
        <p:spPr>
          <a:xfrm>
            <a:off x="877104" y="213398"/>
            <a:ext cx="7999393" cy="3444202"/>
          </a:xfrm>
          <a:prstGeom prst="rect">
            <a:avLst/>
          </a:prstGeom>
        </p:spPr>
      </p:pic>
      <p:sp>
        <p:nvSpPr>
          <p:cNvPr id="3" name="TextBox 3"/>
          <p:cNvSpPr txBox="1"/>
          <p:nvPr/>
        </p:nvSpPr>
        <p:spPr>
          <a:xfrm>
            <a:off x="731520" y="3907694"/>
            <a:ext cx="8144976" cy="3257550"/>
          </a:xfrm>
          <a:prstGeom prst="rect">
            <a:avLst/>
          </a:prstGeom>
        </p:spPr>
        <p:txBody>
          <a:bodyPr lIns="0" tIns="0" rIns="0" bIns="0" rtlCol="0" anchor="t">
            <a:spAutoFit/>
          </a:bodyPr>
          <a:lstStyle/>
          <a:p>
            <a:pPr algn="ctr">
              <a:lnSpc>
                <a:spcPts val="2368"/>
              </a:lnSpc>
            </a:pPr>
            <a:r>
              <a:rPr lang="en-US" sz="1973">
                <a:solidFill>
                  <a:srgbClr val="291B25"/>
                </a:solidFill>
                <a:latin typeface="Bubblebody Neue Light"/>
              </a:rPr>
              <a:t>The value of 0.02 shows a positive but weak linear relationship between the two variables GPA and calories_day.</a:t>
            </a:r>
          </a:p>
          <a:p>
            <a:pPr algn="ctr">
              <a:lnSpc>
                <a:spcPts val="2368"/>
              </a:lnSpc>
            </a:pPr>
            <a:endParaRPr lang="en-US" sz="1973">
              <a:solidFill>
                <a:srgbClr val="291B25"/>
              </a:solidFill>
              <a:latin typeface="Bubblebody Neue Light"/>
            </a:endParaRPr>
          </a:p>
          <a:p>
            <a:pPr algn="ctr">
              <a:lnSpc>
                <a:spcPts val="2368"/>
              </a:lnSpc>
            </a:pPr>
            <a:r>
              <a:rPr lang="en-US" sz="1973">
                <a:solidFill>
                  <a:srgbClr val="291B25"/>
                </a:solidFill>
                <a:latin typeface="Bubblebody Neue Light"/>
              </a:rPr>
              <a:t>Since the p-value of 0.7729 is greater than 0.05, we fail to reject the null hypothesis that the relationship between GPA and calories_day is  significant.</a:t>
            </a:r>
          </a:p>
          <a:p>
            <a:pPr algn="ctr">
              <a:lnSpc>
                <a:spcPts val="2368"/>
              </a:lnSpc>
            </a:pPr>
            <a:endParaRPr lang="en-US" sz="1973">
              <a:solidFill>
                <a:srgbClr val="291B25"/>
              </a:solidFill>
              <a:latin typeface="Bubblebody Neue Light"/>
            </a:endParaRPr>
          </a:p>
          <a:p>
            <a:pPr algn="ctr">
              <a:lnSpc>
                <a:spcPts val="2368"/>
              </a:lnSpc>
            </a:pPr>
            <a:r>
              <a:rPr lang="en-US" sz="1973">
                <a:solidFill>
                  <a:srgbClr val="004AAD"/>
                </a:solidFill>
                <a:latin typeface="Bubblebody Neue Light"/>
              </a:rPr>
              <a:t>Hence we can say students with a higher GPA are more aware of the calories they should consume</a:t>
            </a:r>
          </a:p>
          <a:p>
            <a:pPr algn="ctr">
              <a:lnSpc>
                <a:spcPts val="2368"/>
              </a:lnSpc>
            </a:pPr>
            <a:r>
              <a:rPr lang="en-US" sz="1973">
                <a:solidFill>
                  <a:srgbClr val="004AAD"/>
                </a:solidFill>
                <a:latin typeface="Bubblebody Neue Light"/>
              </a:rPr>
              <a:t> per day.</a:t>
            </a:r>
          </a:p>
          <a:p>
            <a:pPr marL="0" lvl="0" indent="0" algn="ctr">
              <a:lnSpc>
                <a:spcPts val="2368"/>
              </a:lnSpc>
              <a:spcBef>
                <a:spcPct val="0"/>
              </a:spcBef>
            </a:pPr>
            <a:endParaRPr lang="en-US" sz="1973">
              <a:solidFill>
                <a:srgbClr val="004AAD"/>
              </a:solidFill>
              <a:latin typeface="Bubblebody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1520" y="391041"/>
            <a:ext cx="8144976" cy="3150552"/>
          </a:xfrm>
          <a:prstGeom prst="rect">
            <a:avLst/>
          </a:prstGeom>
        </p:spPr>
      </p:pic>
      <p:sp>
        <p:nvSpPr>
          <p:cNvPr id="3" name="TextBox 3"/>
          <p:cNvSpPr txBox="1"/>
          <p:nvPr/>
        </p:nvSpPr>
        <p:spPr>
          <a:xfrm>
            <a:off x="731520" y="3889020"/>
            <a:ext cx="8144976" cy="2962275"/>
          </a:xfrm>
          <a:prstGeom prst="rect">
            <a:avLst/>
          </a:prstGeom>
        </p:spPr>
        <p:txBody>
          <a:bodyPr lIns="0" tIns="0" rIns="0" bIns="0" rtlCol="0" anchor="t">
            <a:spAutoFit/>
          </a:bodyPr>
          <a:lstStyle/>
          <a:p>
            <a:pPr algn="ctr">
              <a:lnSpc>
                <a:spcPts val="2368"/>
              </a:lnSpc>
            </a:pPr>
            <a:r>
              <a:rPr lang="en-US" sz="1973" dirty="0">
                <a:solidFill>
                  <a:srgbClr val="291B25"/>
                </a:solidFill>
                <a:latin typeface="Bubblebody Neue Light"/>
              </a:rPr>
              <a:t>The value of 0.1404988shows a positive linear relationship between the two variables GPA and </a:t>
            </a:r>
            <a:r>
              <a:rPr lang="en-US" sz="1973" dirty="0" err="1">
                <a:solidFill>
                  <a:srgbClr val="291B25"/>
                </a:solidFill>
                <a:latin typeface="Bubblebody Neue Light"/>
              </a:rPr>
              <a:t>calories_chicken</a:t>
            </a:r>
            <a:r>
              <a:rPr lang="en-US" sz="1973" dirty="0">
                <a:solidFill>
                  <a:srgbClr val="291B25"/>
                </a:solidFill>
                <a:latin typeface="Bubblebody Neue Light"/>
              </a:rPr>
              <a:t>.</a:t>
            </a:r>
          </a:p>
          <a:p>
            <a:pPr algn="ctr">
              <a:lnSpc>
                <a:spcPts val="2368"/>
              </a:lnSpc>
            </a:pPr>
            <a:endParaRPr lang="en-US" sz="1973" dirty="0">
              <a:solidFill>
                <a:srgbClr val="291B25"/>
              </a:solidFill>
              <a:latin typeface="Bubblebody Neue Light"/>
            </a:endParaRPr>
          </a:p>
          <a:p>
            <a:pPr algn="ctr">
              <a:lnSpc>
                <a:spcPts val="2368"/>
              </a:lnSpc>
            </a:pPr>
            <a:r>
              <a:rPr lang="en-US" sz="1973" dirty="0">
                <a:solidFill>
                  <a:srgbClr val="291B25"/>
                </a:solidFill>
                <a:latin typeface="Bubblebody Neue Light"/>
              </a:rPr>
              <a:t>Since the p-value of 0.1181 is greater than 0.05, we fail to reject the null hypothesis that the relationship between GPA and </a:t>
            </a:r>
            <a:r>
              <a:rPr lang="en-US" sz="1973" dirty="0" err="1">
                <a:solidFill>
                  <a:srgbClr val="291B25"/>
                </a:solidFill>
                <a:latin typeface="Bubblebody Neue Light"/>
              </a:rPr>
              <a:t>calories_chicken</a:t>
            </a:r>
            <a:r>
              <a:rPr lang="en-US" sz="1973" dirty="0">
                <a:solidFill>
                  <a:srgbClr val="291B25"/>
                </a:solidFill>
                <a:latin typeface="Bubblebody Neue Light"/>
              </a:rPr>
              <a:t> is  significant.</a:t>
            </a:r>
          </a:p>
          <a:p>
            <a:pPr algn="ctr">
              <a:lnSpc>
                <a:spcPts val="2368"/>
              </a:lnSpc>
            </a:pPr>
            <a:endParaRPr lang="en-US" sz="1973" dirty="0">
              <a:solidFill>
                <a:srgbClr val="291B25"/>
              </a:solidFill>
              <a:latin typeface="Bubblebody Neue Light"/>
            </a:endParaRPr>
          </a:p>
          <a:p>
            <a:pPr algn="ctr">
              <a:lnSpc>
                <a:spcPts val="2368"/>
              </a:lnSpc>
            </a:pPr>
            <a:r>
              <a:rPr lang="en-US" sz="1973" dirty="0">
                <a:solidFill>
                  <a:srgbClr val="004AAD"/>
                </a:solidFill>
                <a:latin typeface="Bubblebody Neue Light"/>
              </a:rPr>
              <a:t>Students with a higher GPA guess more accurately about the calories</a:t>
            </a:r>
          </a:p>
          <a:p>
            <a:pPr algn="ctr">
              <a:lnSpc>
                <a:spcPts val="2368"/>
              </a:lnSpc>
            </a:pPr>
            <a:r>
              <a:rPr lang="en-US" sz="1973" dirty="0">
                <a:solidFill>
                  <a:srgbClr val="004AAD"/>
                </a:solidFill>
                <a:latin typeface="Bubblebody Neue Light"/>
              </a:rPr>
              <a:t> present in various foods(for </a:t>
            </a:r>
            <a:r>
              <a:rPr lang="en-US" sz="1973" dirty="0" err="1">
                <a:solidFill>
                  <a:srgbClr val="004AAD"/>
                </a:solidFill>
                <a:latin typeface="Bubblebody Neue Light"/>
              </a:rPr>
              <a:t>eg</a:t>
            </a:r>
            <a:r>
              <a:rPr lang="en-US" sz="1973" dirty="0">
                <a:solidFill>
                  <a:srgbClr val="004AAD"/>
                </a:solidFill>
                <a:latin typeface="Bubblebody Neue Light"/>
              </a:rPr>
              <a:t> chicken).</a:t>
            </a:r>
          </a:p>
          <a:p>
            <a:pPr marL="0" lvl="0" indent="0" algn="ctr">
              <a:lnSpc>
                <a:spcPts val="2368"/>
              </a:lnSpc>
              <a:spcBef>
                <a:spcPct val="0"/>
              </a:spcBef>
            </a:pPr>
            <a:endParaRPr lang="en-US" sz="1973" dirty="0">
              <a:solidFill>
                <a:srgbClr val="004AAD"/>
              </a:solidFill>
              <a:latin typeface="Bubblebody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312" r="13997"/>
          <a:stretch>
            <a:fillRect/>
          </a:stretch>
        </p:blipFill>
        <p:spPr>
          <a:xfrm>
            <a:off x="1346661" y="332163"/>
            <a:ext cx="6818772" cy="5277379"/>
          </a:xfrm>
          <a:prstGeom prst="rect">
            <a:avLst/>
          </a:prstGeom>
        </p:spPr>
      </p:pic>
      <p:sp>
        <p:nvSpPr>
          <p:cNvPr id="3" name="TextBox 3"/>
          <p:cNvSpPr txBox="1"/>
          <p:nvPr/>
        </p:nvSpPr>
        <p:spPr>
          <a:xfrm>
            <a:off x="877104" y="5831561"/>
            <a:ext cx="8144976" cy="900638"/>
          </a:xfrm>
          <a:prstGeom prst="rect">
            <a:avLst/>
          </a:prstGeom>
        </p:spPr>
        <p:txBody>
          <a:bodyPr lIns="0" tIns="0" rIns="0" bIns="0" rtlCol="0" anchor="t">
            <a:spAutoFit/>
          </a:bodyPr>
          <a:lstStyle/>
          <a:p>
            <a:pPr marL="0" lvl="0" indent="0" algn="ctr">
              <a:lnSpc>
                <a:spcPts val="2368"/>
              </a:lnSpc>
              <a:spcBef>
                <a:spcPct val="0"/>
              </a:spcBef>
            </a:pPr>
            <a:r>
              <a:rPr lang="en-US" sz="1973">
                <a:solidFill>
                  <a:srgbClr val="291B25"/>
                </a:solidFill>
                <a:latin typeface="Bubblebody Neue"/>
              </a:rPr>
              <a:t>From the correlation plot we can say that Indian food and Persian food are highly correlated as compared to other foods i.e Students who prefer Indian food also prefer Persian food.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57475">
            <a:off x="-2088378" y="3832227"/>
            <a:ext cx="4876877" cy="620898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954650">
            <a:off x="6450301" y="-2656104"/>
            <a:ext cx="4145053" cy="5520047"/>
          </a:xfrm>
          <a:prstGeom prst="rect">
            <a:avLst/>
          </a:prstGeom>
        </p:spPr>
      </p:pic>
      <p:sp>
        <p:nvSpPr>
          <p:cNvPr id="4" name="AutoShape 4"/>
          <p:cNvSpPr/>
          <p:nvPr/>
        </p:nvSpPr>
        <p:spPr>
          <a:xfrm rot="-78937">
            <a:off x="765947" y="2082450"/>
            <a:ext cx="8166545" cy="3316610"/>
          </a:xfrm>
          <a:prstGeom prst="rect">
            <a:avLst/>
          </a:prstGeom>
          <a:solidFill>
            <a:srgbClr val="FFCE6D"/>
          </a:solidFill>
        </p:spPr>
      </p:sp>
      <p:sp>
        <p:nvSpPr>
          <p:cNvPr id="5" name="AutoShape 5"/>
          <p:cNvSpPr/>
          <p:nvPr/>
        </p:nvSpPr>
        <p:spPr>
          <a:xfrm>
            <a:off x="932321" y="2199942"/>
            <a:ext cx="7839538" cy="3087780"/>
          </a:xfrm>
          <a:prstGeom prst="rect">
            <a:avLst/>
          </a:prstGeom>
          <a:solidFill>
            <a:srgbClr val="F6F6E9"/>
          </a:solidFill>
        </p:spPr>
      </p:sp>
      <p:sp>
        <p:nvSpPr>
          <p:cNvPr id="6" name="TextBox 6"/>
          <p:cNvSpPr txBox="1"/>
          <p:nvPr/>
        </p:nvSpPr>
        <p:spPr>
          <a:xfrm>
            <a:off x="2047525" y="3335351"/>
            <a:ext cx="5603390" cy="768323"/>
          </a:xfrm>
          <a:prstGeom prst="rect">
            <a:avLst/>
          </a:prstGeom>
        </p:spPr>
        <p:txBody>
          <a:bodyPr lIns="0" tIns="0" rIns="0" bIns="0" rtlCol="0" anchor="t">
            <a:spAutoFit/>
          </a:bodyPr>
          <a:lstStyle/>
          <a:p>
            <a:pPr marL="0" lvl="0" indent="0" algn="ctr">
              <a:lnSpc>
                <a:spcPts val="5500"/>
              </a:lnSpc>
            </a:pPr>
            <a:r>
              <a:rPr lang="en-US" sz="5500" u="none">
                <a:solidFill>
                  <a:srgbClr val="291B25"/>
                </a:solidFill>
                <a:latin typeface="Bubblebody Neue"/>
              </a:rPr>
              <a:t>Thank you!</a:t>
            </a:r>
          </a:p>
        </p:txBody>
      </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707110">
            <a:off x="-814823" y="-4120937"/>
            <a:ext cx="3846016" cy="4785766"/>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77071">
            <a:off x="6478749" y="6704692"/>
            <a:ext cx="2787966" cy="811045"/>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750842">
            <a:off x="8163156" y="3378105"/>
            <a:ext cx="1078969" cy="2025369"/>
          </a:xfrm>
          <a:prstGeom prst="rect">
            <a:avLst/>
          </a:prstGeom>
        </p:spPr>
      </p:pic>
      <p:pic>
        <p:nvPicPr>
          <p:cNvPr id="10" name="Picture 10"/>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148326" y="1788400"/>
            <a:ext cx="899199" cy="1003163"/>
          </a:xfrm>
          <a:prstGeom prst="rect">
            <a:avLst/>
          </a:prstGeom>
        </p:spPr>
      </p:pic>
      <p:pic>
        <p:nvPicPr>
          <p:cNvPr id="11" name="Picture 1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2323304">
            <a:off x="697730" y="4659578"/>
            <a:ext cx="1102955" cy="4151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72256"/>
          <a:stretch>
            <a:fillRect/>
          </a:stretch>
        </p:blipFill>
        <p:spPr>
          <a:xfrm rot="1081854">
            <a:off x="6203033" y="-571804"/>
            <a:ext cx="4468422" cy="1542591"/>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26343" y="1624464"/>
            <a:ext cx="3910288" cy="4096493"/>
          </a:xfrm>
          <a:prstGeom prst="rect">
            <a:avLst/>
          </a:prstGeom>
        </p:spPr>
      </p:pic>
      <p:sp>
        <p:nvSpPr>
          <p:cNvPr id="4" name="TextBox 4"/>
          <p:cNvSpPr txBox="1"/>
          <p:nvPr/>
        </p:nvSpPr>
        <p:spPr>
          <a:xfrm>
            <a:off x="507975" y="3404943"/>
            <a:ext cx="3747025" cy="567387"/>
          </a:xfrm>
          <a:prstGeom prst="rect">
            <a:avLst/>
          </a:prstGeom>
        </p:spPr>
        <p:txBody>
          <a:bodyPr lIns="0" tIns="0" rIns="0" bIns="0" rtlCol="0" anchor="t">
            <a:spAutoFit/>
          </a:bodyPr>
          <a:lstStyle/>
          <a:p>
            <a:pPr algn="ctr">
              <a:lnSpc>
                <a:spcPts val="4259"/>
              </a:lnSpc>
            </a:pPr>
            <a:r>
              <a:rPr lang="en-US" sz="3549">
                <a:solidFill>
                  <a:srgbClr val="291B25"/>
                </a:solidFill>
                <a:latin typeface="Bubblebody Neue"/>
              </a:rPr>
              <a:t>GROUP MEMBERS</a:t>
            </a:r>
          </a:p>
        </p:txBody>
      </p:sp>
      <p:sp>
        <p:nvSpPr>
          <p:cNvPr id="5" name="AutoShape 5"/>
          <p:cNvSpPr/>
          <p:nvPr/>
        </p:nvSpPr>
        <p:spPr>
          <a:xfrm>
            <a:off x="4927006" y="2333877"/>
            <a:ext cx="4299583" cy="527599"/>
          </a:xfrm>
          <a:prstGeom prst="rect">
            <a:avLst/>
          </a:prstGeom>
          <a:solidFill>
            <a:srgbClr val="FFCE6D"/>
          </a:solidFill>
        </p:spPr>
      </p:sp>
      <p:sp>
        <p:nvSpPr>
          <p:cNvPr id="6" name="TextBox 6"/>
          <p:cNvSpPr txBox="1"/>
          <p:nvPr/>
        </p:nvSpPr>
        <p:spPr>
          <a:xfrm>
            <a:off x="5194349" y="2451478"/>
            <a:ext cx="3764898" cy="263821"/>
          </a:xfrm>
          <a:prstGeom prst="rect">
            <a:avLst/>
          </a:prstGeom>
        </p:spPr>
        <p:txBody>
          <a:bodyPr lIns="0" tIns="0" rIns="0" bIns="0" rtlCol="0" anchor="t">
            <a:spAutoFit/>
          </a:bodyPr>
          <a:lstStyle/>
          <a:p>
            <a:pPr algn="ctr">
              <a:lnSpc>
                <a:spcPts val="2173"/>
              </a:lnSpc>
            </a:pPr>
            <a:r>
              <a:rPr lang="en-US" sz="1552">
                <a:solidFill>
                  <a:srgbClr val="291B25"/>
                </a:solidFill>
                <a:latin typeface="Nunito Sans Regular Bold"/>
              </a:rPr>
              <a:t>UMRAH</a:t>
            </a:r>
          </a:p>
        </p:txBody>
      </p:sp>
      <p:sp>
        <p:nvSpPr>
          <p:cNvPr id="7" name="AutoShape 7"/>
          <p:cNvSpPr/>
          <p:nvPr/>
        </p:nvSpPr>
        <p:spPr>
          <a:xfrm>
            <a:off x="4927006" y="3346176"/>
            <a:ext cx="4299583" cy="527599"/>
          </a:xfrm>
          <a:prstGeom prst="rect">
            <a:avLst/>
          </a:prstGeom>
          <a:solidFill>
            <a:srgbClr val="FFCE6D"/>
          </a:solidFill>
        </p:spPr>
      </p:sp>
      <p:sp>
        <p:nvSpPr>
          <p:cNvPr id="8" name="TextBox 8"/>
          <p:cNvSpPr txBox="1"/>
          <p:nvPr/>
        </p:nvSpPr>
        <p:spPr>
          <a:xfrm>
            <a:off x="5257182" y="3463777"/>
            <a:ext cx="3764898" cy="263821"/>
          </a:xfrm>
          <a:prstGeom prst="rect">
            <a:avLst/>
          </a:prstGeom>
        </p:spPr>
        <p:txBody>
          <a:bodyPr lIns="0" tIns="0" rIns="0" bIns="0" rtlCol="0" anchor="t">
            <a:spAutoFit/>
          </a:bodyPr>
          <a:lstStyle/>
          <a:p>
            <a:pPr algn="ctr">
              <a:lnSpc>
                <a:spcPts val="2173"/>
              </a:lnSpc>
            </a:pPr>
            <a:r>
              <a:rPr lang="en-US" sz="1552">
                <a:solidFill>
                  <a:srgbClr val="291B25"/>
                </a:solidFill>
                <a:latin typeface="Nunito Sans Regular Bold"/>
              </a:rPr>
              <a:t>SURAJ S YADHAV</a:t>
            </a:r>
          </a:p>
        </p:txBody>
      </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10382" flipH="1">
            <a:off x="8917768" y="4697838"/>
            <a:ext cx="617643" cy="1316682"/>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635328" y="1524392"/>
            <a:ext cx="681790" cy="693132"/>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338087">
            <a:off x="855274" y="5512135"/>
            <a:ext cx="1149219" cy="432524"/>
          </a:xfrm>
          <a:prstGeom prst="rect">
            <a:avLst/>
          </a:prstGeom>
        </p:spPr>
      </p:pic>
      <p:grpSp>
        <p:nvGrpSpPr>
          <p:cNvPr id="12" name="Group 12"/>
          <p:cNvGrpSpPr/>
          <p:nvPr/>
        </p:nvGrpSpPr>
        <p:grpSpPr>
          <a:xfrm>
            <a:off x="-558056" y="7070454"/>
            <a:ext cx="10964374" cy="489491"/>
            <a:chOff x="0" y="0"/>
            <a:chExt cx="6954256" cy="310464"/>
          </a:xfrm>
        </p:grpSpPr>
        <p:sp>
          <p:nvSpPr>
            <p:cNvPr id="13" name="Freeform 13"/>
            <p:cNvSpPr/>
            <p:nvPr/>
          </p:nvSpPr>
          <p:spPr>
            <a:xfrm>
              <a:off x="0" y="0"/>
              <a:ext cx="6954255" cy="310464"/>
            </a:xfrm>
            <a:custGeom>
              <a:avLst/>
              <a:gdLst/>
              <a:ahLst/>
              <a:cxnLst/>
              <a:rect l="l" t="t" r="r" b="b"/>
              <a:pathLst>
                <a:path w="6954255" h="310464">
                  <a:moveTo>
                    <a:pt x="0" y="0"/>
                  </a:moveTo>
                  <a:lnTo>
                    <a:pt x="6954255" y="0"/>
                  </a:lnTo>
                  <a:lnTo>
                    <a:pt x="6954255" y="310464"/>
                  </a:lnTo>
                  <a:lnTo>
                    <a:pt x="0" y="310464"/>
                  </a:lnTo>
                  <a:close/>
                </a:path>
              </a:pathLst>
            </a:custGeom>
            <a:solidFill>
              <a:srgbClr val="FFCE6D"/>
            </a:solidFill>
          </p:spPr>
        </p:sp>
      </p:grpSp>
      <p:sp>
        <p:nvSpPr>
          <p:cNvPr id="14" name="AutoShape 14"/>
          <p:cNvSpPr/>
          <p:nvPr/>
        </p:nvSpPr>
        <p:spPr>
          <a:xfrm>
            <a:off x="4976223" y="4395600"/>
            <a:ext cx="4299583" cy="527599"/>
          </a:xfrm>
          <a:prstGeom prst="rect">
            <a:avLst/>
          </a:prstGeom>
          <a:solidFill>
            <a:srgbClr val="FFCE6D"/>
          </a:solidFill>
        </p:spPr>
      </p:sp>
      <p:sp>
        <p:nvSpPr>
          <p:cNvPr id="15" name="TextBox 15"/>
          <p:cNvSpPr txBox="1"/>
          <p:nvPr/>
        </p:nvSpPr>
        <p:spPr>
          <a:xfrm>
            <a:off x="5243566" y="4513201"/>
            <a:ext cx="3764898" cy="263821"/>
          </a:xfrm>
          <a:prstGeom prst="rect">
            <a:avLst/>
          </a:prstGeom>
        </p:spPr>
        <p:txBody>
          <a:bodyPr lIns="0" tIns="0" rIns="0" bIns="0" rtlCol="0" anchor="t">
            <a:spAutoFit/>
          </a:bodyPr>
          <a:lstStyle/>
          <a:p>
            <a:pPr algn="ctr">
              <a:lnSpc>
                <a:spcPts val="2173"/>
              </a:lnSpc>
            </a:pPr>
            <a:r>
              <a:rPr lang="en-US" sz="1552">
                <a:solidFill>
                  <a:srgbClr val="291B25"/>
                </a:solidFill>
                <a:latin typeface="Nunito Sans Regular Bold"/>
              </a:rPr>
              <a:t>NIKHITHA ELEZEBETH BABY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731520" y="1294127"/>
            <a:ext cx="7163301" cy="723900"/>
          </a:xfrm>
          <a:prstGeom prst="rect">
            <a:avLst/>
          </a:prstGeom>
        </p:spPr>
        <p:txBody>
          <a:bodyPr lIns="0" tIns="0" rIns="0" bIns="0" rtlCol="0" anchor="t">
            <a:spAutoFit/>
          </a:bodyPr>
          <a:lstStyle/>
          <a:p>
            <a:pPr marL="0" lvl="0" indent="0">
              <a:lnSpc>
                <a:spcPts val="5400"/>
              </a:lnSpc>
            </a:pPr>
            <a:r>
              <a:rPr lang="en-US" sz="4500">
                <a:solidFill>
                  <a:srgbClr val="291B25"/>
                </a:solidFill>
                <a:latin typeface="Bubblebody Neue"/>
              </a:rPr>
              <a:t>ABOUT THE DATASET</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6" r="60999"/>
          <a:stretch>
            <a:fillRect/>
          </a:stretch>
        </p:blipFill>
        <p:spPr>
          <a:xfrm rot="143919">
            <a:off x="8719384" y="-348916"/>
            <a:ext cx="2811800" cy="8206737"/>
          </a:xfrm>
          <a:prstGeom prst="rect">
            <a:avLst/>
          </a:prstGeom>
        </p:spPr>
      </p:pic>
      <p:sp>
        <p:nvSpPr>
          <p:cNvPr id="4" name="AutoShape 4"/>
          <p:cNvSpPr/>
          <p:nvPr/>
        </p:nvSpPr>
        <p:spPr>
          <a:xfrm rot="101125">
            <a:off x="648701" y="3134990"/>
            <a:ext cx="3679659" cy="3555114"/>
          </a:xfrm>
          <a:prstGeom prst="rect">
            <a:avLst/>
          </a:prstGeom>
          <a:solidFill>
            <a:srgbClr val="FFCE6D"/>
          </a:solidFill>
        </p:spPr>
      </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93524">
            <a:off x="1427099" y="2976931"/>
            <a:ext cx="1178278" cy="281212"/>
          </a:xfrm>
          <a:prstGeom prst="rect">
            <a:avLst/>
          </a:prstGeom>
        </p:spPr>
      </p:pic>
      <p:sp>
        <p:nvSpPr>
          <p:cNvPr id="6" name="AutoShape 6"/>
          <p:cNvSpPr/>
          <p:nvPr/>
        </p:nvSpPr>
        <p:spPr>
          <a:xfrm rot="-98493">
            <a:off x="5144686" y="3110707"/>
            <a:ext cx="3417118" cy="3424731"/>
          </a:xfrm>
          <a:prstGeom prst="rect">
            <a:avLst/>
          </a:prstGeom>
          <a:solidFill>
            <a:srgbClr val="FFCE6D"/>
          </a:solidFill>
        </p:spPr>
      </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91288">
            <a:off x="5282787" y="2939138"/>
            <a:ext cx="1030037" cy="299647"/>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795425" y="1500348"/>
            <a:ext cx="753456" cy="765990"/>
          </a:xfrm>
          <a:prstGeom prst="rect">
            <a:avLst/>
          </a:prstGeom>
        </p:spPr>
      </p:pic>
      <p:sp>
        <p:nvSpPr>
          <p:cNvPr id="9" name="TextBox 9"/>
          <p:cNvSpPr txBox="1"/>
          <p:nvPr/>
        </p:nvSpPr>
        <p:spPr>
          <a:xfrm>
            <a:off x="918670" y="3520798"/>
            <a:ext cx="3158770" cy="3364059"/>
          </a:xfrm>
          <a:prstGeom prst="rect">
            <a:avLst/>
          </a:prstGeom>
        </p:spPr>
        <p:txBody>
          <a:bodyPr lIns="0" tIns="0" rIns="0" bIns="0" rtlCol="0" anchor="t">
            <a:spAutoFit/>
          </a:bodyPr>
          <a:lstStyle/>
          <a:p>
            <a:pPr algn="ctr">
              <a:lnSpc>
                <a:spcPts val="2499"/>
              </a:lnSpc>
            </a:pPr>
            <a:r>
              <a:rPr lang="en-US" sz="1785">
                <a:solidFill>
                  <a:srgbClr val="291B25"/>
                </a:solidFill>
                <a:latin typeface="Nunito Sans Regular Bold"/>
              </a:rPr>
              <a:t>This dataset includes information on food choices, nutrition, preferences, childhood favorites, and other information from college students. There are 125 responses from students.Data initially raw and uncleaned. Data comes from Kaggle.</a:t>
            </a:r>
          </a:p>
          <a:p>
            <a:pPr algn="ctr">
              <a:lnSpc>
                <a:spcPts val="2499"/>
              </a:lnSpc>
            </a:pPr>
            <a:endParaRPr lang="en-US" sz="1785">
              <a:solidFill>
                <a:srgbClr val="291B25"/>
              </a:solidFill>
              <a:latin typeface="Nunito Sans Regular Bold"/>
            </a:endParaRPr>
          </a:p>
          <a:p>
            <a:pPr marL="0" lvl="0" indent="0" algn="ctr">
              <a:lnSpc>
                <a:spcPts val="2499"/>
              </a:lnSpc>
              <a:spcBef>
                <a:spcPct val="0"/>
              </a:spcBef>
            </a:pPr>
            <a:endParaRPr lang="en-US" sz="1785">
              <a:solidFill>
                <a:srgbClr val="291B25"/>
              </a:solidFill>
              <a:latin typeface="Nunito Sans Regular Bold"/>
            </a:endParaRPr>
          </a:p>
        </p:txBody>
      </p:sp>
      <p:sp>
        <p:nvSpPr>
          <p:cNvPr id="10" name="TextBox 10"/>
          <p:cNvSpPr txBox="1"/>
          <p:nvPr/>
        </p:nvSpPr>
        <p:spPr>
          <a:xfrm>
            <a:off x="5585699" y="3409688"/>
            <a:ext cx="2737846" cy="2927843"/>
          </a:xfrm>
          <a:prstGeom prst="rect">
            <a:avLst/>
          </a:prstGeom>
        </p:spPr>
        <p:txBody>
          <a:bodyPr lIns="0" tIns="0" rIns="0" bIns="0" rtlCol="0" anchor="t">
            <a:spAutoFit/>
          </a:bodyPr>
          <a:lstStyle/>
          <a:p>
            <a:pPr marL="0" lvl="0" indent="0" algn="ctr">
              <a:lnSpc>
                <a:spcPts val="2166"/>
              </a:lnSpc>
              <a:spcBef>
                <a:spcPct val="0"/>
              </a:spcBef>
            </a:pPr>
            <a:r>
              <a:rPr lang="en-US" sz="1547">
                <a:solidFill>
                  <a:srgbClr val="291B25"/>
                </a:solidFill>
                <a:latin typeface="Nunito Sans Regular Bold"/>
              </a:rPr>
              <a:t>How important is nutrition information for today's college kids? Is their taste in food defined by their food preferences when they were children? Are kids of parents who cook more likely to make better food choices than others? Are these kids likely to have a different taste compared to others?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731520" y="1294127"/>
            <a:ext cx="7163301" cy="723900"/>
          </a:xfrm>
          <a:prstGeom prst="rect">
            <a:avLst/>
          </a:prstGeom>
        </p:spPr>
        <p:txBody>
          <a:bodyPr lIns="0" tIns="0" rIns="0" bIns="0" rtlCol="0" anchor="t">
            <a:spAutoFit/>
          </a:bodyPr>
          <a:lstStyle/>
          <a:p>
            <a:pPr marL="0" lvl="0" indent="0">
              <a:lnSpc>
                <a:spcPts val="5400"/>
              </a:lnSpc>
            </a:pPr>
            <a:r>
              <a:rPr lang="en-US" sz="4500">
                <a:solidFill>
                  <a:srgbClr val="291B25"/>
                </a:solidFill>
                <a:latin typeface="Bubblebody Neue"/>
              </a:rPr>
              <a:t>ABOUT THE DATASET</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6" r="60999"/>
          <a:stretch>
            <a:fillRect/>
          </a:stretch>
        </p:blipFill>
        <p:spPr>
          <a:xfrm rot="143919">
            <a:off x="8719384" y="-348916"/>
            <a:ext cx="2811800" cy="8206737"/>
          </a:xfrm>
          <a:prstGeom prst="rect">
            <a:avLst/>
          </a:prstGeom>
        </p:spPr>
      </p:pic>
      <p:sp>
        <p:nvSpPr>
          <p:cNvPr id="4" name="AutoShape 4"/>
          <p:cNvSpPr/>
          <p:nvPr/>
        </p:nvSpPr>
        <p:spPr>
          <a:xfrm rot="101125">
            <a:off x="4874886" y="2918072"/>
            <a:ext cx="3679659" cy="3555114"/>
          </a:xfrm>
          <a:prstGeom prst="rect">
            <a:avLst/>
          </a:prstGeom>
          <a:solidFill>
            <a:srgbClr val="FFCE6D"/>
          </a:solidFill>
        </p:spPr>
      </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93524">
            <a:off x="5523308" y="2705072"/>
            <a:ext cx="1178278" cy="281212"/>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795425" y="1500348"/>
            <a:ext cx="753456" cy="765990"/>
          </a:xfrm>
          <a:prstGeom prst="rect">
            <a:avLst/>
          </a:prstGeom>
        </p:spPr>
      </p:pic>
      <p:sp>
        <p:nvSpPr>
          <p:cNvPr id="7" name="TextBox 7"/>
          <p:cNvSpPr txBox="1"/>
          <p:nvPr/>
        </p:nvSpPr>
        <p:spPr>
          <a:xfrm>
            <a:off x="5173430" y="3162471"/>
            <a:ext cx="3158770" cy="3672274"/>
          </a:xfrm>
          <a:prstGeom prst="rect">
            <a:avLst/>
          </a:prstGeom>
        </p:spPr>
        <p:txBody>
          <a:bodyPr lIns="0" tIns="0" rIns="0" bIns="0" rtlCol="0" anchor="t">
            <a:spAutoFit/>
          </a:bodyPr>
          <a:lstStyle/>
          <a:p>
            <a:pPr algn="ctr">
              <a:lnSpc>
                <a:spcPts val="2499"/>
              </a:lnSpc>
            </a:pPr>
            <a:r>
              <a:rPr lang="en-US" sz="1785">
                <a:solidFill>
                  <a:srgbClr val="291B25"/>
                </a:solidFill>
                <a:latin typeface="Nunito Sans Regular Bold"/>
              </a:rPr>
              <a:t>There were many open ended questions as columns in the dataset. Some columns are even repeated in the dataset.</a:t>
            </a:r>
          </a:p>
          <a:p>
            <a:pPr algn="ctr">
              <a:lnSpc>
                <a:spcPts val="2499"/>
              </a:lnSpc>
            </a:pPr>
            <a:r>
              <a:rPr lang="en-US" sz="1785">
                <a:solidFill>
                  <a:srgbClr val="291B25"/>
                </a:solidFill>
                <a:latin typeface="Nunito Sans Regular Bold"/>
              </a:rPr>
              <a:t>The dataset contained missing values which were replaced used mean and mode values. After cleaning, the dataset contains 45 columns.</a:t>
            </a:r>
          </a:p>
          <a:p>
            <a:pPr algn="ctr">
              <a:lnSpc>
                <a:spcPts val="2499"/>
              </a:lnSpc>
            </a:pPr>
            <a:endParaRPr lang="en-US" sz="1785">
              <a:solidFill>
                <a:srgbClr val="291B25"/>
              </a:solidFill>
              <a:latin typeface="Nunito Sans Regular Bold"/>
            </a:endParaRPr>
          </a:p>
          <a:p>
            <a:pPr algn="ctr">
              <a:lnSpc>
                <a:spcPts val="2499"/>
              </a:lnSpc>
            </a:pPr>
            <a:endParaRPr lang="en-US" sz="1785">
              <a:solidFill>
                <a:srgbClr val="291B25"/>
              </a:solidFill>
              <a:latin typeface="Nunito Sans Regular Bold"/>
            </a:endParaRPr>
          </a:p>
          <a:p>
            <a:pPr marL="0" lvl="0" indent="0" algn="ctr">
              <a:lnSpc>
                <a:spcPts val="2499"/>
              </a:lnSpc>
              <a:spcBef>
                <a:spcPct val="0"/>
              </a:spcBef>
            </a:pPr>
            <a:endParaRPr lang="en-US" sz="1785">
              <a:solidFill>
                <a:srgbClr val="291B25"/>
              </a:solidFill>
              <a:latin typeface="Nunito Sans Regular Bold"/>
            </a:endParaRPr>
          </a:p>
        </p:txBody>
      </p:sp>
      <p:sp>
        <p:nvSpPr>
          <p:cNvPr id="8" name="AutoShape 8"/>
          <p:cNvSpPr/>
          <p:nvPr/>
        </p:nvSpPr>
        <p:spPr>
          <a:xfrm rot="101125">
            <a:off x="774920" y="2975222"/>
            <a:ext cx="3679659" cy="3555114"/>
          </a:xfrm>
          <a:prstGeom prst="rect">
            <a:avLst/>
          </a:prstGeom>
          <a:solidFill>
            <a:srgbClr val="FFCE6D"/>
          </a:solidFill>
        </p:spPr>
      </p:sp>
      <p:sp>
        <p:nvSpPr>
          <p:cNvPr id="9" name="TextBox 9"/>
          <p:cNvSpPr txBox="1"/>
          <p:nvPr/>
        </p:nvSpPr>
        <p:spPr>
          <a:xfrm>
            <a:off x="1035365" y="3493358"/>
            <a:ext cx="3158770" cy="1514774"/>
          </a:xfrm>
          <a:prstGeom prst="rect">
            <a:avLst/>
          </a:prstGeom>
        </p:spPr>
        <p:txBody>
          <a:bodyPr lIns="0" tIns="0" rIns="0" bIns="0" rtlCol="0" anchor="t">
            <a:spAutoFit/>
          </a:bodyPr>
          <a:lstStyle/>
          <a:p>
            <a:pPr algn="ctr">
              <a:lnSpc>
                <a:spcPts val="2499"/>
              </a:lnSpc>
            </a:pPr>
            <a:r>
              <a:rPr lang="en-US" sz="1785">
                <a:solidFill>
                  <a:srgbClr val="291B25"/>
                </a:solidFill>
                <a:latin typeface="Nunito Sans Regular Bold"/>
              </a:rPr>
              <a:t>The survey is conducted among the students of Mercyhurst University </a:t>
            </a:r>
          </a:p>
          <a:p>
            <a:pPr algn="ctr">
              <a:lnSpc>
                <a:spcPts val="2499"/>
              </a:lnSpc>
            </a:pPr>
            <a:endParaRPr lang="en-US" sz="1785">
              <a:solidFill>
                <a:srgbClr val="291B25"/>
              </a:solidFill>
              <a:latin typeface="Nunito Sans Regular Bold"/>
            </a:endParaRPr>
          </a:p>
          <a:p>
            <a:pPr marL="0" lvl="0" indent="0" algn="ctr">
              <a:lnSpc>
                <a:spcPts val="2499"/>
              </a:lnSpc>
              <a:spcBef>
                <a:spcPct val="0"/>
              </a:spcBef>
            </a:pPr>
            <a:endParaRPr lang="en-US" sz="1785">
              <a:solidFill>
                <a:srgbClr val="291B25"/>
              </a:solidFill>
              <a:latin typeface="Nunito Sans Regular Bold"/>
            </a:endParaRPr>
          </a:p>
        </p:txBody>
      </p:sp>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91288">
            <a:off x="1379975" y="2772054"/>
            <a:ext cx="1030037" cy="2996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18142" y="2142430"/>
            <a:ext cx="8517316" cy="1855352"/>
          </a:xfrm>
          <a:prstGeom prst="rect">
            <a:avLst/>
          </a:prstGeom>
        </p:spPr>
      </p:pic>
      <p:pic>
        <p:nvPicPr>
          <p:cNvPr id="3" name="Picture 3"/>
          <p:cNvPicPr>
            <a:picLocks noChangeAspect="1"/>
          </p:cNvPicPr>
          <p:nvPr/>
        </p:nvPicPr>
        <p:blipFill>
          <a:blip r:embed="rId3"/>
          <a:srcRect/>
          <a:stretch>
            <a:fillRect/>
          </a:stretch>
        </p:blipFill>
        <p:spPr>
          <a:xfrm>
            <a:off x="438995" y="4994959"/>
            <a:ext cx="8866023" cy="1793431"/>
          </a:xfrm>
          <a:prstGeom prst="rect">
            <a:avLst/>
          </a:prstGeom>
        </p:spPr>
      </p:pic>
      <p:sp>
        <p:nvSpPr>
          <p:cNvPr id="4" name="TextBox 4"/>
          <p:cNvSpPr txBox="1"/>
          <p:nvPr/>
        </p:nvSpPr>
        <p:spPr>
          <a:xfrm>
            <a:off x="1823265" y="509043"/>
            <a:ext cx="5777731" cy="847352"/>
          </a:xfrm>
          <a:prstGeom prst="rect">
            <a:avLst/>
          </a:prstGeom>
        </p:spPr>
        <p:txBody>
          <a:bodyPr lIns="0" tIns="0" rIns="0" bIns="0" rtlCol="0" anchor="t">
            <a:spAutoFit/>
          </a:bodyPr>
          <a:lstStyle/>
          <a:p>
            <a:pPr marL="0" lvl="0" indent="0" algn="ctr">
              <a:lnSpc>
                <a:spcPts val="1679"/>
              </a:lnSpc>
              <a:spcBef>
                <a:spcPct val="0"/>
              </a:spcBef>
            </a:pPr>
            <a:r>
              <a:rPr lang="en-US" sz="1399">
                <a:solidFill>
                  <a:srgbClr val="291B25"/>
                </a:solidFill>
                <a:latin typeface="Bubblebody Neue"/>
              </a:rPr>
              <a:t>The dataset is a survey conducted on students. Therefore the responses are marked as numbers starting from 1. Changes are made to the variables that seem to be categorical in  nature for the purpose of visualization. The numerical values are changed to their name.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089920" y="133908"/>
            <a:ext cx="5268961" cy="4685184"/>
          </a:xfrm>
          <a:prstGeom prst="rect">
            <a:avLst/>
          </a:prstGeom>
        </p:spPr>
      </p:pic>
      <p:pic>
        <p:nvPicPr>
          <p:cNvPr id="3" name="Picture 3"/>
          <p:cNvPicPr>
            <a:picLocks noChangeAspect="1"/>
          </p:cNvPicPr>
          <p:nvPr/>
        </p:nvPicPr>
        <p:blipFill>
          <a:blip r:embed="rId3"/>
          <a:srcRect/>
          <a:stretch>
            <a:fillRect/>
          </a:stretch>
        </p:blipFill>
        <p:spPr>
          <a:xfrm>
            <a:off x="3186121" y="5175783"/>
            <a:ext cx="3076557" cy="15811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14329" y="211036"/>
            <a:ext cx="5191642" cy="4952185"/>
          </a:xfrm>
          <a:prstGeom prst="rect">
            <a:avLst/>
          </a:prstGeom>
        </p:spPr>
      </p:pic>
      <p:sp>
        <p:nvSpPr>
          <p:cNvPr id="3" name="TextBox 3"/>
          <p:cNvSpPr txBox="1"/>
          <p:nvPr/>
        </p:nvSpPr>
        <p:spPr>
          <a:xfrm>
            <a:off x="3532406" y="5306096"/>
            <a:ext cx="2955488" cy="1856033"/>
          </a:xfrm>
          <a:prstGeom prst="rect">
            <a:avLst/>
          </a:prstGeom>
        </p:spPr>
        <p:txBody>
          <a:bodyPr lIns="0" tIns="0" rIns="0" bIns="0" rtlCol="0" anchor="t">
            <a:spAutoFit/>
          </a:bodyPr>
          <a:lstStyle/>
          <a:p>
            <a:pPr algn="ctr">
              <a:lnSpc>
                <a:spcPts val="2173"/>
              </a:lnSpc>
              <a:spcBef>
                <a:spcPct val="0"/>
              </a:spcBef>
            </a:pPr>
            <a:r>
              <a:rPr lang="en-US" sz="1552">
                <a:solidFill>
                  <a:srgbClr val="000000"/>
                </a:solidFill>
                <a:latin typeface="Nunito Sans Regular Bold"/>
              </a:rPr>
              <a:t>We can see that females cook </a:t>
            </a:r>
          </a:p>
          <a:p>
            <a:pPr algn="ctr">
              <a:lnSpc>
                <a:spcPts val="2173"/>
              </a:lnSpc>
              <a:spcBef>
                <a:spcPct val="0"/>
              </a:spcBef>
            </a:pPr>
            <a:r>
              <a:rPr lang="en-US" sz="1552">
                <a:solidFill>
                  <a:srgbClr val="000000"/>
                </a:solidFill>
                <a:latin typeface="Nunito Sans Regular Bold"/>
              </a:rPr>
              <a:t>more frequently than males.</a:t>
            </a:r>
          </a:p>
          <a:p>
            <a:pPr algn="ctr">
              <a:lnSpc>
                <a:spcPts val="2173"/>
              </a:lnSpc>
              <a:spcBef>
                <a:spcPct val="0"/>
              </a:spcBef>
            </a:pPr>
            <a:r>
              <a:rPr lang="en-US" sz="1552">
                <a:solidFill>
                  <a:srgbClr val="000000"/>
                </a:solidFill>
                <a:latin typeface="Nunito Sans Regular Bold"/>
              </a:rPr>
              <a:t>'Holidays' and 'never’ </a:t>
            </a:r>
          </a:p>
          <a:p>
            <a:pPr algn="ctr">
              <a:lnSpc>
                <a:spcPts val="2173"/>
              </a:lnSpc>
              <a:spcBef>
                <a:spcPct val="0"/>
              </a:spcBef>
            </a:pPr>
            <a:r>
              <a:rPr lang="en-US" sz="1552">
                <a:solidFill>
                  <a:srgbClr val="000000"/>
                </a:solidFill>
                <a:latin typeface="Nunito Sans Regular Bold"/>
              </a:rPr>
              <a:t>categories are rather opposite to </a:t>
            </a:r>
          </a:p>
          <a:p>
            <a:pPr algn="ctr">
              <a:lnSpc>
                <a:spcPts val="2173"/>
              </a:lnSpc>
              <a:spcBef>
                <a:spcPct val="0"/>
              </a:spcBef>
            </a:pPr>
            <a:r>
              <a:rPr lang="en-US" sz="1552">
                <a:solidFill>
                  <a:srgbClr val="000000"/>
                </a:solidFill>
                <a:latin typeface="Nunito Sans Regular Bold"/>
              </a:rPr>
              <a:t>cooking in the academic year </a:t>
            </a:r>
          </a:p>
          <a:p>
            <a:pPr algn="ctr">
              <a:lnSpc>
                <a:spcPts val="2173"/>
              </a:lnSpc>
              <a:spcBef>
                <a:spcPct val="0"/>
              </a:spcBef>
            </a:pPr>
            <a:r>
              <a:rPr lang="en-US" sz="1552">
                <a:solidFill>
                  <a:srgbClr val="000000"/>
                </a:solidFill>
                <a:latin typeface="Nunito Sans Regular Bold"/>
              </a:rPr>
              <a:t>where males have fully</a:t>
            </a:r>
          </a:p>
          <a:p>
            <a:pPr algn="ctr">
              <a:lnSpc>
                <a:spcPts val="2173"/>
              </a:lnSpc>
              <a:spcBef>
                <a:spcPct val="0"/>
              </a:spcBef>
            </a:pPr>
            <a:r>
              <a:rPr lang="en-US" sz="1552">
                <a:solidFill>
                  <a:srgbClr val="000000"/>
                </a:solidFill>
                <a:latin typeface="Nunito Sans Regular Bold"/>
              </a:rPr>
              <a:t>dominance over females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12872" y="334269"/>
            <a:ext cx="5984956" cy="4170163"/>
          </a:xfrm>
          <a:prstGeom prst="rect">
            <a:avLst/>
          </a:prstGeom>
        </p:spPr>
      </p:pic>
      <p:sp>
        <p:nvSpPr>
          <p:cNvPr id="3" name="TextBox 3"/>
          <p:cNvSpPr txBox="1"/>
          <p:nvPr/>
        </p:nvSpPr>
        <p:spPr>
          <a:xfrm>
            <a:off x="804312" y="5769832"/>
            <a:ext cx="8144976" cy="600075"/>
          </a:xfrm>
          <a:prstGeom prst="rect">
            <a:avLst/>
          </a:prstGeom>
        </p:spPr>
        <p:txBody>
          <a:bodyPr lIns="0" tIns="0" rIns="0" bIns="0" rtlCol="0" anchor="t">
            <a:spAutoFit/>
          </a:bodyPr>
          <a:lstStyle/>
          <a:p>
            <a:pPr marL="0" lvl="0" indent="0" algn="ctr">
              <a:lnSpc>
                <a:spcPts val="2368"/>
              </a:lnSpc>
              <a:spcBef>
                <a:spcPct val="0"/>
              </a:spcBef>
            </a:pPr>
            <a:r>
              <a:rPr lang="en-US" sz="1973">
                <a:solidFill>
                  <a:srgbClr val="291B25"/>
                </a:solidFill>
                <a:latin typeface="Bubblebody Neue"/>
              </a:rPr>
              <a:t>Roughly more than half of adults in United States take multivitamins or other dietary supplements.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74402" y="457583"/>
            <a:ext cx="6204796" cy="4304534"/>
          </a:xfrm>
          <a:prstGeom prst="rect">
            <a:avLst/>
          </a:prstGeom>
        </p:spPr>
      </p:pic>
      <p:sp>
        <p:nvSpPr>
          <p:cNvPr id="3" name="TextBox 3"/>
          <p:cNvSpPr txBox="1"/>
          <p:nvPr/>
        </p:nvSpPr>
        <p:spPr>
          <a:xfrm>
            <a:off x="804312" y="5769832"/>
            <a:ext cx="8144976" cy="600075"/>
          </a:xfrm>
          <a:prstGeom prst="rect">
            <a:avLst/>
          </a:prstGeom>
        </p:spPr>
        <p:txBody>
          <a:bodyPr lIns="0" tIns="0" rIns="0" bIns="0" rtlCol="0" anchor="t">
            <a:spAutoFit/>
          </a:bodyPr>
          <a:lstStyle/>
          <a:p>
            <a:pPr marL="0" lvl="0" indent="0" algn="ctr">
              <a:lnSpc>
                <a:spcPts val="2368"/>
              </a:lnSpc>
              <a:spcBef>
                <a:spcPct val="0"/>
              </a:spcBef>
            </a:pPr>
            <a:r>
              <a:rPr lang="en-US" sz="1973">
                <a:solidFill>
                  <a:srgbClr val="291B25"/>
                </a:solidFill>
                <a:latin typeface="Bubblebody Neue"/>
              </a:rPr>
              <a:t>Comfort food provides consolation or a feeling of well-being, typically having a high sugar or carbohydrate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465</Words>
  <Application>Microsoft Office PowerPoint</Application>
  <PresentationFormat>Custom</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Nunito Sans Regular Bold</vt:lpstr>
      <vt:lpstr>Arial</vt:lpstr>
      <vt:lpstr>Bubblebody Neue</vt:lpstr>
      <vt:lpstr>Bubblebody Neue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Statistics Education Presentation</dc:title>
  <cp:lastModifiedBy>Nikhitha Elezebeth Baby</cp:lastModifiedBy>
  <cp:revision>2</cp:revision>
  <dcterms:created xsi:type="dcterms:W3CDTF">2006-08-16T00:00:00Z</dcterms:created>
  <dcterms:modified xsi:type="dcterms:W3CDTF">2022-06-28T06:31:37Z</dcterms:modified>
  <dc:identifier>DAFE0EySR0E</dc:identifier>
</cp:coreProperties>
</file>