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0BA4ED-45E0-4C91-B80A-F03495638F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6DFC827-784F-4E08-A5DF-5641C4454DD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AIR QUALITY PREDICTION USING ARIMA MODEL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dirty="0" smtClean="0"/>
              <a:t> </a:t>
            </a:r>
            <a:r>
              <a:rPr lang="en-US" sz="3600" b="1" dirty="0" smtClean="0"/>
              <a:t>(Mentor: Prof. (Dr.) Debabrata Datta)</a:t>
            </a:r>
            <a:br>
              <a:rPr lang="en-US" sz="3600" b="1" dirty="0" smtClean="0"/>
            </a:br>
            <a:r>
              <a:rPr lang="en-US" sz="2200" b="1" dirty="0" smtClean="0"/>
              <a:t>(</a:t>
            </a:r>
            <a:r>
              <a:rPr lang="en-US" sz="2200" b="1" dirty="0" smtClean="0"/>
              <a:t>Professor of Dept. of IT &amp; Joint Director Research &amp; Development and former BARC Scientist)</a:t>
            </a:r>
            <a:endParaRPr lang="en-US" sz="22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Group Members</a:t>
            </a:r>
          </a:p>
          <a:p>
            <a:pPr marL="457200" indent="-457200"/>
            <a:r>
              <a:rPr lang="en-US" b="1" dirty="0" smtClean="0">
                <a:solidFill>
                  <a:schemeClr val="tx2"/>
                </a:solidFill>
              </a:rPr>
              <a:t>1.Nikki Priya – 1954082</a:t>
            </a:r>
          </a:p>
          <a:p>
            <a:pPr marL="457200" indent="-457200"/>
            <a:r>
              <a:rPr lang="en-US" b="1" dirty="0" smtClean="0">
                <a:solidFill>
                  <a:schemeClr val="tx2"/>
                </a:solidFill>
              </a:rPr>
              <a:t>2. Saket Sagar – 1954077</a:t>
            </a:r>
          </a:p>
          <a:p>
            <a:pPr marL="457200" indent="-457200"/>
            <a:r>
              <a:rPr lang="en-US" b="1" dirty="0" smtClean="0">
                <a:solidFill>
                  <a:schemeClr val="tx2"/>
                </a:solidFill>
              </a:rPr>
              <a:t>3. Sundaram Kumar - 1954032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2023-05-19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857585"/>
            <a:ext cx="7499350" cy="3981029"/>
          </a:xfrm>
        </p:spPr>
      </p:pic>
      <p:sp>
        <p:nvSpPr>
          <p:cNvPr id="5" name="TextBox 4"/>
          <p:cNvSpPr txBox="1"/>
          <p:nvPr/>
        </p:nvSpPr>
        <p:spPr>
          <a:xfrm>
            <a:off x="2286000" y="54864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–  Monthly Average Air Quality Index from year 2015-2020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1295400"/>
            <a:ext cx="457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 descr="2023-05-19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804438"/>
            <a:ext cx="7499350" cy="4087323"/>
          </a:xfrm>
        </p:spPr>
      </p:pic>
      <p:sp>
        <p:nvSpPr>
          <p:cNvPr id="5" name="TextBox 4"/>
          <p:cNvSpPr txBox="1"/>
          <p:nvPr/>
        </p:nvSpPr>
        <p:spPr>
          <a:xfrm>
            <a:off x="2590800" y="990600"/>
            <a:ext cx="472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54864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–  Monthly Average Emission from year 2015-2020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/>
              <a:t>Augmented Dickey Fuller </a:t>
            </a:r>
            <a:r>
              <a:rPr lang="en-US" sz="3600" b="1" dirty="0" smtClean="0"/>
              <a:t>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r>
              <a:rPr lang="en-US" dirty="0" smtClean="0"/>
              <a:t>It is a statistical test used to determine whether a </a:t>
            </a:r>
            <a:r>
              <a:rPr lang="en-US" dirty="0" smtClean="0">
                <a:solidFill>
                  <a:srgbClr val="0070C0"/>
                </a:solidFill>
              </a:rPr>
              <a:t>time series is stationary or non-stationary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023-05-19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38400"/>
            <a:ext cx="4038600" cy="2374770"/>
          </a:xfrm>
          <a:prstGeom prst="rect">
            <a:avLst/>
          </a:prstGeom>
        </p:spPr>
      </p:pic>
      <p:pic>
        <p:nvPicPr>
          <p:cNvPr id="6" name="Picture 5" descr="2023-05-19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76800"/>
            <a:ext cx="5858898" cy="1762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Training and Test 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524000"/>
            <a:ext cx="4724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Original Dataset</a:t>
            </a: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(</a:t>
            </a:r>
            <a:r>
              <a:rPr lang="en-US" sz="2800" dirty="0">
                <a:solidFill>
                  <a:srgbClr val="92D050"/>
                </a:solidFill>
              </a:rPr>
              <a:t>2015-01-01 to </a:t>
            </a:r>
            <a:r>
              <a:rPr lang="en-US" sz="2800" dirty="0" smtClean="0">
                <a:solidFill>
                  <a:srgbClr val="92D050"/>
                </a:solidFill>
              </a:rPr>
              <a:t>2020-07-01)</a:t>
            </a: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(</a:t>
            </a:r>
            <a:r>
              <a:rPr lang="en-US" sz="2800" dirty="0">
                <a:solidFill>
                  <a:srgbClr val="92D050"/>
                </a:solidFill>
              </a:rPr>
              <a:t>1999 </a:t>
            </a:r>
            <a:r>
              <a:rPr lang="en-US" sz="2800" dirty="0" smtClean="0">
                <a:solidFill>
                  <a:srgbClr val="92D050"/>
                </a:solidFill>
              </a:rPr>
              <a:t>entries)</a:t>
            </a:r>
            <a:endParaRPr lang="en-US" sz="2800" dirty="0">
              <a:solidFill>
                <a:srgbClr val="92D05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3505200" y="2819400"/>
            <a:ext cx="1143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7800" y="4419600"/>
            <a:ext cx="243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Training </a:t>
            </a:r>
            <a:endParaRPr lang="en-US" sz="36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rot="16200000" flipH="1">
            <a:off x="5486400" y="2743200"/>
            <a:ext cx="1219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96000" y="4495800"/>
            <a:ext cx="243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Testing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85 %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~15%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Finding (p , q and d values) using auto ARIMA</a:t>
            </a:r>
            <a:endParaRPr lang="en-US" sz="2800" dirty="0"/>
          </a:p>
        </p:txBody>
      </p:sp>
      <p:pic>
        <p:nvPicPr>
          <p:cNvPr id="4" name="Picture 3" descr="2023-05-19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800"/>
            <a:ext cx="6781800" cy="4419600"/>
          </a:xfrm>
          <a:prstGeom prst="rect">
            <a:avLst/>
          </a:prstGeom>
          <a:ln>
            <a:solidFill>
              <a:srgbClr val="92D050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6400800" y="6248400"/>
            <a:ext cx="1219200" cy="1588"/>
          </a:xfrm>
          <a:prstGeom prst="straightConnector1">
            <a:avLst/>
          </a:prstGeom>
          <a:ln w="9525" cmpd="sng">
            <a:solidFill>
              <a:schemeClr val="accent3"/>
            </a:solidFill>
            <a:tailEnd type="arrow"/>
          </a:ln>
          <a:effectLst>
            <a:outerShdw dist="50800" dir="5400000" sx="1000" sy="1000" algn="ctr" rotWithShape="0">
              <a:srgbClr val="000000">
                <a:alpha val="3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  <p:pic>
        <p:nvPicPr>
          <p:cNvPr id="4" name="Content Placeholder 3" descr="2023-05-21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09800"/>
            <a:ext cx="67818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Predictions on Test Data</a:t>
            </a:r>
            <a:endParaRPr lang="en-US" dirty="0"/>
          </a:p>
        </p:txBody>
      </p:sp>
      <p:pic>
        <p:nvPicPr>
          <p:cNvPr id="4" name="Content Placeholder 3" descr="2023-05-21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19200"/>
            <a:ext cx="4616712" cy="5073696"/>
          </a:xfrm>
          <a:solidFill>
            <a:srgbClr val="92D050"/>
          </a:solidFill>
          <a:ln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4" name="Picture 3" descr="2023-05-19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6544589" cy="47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23-05-19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7414879" cy="518160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measure of the overall "fit" or "error" of the model's predictions, indicating how close the predicted values are to the actual values.</a:t>
            </a:r>
            <a:endParaRPr lang="en-US" dirty="0"/>
          </a:p>
        </p:txBody>
      </p:sp>
      <p:pic>
        <p:nvPicPr>
          <p:cNvPr id="4" name="Picture 3" descr="2023-05-21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0"/>
            <a:ext cx="5553851" cy="127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major cities suffer from high concentration of Air Pollutants.</a:t>
            </a:r>
          </a:p>
          <a:p>
            <a:r>
              <a:rPr lang="en-US" dirty="0" smtClean="0"/>
              <a:t>Predicting future Air Quality helps the Government and Businesses to plan for the mitigation.</a:t>
            </a:r>
          </a:p>
          <a:p>
            <a:r>
              <a:rPr lang="en-US" dirty="0" smtClean="0"/>
              <a:t>Regulating Air Pollution is crucial as air pollutants produces injurious and destructive effects on both human and surrounding environments.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Hurst </a:t>
            </a:r>
            <a:r>
              <a:rPr lang="en-US" b="1" dirty="0" smtClean="0"/>
              <a:t>Exponent (H)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measure used to quantify the long-term memory or persistence in a time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denoted as "H," is a dimensionless value that ranges between 0 and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H = 0.5 suggests a random or uncorrelated series, where future values are independent of past values (similar to a random walk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Hurst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 &gt; 0.5 indicates positive autocorrelation or persistence in the time series, meaning that past values influence future values.</a:t>
            </a:r>
          </a:p>
          <a:p>
            <a:r>
              <a:rPr lang="en-US" sz="2800" dirty="0" smtClean="0"/>
              <a:t>H &lt; 0.5 indicates negative autocorrelation or anti-persistence, where past values tend to have an inverse effect on future values.</a:t>
            </a:r>
          </a:p>
          <a:p>
            <a:endParaRPr lang="en-US" dirty="0"/>
          </a:p>
        </p:txBody>
      </p:sp>
      <p:pic>
        <p:nvPicPr>
          <p:cNvPr id="4" name="Picture 3" descr="2023-05-19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7467600" cy="22098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Fractal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 dimension is a mathematical concept used to describe the irregular and self-repeating patterns found in fractals</a:t>
            </a:r>
            <a:endParaRPr lang="en-US" dirty="0"/>
          </a:p>
        </p:txBody>
      </p:sp>
      <p:pic>
        <p:nvPicPr>
          <p:cNvPr id="4" name="Picture 3" descr="2023-05-19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7198551" cy="23622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Influence of Weather Factors on ARIMA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affected by weather conditions, such as </a:t>
            </a:r>
            <a:r>
              <a:rPr lang="en-US" sz="2800" dirty="0" smtClean="0">
                <a:solidFill>
                  <a:srgbClr val="0070C0"/>
                </a:solidFill>
              </a:rPr>
              <a:t>temperature, humidity, wind speed, and atmospheric </a:t>
            </a:r>
            <a:r>
              <a:rPr lang="en-US" sz="2800" dirty="0" smtClean="0">
                <a:solidFill>
                  <a:srgbClr val="0070C0"/>
                </a:solidFill>
              </a:rPr>
              <a:t>pressure</a:t>
            </a:r>
          </a:p>
          <a:p>
            <a:r>
              <a:rPr lang="en-US" sz="2800" dirty="0" smtClean="0"/>
              <a:t>The ARIMA model assumes that the underlying time series is stationary and exhibits a linear relationship between past and future </a:t>
            </a:r>
            <a:r>
              <a:rPr lang="en-US" sz="2800" dirty="0" smtClean="0"/>
              <a:t>values</a:t>
            </a:r>
          </a:p>
          <a:p>
            <a:r>
              <a:rPr lang="en-US" sz="2800" dirty="0" smtClean="0"/>
              <a:t>While it can capture trends, seasonality, and autocorrelation, </a:t>
            </a:r>
            <a:r>
              <a:rPr lang="en-US" sz="2800" dirty="0" smtClean="0">
                <a:solidFill>
                  <a:srgbClr val="0070C0"/>
                </a:solidFill>
              </a:rPr>
              <a:t>it may not adequately capture the complex and non-linear relationship </a:t>
            </a:r>
            <a:r>
              <a:rPr lang="en-US" sz="2800" dirty="0" smtClean="0"/>
              <a:t>between weather factors and AQI variations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Predictions</a:t>
            </a:r>
            <a:endParaRPr lang="en-US" dirty="0"/>
          </a:p>
        </p:txBody>
      </p:sp>
      <p:pic>
        <p:nvPicPr>
          <p:cNvPr id="4" name="Content Placeholder 3" descr="2023-05-21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8800"/>
            <a:ext cx="7692933" cy="3581400"/>
          </a:xfrm>
          <a:ln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Air quality prediction is a crucial area of research and application due to the significant impact of air pollution on human health and the environment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Through </a:t>
            </a:r>
            <a:r>
              <a:rPr lang="en-US" sz="2400" dirty="0" smtClean="0"/>
              <a:t>this project, we aimed to develop an accurate and reliable model for predicting air quality levels, leveraging machine learning </a:t>
            </a:r>
            <a:r>
              <a:rPr lang="en-US" sz="2400" dirty="0" smtClean="0"/>
              <a:t>techniques</a:t>
            </a:r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successfully implemented and trained a machine learning model, such as a hybrid approach combining regression and time series techniques, to forecast air quality levels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findings from this project can be utilized by environmental agencies, policymakers, and individuals to make informed decisions, take preventive measures, and mitigate the adverse effects of air </a:t>
            </a:r>
            <a:r>
              <a:rPr lang="en-US" sz="2400" dirty="0" smtClean="0"/>
              <a:t>pollution.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essential to continue monitoring and improving air quality prediction models to address the dynamic nature of air pollution, adapt to changing conditions, and ensure effective decision-making and policy implementation.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_man_with_thank_you_text_board_stock_photo_Slid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"/>
            <a:ext cx="6324600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aim is to Forecast the Air Quality Index(AQI).</a:t>
            </a:r>
          </a:p>
          <a:p>
            <a:r>
              <a:rPr lang="en-US" dirty="0" smtClean="0"/>
              <a:t>AQI tells you how clean or polluted the air is, and what associated effects might be a concern for one.</a:t>
            </a:r>
          </a:p>
          <a:p>
            <a:r>
              <a:rPr lang="en-US" dirty="0" smtClean="0"/>
              <a:t>The meteorological and traffic factors, burning of fossil fuels, industrial parameters such as power plant emissions play significant roles in air pollution.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ARIMA (</a:t>
            </a:r>
            <a:r>
              <a:rPr lang="en-US" sz="2800" dirty="0" smtClean="0"/>
              <a:t>Autoregressive Integrated Moving </a:t>
            </a:r>
            <a:r>
              <a:rPr lang="en-US" sz="2800" dirty="0" smtClean="0"/>
              <a:t>Average) :</a:t>
            </a:r>
          </a:p>
          <a:p>
            <a:r>
              <a:rPr lang="en-US" sz="2400" dirty="0" smtClean="0"/>
              <a:t>a popular </a:t>
            </a:r>
            <a:r>
              <a:rPr lang="en-US" sz="2400" dirty="0" smtClean="0">
                <a:solidFill>
                  <a:srgbClr val="0070C0"/>
                </a:solidFill>
              </a:rPr>
              <a:t>time series </a:t>
            </a:r>
            <a:r>
              <a:rPr lang="en-US" sz="2400" dirty="0" smtClean="0"/>
              <a:t>forecasting model used to analyze and predict future values based on past </a:t>
            </a:r>
            <a:r>
              <a:rPr lang="en-US" sz="2400" dirty="0" smtClean="0"/>
              <a:t>observations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combines </a:t>
            </a:r>
            <a:r>
              <a:rPr lang="en-US" sz="2400" dirty="0" smtClean="0"/>
              <a:t>three components: </a:t>
            </a:r>
            <a:r>
              <a:rPr lang="en-US" sz="2400" dirty="0" smtClean="0">
                <a:solidFill>
                  <a:srgbClr val="0070C0"/>
                </a:solidFill>
              </a:rPr>
              <a:t>Autoregressive (AR), Integrated (I), and Moving Average </a:t>
            </a:r>
            <a:r>
              <a:rPr lang="en-US" sz="2400" dirty="0" smtClean="0">
                <a:solidFill>
                  <a:srgbClr val="0070C0"/>
                </a:solidFill>
              </a:rPr>
              <a:t>(MA).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AR</a:t>
            </a:r>
            <a:r>
              <a:rPr lang="en-US" sz="2400" dirty="0" smtClean="0"/>
              <a:t> component represents the dependence on past values in the series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4" descr="2023-05-21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71800"/>
            <a:ext cx="3969671" cy="1562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95400" y="609600"/>
            <a:ext cx="7498080" cy="5867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70C0"/>
                </a:solidFill>
              </a:rPr>
              <a:t>I</a:t>
            </a:r>
            <a:r>
              <a:rPr lang="en-US" sz="2600" dirty="0" smtClean="0"/>
              <a:t> component accounts for the differencing needed to make the time series stationary.</a:t>
            </a:r>
          </a:p>
          <a:p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70C0"/>
                </a:solidFill>
              </a:rPr>
              <a:t>MA</a:t>
            </a:r>
            <a:r>
              <a:rPr lang="en-US" sz="2600" dirty="0" smtClean="0"/>
              <a:t> component represents the dependency on past forecast errors.</a:t>
            </a:r>
          </a:p>
          <a:p>
            <a:r>
              <a:rPr lang="en-US" sz="2600" dirty="0" smtClean="0"/>
              <a:t>models </a:t>
            </a:r>
            <a:r>
              <a:rPr lang="en-US" sz="2600" dirty="0" smtClean="0"/>
              <a:t>require the data to be </a:t>
            </a:r>
            <a:r>
              <a:rPr lang="en-US" sz="2600" dirty="0" smtClean="0">
                <a:solidFill>
                  <a:srgbClr val="0070C0"/>
                </a:solidFill>
              </a:rPr>
              <a:t>stationary</a:t>
            </a:r>
            <a:r>
              <a:rPr lang="en-US" sz="2600" dirty="0" smtClean="0"/>
              <a:t>, meaning the mean and variance should remain constant over time</a:t>
            </a:r>
            <a:r>
              <a:rPr lang="en-US" sz="2600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" name="Picture 9" descr="2023-05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5410200" cy="2514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6019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– Non Stationary(Trends and Seasonality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ARIMA -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43400" y="10668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Start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rot="5400000">
            <a:off x="4800600" y="1676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4267200" y="1828800"/>
            <a:ext cx="12954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63294" y="2475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14800" y="2590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rot="5400000">
            <a:off x="4762500" y="3162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>
            <a:off x="3962400" y="3352800"/>
            <a:ext cx="1828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0" idx="4"/>
          </p:cNvCxnSpPr>
          <p:nvPr/>
        </p:nvCxnSpPr>
        <p:spPr>
          <a:xfrm rot="5400000">
            <a:off x="4762500" y="4152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/>
          <p:cNvSpPr/>
          <p:nvPr/>
        </p:nvSpPr>
        <p:spPr>
          <a:xfrm>
            <a:off x="3886200" y="4267200"/>
            <a:ext cx="1752600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 rot="16200000" flipH="1">
            <a:off x="4562475" y="4867275"/>
            <a:ext cx="3048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62400" y="502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Dataset Formation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rot="5400000">
            <a:off x="4762500" y="567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62400" y="5791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447800" y="5562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5" idx="6"/>
            <a:endCxn id="44" idx="1"/>
          </p:cNvCxnSpPr>
          <p:nvPr/>
        </p:nvCxnSpPr>
        <p:spPr>
          <a:xfrm>
            <a:off x="2819400" y="5981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  <a:endCxn id="51" idx="1"/>
          </p:cNvCxnSpPr>
          <p:nvPr/>
        </p:nvCxnSpPr>
        <p:spPr>
          <a:xfrm>
            <a:off x="5867400" y="59817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77000" y="5715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On test Dataset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7086600" y="5486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/>
          <p:cNvSpPr/>
          <p:nvPr/>
        </p:nvSpPr>
        <p:spPr>
          <a:xfrm>
            <a:off x="6248400" y="4800600"/>
            <a:ext cx="19812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of Predicted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7091363" y="4643437"/>
            <a:ext cx="3048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705600" y="41148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 have used Air Quality dataset, which contains data about the Air pollutants like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CO, O</a:t>
            </a:r>
            <a:r>
              <a:rPr lang="en-US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,NO</a:t>
            </a:r>
            <a:r>
              <a:rPr lang="en-US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, Particulate matter(PM2.5 / PM 10) </a:t>
            </a:r>
            <a:r>
              <a:rPr lang="en-US" dirty="0" smtClean="0"/>
              <a:t>etc…</a:t>
            </a:r>
          </a:p>
          <a:p>
            <a:endParaRPr lang="en-US" dirty="0" smtClean="0"/>
          </a:p>
          <a:p>
            <a:r>
              <a:rPr lang="en-US" dirty="0" smtClean="0"/>
              <a:t>Dataset link - https</a:t>
            </a:r>
            <a:r>
              <a:rPr lang="en-US" dirty="0" smtClean="0"/>
              <a:t>://www.kaggle.com/rohanrao/air-quality-data-in-india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Cleaning</a:t>
            </a:r>
            <a:endParaRPr lang="en-US" dirty="0"/>
          </a:p>
        </p:txBody>
      </p:sp>
      <p:pic>
        <p:nvPicPr>
          <p:cNvPr id="6" name="Content Placeholder 5" descr="2023-05-21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17" y="1676400"/>
            <a:ext cx="8123683" cy="1981200"/>
          </a:xfrm>
        </p:spPr>
      </p:pic>
      <p:pic>
        <p:nvPicPr>
          <p:cNvPr id="8" name="Picture 7" descr="2023-05-21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5334000" cy="236636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10400" y="3048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before Cleaning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rot="5400000">
            <a:off x="7315200" y="12954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38100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after Cleaning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rot="10800000" flipV="1">
            <a:off x="6400800" y="43434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90600" y="3735388"/>
            <a:ext cx="8153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Data Visualization</a:t>
            </a:r>
            <a:endParaRPr lang="en-US" dirty="0"/>
          </a:p>
        </p:txBody>
      </p:sp>
      <p:pic>
        <p:nvPicPr>
          <p:cNvPr id="4" name="Content Placeholder 3" descr="2023-05-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7499350" cy="3670735"/>
          </a:xfrm>
        </p:spPr>
      </p:pic>
      <p:sp>
        <p:nvSpPr>
          <p:cNvPr id="5" name="TextBox 4"/>
          <p:cNvSpPr txBox="1"/>
          <p:nvPr/>
        </p:nvSpPr>
        <p:spPr>
          <a:xfrm>
            <a:off x="2667000" y="55626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Figure – Air Quality Index from year 2015-2020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711</TotalTime>
  <Words>800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AIR QUALITY PREDICTION USING ARIMA MODEL  (Mentor: Prof. (Dr.) Debabrata Datta) (Professor of Dept. of IT &amp; Joint Director Research &amp; Development and former BARC Scientist)</vt:lpstr>
      <vt:lpstr>Business Case and Values</vt:lpstr>
      <vt:lpstr>Goal</vt:lpstr>
      <vt:lpstr>Methodology and Models</vt:lpstr>
      <vt:lpstr>Slide 5</vt:lpstr>
      <vt:lpstr>Flowchart</vt:lpstr>
      <vt:lpstr>1.Data Collection</vt:lpstr>
      <vt:lpstr>2. Data Cleaning</vt:lpstr>
      <vt:lpstr>3. Data Visualization</vt:lpstr>
      <vt:lpstr>Data Visualization</vt:lpstr>
      <vt:lpstr>Data Visualization</vt:lpstr>
      <vt:lpstr>Augmented Dickey Fuller Test</vt:lpstr>
      <vt:lpstr>4. Training and Test Dataset</vt:lpstr>
      <vt:lpstr>5. Model Building</vt:lpstr>
      <vt:lpstr>Fitting the Model</vt:lpstr>
      <vt:lpstr>Predictions on Test Data</vt:lpstr>
      <vt:lpstr>Predictions</vt:lpstr>
      <vt:lpstr>Predictions</vt:lpstr>
      <vt:lpstr>Root Mean Squared Error</vt:lpstr>
      <vt:lpstr>Hurst Exponent (H) </vt:lpstr>
      <vt:lpstr>Hurst Exponent</vt:lpstr>
      <vt:lpstr>Fractal Dimension</vt:lpstr>
      <vt:lpstr>Influence of Weather Factors on ARIMA Model</vt:lpstr>
      <vt:lpstr>Future Predictions</vt:lpstr>
      <vt:lpstr>Conclusions</vt:lpstr>
      <vt:lpstr>Conclusions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PREDICTION USING ARIMA MODEL  (Mentor: Prof. (Dr.) Debabrata Datta) (Professor of Dept. of IT &amp; Joint Director Research &amp; Development and former BARC Scientist)</dc:title>
  <dc:creator>saket sagar</dc:creator>
  <cp:lastModifiedBy>saket sagar</cp:lastModifiedBy>
  <cp:revision>5</cp:revision>
  <dcterms:created xsi:type="dcterms:W3CDTF">2023-05-21T03:40:43Z</dcterms:created>
  <dcterms:modified xsi:type="dcterms:W3CDTF">2023-05-21T15:32:38Z</dcterms:modified>
</cp:coreProperties>
</file>