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55519B-EEE3-42C6-8CAF-3605010277E7}" type="datetimeFigureOut">
              <a:rPr lang="en-IN" smtClean="0"/>
              <a:t>17-12-2023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56690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5519B-EEE3-42C6-8CAF-3605010277E7}"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55753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55519B-EEE3-42C6-8CAF-3605010277E7}" type="datetimeFigureOut">
              <a:rPr lang="en-IN" smtClean="0"/>
              <a:t>17-12-2023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2077035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55519B-EEE3-42C6-8CAF-3605010277E7}" type="datetimeFigureOut">
              <a:rPr lang="en-IN" smtClean="0"/>
              <a:t>17-12-2023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23F8666-EE9E-4374-AB57-1FFC618F7CB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2896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855519B-EEE3-42C6-8CAF-3605010277E7}" type="datetimeFigureOut">
              <a:rPr lang="en-IN" smtClean="0"/>
              <a:t>17-12-2023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220010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55519B-EEE3-42C6-8CAF-3605010277E7}"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2806923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55519B-EEE3-42C6-8CAF-3605010277E7}"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1063732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5519B-EEE3-42C6-8CAF-3605010277E7}"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1355746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855519B-EEE3-42C6-8CAF-3605010277E7}" type="datetimeFigureOut">
              <a:rPr lang="en-IN" smtClean="0"/>
              <a:t>17-12-2023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345215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5519B-EEE3-42C6-8CAF-3605010277E7}" type="datetimeFigureOut">
              <a:rPr lang="en-IN" smtClean="0"/>
              <a:t>17-12-2023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1878612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855519B-EEE3-42C6-8CAF-3605010277E7}" type="datetimeFigureOut">
              <a:rPr lang="en-IN" smtClean="0"/>
              <a:t>17-12-2023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224875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5519B-EEE3-42C6-8CAF-3605010277E7}"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292771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5519B-EEE3-42C6-8CAF-3605010277E7}" type="datetimeFigureOut">
              <a:rPr lang="en-IN" smtClean="0"/>
              <a:t>17-12-2023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416854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55519B-EEE3-42C6-8CAF-3605010277E7}" type="datetimeFigureOut">
              <a:rPr lang="en-IN" smtClean="0"/>
              <a:t>17-12-2023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333682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5519B-EEE3-42C6-8CAF-3605010277E7}" type="datetimeFigureOut">
              <a:rPr lang="en-IN" smtClean="0"/>
              <a:t>17-12-2023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152996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5519B-EEE3-42C6-8CAF-3605010277E7}"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173317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55519B-EEE3-42C6-8CAF-3605010277E7}" type="datetimeFigureOut">
              <a:rPr lang="en-IN" smtClean="0"/>
              <a:t>17-12-2023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F8666-EE9E-4374-AB57-1FFC618F7CB4}" type="slidenum">
              <a:rPr lang="en-IN" smtClean="0"/>
              <a:t>‹#›</a:t>
            </a:fld>
            <a:endParaRPr lang="en-IN"/>
          </a:p>
        </p:txBody>
      </p:sp>
    </p:spTree>
    <p:extLst>
      <p:ext uri="{BB962C8B-B14F-4D97-AF65-F5344CB8AC3E}">
        <p14:creationId xmlns:p14="http://schemas.microsoft.com/office/powerpoint/2010/main" val="226735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55519B-EEE3-42C6-8CAF-3605010277E7}" type="datetimeFigureOut">
              <a:rPr lang="en-IN" smtClean="0"/>
              <a:t>17-12-2023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3F8666-EE9E-4374-AB57-1FFC618F7CB4}" type="slidenum">
              <a:rPr lang="en-IN" smtClean="0"/>
              <a:t>‹#›</a:t>
            </a:fld>
            <a:endParaRPr lang="en-IN"/>
          </a:p>
        </p:txBody>
      </p:sp>
    </p:spTree>
    <p:extLst>
      <p:ext uri="{BB962C8B-B14F-4D97-AF65-F5344CB8AC3E}">
        <p14:creationId xmlns:p14="http://schemas.microsoft.com/office/powerpoint/2010/main" val="1472876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25745B-56C6-8643-C97F-369404091905}"/>
              </a:ext>
            </a:extLst>
          </p:cNvPr>
          <p:cNvSpPr/>
          <p:nvPr/>
        </p:nvSpPr>
        <p:spPr>
          <a:xfrm>
            <a:off x="1517180" y="1757189"/>
            <a:ext cx="10258053" cy="2585323"/>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Detailed Project Report(DPR) </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Heart Disease Diagnostic Analysis </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5896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A96EB5-82E4-EB79-8FCE-581F621DCC4D}"/>
              </a:ext>
            </a:extLst>
          </p:cNvPr>
          <p:cNvSpPr txBox="1"/>
          <p:nvPr/>
        </p:nvSpPr>
        <p:spPr>
          <a:xfrm>
            <a:off x="0" y="1307116"/>
            <a:ext cx="11973508" cy="5632311"/>
          </a:xfrm>
          <a:prstGeom prst="rect">
            <a:avLst/>
          </a:prstGeom>
          <a:noFill/>
        </p:spPr>
        <p:txBody>
          <a:bodyPr wrap="square">
            <a:spAutoFit/>
          </a:bodyPr>
          <a:lstStyle/>
          <a:p>
            <a:r>
              <a:rPr lang="en-US" b="1" dirty="0">
                <a:solidFill>
                  <a:srgbClr val="FF0000"/>
                </a:solidFill>
              </a:rPr>
              <a:t>Cholesterol</a:t>
            </a:r>
            <a:r>
              <a:rPr lang="en-US" dirty="0"/>
              <a:t>: A high level of low-density lipoprotein (LDL) cholesterol (the "bad" cholesterol) is most likely to narrow arteries. A high level of triglycerides, a type of blood fat related to your diet, also ups your risk of heart attack. However, a high level of high-density lipoprotein (HDL) cholesterol (the "good" cholesterol) lowers your risk of heart attack.</a:t>
            </a:r>
          </a:p>
          <a:p>
            <a:endParaRPr lang="en-US" dirty="0"/>
          </a:p>
          <a:p>
            <a:r>
              <a:rPr lang="en-US" dirty="0"/>
              <a:t> </a:t>
            </a:r>
            <a:r>
              <a:rPr lang="en-US" b="1" dirty="0">
                <a:solidFill>
                  <a:srgbClr val="FF0000"/>
                </a:solidFill>
              </a:rPr>
              <a:t>Resting ECG</a:t>
            </a:r>
            <a:r>
              <a:rPr lang="en-US" dirty="0"/>
              <a:t>: 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 </a:t>
            </a:r>
          </a:p>
          <a:p>
            <a:endParaRPr lang="en-US" dirty="0"/>
          </a:p>
          <a:p>
            <a:r>
              <a:rPr lang="en-US" b="1" dirty="0">
                <a:solidFill>
                  <a:srgbClr val="FF0000"/>
                </a:solidFill>
              </a:rPr>
              <a:t>Max heart rate achieved</a:t>
            </a:r>
            <a:r>
              <a:rPr lang="en-US" dirty="0"/>
              <a:t>: The increase in the cardiovascular risk, associated with the acceleration of heart rate, was 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 </a:t>
            </a:r>
          </a:p>
          <a:p>
            <a:endParaRPr lang="en-US" dirty="0"/>
          </a:p>
          <a:p>
            <a:r>
              <a:rPr lang="en-US" b="1" dirty="0">
                <a:solidFill>
                  <a:srgbClr val="FF0000"/>
                </a:solidFill>
              </a:rPr>
              <a:t>ST Depression</a:t>
            </a:r>
            <a:r>
              <a:rPr lang="en-US" dirty="0"/>
              <a:t>: 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a:t>
            </a:r>
            <a:endParaRPr lang="en-IN" dirty="0"/>
          </a:p>
        </p:txBody>
      </p:sp>
    </p:spTree>
    <p:extLst>
      <p:ext uri="{BB962C8B-B14F-4D97-AF65-F5344CB8AC3E}">
        <p14:creationId xmlns:p14="http://schemas.microsoft.com/office/powerpoint/2010/main" val="181926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D6BABE-D969-1B2A-93D1-3A722096A48D}"/>
              </a:ext>
            </a:extLst>
          </p:cNvPr>
          <p:cNvPicPr/>
          <p:nvPr/>
        </p:nvPicPr>
        <p:blipFill>
          <a:blip r:embed="rId2"/>
          <a:stretch>
            <a:fillRect/>
          </a:stretch>
        </p:blipFill>
        <p:spPr>
          <a:xfrm>
            <a:off x="578498" y="1280160"/>
            <a:ext cx="9881118" cy="5456542"/>
          </a:xfrm>
          <a:prstGeom prst="rect">
            <a:avLst/>
          </a:prstGeom>
        </p:spPr>
      </p:pic>
    </p:spTree>
    <p:extLst>
      <p:ext uri="{BB962C8B-B14F-4D97-AF65-F5344CB8AC3E}">
        <p14:creationId xmlns:p14="http://schemas.microsoft.com/office/powerpoint/2010/main" val="85790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8C4FBE-BB46-E8DD-884C-337D817F595A}"/>
              </a:ext>
            </a:extLst>
          </p:cNvPr>
          <p:cNvSpPr txBox="1"/>
          <p:nvPr/>
        </p:nvSpPr>
        <p:spPr>
          <a:xfrm>
            <a:off x="118965" y="1445302"/>
            <a:ext cx="11637605" cy="5293757"/>
          </a:xfrm>
          <a:prstGeom prst="rect">
            <a:avLst/>
          </a:prstGeom>
          <a:noFill/>
        </p:spPr>
        <p:txBody>
          <a:bodyPr wrap="square">
            <a:spAutoFit/>
          </a:bodyPr>
          <a:lstStyle/>
          <a:p>
            <a:r>
              <a:rPr lang="en-US" sz="2500" dirty="0">
                <a:solidFill>
                  <a:srgbClr val="FFFF00"/>
                </a:solidFill>
              </a:rPr>
              <a:t>Q &amp; A </a:t>
            </a:r>
          </a:p>
          <a:p>
            <a:endParaRPr lang="en-US" sz="2500" dirty="0">
              <a:solidFill>
                <a:srgbClr val="FFFF00"/>
              </a:solidFill>
            </a:endParaRPr>
          </a:p>
          <a:p>
            <a:r>
              <a:rPr lang="en-US" dirty="0"/>
              <a:t>Q1) What is the size of your data ? </a:t>
            </a:r>
          </a:p>
          <a:p>
            <a:r>
              <a:rPr lang="en-US" dirty="0"/>
              <a:t>The size of the data in terms of KB is 38.0, with  1025 rows and 14 columns names are encrypted for security reasons </a:t>
            </a:r>
          </a:p>
          <a:p>
            <a:endParaRPr lang="en-US" dirty="0"/>
          </a:p>
          <a:p>
            <a:r>
              <a:rPr lang="en-US" dirty="0"/>
              <a:t>Q2) What are the data type ?</a:t>
            </a:r>
          </a:p>
          <a:p>
            <a:r>
              <a:rPr lang="en-US" dirty="0"/>
              <a:t> The columns consisted of both integer and float values. </a:t>
            </a:r>
          </a:p>
          <a:p>
            <a:endParaRPr lang="en-US" dirty="0"/>
          </a:p>
          <a:p>
            <a:r>
              <a:rPr lang="en-US" dirty="0"/>
              <a:t>Q3) What were the libraries that you used Python ? </a:t>
            </a:r>
          </a:p>
          <a:p>
            <a:r>
              <a:rPr lang="en-US" dirty="0"/>
              <a:t>I used Pandas, Matplotlib, Seaborn, </a:t>
            </a:r>
            <a:r>
              <a:rPr lang="en-US" dirty="0" err="1"/>
              <a:t>Plotly</a:t>
            </a:r>
            <a:r>
              <a:rPr lang="en-US" dirty="0"/>
              <a:t>. </a:t>
            </a:r>
          </a:p>
          <a:p>
            <a:endParaRPr lang="en-US" dirty="0"/>
          </a:p>
          <a:p>
            <a:r>
              <a:rPr lang="en-US" dirty="0"/>
              <a:t>Q4) What’s the complete flow you followed in this Project ? </a:t>
            </a:r>
          </a:p>
          <a:p>
            <a:r>
              <a:rPr lang="en-US" dirty="0"/>
              <a:t>We had a full-fledged data pipeline which would extract the data from the S3 bucket, which had come from Big Data pipeline created by the client side. </a:t>
            </a:r>
          </a:p>
          <a:p>
            <a:endParaRPr lang="en-US" dirty="0"/>
          </a:p>
          <a:p>
            <a:r>
              <a:rPr lang="en-US" dirty="0"/>
              <a:t>Q5) Where did you get the data ? </a:t>
            </a:r>
          </a:p>
          <a:p>
            <a:r>
              <a:rPr lang="en-US" dirty="0"/>
              <a:t>The data was collected from </a:t>
            </a:r>
            <a:r>
              <a:rPr lang="en-US" dirty="0" err="1"/>
              <a:t>kaggle</a:t>
            </a:r>
            <a:r>
              <a:rPr lang="en-US" dirty="0"/>
              <a:t>. </a:t>
            </a:r>
            <a:endParaRPr lang="en-IN" dirty="0"/>
          </a:p>
        </p:txBody>
      </p:sp>
    </p:spTree>
    <p:extLst>
      <p:ext uri="{BB962C8B-B14F-4D97-AF65-F5344CB8AC3E}">
        <p14:creationId xmlns:p14="http://schemas.microsoft.com/office/powerpoint/2010/main" val="221494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9A6849-C8AB-C05D-9827-7918E4C46798}"/>
              </a:ext>
            </a:extLst>
          </p:cNvPr>
          <p:cNvSpPr txBox="1"/>
          <p:nvPr/>
        </p:nvSpPr>
        <p:spPr>
          <a:xfrm>
            <a:off x="3664598" y="2544537"/>
            <a:ext cx="6097554" cy="707886"/>
          </a:xfrm>
          <a:prstGeom prst="rect">
            <a:avLst/>
          </a:prstGeom>
          <a:noFill/>
        </p:spPr>
        <p:txBody>
          <a:bodyPr wrap="square">
            <a:spAutoFit/>
          </a:bodyPr>
          <a:lstStyle/>
          <a:p>
            <a:r>
              <a:rPr lang="en-IN" sz="4000" b="1" dirty="0"/>
              <a:t>THANK YOU</a:t>
            </a:r>
          </a:p>
        </p:txBody>
      </p:sp>
    </p:spTree>
    <p:extLst>
      <p:ext uri="{BB962C8B-B14F-4D97-AF65-F5344CB8AC3E}">
        <p14:creationId xmlns:p14="http://schemas.microsoft.com/office/powerpoint/2010/main" val="61656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727A2E-DD10-DBC2-ACA3-721AFAC4C39E}"/>
              </a:ext>
            </a:extLst>
          </p:cNvPr>
          <p:cNvSpPr txBox="1"/>
          <p:nvPr/>
        </p:nvSpPr>
        <p:spPr>
          <a:xfrm>
            <a:off x="2171701" y="2202225"/>
            <a:ext cx="8017328" cy="1862048"/>
          </a:xfrm>
          <a:prstGeom prst="rect">
            <a:avLst/>
          </a:prstGeom>
          <a:noFill/>
        </p:spPr>
        <p:txBody>
          <a:bodyPr wrap="square">
            <a:spAutoFit/>
          </a:bodyPr>
          <a:lstStyle/>
          <a:p>
            <a:r>
              <a:rPr lang="en-IN" sz="2500" dirty="0">
                <a:solidFill>
                  <a:srgbClr val="FFFF00"/>
                </a:solidFill>
              </a:rPr>
              <a:t>Document Version Control </a:t>
            </a:r>
          </a:p>
          <a:p>
            <a:endParaRPr lang="en-IN" dirty="0"/>
          </a:p>
          <a:p>
            <a:endParaRPr lang="en-IN" dirty="0"/>
          </a:p>
          <a:p>
            <a:r>
              <a:rPr lang="en-IN" dirty="0">
                <a:solidFill>
                  <a:schemeClr val="accent1"/>
                </a:solidFill>
              </a:rPr>
              <a:t>Date Issue          Version                Description                  Author</a:t>
            </a:r>
          </a:p>
          <a:p>
            <a:endParaRPr lang="en-IN" dirty="0"/>
          </a:p>
          <a:p>
            <a:r>
              <a:rPr lang="en-IN" dirty="0"/>
              <a:t>06/05/2023               1                   Initial DPR - V </a:t>
            </a:r>
            <a:r>
              <a:rPr lang="en-IN"/>
              <a:t>1.0          S.B.KRISHNA</a:t>
            </a:r>
            <a:endParaRPr lang="en-IN" dirty="0"/>
          </a:p>
        </p:txBody>
      </p:sp>
    </p:spTree>
    <p:extLst>
      <p:ext uri="{BB962C8B-B14F-4D97-AF65-F5344CB8AC3E}">
        <p14:creationId xmlns:p14="http://schemas.microsoft.com/office/powerpoint/2010/main" val="2899895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16849-1DBE-5FE3-3736-91BF915C689B}"/>
              </a:ext>
            </a:extLst>
          </p:cNvPr>
          <p:cNvSpPr txBox="1"/>
          <p:nvPr/>
        </p:nvSpPr>
        <p:spPr>
          <a:xfrm>
            <a:off x="1378599" y="1642388"/>
            <a:ext cx="6097554" cy="2077492"/>
          </a:xfrm>
          <a:prstGeom prst="rect">
            <a:avLst/>
          </a:prstGeom>
          <a:noFill/>
        </p:spPr>
        <p:txBody>
          <a:bodyPr wrap="square">
            <a:spAutoFit/>
          </a:bodyPr>
          <a:lstStyle/>
          <a:p>
            <a:r>
              <a:rPr lang="en-US" sz="2500" dirty="0">
                <a:solidFill>
                  <a:srgbClr val="FFFF00"/>
                </a:solidFill>
              </a:rPr>
              <a:t>Objective </a:t>
            </a:r>
          </a:p>
          <a:p>
            <a:endParaRPr lang="en-US" sz="2500" dirty="0">
              <a:solidFill>
                <a:srgbClr val="FFFF00"/>
              </a:solidFill>
            </a:endParaRPr>
          </a:p>
          <a:p>
            <a:endParaRPr lang="en-US" sz="2500" dirty="0">
              <a:solidFill>
                <a:srgbClr val="FFFF00"/>
              </a:solidFill>
            </a:endParaRPr>
          </a:p>
          <a:p>
            <a:r>
              <a:rPr lang="en-US" dirty="0"/>
              <a:t>The objective of the project is to build an dashboard that will help to understand the heart disease data and its pattern.</a:t>
            </a:r>
            <a:endParaRPr lang="en-IN" dirty="0"/>
          </a:p>
        </p:txBody>
      </p:sp>
    </p:spTree>
    <p:extLst>
      <p:ext uri="{BB962C8B-B14F-4D97-AF65-F5344CB8AC3E}">
        <p14:creationId xmlns:p14="http://schemas.microsoft.com/office/powerpoint/2010/main" val="426078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E361E-CBAD-937F-C9A1-6DCB76E08166}"/>
              </a:ext>
            </a:extLst>
          </p:cNvPr>
          <p:cNvSpPr txBox="1"/>
          <p:nvPr/>
        </p:nvSpPr>
        <p:spPr>
          <a:xfrm>
            <a:off x="940059" y="1368881"/>
            <a:ext cx="6097554" cy="477054"/>
          </a:xfrm>
          <a:prstGeom prst="rect">
            <a:avLst/>
          </a:prstGeom>
          <a:noFill/>
        </p:spPr>
        <p:txBody>
          <a:bodyPr wrap="square">
            <a:spAutoFit/>
          </a:bodyPr>
          <a:lstStyle/>
          <a:p>
            <a:r>
              <a:rPr lang="en-IN" sz="2500" dirty="0">
                <a:solidFill>
                  <a:srgbClr val="FFFF00"/>
                </a:solidFill>
              </a:rPr>
              <a:t>Architecture</a:t>
            </a:r>
          </a:p>
        </p:txBody>
      </p:sp>
      <p:sp>
        <p:nvSpPr>
          <p:cNvPr id="4" name="Rectangle 3">
            <a:extLst>
              <a:ext uri="{FF2B5EF4-FFF2-40B4-BE49-F238E27FC236}">
                <a16:creationId xmlns:a16="http://schemas.microsoft.com/office/drawing/2014/main" id="{D958779A-2031-5211-B6B4-90F0C37A4DCE}"/>
              </a:ext>
            </a:extLst>
          </p:cNvPr>
          <p:cNvSpPr/>
          <p:nvPr/>
        </p:nvSpPr>
        <p:spPr>
          <a:xfrm>
            <a:off x="1651518" y="2416629"/>
            <a:ext cx="1968760" cy="1138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RAW Dataset</a:t>
            </a:r>
            <a:endParaRPr lang="en-IN">
              <a:ln w="0"/>
              <a:solidFill>
                <a:schemeClr val="accent1"/>
              </a:solidFill>
              <a:effectLst>
                <a:outerShdw blurRad="38100" dist="25400" dir="5400000" algn="ctr" rotWithShape="0">
                  <a:srgbClr val="6E747A">
                    <a:alpha val="43000"/>
                  </a:srgbClr>
                </a:outerShdw>
              </a:effectLst>
            </a:endParaRPr>
          </a:p>
        </p:txBody>
      </p:sp>
      <p:sp>
        <p:nvSpPr>
          <p:cNvPr id="5" name="Rectangle 4">
            <a:extLst>
              <a:ext uri="{FF2B5EF4-FFF2-40B4-BE49-F238E27FC236}">
                <a16:creationId xmlns:a16="http://schemas.microsoft.com/office/drawing/2014/main" id="{E7337D53-B988-BED6-4F75-30EACF91F07E}"/>
              </a:ext>
            </a:extLst>
          </p:cNvPr>
          <p:cNvSpPr/>
          <p:nvPr/>
        </p:nvSpPr>
        <p:spPr>
          <a:xfrm>
            <a:off x="3704253" y="3508310"/>
            <a:ext cx="1968760" cy="10263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Exploratory Data Analysis </a:t>
            </a:r>
          </a:p>
        </p:txBody>
      </p:sp>
      <p:sp>
        <p:nvSpPr>
          <p:cNvPr id="6" name="Rectangle 5">
            <a:extLst>
              <a:ext uri="{FF2B5EF4-FFF2-40B4-BE49-F238E27FC236}">
                <a16:creationId xmlns:a16="http://schemas.microsoft.com/office/drawing/2014/main" id="{89C0CFFA-CCA5-BD7D-10D0-37A191544EDD}"/>
              </a:ext>
            </a:extLst>
          </p:cNvPr>
          <p:cNvSpPr/>
          <p:nvPr/>
        </p:nvSpPr>
        <p:spPr>
          <a:xfrm>
            <a:off x="5617029" y="4572000"/>
            <a:ext cx="2239347" cy="11196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Data Preprocessing </a:t>
            </a:r>
          </a:p>
        </p:txBody>
      </p:sp>
      <p:sp>
        <p:nvSpPr>
          <p:cNvPr id="7" name="Rectangle 6">
            <a:extLst>
              <a:ext uri="{FF2B5EF4-FFF2-40B4-BE49-F238E27FC236}">
                <a16:creationId xmlns:a16="http://schemas.microsoft.com/office/drawing/2014/main" id="{186B6FE7-FFB8-186D-7010-D8A9E4C17763}"/>
              </a:ext>
            </a:extLst>
          </p:cNvPr>
          <p:cNvSpPr/>
          <p:nvPr/>
        </p:nvSpPr>
        <p:spPr>
          <a:xfrm>
            <a:off x="7856376" y="5691673"/>
            <a:ext cx="2239347" cy="11196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a:t>Dashboard</a:t>
            </a:r>
          </a:p>
        </p:txBody>
      </p:sp>
    </p:spTree>
    <p:extLst>
      <p:ext uri="{BB962C8B-B14F-4D97-AF65-F5344CB8AC3E}">
        <p14:creationId xmlns:p14="http://schemas.microsoft.com/office/powerpoint/2010/main" val="116666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7CD3A0-8B05-DFE9-6594-60C895474038}"/>
              </a:ext>
            </a:extLst>
          </p:cNvPr>
          <p:cNvSpPr txBox="1"/>
          <p:nvPr/>
        </p:nvSpPr>
        <p:spPr>
          <a:xfrm>
            <a:off x="622817" y="1751617"/>
            <a:ext cx="9724831" cy="2800767"/>
          </a:xfrm>
          <a:prstGeom prst="rect">
            <a:avLst/>
          </a:prstGeom>
          <a:noFill/>
        </p:spPr>
        <p:txBody>
          <a:bodyPr wrap="square">
            <a:spAutoFit/>
          </a:bodyPr>
          <a:lstStyle/>
          <a:p>
            <a:r>
              <a:rPr lang="en-US" sz="2500" dirty="0">
                <a:solidFill>
                  <a:srgbClr val="FFFF00"/>
                </a:solidFill>
              </a:rPr>
              <a:t>About the Project </a:t>
            </a:r>
          </a:p>
          <a:p>
            <a:endParaRPr lang="en-US" sz="2500" dirty="0">
              <a:solidFill>
                <a:srgbClr val="FFFF00"/>
              </a:solidFill>
            </a:endParaRPr>
          </a:p>
          <a:p>
            <a:r>
              <a:rPr lang="en-US" dirty="0"/>
              <a:t>Health is real wealth in the pandemic time we all realized the brute effects of covid-19 on all irrespective of any status. You are required to analyze this health and medical data for better future preparation. </a:t>
            </a:r>
          </a:p>
          <a:p>
            <a:endParaRPr lang="en-US" dirty="0"/>
          </a:p>
          <a:p>
            <a:r>
              <a:rPr lang="en-US" dirty="0"/>
              <a:t>This dataset contains details of the age, </a:t>
            </a:r>
            <a:r>
              <a:rPr lang="en-US" dirty="0" err="1"/>
              <a:t>chestpain</a:t>
            </a:r>
            <a:r>
              <a:rPr lang="en-US" dirty="0"/>
              <a:t>, cholesterol and about having heart disease or not. Using the attributes in the dataset we can predict heart disease risk for an individual and identify the risk factors</a:t>
            </a:r>
            <a:endParaRPr lang="en-IN" dirty="0"/>
          </a:p>
        </p:txBody>
      </p:sp>
    </p:spTree>
    <p:extLst>
      <p:ext uri="{BB962C8B-B14F-4D97-AF65-F5344CB8AC3E}">
        <p14:creationId xmlns:p14="http://schemas.microsoft.com/office/powerpoint/2010/main" val="287648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52E606-5725-2EDE-3240-5A99E365820B}"/>
              </a:ext>
            </a:extLst>
          </p:cNvPr>
          <p:cNvSpPr txBox="1"/>
          <p:nvPr/>
        </p:nvSpPr>
        <p:spPr>
          <a:xfrm>
            <a:off x="333568" y="1528479"/>
            <a:ext cx="10601909" cy="3354765"/>
          </a:xfrm>
          <a:prstGeom prst="rect">
            <a:avLst/>
          </a:prstGeom>
          <a:noFill/>
        </p:spPr>
        <p:txBody>
          <a:bodyPr wrap="square">
            <a:spAutoFit/>
          </a:bodyPr>
          <a:lstStyle/>
          <a:p>
            <a:r>
              <a:rPr lang="en-US" sz="2500" dirty="0">
                <a:solidFill>
                  <a:srgbClr val="FFFF00"/>
                </a:solidFill>
              </a:rPr>
              <a:t>Dataset Information</a:t>
            </a:r>
          </a:p>
          <a:p>
            <a:endParaRPr lang="en-US" sz="2500" dirty="0">
              <a:solidFill>
                <a:srgbClr val="FFFF00"/>
              </a:solidFill>
            </a:endParaRPr>
          </a:p>
          <a:p>
            <a:r>
              <a:rPr lang="en-US" dirty="0"/>
              <a:t> This database contains 76 attributes, but all published experiments refer to using a subset of 14 of them. In particular, the Cleveland database is the only one that has been used by ML researchers to this date. The "goal" field refers to the presence of heart disease in the patient. It is integer valued from 0 (no presence) to 4. Experiments with the Cleveland database have concentrated on simply attempting to distinguish presence (values 1,2,3,4) from absence (value 0).</a:t>
            </a:r>
          </a:p>
          <a:p>
            <a:endParaRPr lang="en-US" dirty="0"/>
          </a:p>
          <a:p>
            <a:r>
              <a:rPr lang="en-US" dirty="0"/>
              <a:t> The names and social security numbers of the patients were recently removed from the database, replaced with dummy values</a:t>
            </a:r>
            <a:endParaRPr lang="en-IN" dirty="0"/>
          </a:p>
        </p:txBody>
      </p:sp>
    </p:spTree>
    <p:extLst>
      <p:ext uri="{BB962C8B-B14F-4D97-AF65-F5344CB8AC3E}">
        <p14:creationId xmlns:p14="http://schemas.microsoft.com/office/powerpoint/2010/main" val="253761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A3F329-FB3C-4D65-FEE7-221B8C42C6DD}"/>
              </a:ext>
            </a:extLst>
          </p:cNvPr>
          <p:cNvSpPr txBox="1"/>
          <p:nvPr/>
        </p:nvSpPr>
        <p:spPr>
          <a:xfrm>
            <a:off x="146958" y="1427528"/>
            <a:ext cx="11646936" cy="5016758"/>
          </a:xfrm>
          <a:prstGeom prst="rect">
            <a:avLst/>
          </a:prstGeom>
          <a:noFill/>
        </p:spPr>
        <p:txBody>
          <a:bodyPr wrap="square">
            <a:spAutoFit/>
          </a:bodyPr>
          <a:lstStyle/>
          <a:p>
            <a:r>
              <a:rPr lang="en-IN" sz="2500" dirty="0">
                <a:solidFill>
                  <a:srgbClr val="FFFF00"/>
                </a:solidFill>
              </a:rPr>
              <a:t>Attribute Information </a:t>
            </a:r>
          </a:p>
          <a:p>
            <a:endParaRPr lang="en-IN" sz="2500" dirty="0">
              <a:solidFill>
                <a:srgbClr val="FFFF00"/>
              </a:solidFill>
            </a:endParaRPr>
          </a:p>
          <a:p>
            <a:r>
              <a:rPr lang="en-IN" dirty="0"/>
              <a:t>● </a:t>
            </a:r>
            <a:r>
              <a:rPr lang="en-IN" dirty="0">
                <a:solidFill>
                  <a:srgbClr val="FF0000"/>
                </a:solidFill>
              </a:rPr>
              <a:t>age</a:t>
            </a:r>
            <a:r>
              <a:rPr lang="en-IN" dirty="0"/>
              <a:t>: The person's age in years </a:t>
            </a:r>
          </a:p>
          <a:p>
            <a:endParaRPr lang="en-IN" dirty="0"/>
          </a:p>
          <a:p>
            <a:r>
              <a:rPr lang="en-IN" dirty="0"/>
              <a:t>● </a:t>
            </a:r>
            <a:r>
              <a:rPr lang="en-IN" dirty="0">
                <a:solidFill>
                  <a:srgbClr val="FF0000"/>
                </a:solidFill>
              </a:rPr>
              <a:t>sex</a:t>
            </a:r>
            <a:r>
              <a:rPr lang="en-IN" dirty="0"/>
              <a:t>: The person's sex (1 = male, 0 = female) </a:t>
            </a:r>
          </a:p>
          <a:p>
            <a:endParaRPr lang="en-IN" dirty="0"/>
          </a:p>
          <a:p>
            <a:r>
              <a:rPr lang="en-IN" dirty="0"/>
              <a:t>● </a:t>
            </a:r>
            <a:r>
              <a:rPr lang="en-IN" dirty="0">
                <a:solidFill>
                  <a:srgbClr val="FF0000"/>
                </a:solidFill>
              </a:rPr>
              <a:t>cp</a:t>
            </a:r>
            <a:r>
              <a:rPr lang="en-IN" dirty="0"/>
              <a:t>: The chest pain experienced (Value 1: typical angina, Value 2: atypical angina, Value 3: non-anginal pain, Value 4: asymptomatic)</a:t>
            </a:r>
          </a:p>
          <a:p>
            <a:endParaRPr lang="en-IN" dirty="0"/>
          </a:p>
          <a:p>
            <a:r>
              <a:rPr lang="en-IN" dirty="0"/>
              <a:t>●</a:t>
            </a:r>
            <a:r>
              <a:rPr lang="en-IN" dirty="0">
                <a:solidFill>
                  <a:srgbClr val="FF0000"/>
                </a:solidFill>
              </a:rPr>
              <a:t> </a:t>
            </a:r>
            <a:r>
              <a:rPr lang="en-IN" dirty="0" err="1">
                <a:solidFill>
                  <a:srgbClr val="FF0000"/>
                </a:solidFill>
              </a:rPr>
              <a:t>trestbps</a:t>
            </a:r>
            <a:r>
              <a:rPr lang="en-IN" dirty="0"/>
              <a:t>: The person's resting blood pressure (mm Hg on admission to the hospital)</a:t>
            </a:r>
          </a:p>
          <a:p>
            <a:endParaRPr lang="en-IN" dirty="0"/>
          </a:p>
          <a:p>
            <a:r>
              <a:rPr lang="en-IN" dirty="0"/>
              <a:t>● </a:t>
            </a:r>
            <a:r>
              <a:rPr lang="en-IN" dirty="0" err="1">
                <a:solidFill>
                  <a:srgbClr val="FF0000"/>
                </a:solidFill>
              </a:rPr>
              <a:t>chol</a:t>
            </a:r>
            <a:r>
              <a:rPr lang="en-IN" dirty="0"/>
              <a:t>: The person's cholesterol measurement in mg/dl </a:t>
            </a:r>
          </a:p>
          <a:p>
            <a:endParaRPr lang="en-IN" dirty="0"/>
          </a:p>
          <a:p>
            <a:r>
              <a:rPr lang="en-IN" dirty="0"/>
              <a:t>●</a:t>
            </a:r>
            <a:r>
              <a:rPr lang="en-IN" dirty="0">
                <a:solidFill>
                  <a:srgbClr val="FF0000"/>
                </a:solidFill>
              </a:rPr>
              <a:t> </a:t>
            </a:r>
            <a:r>
              <a:rPr lang="en-IN" dirty="0" err="1">
                <a:solidFill>
                  <a:srgbClr val="FF0000"/>
                </a:solidFill>
              </a:rPr>
              <a:t>fbs</a:t>
            </a:r>
            <a:r>
              <a:rPr lang="en-IN" dirty="0"/>
              <a:t>: The person's fasting blood sugar (&gt; 120 mg/dl, 1 = true; 0 = false)</a:t>
            </a:r>
          </a:p>
          <a:p>
            <a:endParaRPr lang="en-IN" dirty="0"/>
          </a:p>
          <a:p>
            <a:r>
              <a:rPr lang="en-IN" dirty="0"/>
              <a:t>●</a:t>
            </a:r>
            <a:r>
              <a:rPr lang="en-IN" dirty="0">
                <a:solidFill>
                  <a:srgbClr val="FF0000"/>
                </a:solidFill>
              </a:rPr>
              <a:t> </a:t>
            </a:r>
            <a:r>
              <a:rPr lang="en-IN" dirty="0" err="1">
                <a:solidFill>
                  <a:srgbClr val="FF0000"/>
                </a:solidFill>
              </a:rPr>
              <a:t>restecg</a:t>
            </a:r>
            <a:r>
              <a:rPr lang="en-IN" dirty="0"/>
              <a:t>: Resting electrocardiographic measurement (0 = normal, 1 = having ST-T wave abnormality, 2 = showing probable or definite left ventricular hypertrophy by Estes' criteria)</a:t>
            </a:r>
          </a:p>
        </p:txBody>
      </p:sp>
    </p:spTree>
    <p:extLst>
      <p:ext uri="{BB962C8B-B14F-4D97-AF65-F5344CB8AC3E}">
        <p14:creationId xmlns:p14="http://schemas.microsoft.com/office/powerpoint/2010/main" val="244828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78CDF6-AB2A-EEFD-2783-78920E8AA05B}"/>
              </a:ext>
            </a:extLst>
          </p:cNvPr>
          <p:cNvSpPr txBox="1"/>
          <p:nvPr/>
        </p:nvSpPr>
        <p:spPr>
          <a:xfrm>
            <a:off x="258924" y="1744453"/>
            <a:ext cx="11255051" cy="3970318"/>
          </a:xfrm>
          <a:prstGeom prst="rect">
            <a:avLst/>
          </a:prstGeom>
          <a:noFill/>
        </p:spPr>
        <p:txBody>
          <a:bodyPr wrap="square">
            <a:spAutoFit/>
          </a:bodyPr>
          <a:lstStyle/>
          <a:p>
            <a:r>
              <a:rPr lang="en-IN" dirty="0"/>
              <a:t>● </a:t>
            </a:r>
            <a:r>
              <a:rPr lang="en-IN" dirty="0" err="1">
                <a:solidFill>
                  <a:srgbClr val="FF0000"/>
                </a:solidFill>
              </a:rPr>
              <a:t>thalach</a:t>
            </a:r>
            <a:r>
              <a:rPr lang="en-IN" dirty="0"/>
              <a:t>: The person's maximum heart rate achieved </a:t>
            </a:r>
          </a:p>
          <a:p>
            <a:endParaRPr lang="en-IN" dirty="0"/>
          </a:p>
          <a:p>
            <a:r>
              <a:rPr lang="en-IN" dirty="0"/>
              <a:t>● </a:t>
            </a:r>
            <a:r>
              <a:rPr lang="en-IN" dirty="0" err="1">
                <a:solidFill>
                  <a:srgbClr val="FF0000"/>
                </a:solidFill>
              </a:rPr>
              <a:t>exang</a:t>
            </a:r>
            <a:r>
              <a:rPr lang="en-IN" dirty="0"/>
              <a:t>: Exercise induced angina (1 = yes; 0 = no)</a:t>
            </a:r>
          </a:p>
          <a:p>
            <a:endParaRPr lang="en-IN" dirty="0"/>
          </a:p>
          <a:p>
            <a:r>
              <a:rPr lang="en-IN" dirty="0"/>
              <a:t>● </a:t>
            </a:r>
            <a:r>
              <a:rPr lang="en-IN" dirty="0" err="1">
                <a:solidFill>
                  <a:srgbClr val="FF0000"/>
                </a:solidFill>
              </a:rPr>
              <a:t>oldpeak</a:t>
            </a:r>
            <a:r>
              <a:rPr lang="en-IN" dirty="0"/>
              <a:t>: ST depression induced by exercise relative to rest</a:t>
            </a:r>
          </a:p>
          <a:p>
            <a:endParaRPr lang="en-IN" dirty="0"/>
          </a:p>
          <a:p>
            <a:r>
              <a:rPr lang="en-IN" dirty="0"/>
              <a:t>● </a:t>
            </a:r>
            <a:r>
              <a:rPr lang="en-IN" dirty="0">
                <a:solidFill>
                  <a:srgbClr val="FF0000"/>
                </a:solidFill>
              </a:rPr>
              <a:t>slope</a:t>
            </a:r>
            <a:r>
              <a:rPr lang="en-IN" dirty="0"/>
              <a:t>: the slope of the peak exercise ST segment (Value 1: upsloping, Value 2: flat, Value 3: downs  loping) </a:t>
            </a:r>
          </a:p>
          <a:p>
            <a:endParaRPr lang="en-IN" dirty="0"/>
          </a:p>
          <a:p>
            <a:r>
              <a:rPr lang="en-IN" dirty="0"/>
              <a:t>● </a:t>
            </a:r>
            <a:r>
              <a:rPr lang="en-IN" dirty="0">
                <a:solidFill>
                  <a:srgbClr val="FF0000"/>
                </a:solidFill>
              </a:rPr>
              <a:t>ca</a:t>
            </a:r>
            <a:r>
              <a:rPr lang="en-IN" dirty="0"/>
              <a:t>: The number of major vessels (0-3) </a:t>
            </a:r>
          </a:p>
          <a:p>
            <a:endParaRPr lang="en-IN" dirty="0"/>
          </a:p>
          <a:p>
            <a:r>
              <a:rPr lang="en-IN" dirty="0"/>
              <a:t>● </a:t>
            </a:r>
            <a:r>
              <a:rPr lang="en-IN" dirty="0" err="1">
                <a:solidFill>
                  <a:srgbClr val="FF0000"/>
                </a:solidFill>
              </a:rPr>
              <a:t>thal</a:t>
            </a:r>
            <a:r>
              <a:rPr lang="en-IN" dirty="0"/>
              <a:t>: A blood disorder called thalassemia (3 = normal; 6 = fixed defect; 7 = reversable defect)</a:t>
            </a:r>
          </a:p>
          <a:p>
            <a:endParaRPr lang="en-IN" dirty="0"/>
          </a:p>
          <a:p>
            <a:r>
              <a:rPr lang="en-IN" dirty="0"/>
              <a:t>● </a:t>
            </a:r>
            <a:r>
              <a:rPr lang="en-IN" dirty="0">
                <a:solidFill>
                  <a:srgbClr val="FF0000"/>
                </a:solidFill>
              </a:rPr>
              <a:t>target</a:t>
            </a:r>
            <a:r>
              <a:rPr lang="en-IN" dirty="0"/>
              <a:t>: Heart disease (0 = no, 1 = yes</a:t>
            </a:r>
          </a:p>
        </p:txBody>
      </p:sp>
    </p:spTree>
    <p:extLst>
      <p:ext uri="{BB962C8B-B14F-4D97-AF65-F5344CB8AC3E}">
        <p14:creationId xmlns:p14="http://schemas.microsoft.com/office/powerpoint/2010/main" val="4120640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7443C4-14D3-74C6-E11B-40D7E61CA28A}"/>
              </a:ext>
            </a:extLst>
          </p:cNvPr>
          <p:cNvSpPr txBox="1"/>
          <p:nvPr/>
        </p:nvSpPr>
        <p:spPr>
          <a:xfrm>
            <a:off x="174949" y="1519432"/>
            <a:ext cx="11758904" cy="5293757"/>
          </a:xfrm>
          <a:prstGeom prst="rect">
            <a:avLst/>
          </a:prstGeom>
          <a:noFill/>
        </p:spPr>
        <p:txBody>
          <a:bodyPr wrap="square">
            <a:spAutoFit/>
          </a:bodyPr>
          <a:lstStyle/>
          <a:p>
            <a:r>
              <a:rPr lang="en-US" sz="2500" dirty="0">
                <a:solidFill>
                  <a:srgbClr val="FFFF00"/>
                </a:solidFill>
              </a:rPr>
              <a:t>Dataset Information </a:t>
            </a:r>
          </a:p>
          <a:p>
            <a:endParaRPr lang="en-US" sz="2500" dirty="0">
              <a:solidFill>
                <a:srgbClr val="FFFF00"/>
              </a:solidFill>
            </a:endParaRPr>
          </a:p>
          <a:p>
            <a:r>
              <a:rPr lang="en-US" b="1" dirty="0">
                <a:solidFill>
                  <a:srgbClr val="FF0000"/>
                </a:solidFill>
              </a:rPr>
              <a:t>Age</a:t>
            </a:r>
            <a:r>
              <a:rPr lang="en-US" dirty="0"/>
              <a:t> : 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 </a:t>
            </a:r>
          </a:p>
          <a:p>
            <a:endParaRPr lang="en-US" dirty="0"/>
          </a:p>
          <a:p>
            <a:r>
              <a:rPr lang="en-US" b="1" dirty="0">
                <a:solidFill>
                  <a:srgbClr val="FF0000"/>
                </a:solidFill>
              </a:rPr>
              <a:t>Sex</a:t>
            </a:r>
            <a:r>
              <a:rPr lang="en-US" b="1" dirty="0"/>
              <a:t> </a:t>
            </a:r>
            <a:r>
              <a:rPr lang="en-US" dirty="0"/>
              <a:t>: 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a:t>
            </a:r>
          </a:p>
          <a:p>
            <a:endParaRPr lang="en-US" dirty="0"/>
          </a:p>
          <a:p>
            <a:r>
              <a:rPr lang="en-US" dirty="0"/>
              <a:t> </a:t>
            </a:r>
            <a:r>
              <a:rPr lang="en-US" b="1" dirty="0">
                <a:solidFill>
                  <a:srgbClr val="FF0000"/>
                </a:solidFill>
              </a:rPr>
              <a:t>Resting Blood Pressure </a:t>
            </a:r>
            <a:r>
              <a:rPr lang="en-US" dirty="0"/>
              <a:t>: Over time, high blood pressure can damage arteries that feed your heart. High blood pressure that occurs with other conditions, such as obesity, high cholesterol or diabetes, increases your risk even more. Fasting Blood Sugar: Not producing enough of a hormone secreted by your pancreas (insulin) or not responding to insulin properly causes your body's blood sugar levels to rise, increasing your risk of heart attack.</a:t>
            </a:r>
          </a:p>
          <a:p>
            <a:r>
              <a:rPr lang="en-US" dirty="0"/>
              <a:t> </a:t>
            </a:r>
            <a:endParaRPr lang="en-IN" dirty="0"/>
          </a:p>
        </p:txBody>
      </p:sp>
    </p:spTree>
    <p:extLst>
      <p:ext uri="{BB962C8B-B14F-4D97-AF65-F5344CB8AC3E}">
        <p14:creationId xmlns:p14="http://schemas.microsoft.com/office/powerpoint/2010/main" val="296302967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364</TotalTime>
  <Words>1136</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Lovely Patra</dc:creator>
  <cp:lastModifiedBy>Lovely Patra</cp:lastModifiedBy>
  <cp:revision>2</cp:revision>
  <dcterms:created xsi:type="dcterms:W3CDTF">2023-05-06T07:45:33Z</dcterms:created>
  <dcterms:modified xsi:type="dcterms:W3CDTF">2023-12-17T15:14:01Z</dcterms:modified>
</cp:coreProperties>
</file>