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84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eaLnBrk="true" hangingPunct="true" defTabSz="914400" marL="0" latinLnBrk="false" rtl="false" algn="l">
      <a:defRPr sz="1800" kern="1200">
        <a:solidFill>
          <a:schemeClr val="tx1"/>
        </a:solidFill>
        <a:latin typeface="+mn-lt"/>
        <a:ea typeface="+mn-ea"/>
        <a:cs typeface="+mn-cs"/>
      </a:defRPr>
    </a:lvl1pPr>
    <a:lvl2pPr eaLnBrk="true" hangingPunct="true" defTabSz="914400" marL="457200" latinLnBrk="false" rtl="false" algn="l">
      <a:defRPr sz="1800" kern="1200">
        <a:solidFill>
          <a:schemeClr val="tx1"/>
        </a:solidFill>
        <a:latin typeface="+mn-lt"/>
        <a:ea typeface="+mn-ea"/>
        <a:cs typeface="+mn-cs"/>
      </a:defRPr>
    </a:lvl2pPr>
    <a:lvl3pPr eaLnBrk="true" hangingPunct="true" defTabSz="914400" marL="914400" latinLnBrk="false" rtl="false" algn="l">
      <a:defRPr sz="1800" kern="1200">
        <a:solidFill>
          <a:schemeClr val="tx1"/>
        </a:solidFill>
        <a:latin typeface="+mn-lt"/>
        <a:ea typeface="+mn-ea"/>
        <a:cs typeface="+mn-cs"/>
      </a:defRPr>
    </a:lvl3pPr>
    <a:lvl4pPr eaLnBrk="true" hangingPunct="true" defTabSz="914400" marL="1371600" latinLnBrk="false" rtl="false" algn="l">
      <a:defRPr sz="1800" kern="1200">
        <a:solidFill>
          <a:schemeClr val="tx1"/>
        </a:solidFill>
        <a:latin typeface="+mn-lt"/>
        <a:ea typeface="+mn-ea"/>
        <a:cs typeface="+mn-cs"/>
      </a:defRPr>
    </a:lvl4pPr>
    <a:lvl5pPr eaLnBrk="true" hangingPunct="true" defTabSz="914400" marL="1828800" latinLnBrk="false" rtl="false" algn="l">
      <a:defRPr sz="1800" kern="1200">
        <a:solidFill>
          <a:schemeClr val="tx1"/>
        </a:solidFill>
        <a:latin typeface="+mn-lt"/>
        <a:ea typeface="+mn-ea"/>
        <a:cs typeface="+mn-cs"/>
      </a:defRPr>
    </a:lvl5pPr>
    <a:lvl6pPr eaLnBrk="true" hangingPunct="true" defTabSz="914400" marL="2286000" latinLnBrk="false" rtl="false" algn="l">
      <a:defRPr sz="1800" kern="1200">
        <a:solidFill>
          <a:schemeClr val="tx1"/>
        </a:solidFill>
        <a:latin typeface="+mn-lt"/>
        <a:ea typeface="+mn-ea"/>
        <a:cs typeface="+mn-cs"/>
      </a:defRPr>
    </a:lvl6pPr>
    <a:lvl7pPr eaLnBrk="true" hangingPunct="true" defTabSz="914400" marL="2743200" latinLnBrk="false" rtl="false" algn="l">
      <a:defRPr sz="1800" kern="1200">
        <a:solidFill>
          <a:schemeClr val="tx1"/>
        </a:solidFill>
        <a:latin typeface="+mn-lt"/>
        <a:ea typeface="+mn-ea"/>
        <a:cs typeface="+mn-cs"/>
      </a:defRPr>
    </a:lvl7pPr>
    <a:lvl8pPr eaLnBrk="true" hangingPunct="true" defTabSz="914400" marL="3200400" latinLnBrk="false" rtl="false" algn="l">
      <a:defRPr sz="1800" kern="1200">
        <a:solidFill>
          <a:schemeClr val="tx1"/>
        </a:solidFill>
        <a:latin typeface="+mn-lt"/>
        <a:ea typeface="+mn-ea"/>
        <a:cs typeface="+mn-cs"/>
      </a:defRPr>
    </a:lvl8pPr>
    <a:lvl9pPr eaLnBrk="true" hangingPunct="true" defTabSz="914400" marL="3657600" latinLnBrk="false" rtl="false" algn="l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89AFBD-5B64-4CE6-9877-ABE1BBA229F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47FCAF-04D3-4F96-9592-24E39AF30B69}">
      <dgm:prSet phldrT="[Text]"/>
      <dgm:spPr/>
      <dgm:t>
        <a:bodyPr/>
        <a:lstStyle/>
        <a:p>
          <a:r>
            <a:rPr lang="en-US" dirty="0" smtClean="0"/>
            <a:t>Java Source Code (.java)</a:t>
          </a:r>
          <a:endParaRPr lang="en-US" dirty="0"/>
        </a:p>
      </dgm:t>
    </dgm:pt>
    <dgm:pt modelId="{EEDE8B52-1A75-469A-B845-AF5252C4C896}" type="parTrans" cxnId="{CAFBBB1D-DE64-4C09-B329-85FCD242EA9C}">
      <dgm:prSet/>
      <dgm:spPr/>
      <dgm:t>
        <a:bodyPr/>
        <a:lstStyle/>
        <a:p>
          <a:endParaRPr lang="en-US"/>
        </a:p>
      </dgm:t>
    </dgm:pt>
    <dgm:pt modelId="{035FC18E-C9EC-4A70-8FB3-B9C769C49793}" type="sibTrans" cxnId="{CAFBBB1D-DE64-4C09-B329-85FCD242EA9C}">
      <dgm:prSet/>
      <dgm:spPr/>
      <dgm:t>
        <a:bodyPr/>
        <a:lstStyle/>
        <a:p>
          <a:endParaRPr lang="en-US"/>
        </a:p>
      </dgm:t>
    </dgm:pt>
    <dgm:pt modelId="{86143C11-0BE1-4474-8854-A650193BC8E1}">
      <dgm:prSet phldrT="[Text]"/>
      <dgm:spPr/>
      <dgm:t>
        <a:bodyPr/>
        <a:lstStyle/>
        <a:p>
          <a:r>
            <a:rPr lang="en-US" dirty="0" smtClean="0"/>
            <a:t>Java Compiler</a:t>
          </a:r>
          <a:endParaRPr lang="en-US" dirty="0"/>
        </a:p>
      </dgm:t>
    </dgm:pt>
    <dgm:pt modelId="{076E78EE-D8F8-4C2A-A129-D63A40080079}" type="parTrans" cxnId="{68AF1ED0-40B4-4ADD-8F8E-41452902140D}">
      <dgm:prSet/>
      <dgm:spPr/>
      <dgm:t>
        <a:bodyPr/>
        <a:lstStyle/>
        <a:p>
          <a:endParaRPr lang="en-US"/>
        </a:p>
      </dgm:t>
    </dgm:pt>
    <dgm:pt modelId="{2F913FF3-8A40-44C6-914E-16DFB6CB479E}" type="sibTrans" cxnId="{68AF1ED0-40B4-4ADD-8F8E-41452902140D}">
      <dgm:prSet/>
      <dgm:spPr/>
      <dgm:t>
        <a:bodyPr/>
        <a:lstStyle/>
        <a:p>
          <a:endParaRPr lang="en-US"/>
        </a:p>
      </dgm:t>
    </dgm:pt>
    <dgm:pt modelId="{913D7AAB-9A42-4526-9B9E-F2B94A78EC2F}">
      <dgm:prSet phldrT="[Text]"/>
      <dgm:spPr/>
      <dgm:t>
        <a:bodyPr/>
        <a:lstStyle/>
        <a:p>
          <a:r>
            <a:rPr lang="en-US" dirty="0" smtClean="0"/>
            <a:t>Byte Code (.class)</a:t>
          </a:r>
          <a:endParaRPr lang="en-US" dirty="0"/>
        </a:p>
      </dgm:t>
    </dgm:pt>
    <dgm:pt modelId="{D8DEB3E2-620E-4B36-AEDB-215EF9C4EF91}" type="parTrans" cxnId="{DEDF57F8-AE20-4BD4-88B5-4520F17FC93D}">
      <dgm:prSet/>
      <dgm:spPr/>
      <dgm:t>
        <a:bodyPr/>
        <a:lstStyle/>
        <a:p>
          <a:endParaRPr lang="en-US"/>
        </a:p>
      </dgm:t>
    </dgm:pt>
    <dgm:pt modelId="{3B8402DA-BF5C-4EF1-8AAD-325C0CEAB8A6}" type="sibTrans" cxnId="{DEDF57F8-AE20-4BD4-88B5-4520F17FC93D}">
      <dgm:prSet/>
      <dgm:spPr/>
      <dgm:t>
        <a:bodyPr/>
        <a:lstStyle/>
        <a:p>
          <a:endParaRPr lang="en-US"/>
        </a:p>
      </dgm:t>
    </dgm:pt>
    <dgm:pt modelId="{26B7057C-6EB4-45B1-A8A6-B7C1557B009A}">
      <dgm:prSet/>
      <dgm:spPr/>
      <dgm:t>
        <a:bodyPr/>
        <a:lstStyle/>
        <a:p>
          <a:r>
            <a:rPr lang="en-US" dirty="0" smtClean="0"/>
            <a:t>Java Virtual Machine</a:t>
          </a:r>
          <a:endParaRPr lang="en-US" dirty="0"/>
        </a:p>
      </dgm:t>
    </dgm:pt>
    <dgm:pt modelId="{89BE282E-0759-4649-B159-916CA0D90487}" type="parTrans" cxnId="{80FCC227-AD7F-4091-8517-77583E80C59F}">
      <dgm:prSet/>
      <dgm:spPr/>
      <dgm:t>
        <a:bodyPr/>
        <a:lstStyle/>
        <a:p>
          <a:endParaRPr lang="en-US"/>
        </a:p>
      </dgm:t>
    </dgm:pt>
    <dgm:pt modelId="{C064851B-8D30-4115-B175-B2A7F84E98B8}" type="sibTrans" cxnId="{80FCC227-AD7F-4091-8517-77583E80C59F}">
      <dgm:prSet/>
      <dgm:spPr/>
      <dgm:t>
        <a:bodyPr/>
        <a:lstStyle/>
        <a:p>
          <a:endParaRPr lang="en-US"/>
        </a:p>
      </dgm:t>
    </dgm:pt>
    <dgm:pt modelId="{D9F5BA71-C5CC-4853-8A9D-89C0E5360FAD}">
      <dgm:prSet/>
      <dgm:spPr/>
      <dgm:t>
        <a:bodyPr/>
        <a:lstStyle/>
        <a:p>
          <a:r>
            <a:rPr lang="en-US" dirty="0" smtClean="0"/>
            <a:t>Converts Byte Code to Native Code</a:t>
          </a:r>
          <a:endParaRPr lang="en-US" dirty="0"/>
        </a:p>
      </dgm:t>
    </dgm:pt>
    <dgm:pt modelId="{DA5F4D15-F159-4DAA-873A-4267E38CC0E7}" type="parTrans" cxnId="{96C2AA8B-CCB2-4AA4-82BD-154F0D57C0AE}">
      <dgm:prSet/>
      <dgm:spPr/>
      <dgm:t>
        <a:bodyPr/>
        <a:lstStyle/>
        <a:p>
          <a:endParaRPr lang="en-US"/>
        </a:p>
      </dgm:t>
    </dgm:pt>
    <dgm:pt modelId="{84EF3096-DBA9-4D76-B2BB-CB1AF24F06A6}" type="sibTrans" cxnId="{96C2AA8B-CCB2-4AA4-82BD-154F0D57C0AE}">
      <dgm:prSet/>
      <dgm:spPr/>
      <dgm:t>
        <a:bodyPr/>
        <a:lstStyle/>
        <a:p>
          <a:endParaRPr lang="en-US"/>
        </a:p>
      </dgm:t>
    </dgm:pt>
    <dgm:pt modelId="{3B18B357-EE25-4C3E-8418-870C74B7B276}" type="pres">
      <dgm:prSet presAssocID="{1689AFBD-5B64-4CE6-9877-ABE1BBA229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E60B8D-01A7-4E73-8B43-A66217ECF766}" type="pres">
      <dgm:prSet presAssocID="{26B7057C-6EB4-45B1-A8A6-B7C1557B009A}" presName="boxAndChildren" presStyleCnt="0"/>
      <dgm:spPr/>
    </dgm:pt>
    <dgm:pt modelId="{24867056-F704-418D-98EE-66AA73D43407}" type="pres">
      <dgm:prSet presAssocID="{26B7057C-6EB4-45B1-A8A6-B7C1557B009A}" presName="parentTextBox" presStyleLbl="node1" presStyleIdx="0" presStyleCnt="4"/>
      <dgm:spPr/>
      <dgm:t>
        <a:bodyPr/>
        <a:lstStyle/>
        <a:p>
          <a:endParaRPr lang="en-US"/>
        </a:p>
      </dgm:t>
    </dgm:pt>
    <dgm:pt modelId="{E55C4139-35D8-440B-9496-B12B38942C04}" type="pres">
      <dgm:prSet presAssocID="{26B7057C-6EB4-45B1-A8A6-B7C1557B009A}" presName="entireBox" presStyleLbl="node1" presStyleIdx="0" presStyleCnt="4"/>
      <dgm:spPr/>
      <dgm:t>
        <a:bodyPr/>
        <a:lstStyle/>
        <a:p>
          <a:endParaRPr lang="en-US"/>
        </a:p>
      </dgm:t>
    </dgm:pt>
    <dgm:pt modelId="{69ECF3AE-73F0-4E9B-AE99-FD14BF753B0F}" type="pres">
      <dgm:prSet presAssocID="{26B7057C-6EB4-45B1-A8A6-B7C1557B009A}" presName="descendantBox" presStyleCnt="0"/>
      <dgm:spPr/>
    </dgm:pt>
    <dgm:pt modelId="{EAA57A82-C297-4ACD-9ADD-3F5B27C8D5E6}" type="pres">
      <dgm:prSet presAssocID="{D9F5BA71-C5CC-4853-8A9D-89C0E5360FAD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B6ED2-F305-482E-B0F3-25BA5444BFFC}" type="pres">
      <dgm:prSet presAssocID="{3B8402DA-BF5C-4EF1-8AAD-325C0CEAB8A6}" presName="sp" presStyleCnt="0"/>
      <dgm:spPr/>
    </dgm:pt>
    <dgm:pt modelId="{AACBB99D-A317-4FAC-8623-FEA4FB0B00F6}" type="pres">
      <dgm:prSet presAssocID="{913D7AAB-9A42-4526-9B9E-F2B94A78EC2F}" presName="arrowAndChildren" presStyleCnt="0"/>
      <dgm:spPr/>
    </dgm:pt>
    <dgm:pt modelId="{5CEE0B0E-FDC7-4AA9-9EAE-4D47445ABA52}" type="pres">
      <dgm:prSet presAssocID="{913D7AAB-9A42-4526-9B9E-F2B94A78EC2F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AE7C3B48-0642-43AB-A26C-24F60432866C}" type="pres">
      <dgm:prSet presAssocID="{2F913FF3-8A40-44C6-914E-16DFB6CB479E}" presName="sp" presStyleCnt="0"/>
      <dgm:spPr/>
    </dgm:pt>
    <dgm:pt modelId="{8AC7AC22-A8E4-4FE8-B003-27F2B0C9F5A4}" type="pres">
      <dgm:prSet presAssocID="{86143C11-0BE1-4474-8854-A650193BC8E1}" presName="arrowAndChildren" presStyleCnt="0"/>
      <dgm:spPr/>
    </dgm:pt>
    <dgm:pt modelId="{49AAD71A-6E58-4DE1-AF34-CBE9C9CEDF45}" type="pres">
      <dgm:prSet presAssocID="{86143C11-0BE1-4474-8854-A650193BC8E1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DF48C27-0BD3-40F8-A3E0-E4012F91EA4C}" type="pres">
      <dgm:prSet presAssocID="{035FC18E-C9EC-4A70-8FB3-B9C769C49793}" presName="sp" presStyleCnt="0"/>
      <dgm:spPr/>
    </dgm:pt>
    <dgm:pt modelId="{3C381F8C-FF6E-4342-9B9F-A51E99791B18}" type="pres">
      <dgm:prSet presAssocID="{E847FCAF-04D3-4F96-9592-24E39AF30B69}" presName="arrowAndChildren" presStyleCnt="0"/>
      <dgm:spPr/>
    </dgm:pt>
    <dgm:pt modelId="{379179FB-D551-4207-9FE3-039A48605B95}" type="pres">
      <dgm:prSet presAssocID="{E847FCAF-04D3-4F96-9592-24E39AF30B69}" presName="parentTextArrow" presStyleLbl="node1" presStyleIdx="3" presStyleCnt="4" custLinFactNeighborX="1011" custLinFactNeighborY="-22245"/>
      <dgm:spPr/>
      <dgm:t>
        <a:bodyPr/>
        <a:lstStyle/>
        <a:p>
          <a:endParaRPr lang="en-US"/>
        </a:p>
      </dgm:t>
    </dgm:pt>
  </dgm:ptLst>
  <dgm:cxnLst>
    <dgm:cxn modelId="{DEDF57F8-AE20-4BD4-88B5-4520F17FC93D}" srcId="{1689AFBD-5B64-4CE6-9877-ABE1BBA229FC}" destId="{913D7AAB-9A42-4526-9B9E-F2B94A78EC2F}" srcOrd="2" destOrd="0" parTransId="{D8DEB3E2-620E-4B36-AEDB-215EF9C4EF91}" sibTransId="{3B8402DA-BF5C-4EF1-8AAD-325C0CEAB8A6}"/>
    <dgm:cxn modelId="{48ACDE53-EF72-40A4-A61C-1DE1585C3B6F}" type="presOf" srcId="{D9F5BA71-C5CC-4853-8A9D-89C0E5360FAD}" destId="{EAA57A82-C297-4ACD-9ADD-3F5B27C8D5E6}" srcOrd="0" destOrd="0" presId="urn:microsoft.com/office/officeart/2005/8/layout/process4"/>
    <dgm:cxn modelId="{1C49B0D4-9433-4AA6-A501-3A6A3EB513BB}" type="presOf" srcId="{86143C11-0BE1-4474-8854-A650193BC8E1}" destId="{49AAD71A-6E58-4DE1-AF34-CBE9C9CEDF45}" srcOrd="0" destOrd="0" presId="urn:microsoft.com/office/officeart/2005/8/layout/process4"/>
    <dgm:cxn modelId="{68AF1ED0-40B4-4ADD-8F8E-41452902140D}" srcId="{1689AFBD-5B64-4CE6-9877-ABE1BBA229FC}" destId="{86143C11-0BE1-4474-8854-A650193BC8E1}" srcOrd="1" destOrd="0" parTransId="{076E78EE-D8F8-4C2A-A129-D63A40080079}" sibTransId="{2F913FF3-8A40-44C6-914E-16DFB6CB479E}"/>
    <dgm:cxn modelId="{6166ECD4-DC7A-412B-8384-6C51D39506F5}" type="presOf" srcId="{E847FCAF-04D3-4F96-9592-24E39AF30B69}" destId="{379179FB-D551-4207-9FE3-039A48605B95}" srcOrd="0" destOrd="0" presId="urn:microsoft.com/office/officeart/2005/8/layout/process4"/>
    <dgm:cxn modelId="{96C2AA8B-CCB2-4AA4-82BD-154F0D57C0AE}" srcId="{26B7057C-6EB4-45B1-A8A6-B7C1557B009A}" destId="{D9F5BA71-C5CC-4853-8A9D-89C0E5360FAD}" srcOrd="0" destOrd="0" parTransId="{DA5F4D15-F159-4DAA-873A-4267E38CC0E7}" sibTransId="{84EF3096-DBA9-4D76-B2BB-CB1AF24F06A6}"/>
    <dgm:cxn modelId="{DF456BC2-4A43-4E78-B040-A2994E778FA2}" type="presOf" srcId="{26B7057C-6EB4-45B1-A8A6-B7C1557B009A}" destId="{E55C4139-35D8-440B-9496-B12B38942C04}" srcOrd="1" destOrd="0" presId="urn:microsoft.com/office/officeart/2005/8/layout/process4"/>
    <dgm:cxn modelId="{570958FF-DEF9-45E1-9B66-2237BB832255}" type="presOf" srcId="{1689AFBD-5B64-4CE6-9877-ABE1BBA229FC}" destId="{3B18B357-EE25-4C3E-8418-870C74B7B276}" srcOrd="0" destOrd="0" presId="urn:microsoft.com/office/officeart/2005/8/layout/process4"/>
    <dgm:cxn modelId="{80FCC227-AD7F-4091-8517-77583E80C59F}" srcId="{1689AFBD-5B64-4CE6-9877-ABE1BBA229FC}" destId="{26B7057C-6EB4-45B1-A8A6-B7C1557B009A}" srcOrd="3" destOrd="0" parTransId="{89BE282E-0759-4649-B159-916CA0D90487}" sibTransId="{C064851B-8D30-4115-B175-B2A7F84E98B8}"/>
    <dgm:cxn modelId="{12DC0DDC-60F1-4D59-83C0-6EAB1FF2784E}" type="presOf" srcId="{913D7AAB-9A42-4526-9B9E-F2B94A78EC2F}" destId="{5CEE0B0E-FDC7-4AA9-9EAE-4D47445ABA52}" srcOrd="0" destOrd="0" presId="urn:microsoft.com/office/officeart/2005/8/layout/process4"/>
    <dgm:cxn modelId="{22D8BC47-C049-4A3C-B455-CF211CE024A4}" type="presOf" srcId="{26B7057C-6EB4-45B1-A8A6-B7C1557B009A}" destId="{24867056-F704-418D-98EE-66AA73D43407}" srcOrd="0" destOrd="0" presId="urn:microsoft.com/office/officeart/2005/8/layout/process4"/>
    <dgm:cxn modelId="{CAFBBB1D-DE64-4C09-B329-85FCD242EA9C}" srcId="{1689AFBD-5B64-4CE6-9877-ABE1BBA229FC}" destId="{E847FCAF-04D3-4F96-9592-24E39AF30B69}" srcOrd="0" destOrd="0" parTransId="{EEDE8B52-1A75-469A-B845-AF5252C4C896}" sibTransId="{035FC18E-C9EC-4A70-8FB3-B9C769C49793}"/>
    <dgm:cxn modelId="{C4B75158-14C7-4A13-887E-9437B63C9DC1}" type="presParOf" srcId="{3B18B357-EE25-4C3E-8418-870C74B7B276}" destId="{2FE60B8D-01A7-4E73-8B43-A66217ECF766}" srcOrd="0" destOrd="0" presId="urn:microsoft.com/office/officeart/2005/8/layout/process4"/>
    <dgm:cxn modelId="{0404914F-8BF4-450B-994C-F93EC72B7F8F}" type="presParOf" srcId="{2FE60B8D-01A7-4E73-8B43-A66217ECF766}" destId="{24867056-F704-418D-98EE-66AA73D43407}" srcOrd="0" destOrd="0" presId="urn:microsoft.com/office/officeart/2005/8/layout/process4"/>
    <dgm:cxn modelId="{943020C2-3637-4A77-8010-2C6C157DEEAE}" type="presParOf" srcId="{2FE60B8D-01A7-4E73-8B43-A66217ECF766}" destId="{E55C4139-35D8-440B-9496-B12B38942C04}" srcOrd="1" destOrd="0" presId="urn:microsoft.com/office/officeart/2005/8/layout/process4"/>
    <dgm:cxn modelId="{37E23A00-6D01-4206-89DC-8045B1365881}" type="presParOf" srcId="{2FE60B8D-01A7-4E73-8B43-A66217ECF766}" destId="{69ECF3AE-73F0-4E9B-AE99-FD14BF753B0F}" srcOrd="2" destOrd="0" presId="urn:microsoft.com/office/officeart/2005/8/layout/process4"/>
    <dgm:cxn modelId="{69B97B37-E637-4C7C-96BD-16D74498E4D4}" type="presParOf" srcId="{69ECF3AE-73F0-4E9B-AE99-FD14BF753B0F}" destId="{EAA57A82-C297-4ACD-9ADD-3F5B27C8D5E6}" srcOrd="0" destOrd="0" presId="urn:microsoft.com/office/officeart/2005/8/layout/process4"/>
    <dgm:cxn modelId="{EEFF8021-E89A-451C-97FA-CC6036FBAED8}" type="presParOf" srcId="{3B18B357-EE25-4C3E-8418-870C74B7B276}" destId="{4C7B6ED2-F305-482E-B0F3-25BA5444BFFC}" srcOrd="1" destOrd="0" presId="urn:microsoft.com/office/officeart/2005/8/layout/process4"/>
    <dgm:cxn modelId="{AC9E74F8-E075-4E5B-B76B-DD6F3A035066}" type="presParOf" srcId="{3B18B357-EE25-4C3E-8418-870C74B7B276}" destId="{AACBB99D-A317-4FAC-8623-FEA4FB0B00F6}" srcOrd="2" destOrd="0" presId="urn:microsoft.com/office/officeart/2005/8/layout/process4"/>
    <dgm:cxn modelId="{2DE929B1-DA71-4E55-AAD4-080C148B682E}" type="presParOf" srcId="{AACBB99D-A317-4FAC-8623-FEA4FB0B00F6}" destId="{5CEE0B0E-FDC7-4AA9-9EAE-4D47445ABA52}" srcOrd="0" destOrd="0" presId="urn:microsoft.com/office/officeart/2005/8/layout/process4"/>
    <dgm:cxn modelId="{7A385623-2434-474E-B0C5-D1CFFB59E988}" type="presParOf" srcId="{3B18B357-EE25-4C3E-8418-870C74B7B276}" destId="{AE7C3B48-0642-43AB-A26C-24F60432866C}" srcOrd="3" destOrd="0" presId="urn:microsoft.com/office/officeart/2005/8/layout/process4"/>
    <dgm:cxn modelId="{1B5FAB5F-C415-408E-8EA2-8C8F1F9A758C}" type="presParOf" srcId="{3B18B357-EE25-4C3E-8418-870C74B7B276}" destId="{8AC7AC22-A8E4-4FE8-B003-27F2B0C9F5A4}" srcOrd="4" destOrd="0" presId="urn:microsoft.com/office/officeart/2005/8/layout/process4"/>
    <dgm:cxn modelId="{E4236FF8-06AC-417A-ABB8-D8CB92F4860F}" type="presParOf" srcId="{8AC7AC22-A8E4-4FE8-B003-27F2B0C9F5A4}" destId="{49AAD71A-6E58-4DE1-AF34-CBE9C9CEDF45}" srcOrd="0" destOrd="0" presId="urn:microsoft.com/office/officeart/2005/8/layout/process4"/>
    <dgm:cxn modelId="{37CA02C1-CC36-41BE-AFB7-613C292929AA}" type="presParOf" srcId="{3B18B357-EE25-4C3E-8418-870C74B7B276}" destId="{CDF48C27-0BD3-40F8-A3E0-E4012F91EA4C}" srcOrd="5" destOrd="0" presId="urn:microsoft.com/office/officeart/2005/8/layout/process4"/>
    <dgm:cxn modelId="{94D2F530-DC86-4BC0-8A3E-202CA0ABCA1B}" type="presParOf" srcId="{3B18B357-EE25-4C3E-8418-870C74B7B276}" destId="{3C381F8C-FF6E-4342-9B9F-A51E99791B18}" srcOrd="6" destOrd="0" presId="urn:microsoft.com/office/officeart/2005/8/layout/process4"/>
    <dgm:cxn modelId="{09A066F7-A5CC-42BC-B2F6-B44B49432CC7}" type="presParOf" srcId="{3C381F8C-FF6E-4342-9B9F-A51E99791B18}" destId="{379179FB-D551-4207-9FE3-039A48605B9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C4139-35D8-440B-9496-B12B38942C04}">
      <dsp:nvSpPr>
        <dsp:cNvPr id="0" name=""/>
        <dsp:cNvSpPr/>
      </dsp:nvSpPr>
      <dsp:spPr>
        <a:xfrm>
          <a:off x="0" y="4933139"/>
          <a:ext cx="8413682" cy="1079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Virtual Machine</a:t>
          </a:r>
          <a:endParaRPr lang="en-US" sz="2000" kern="1200" dirty="0"/>
        </a:p>
      </dsp:txBody>
      <dsp:txXfrm>
        <a:off x="0" y="4933139"/>
        <a:ext cx="8413682" cy="582795"/>
      </dsp:txXfrm>
    </dsp:sp>
    <dsp:sp modelId="{EAA57A82-C297-4ACD-9ADD-3F5B27C8D5E6}">
      <dsp:nvSpPr>
        <dsp:cNvPr id="0" name=""/>
        <dsp:cNvSpPr/>
      </dsp:nvSpPr>
      <dsp:spPr>
        <a:xfrm>
          <a:off x="0" y="5494349"/>
          <a:ext cx="8413682" cy="496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Converts Byte Code to Native Code</a:t>
          </a:r>
          <a:endParaRPr lang="en-US" sz="2900" kern="1200" dirty="0"/>
        </a:p>
      </dsp:txBody>
      <dsp:txXfrm>
        <a:off x="0" y="5494349"/>
        <a:ext cx="8413682" cy="496455"/>
      </dsp:txXfrm>
    </dsp:sp>
    <dsp:sp modelId="{5CEE0B0E-FDC7-4AA9-9EAE-4D47445ABA52}">
      <dsp:nvSpPr>
        <dsp:cNvPr id="0" name=""/>
        <dsp:cNvSpPr/>
      </dsp:nvSpPr>
      <dsp:spPr>
        <a:xfrm rot="10800000">
          <a:off x="0" y="3289440"/>
          <a:ext cx="8413682" cy="16598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Byte Code (.class)</a:t>
          </a:r>
          <a:endParaRPr lang="en-US" sz="2000" kern="1200" dirty="0"/>
        </a:p>
      </dsp:txBody>
      <dsp:txXfrm rot="10800000">
        <a:off x="0" y="3289440"/>
        <a:ext cx="8413682" cy="1078544"/>
      </dsp:txXfrm>
    </dsp:sp>
    <dsp:sp modelId="{49AAD71A-6E58-4DE1-AF34-CBE9C9CEDF45}">
      <dsp:nvSpPr>
        <dsp:cNvPr id="0" name=""/>
        <dsp:cNvSpPr/>
      </dsp:nvSpPr>
      <dsp:spPr>
        <a:xfrm rot="10800000">
          <a:off x="0" y="1645742"/>
          <a:ext cx="8413682" cy="16598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Compiler</a:t>
          </a:r>
          <a:endParaRPr lang="en-US" sz="2000" kern="1200" dirty="0"/>
        </a:p>
      </dsp:txBody>
      <dsp:txXfrm rot="10800000">
        <a:off x="0" y="1645742"/>
        <a:ext cx="8413682" cy="1078544"/>
      </dsp:txXfrm>
    </dsp:sp>
    <dsp:sp modelId="{379179FB-D551-4207-9FE3-039A48605B95}">
      <dsp:nvSpPr>
        <dsp:cNvPr id="0" name=""/>
        <dsp:cNvSpPr/>
      </dsp:nvSpPr>
      <dsp:spPr>
        <a:xfrm rot="10800000">
          <a:off x="0" y="0"/>
          <a:ext cx="8413682" cy="16598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Source Code (.java)</a:t>
          </a:r>
          <a:endParaRPr lang="en-US" sz="2000" kern="1200" dirty="0"/>
        </a:p>
      </dsp:txBody>
      <dsp:txXfrm rot="10800000">
        <a:off x="0" y="0"/>
        <a:ext cx="8413682" cy="107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9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979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7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219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4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8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6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6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33158-F063-48B5-84E8-851AD743CEF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D5670F-BC23-4D09-A2AE-ADBFA014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9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Primitive Data Types in Java</a:t>
            </a:r>
            <a:endParaRPr lang="en-US" sz="4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50377"/>
              </p:ext>
            </p:extLst>
          </p:nvPr>
        </p:nvGraphicFramePr>
        <p:xfrm>
          <a:off x="540914" y="1337852"/>
          <a:ext cx="1130764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9216"/>
                <a:gridCol w="3769216"/>
                <a:gridCol w="3769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 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-128</a:t>
                      </a:r>
                      <a:r>
                        <a:rPr lang="en-US" sz="2400" baseline="0" dirty="0" smtClean="0"/>
                        <a:t> to 127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-32768 to 32767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-2147483648 to</a:t>
                      </a:r>
                    </a:p>
                    <a:p>
                      <a:r>
                        <a:rPr lang="en-US" sz="2400" dirty="0" smtClean="0"/>
                        <a:t>2147483647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-9223372036854775808 to</a:t>
                      </a:r>
                    </a:p>
                    <a:p>
                      <a:r>
                        <a:rPr lang="en-US" sz="2400" dirty="0" smtClean="0"/>
                        <a:t>92233720368547758087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1.7e-308 to 1.7e+308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3.4e-038 to 3.4+038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true</a:t>
                      </a:r>
                      <a:r>
                        <a:rPr lang="en-US" sz="2400" baseline="0" dirty="0" smtClean="0"/>
                        <a:t> or false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Supports Unicode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4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804" y="28926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Escape Sequence Characters</a:t>
            </a:r>
            <a:endParaRPr lang="en-US" sz="4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3458"/>
              </p:ext>
            </p:extLst>
          </p:nvPr>
        </p:nvGraphicFramePr>
        <p:xfrm>
          <a:off x="3799270" y="1659229"/>
          <a:ext cx="5537913" cy="407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805"/>
                <a:gridCol w="3501108"/>
              </a:tblGrid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\’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</a:t>
                      </a:r>
                      <a:r>
                        <a:rPr lang="en-US" sz="2400" baseline="0" dirty="0" smtClean="0"/>
                        <a:t> Quote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\”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</a:t>
                      </a:r>
                      <a:r>
                        <a:rPr lang="en-US" sz="2400" baseline="0" dirty="0" smtClean="0"/>
                        <a:t> Quote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</a:t>
                      </a:r>
                      <a:r>
                        <a:rPr lang="en-US" sz="2400" baseline="0" dirty="0" smtClean="0"/>
                        <a:t> Backslash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Carriage</a:t>
                      </a:r>
                      <a:r>
                        <a:rPr lang="en-US" sz="2400" baseline="0" dirty="0" smtClean="0"/>
                        <a:t> Return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New Line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Tab</a:t>
                      </a:r>
                      <a:r>
                        <a:rPr lang="en-US" sz="2400" baseline="0" dirty="0" smtClean="0"/>
                        <a:t> Space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Backspace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12" y="30213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Arithmetic Operators</a:t>
            </a:r>
            <a:endParaRPr lang="en-US" sz="4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54705"/>
              </p:ext>
            </p:extLst>
          </p:nvPr>
        </p:nvGraphicFramePr>
        <p:xfrm>
          <a:off x="3799270" y="1659229"/>
          <a:ext cx="5537913" cy="407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805"/>
                <a:gridCol w="3501108"/>
              </a:tblGrid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Increment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Decrement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Division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Modulus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8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12" y="30213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Relational Operators</a:t>
            </a:r>
            <a:endParaRPr lang="en-US" sz="4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32122"/>
              </p:ext>
            </p:extLst>
          </p:nvPr>
        </p:nvGraphicFramePr>
        <p:xfrm>
          <a:off x="3258356" y="1749381"/>
          <a:ext cx="6336403" cy="356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84"/>
                <a:gridCol w="4005919"/>
              </a:tblGrid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Equal To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 Than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 or Equal To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 Than or Equal</a:t>
                      </a:r>
                      <a:r>
                        <a:rPr lang="en-US" sz="2400" baseline="0" dirty="0" smtClean="0"/>
                        <a:t> To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Equal To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12" y="30213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Logical Operators</a:t>
            </a:r>
            <a:endParaRPr lang="en-US" sz="4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6633"/>
              </p:ext>
            </p:extLst>
          </p:nvPr>
        </p:nvGraphicFramePr>
        <p:xfrm>
          <a:off x="3258356" y="1749381"/>
          <a:ext cx="6336403" cy="357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84"/>
                <a:gridCol w="4005919"/>
              </a:tblGrid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  <a:endParaRPr lang="en-US" sz="2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XOR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Short Circuit OR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Short</a:t>
                      </a:r>
                      <a:r>
                        <a:rPr lang="en-US" sz="2400" baseline="0" dirty="0" smtClean="0"/>
                        <a:t> Circuit AND</a:t>
                      </a:r>
                      <a:endParaRPr lang="en-US" sz="2400" dirty="0"/>
                    </a:p>
                  </a:txBody>
                  <a:tcPr/>
                </a:tc>
              </a:tr>
              <a:tr h="508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Unary NOT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7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12" y="30213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Bitwise Operators</a:t>
            </a:r>
            <a:endParaRPr lang="en-US" sz="4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77299"/>
              </p:ext>
            </p:extLst>
          </p:nvPr>
        </p:nvGraphicFramePr>
        <p:xfrm>
          <a:off x="2910626" y="1324378"/>
          <a:ext cx="7534141" cy="5195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004"/>
                <a:gridCol w="4763137"/>
              </a:tblGrid>
              <a:tr h="4838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</a:tr>
              <a:tr h="48389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Ones Compliment</a:t>
                      </a:r>
                      <a:endParaRPr lang="en-US" sz="2400" dirty="0"/>
                    </a:p>
                  </a:txBody>
                  <a:tcPr/>
                </a:tc>
              </a:tr>
              <a:tr h="48389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 AND</a:t>
                      </a:r>
                      <a:endParaRPr lang="en-US" sz="2400" dirty="0"/>
                    </a:p>
                  </a:txBody>
                  <a:tcPr/>
                </a:tc>
              </a:tr>
              <a:tr h="48389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 OR</a:t>
                      </a:r>
                      <a:endParaRPr lang="en-US" sz="2400" dirty="0"/>
                    </a:p>
                  </a:txBody>
                  <a:tcPr/>
                </a:tc>
              </a:tr>
              <a:tr h="48389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</a:t>
                      </a:r>
                      <a:r>
                        <a:rPr lang="en-US" sz="2400" baseline="0" dirty="0" smtClean="0"/>
                        <a:t> XOR</a:t>
                      </a:r>
                      <a:endParaRPr lang="en-US" sz="2400" dirty="0"/>
                    </a:p>
                  </a:txBody>
                  <a:tcPr/>
                </a:tc>
              </a:tr>
              <a:tr h="78259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Shift Bits left by N times,</a:t>
                      </a:r>
                    </a:p>
                    <a:p>
                      <a:r>
                        <a:rPr lang="en-US" sz="2400" dirty="0" smtClean="0"/>
                        <a:t>Filling</a:t>
                      </a:r>
                      <a:r>
                        <a:rPr lang="en-US" sz="2400" baseline="0" dirty="0" smtClean="0"/>
                        <a:t> 0 on right</a:t>
                      </a:r>
                      <a:endParaRPr lang="en-US" sz="2400" dirty="0"/>
                    </a:p>
                  </a:txBody>
                  <a:tcPr/>
                </a:tc>
              </a:tr>
              <a:tr h="78259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Shift Bits right by N times,</a:t>
                      </a:r>
                    </a:p>
                    <a:p>
                      <a:r>
                        <a:rPr lang="en-US" sz="2400" dirty="0" smtClean="0"/>
                        <a:t>Filling</a:t>
                      </a:r>
                      <a:r>
                        <a:rPr lang="en-US" sz="2400" baseline="0" dirty="0" smtClean="0"/>
                        <a:t> sign bit on left</a:t>
                      </a:r>
                      <a:endParaRPr lang="en-US" sz="2400" dirty="0"/>
                    </a:p>
                  </a:txBody>
                  <a:tcPr/>
                </a:tc>
              </a:tr>
              <a:tr h="113041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Shift Bits right by N times,</a:t>
                      </a:r>
                    </a:p>
                    <a:p>
                      <a:r>
                        <a:rPr lang="en-US" sz="2400" dirty="0" smtClean="0"/>
                        <a:t>Filling</a:t>
                      </a:r>
                      <a:r>
                        <a:rPr lang="en-US" sz="2400" baseline="0" dirty="0" smtClean="0"/>
                        <a:t> 0 on left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5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If-else in Java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51019"/>
            <a:ext cx="8915400" cy="50270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(percentage &gt;= 90)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grade = ‘A’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(percentage &gt;= 80)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grade = ‘B’;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(percentage &gt;= 70)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grade = ‘C’;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grade = ‘F’;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73349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Switch in Java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64652"/>
            <a:ext cx="8915400" cy="5658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witch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(quantity)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price = 50;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price = 90;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price = (quantity 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39448" y="2086377"/>
            <a:ext cx="36447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 Java, </a:t>
            </a:r>
            <a:r>
              <a:rPr lang="en-US" sz="2000" b="1" dirty="0" smtClean="0">
                <a:solidFill>
                  <a:srgbClr val="0070C0"/>
                </a:solidFill>
              </a:rPr>
              <a:t>we can even compare Strings</a:t>
            </a:r>
            <a:r>
              <a:rPr lang="en-US" sz="2000" b="1" dirty="0" smtClean="0"/>
              <a:t> using a switch statement.</a:t>
            </a:r>
          </a:p>
          <a:p>
            <a:endParaRPr lang="en-US" sz="2000" b="1" dirty="0"/>
          </a:p>
          <a:p>
            <a:r>
              <a:rPr lang="en-US" sz="2000" b="1" dirty="0" smtClean="0"/>
              <a:t>In such a case, the expression must evaluate to a String.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98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While loop in Java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8834" y="1647423"/>
            <a:ext cx="8354117" cy="48950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length)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+=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The condition must evaluate to a </a:t>
            </a:r>
            <a:r>
              <a:rPr lang="en-US" sz="2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 value.</a:t>
            </a:r>
            <a:endParaRPr lang="en-US" sz="2800" b="1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For loop in Java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004811"/>
            <a:ext cx="7594263" cy="4344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length; ++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+=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We can declare variables inside the loop</a:t>
            </a:r>
          </a:p>
          <a:p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The scope of such variables is the body of the 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9632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name="" id="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>
          <a:xfrm>
            <a:off x="2589212" y="263502"/>
            <a:ext cy="1280890" cx="8911687"/>
          </a:xfrm>
        </p:spPr>
        <p:txBody>
          <a:bodyPr>
            <a:normAutofit/>
          </a:bodyPr>
          <a:lstStyle/>
          <a:p>
            <a:r>
              <a:rPr b="1" sz="4400" smtClean="0" lang="en-US" dirty="0"/>
              <a:t>About Java</a:t>
            </a:r>
            <a:endParaRPr sz="4400" b="1" lang="en-US" dirty="0"/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>
          <a:xfrm>
            <a:off x="1739206" y="1438140"/>
            <a:ext cy="4898265" cx="8915400"/>
          </a:xfrm>
        </p:spPr>
        <p:txBody>
          <a:bodyPr>
            <a:noAutofit/>
          </a:bodyPr>
          <a:lstStyle/>
          <a:p>
            <a:r>
              <a:rPr b="1" sz="2800" smtClean="0" lang="en-US" dirty="0"/>
              <a:t>Java is a general purpose programming language.</a:t>
            </a:r>
          </a:p>
          <a:p>
            <a:r>
              <a:rPr b="1" sz="2800" smtClean="0" lang="en-US" dirty="0"/>
              <a:t>Invented by James Gosling.</a:t>
            </a:r>
          </a:p>
          <a:p>
            <a:r>
              <a:rPr b="1" sz="2800" smtClean="0" lang="en-US" dirty="0"/>
              <a:t>Java was released in May, 1995.</a:t>
            </a:r>
          </a:p>
          <a:p>
            <a:r>
              <a:rPr b="1" sz="2800" smtClean="0" lang="en-US" dirty="0"/>
              <a:t>Derives its syntax from C and C++.</a:t>
            </a:r>
          </a:p>
          <a:p>
            <a:r>
              <a:rPr b="1" sz="2800" smtClean="0" lang="en-US" dirty="0"/>
              <a:t>Java is provided as 3 different editions</a:t>
            </a:r>
          </a:p>
          <a:p>
            <a:pPr lvl="1" indent="-457200" marL="857250">
              <a:buFont typeface="+mj-lt"/>
              <a:buAutoNum type="arabicPeriod"/>
            </a:pPr>
            <a:r>
              <a:rPr b="1" sz="2600" smtClean="0" lang="en-US" dirty="0"/>
              <a:t>Java SE</a:t>
            </a:r>
          </a:p>
          <a:p>
            <a:pPr lvl="1" indent="-457200" marL="857250">
              <a:buFont typeface="+mj-lt"/>
              <a:buAutoNum type="arabicPeriod"/>
            </a:pPr>
            <a:r>
              <a:rPr b="1" sz="2600" smtClean="0" lang="en-US" dirty="0"/>
              <a:t>Java EE</a:t>
            </a:r>
          </a:p>
          <a:p>
            <a:pPr lvl="1" indent="-457200" marL="857250">
              <a:buFont typeface="+mj-lt"/>
              <a:buAutoNum type="arabicPeriod"/>
            </a:pPr>
            <a:r>
              <a:rPr b="1" sz="2600" smtClean="0" lang="en-US" dirty="0"/>
              <a:t>Java ME</a:t>
            </a:r>
            <a:endParaRPr sz="2600" b="1" lang="en-US" dirty="0"/>
          </a:p>
        </p:txBody>
      </p:sp>
    </p:spTree>
    <p:extLst>
      <p:ext uri="{BB962C8B-B14F-4D97-AF65-F5344CB8AC3E}">
        <p14:creationId xmlns:p14="http://schemas.microsoft.com/office/powerpoint/2010/main" val="1642054834"/>
      </p:ext>
    </p:extLst>
  </p:cSld>
  <p:clrMapOvr>
    <a:masterClrMapping/>
  </p:clrMapOvr>
  <p:timing>
    <p:tnLst>
      <p:par>
        <p:cTn restart="never" dur="indefinite" id="1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Do-While loop in Java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503" y="1824506"/>
            <a:ext cx="5829858" cy="3533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+=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length);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Reading input using Scanner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760888"/>
            <a:ext cx="7723052" cy="3388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 s = new Scanner(System.in);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8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s.nextInt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ong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 =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s.nextLong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 =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s.nextDouble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s.nextLine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925" y="1557271"/>
            <a:ext cx="831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Scanner is a class which is used to take input from the users. The following code snippet demonstrates this -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924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j</a:t>
            </a:r>
            <a:r>
              <a:rPr lang="en-US" sz="4400" b="1" dirty="0" err="1" smtClean="0"/>
              <a:t>ava.util.Scanner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92925" y="1557271"/>
            <a:ext cx="8319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The Scanner class is available in the </a:t>
            </a:r>
            <a:r>
              <a:rPr lang="en-US" sz="2400" b="1" dirty="0" err="1" smtClean="0">
                <a:solidFill>
                  <a:srgbClr val="0070C0"/>
                </a:solidFill>
              </a:rPr>
              <a:t>java.util</a:t>
            </a:r>
            <a:r>
              <a:rPr lang="en-US" sz="2400" b="1" dirty="0" smtClean="0"/>
              <a:t> 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We must write an import statement to make the Scanner available to the current program.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Consolas" panose="020B0609020204030204" pitchFamily="49" charset="0"/>
              </a:rPr>
              <a:t>In NetBeans, this is done easily by right-clicking and selecting “Fix Imports”.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Consolas" panose="020B0609020204030204" pitchFamily="49" charset="0"/>
              </a:rPr>
              <a:t>This is just like importing libraries.</a:t>
            </a:r>
          </a:p>
        </p:txBody>
      </p:sp>
    </p:spTree>
    <p:extLst>
      <p:ext uri="{BB962C8B-B14F-4D97-AF65-F5344CB8AC3E}">
        <p14:creationId xmlns:p14="http://schemas.microsoft.com/office/powerpoint/2010/main" val="8815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72" y="353654"/>
            <a:ext cx="949550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W</a:t>
            </a:r>
            <a:r>
              <a:rPr lang="en-US" sz="4400" b="1" dirty="0" smtClean="0"/>
              <a:t>here did </a:t>
            </a:r>
            <a:r>
              <a:rPr lang="en-US" sz="4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400" b="1" dirty="0" smtClean="0"/>
              <a:t> come from?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634544"/>
            <a:ext cx="8302602" cy="434447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Having learnt that we need to import Scanner from a different package, this must raise a question as to where our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come from ?</a:t>
            </a:r>
          </a:p>
          <a:p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For every Java program, the package,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 is automatically imported.</a:t>
            </a:r>
          </a:p>
          <a:p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This is where the basic printing statements and Math functions come from.</a:t>
            </a:r>
          </a:p>
        </p:txBody>
      </p:sp>
    </p:spTree>
    <p:extLst>
      <p:ext uri="{BB962C8B-B14F-4D97-AF65-F5344CB8AC3E}">
        <p14:creationId xmlns:p14="http://schemas.microsoft.com/office/powerpoint/2010/main" val="1660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Declaring Arrays in Java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5" y="1647423"/>
            <a:ext cx="9830358" cy="5210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// Declaring an array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rr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[10];	// Creating array of size 10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we can do it all in one step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array = 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Dynamic sized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[n];</a:t>
            </a:r>
          </a:p>
        </p:txBody>
      </p:sp>
    </p:spTree>
    <p:extLst>
      <p:ext uri="{BB962C8B-B14F-4D97-AF65-F5344CB8AC3E}">
        <p14:creationId xmlns:p14="http://schemas.microsoft.com/office/powerpoint/2010/main" val="27557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22486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Using Arrays in Java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5" y="1312572"/>
            <a:ext cx="9830358" cy="521057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We use arrays in Java just as we do in C. Only the declaration part varies.</a:t>
            </a:r>
          </a:p>
          <a:p>
            <a:pPr marL="800100" lvl="2" indent="0"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Arrays in Java always know their length. We can get the array length by using the </a:t>
            </a:r>
            <a:r>
              <a:rPr lang="en-US" sz="2800" b="1" dirty="0" smtClean="0">
                <a:solidFill>
                  <a:srgbClr val="0070C0"/>
                </a:solidFill>
                <a:cs typeface="Consolas" panose="020B0609020204030204" pitchFamily="49" charset="0"/>
              </a:rPr>
              <a:t>length property</a:t>
            </a:r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</a:p>
          <a:p>
            <a:pPr marL="800100" lvl="2" indent="0"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arr.length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pPr marL="800100" lvl="2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length of array</a:t>
            </a:r>
          </a:p>
          <a:p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Accessing an element out of arrays bounds throws </a:t>
            </a:r>
            <a:r>
              <a:rPr lang="en-US" sz="28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ArrayIndexOutofBoundsException</a:t>
            </a:r>
            <a:endParaRPr lang="en-US" sz="2800" b="1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[-1]);</a:t>
            </a:r>
          </a:p>
        </p:txBody>
      </p:sp>
    </p:spTree>
    <p:extLst>
      <p:ext uri="{BB962C8B-B14F-4D97-AF65-F5344CB8AC3E}">
        <p14:creationId xmlns:p14="http://schemas.microsoft.com/office/powerpoint/2010/main" val="9496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22486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Creating 2D arrays in Java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5" y="1312572"/>
            <a:ext cx="9830358" cy="521057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You can create a double dimensional array using two square brackets. </a:t>
            </a:r>
            <a:r>
              <a:rPr lang="en-US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Eg</a:t>
            </a:r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</a:p>
          <a:p>
            <a:pPr marL="800100" lvl="2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[][] 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[5][6];</a:t>
            </a:r>
          </a:p>
          <a:p>
            <a:pPr marL="800100" lvl="2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[][] 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[2][2];</a:t>
            </a:r>
          </a:p>
          <a:p>
            <a:pPr marL="800100" lvl="2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[][] 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[10][n];</a:t>
            </a:r>
          </a:p>
          <a:p>
            <a:pPr marL="800100" lvl="2" indent="0">
              <a:buNone/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Elements are accessed just as in C.</a:t>
            </a:r>
          </a:p>
          <a:p>
            <a:pPr marL="800100" lvl="2" indent="0"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[0][1]);</a:t>
            </a:r>
          </a:p>
          <a:p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Once the memory is allocated (using new), the elements of an array are initialized to their default values.</a:t>
            </a:r>
          </a:p>
        </p:txBody>
      </p:sp>
    </p:spTree>
    <p:extLst>
      <p:ext uri="{BB962C8B-B14F-4D97-AF65-F5344CB8AC3E}">
        <p14:creationId xmlns:p14="http://schemas.microsoft.com/office/powerpoint/2010/main" val="37880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13471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Enhanced for loop in Java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5" y="1209541"/>
            <a:ext cx="9830358" cy="521057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Java provides a looping construct called the enhanced for loop or for-each loop specially to iterate over arrays and collections.</a:t>
            </a:r>
          </a:p>
          <a:p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It takes each value from an array and assigns it to the loop variable.</a:t>
            </a:r>
          </a:p>
          <a:p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Loop ends when there are no further elements in the array.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array = new 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(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array)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		// Prints all numbers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89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4" y="263502"/>
            <a:ext cx="10075059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Disadvantages of enhanced for loop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4" y="1441361"/>
            <a:ext cx="9830358" cy="521057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We cannot change an element in the actual array. This is because the value is copied to the loop variable.</a:t>
            </a:r>
            <a:r>
              <a:rPr lang="en-US" sz="2400" b="1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So, it is a read-only iteration.</a:t>
            </a:r>
          </a:p>
          <a:p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We cannot skip an element in the iteration process. We must look at each and every element in the array.</a:t>
            </a:r>
          </a:p>
          <a:p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We cannot add new elements to the collection which is used in the enhanced for loop. </a:t>
            </a:r>
            <a:r>
              <a:rPr lang="en-US" sz="2400" b="1" dirty="0">
                <a:solidFill>
                  <a:schemeClr val="tx1"/>
                </a:solidFill>
                <a:cs typeface="Consolas" panose="020B0609020204030204" pitchFamily="49" charset="0"/>
              </a:rPr>
              <a:t>This throws </a:t>
            </a:r>
            <a:r>
              <a:rPr lang="en-US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ConcurrentModificationException</a:t>
            </a:r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  <a:endParaRPr lang="en-US" sz="2400" b="1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4" y="263502"/>
            <a:ext cx="10075059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Labelled loops in Java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4" y="1441361"/>
            <a:ext cx="9830358" cy="521057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We can assign labels each loop in java.</a:t>
            </a:r>
          </a:p>
          <a:p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Labels are ordinary names followed by a colon.</a:t>
            </a:r>
          </a:p>
          <a:p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Becomes very handy when we want to break out of the outer loop from the inner loops.</a:t>
            </a:r>
          </a:p>
          <a:p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To do that, we use labelled 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 and labelled </a:t>
            </a:r>
            <a:r>
              <a:rPr lang="en-US" sz="2400" b="1" dirty="0" smtClean="0">
                <a:solidFill>
                  <a:srgbClr val="0070C0"/>
                </a:solidFill>
                <a:cs typeface="Consolas" panose="020B0609020204030204" pitchFamily="49" charset="0"/>
              </a:rPr>
              <a:t>continue</a:t>
            </a:r>
            <a:r>
              <a:rPr lang="en-US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</a:p>
          <a:p>
            <a:endParaRPr lang="en-US" sz="24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arr.length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Loop;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9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Java SE (Standard Edition)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0113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 vague terms this is the core java language.</a:t>
            </a:r>
          </a:p>
          <a:p>
            <a:r>
              <a:rPr lang="en-US" sz="2800" b="1" dirty="0" smtClean="0"/>
              <a:t>Provides language features, core API (Application Programming Interface) related to IO Streams, Networking, Data Structures and more.</a:t>
            </a:r>
          </a:p>
          <a:p>
            <a:r>
              <a:rPr lang="en-US" sz="2800" b="1" dirty="0" smtClean="0"/>
              <a:t>It comes with Java compiler, JVM (Java Virtual Machine).</a:t>
            </a:r>
          </a:p>
          <a:p>
            <a:r>
              <a:rPr lang="en-US" sz="2800" b="1" dirty="0" smtClean="0"/>
              <a:t>Used to build </a:t>
            </a:r>
            <a:r>
              <a:rPr lang="en-US" sz="2800" b="1" dirty="0"/>
              <a:t>C</a:t>
            </a:r>
            <a:r>
              <a:rPr lang="en-US" sz="2800" b="1" dirty="0" smtClean="0"/>
              <a:t>onsole Applications and Frame Based Applications (Desktop Applications).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4" y="263502"/>
            <a:ext cx="10075059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Labelled loops in Java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4" y="1183783"/>
            <a:ext cx="9830358" cy="5513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[][] arrays = new 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[5][5];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OuterLoop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(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array : arrays)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InnerLoop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array)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-1)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OuterLoop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66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300" y="4990049"/>
            <a:ext cx="3361385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Thank you </a:t>
            </a:r>
            <a:r>
              <a:rPr lang="en-US" sz="4400" b="1" dirty="0" smtClean="0">
                <a:solidFill>
                  <a:srgbClr val="0070C0"/>
                </a:solidFill>
              </a:rPr>
              <a:t>!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47" y="283335"/>
            <a:ext cx="4382493" cy="4409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6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Java EE (Enterprise Edition)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0113"/>
            <a:ext cx="8915400" cy="456341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Commonly known as Advanced Java.</a:t>
            </a:r>
          </a:p>
          <a:p>
            <a:r>
              <a:rPr lang="en-US" sz="2800" b="1" dirty="0" smtClean="0"/>
              <a:t>Used to build web applications web services, and enterprise applications.</a:t>
            </a:r>
          </a:p>
          <a:p>
            <a:r>
              <a:rPr lang="en-US" sz="2800" b="1" dirty="0" smtClean="0"/>
              <a:t>Major topics are –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b="1" dirty="0" smtClean="0"/>
              <a:t>Servlets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b="1" dirty="0" smtClean="0"/>
              <a:t>JSP (Java Server Pages)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b="1" dirty="0" smtClean="0"/>
              <a:t>Java Mailing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b="1" dirty="0" smtClean="0"/>
              <a:t>MVC Frameworks – Struts, Hibernate</a:t>
            </a:r>
          </a:p>
        </p:txBody>
      </p:sp>
    </p:spTree>
    <p:extLst>
      <p:ext uri="{BB962C8B-B14F-4D97-AF65-F5344CB8AC3E}">
        <p14:creationId xmlns:p14="http://schemas.microsoft.com/office/powerpoint/2010/main" val="26445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Java ME (Micro Edition)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0113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Used to develop software which can be embedded into micro devices such as mobile phones.</a:t>
            </a:r>
          </a:p>
          <a:p>
            <a:r>
              <a:rPr lang="en-US" sz="2800" b="1" dirty="0" smtClean="0"/>
              <a:t>Lost popularity due to rise of android phones.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948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Features of Java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12382"/>
            <a:ext cx="8915400" cy="4898265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Robust – checks for potential errors both at compilation time and runtime.</a:t>
            </a:r>
          </a:p>
          <a:p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j;		// Use of unassigned local variable</a:t>
            </a:r>
          </a:p>
          <a:p>
            <a:pPr marL="0" indent="0">
              <a:buNone/>
            </a:pP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  <a:endParaRPr lang="en-US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[10] = 100;		// accessing element outside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// bounds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Features of Java (Contd.)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1019"/>
            <a:ext cx="8915400" cy="4898265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Platform Independence – </a:t>
            </a:r>
          </a:p>
          <a:p>
            <a:pPr lvl="1"/>
            <a:r>
              <a:rPr lang="en-US" sz="2600" b="1" dirty="0" smtClean="0"/>
              <a:t>Write Once, Run Anywhere (WORA)</a:t>
            </a:r>
          </a:p>
          <a:p>
            <a:pPr lvl="1"/>
            <a:r>
              <a:rPr lang="en-US" sz="2600" b="1" dirty="0" smtClean="0"/>
              <a:t>Java programs are NOT compiled to native code but and instead they are compiled to </a:t>
            </a:r>
            <a:r>
              <a:rPr lang="en-US" sz="2600" b="1" dirty="0" smtClean="0">
                <a:solidFill>
                  <a:srgbClr val="0070C0"/>
                </a:solidFill>
              </a:rPr>
              <a:t>Byte Code</a:t>
            </a:r>
            <a:r>
              <a:rPr lang="en-US" sz="2600" b="1" dirty="0" smtClean="0"/>
              <a:t>.</a:t>
            </a:r>
          </a:p>
          <a:p>
            <a:pPr lvl="1"/>
            <a:r>
              <a:rPr lang="en-US" sz="2600" b="1" dirty="0" smtClean="0"/>
              <a:t>Once a Java program is compiled to byte code, then it can be run on any platform where JVM is available</a:t>
            </a:r>
          </a:p>
        </p:txBody>
      </p:sp>
    </p:spTree>
    <p:extLst>
      <p:ext uri="{BB962C8B-B14F-4D97-AF65-F5344CB8AC3E}">
        <p14:creationId xmlns:p14="http://schemas.microsoft.com/office/powerpoint/2010/main" val="5254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5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Hello Java!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6617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Hello {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main(String[]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(“Hello Java!”);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315</TotalTime>
  <Words>1134</Words>
  <Application>Microsoft Office PowerPoint</Application>
  <PresentationFormat>Widescreen</PresentationFormat>
  <Paragraphs>294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Consolas</vt:lpstr>
      <vt:lpstr>Wingdings 3</vt:lpstr>
      <vt:lpstr>Wisp</vt:lpstr>
      <vt:lpstr>Java Workshop GeekHaven IIITA</vt:lpstr>
      <vt:lpstr>About Java</vt:lpstr>
      <vt:lpstr>Java SE (Standard Edition)</vt:lpstr>
      <vt:lpstr>Java EE (Enterprise Edition)</vt:lpstr>
      <vt:lpstr>Java ME (Micro Edition)</vt:lpstr>
      <vt:lpstr>Features of Java</vt:lpstr>
      <vt:lpstr>Features of Java (Contd.)</vt:lpstr>
      <vt:lpstr>PowerPoint Presentation</vt:lpstr>
      <vt:lpstr>Hello Java!</vt:lpstr>
      <vt:lpstr>Primitive Data Types in Java</vt:lpstr>
      <vt:lpstr>Escape Sequence Characters</vt:lpstr>
      <vt:lpstr>Arithmetic Operators</vt:lpstr>
      <vt:lpstr>Relational Operators</vt:lpstr>
      <vt:lpstr>Logical Operators</vt:lpstr>
      <vt:lpstr>Bitwise Operators</vt:lpstr>
      <vt:lpstr>If-else in Java</vt:lpstr>
      <vt:lpstr>Switch in Java</vt:lpstr>
      <vt:lpstr>While loop in Java</vt:lpstr>
      <vt:lpstr>For loop in Java</vt:lpstr>
      <vt:lpstr>Do-While loop in Java</vt:lpstr>
      <vt:lpstr>Reading input using Scanner</vt:lpstr>
      <vt:lpstr>java.util.Scanner</vt:lpstr>
      <vt:lpstr>Where did println() come from?</vt:lpstr>
      <vt:lpstr>Declaring Arrays in Java</vt:lpstr>
      <vt:lpstr>Using Arrays in Java</vt:lpstr>
      <vt:lpstr>Creating 2D arrays in Java</vt:lpstr>
      <vt:lpstr>Enhanced for loop in Java</vt:lpstr>
      <vt:lpstr>Disadvantages of enhanced for loop</vt:lpstr>
      <vt:lpstr>Labelled loops in Java</vt:lpstr>
      <vt:lpstr>Labelled loops in Java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Workshop GeekHaven IIITA</dc:title>
  <dc:creator>Vamsi Sangam</dc:creator>
  <cp:lastModifiedBy>Vamsi Sangam</cp:lastModifiedBy>
  <cp:revision>62</cp:revision>
  <dcterms:created xsi:type="dcterms:W3CDTF">2015-09-28T13:21:57Z</dcterms:created>
  <dcterms:modified xsi:type="dcterms:W3CDTF">2015-09-29T09:55:46Z</dcterms:modified>
</cp:coreProperties>
</file>