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EB Garamond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Squada One"/>
      <p:regular r:id="rId32"/>
    </p:embeddedFont>
    <p:embeddedFont>
      <p:font typeface="Montserrat ExtraBold"/>
      <p:bold r:id="rId33"/>
      <p:boldItalic r:id="rId34"/>
    </p:embeddedFont>
    <p:embeddedFont>
      <p:font typeface="Oswald"/>
      <p:regular r:id="rId35"/>
      <p:bold r:id="rId36"/>
    </p:embeddedFont>
    <p:embeddedFont>
      <p:font typeface="Barlow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D3AC7-D337-4CC9-A1DC-C69C785660D3}">
  <a:tblStyle styleId="{2A7D3AC7-D337-4CC9-A1DC-C69C785660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EBGaramond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SquadaOne-regular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font" Target="fonts/Montserrat-bold.fntdata"/><Relationship Id="rId39" Type="http://schemas.openxmlformats.org/officeDocument/2006/relationships/font" Target="fonts/BarlowLight-italic.fntdata"/><Relationship Id="rId16" Type="http://schemas.openxmlformats.org/officeDocument/2006/relationships/font" Target="fonts/Montserrat-regular.fntdata"/><Relationship Id="rId38" Type="http://schemas.openxmlformats.org/officeDocument/2006/relationships/font" Target="fonts/BarlowLight-bold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dab0b81d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dab0b81d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698b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698b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a8f1e75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a8f1e75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6612d3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6612d3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6612d38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16612d38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6612d38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6612d38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dab0b81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dab0b81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dab0b81d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dab0b81d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 flipH="1">
            <a:off x="128775" y="2221200"/>
            <a:ext cx="5429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Predicting Home Sale Price Using ML in Montgomery County, MD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663050" y="359625"/>
            <a:ext cx="42249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93650" y="1234900"/>
            <a:ext cx="53217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sale price of a house in Montgomery County, MD based on a variety of attributes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38" name="Google Shape;138;p13"/>
            <p:cNvSpPr/>
            <p:nvPr/>
          </p:nvSpPr>
          <p:spPr>
            <a:xfrm>
              <a:off x="1029600" y="238175"/>
              <a:ext cx="5317100" cy="4055200"/>
            </a:xfrm>
            <a:custGeom>
              <a:rect b="b" l="l" r="r" t="t"/>
              <a:pathLst>
                <a:path extrusionOk="0" h="162208" w="212684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643125" y="2170000"/>
              <a:ext cx="4242350" cy="3232925"/>
            </a:xfrm>
            <a:custGeom>
              <a:rect b="b" l="l" r="r" t="t"/>
              <a:pathLst>
                <a:path extrusionOk="0" h="129317" w="169694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38400" y="1978550"/>
              <a:ext cx="5251825" cy="2817375"/>
            </a:xfrm>
            <a:custGeom>
              <a:rect b="b" l="l" r="r" t="t"/>
              <a:pathLst>
                <a:path extrusionOk="0" h="112695" w="210073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357450" y="3714650"/>
              <a:ext cx="813700" cy="813700"/>
            </a:xfrm>
            <a:custGeom>
              <a:rect b="b" l="l" r="r" t="t"/>
              <a:pathLst>
                <a:path extrusionOk="0" h="32548" w="32548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115975" y="3635175"/>
              <a:ext cx="1133500" cy="971500"/>
            </a:xfrm>
            <a:custGeom>
              <a:rect b="b" l="l" r="r" t="t"/>
              <a:pathLst>
                <a:path extrusionOk="0" h="38860" w="4534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775175" y="3686375"/>
              <a:ext cx="25" cy="815850"/>
            </a:xfrm>
            <a:custGeom>
              <a:rect b="b" l="l" r="r" t="t"/>
              <a:pathLst>
                <a:path extrusionOk="0" h="32634" w="1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694675" y="3686375"/>
              <a:ext cx="163175" cy="815850"/>
            </a:xfrm>
            <a:custGeom>
              <a:rect b="b" l="l" r="r" t="t"/>
              <a:pathLst>
                <a:path extrusionOk="0" h="32634" w="6527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340050" y="4121500"/>
              <a:ext cx="844150" cy="25"/>
            </a:xfrm>
            <a:custGeom>
              <a:rect b="b" l="l" r="r" t="t"/>
              <a:pathLst>
                <a:path extrusionOk="0" h="1" w="33766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40050" y="4038825"/>
              <a:ext cx="844150" cy="163175"/>
            </a:xfrm>
            <a:custGeom>
              <a:rect b="b" l="l" r="r" t="t"/>
              <a:pathLst>
                <a:path extrusionOk="0" h="6527" w="33766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3"/>
          <p:cNvSpPr txBox="1"/>
          <p:nvPr>
            <p:ph type="ctrTitle"/>
          </p:nvPr>
        </p:nvSpPr>
        <p:spPr>
          <a:xfrm>
            <a:off x="663050" y="1768250"/>
            <a:ext cx="42249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663050" y="2592950"/>
            <a:ext cx="53217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/>
              <a:t>Has practical applications - a web application could be created for potential buyers to predict fair market price of houses on sale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problem to collect and analyze data - supervised learning can be used easily since prior home sales data is available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to explore factors affecting home prices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Scale of data is just right. Each year, approximately ~15K houses are sold in Montgomery County, MD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Montgomery County, MD is a diverse </a:t>
            </a:r>
            <a:r>
              <a:rPr lang="en"/>
              <a:t>geographical</a:t>
            </a:r>
            <a:r>
              <a:rPr lang="en"/>
              <a:t> location covering all types of communities such as rural, suburban and urban with a total population of around 1M. This would eliminate any potential biases from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55" name="Google Shape;155;p14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8" name="Google Shape;158;p14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00" y="1034100"/>
            <a:ext cx="5604133" cy="4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>
            <p:ph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 txBox="1"/>
          <p:nvPr>
            <p:ph idx="8" type="title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3622128" y="3819250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collect further enrichment data to increase the model accuracy?</a:t>
            </a:r>
            <a:endParaRPr sz="1200"/>
          </a:p>
        </p:txBody>
      </p:sp>
      <p:sp>
        <p:nvSpPr>
          <p:cNvPr id="172" name="Google Shape;172;p15"/>
          <p:cNvSpPr txBox="1"/>
          <p:nvPr>
            <p:ph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5"/>
          <p:cNvSpPr txBox="1"/>
          <p:nvPr>
            <p:ph idx="13" type="subTitle"/>
          </p:nvPr>
        </p:nvSpPr>
        <p:spPr>
          <a:xfrm>
            <a:off x="5789900" y="3819250"/>
            <a:ext cx="2392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uncover some other patterns outside of our stated problem?</a:t>
            </a:r>
            <a:endParaRPr sz="1200"/>
          </a:p>
        </p:txBody>
      </p:sp>
      <p:sp>
        <p:nvSpPr>
          <p:cNvPr id="174" name="Google Shape;174;p15"/>
          <p:cNvSpPr txBox="1"/>
          <p:nvPr>
            <p:ph idx="14" type="title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" name="Google Shape;175;p15"/>
          <p:cNvSpPr txBox="1"/>
          <p:nvPr>
            <p:ph idx="6" type="ctrTitle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5789900" y="2314750"/>
            <a:ext cx="2647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collected enough attributes to be able to make accurate predictions?</a:t>
            </a:r>
            <a:endParaRPr sz="1200"/>
          </a:p>
        </p:txBody>
      </p:sp>
      <p:sp>
        <p:nvSpPr>
          <p:cNvPr id="177" name="Google Shape;177;p15"/>
          <p:cNvSpPr txBox="1"/>
          <p:nvPr>
            <p:ph idx="18" type="title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8" name="Google Shape;178;p15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  <p:sp>
        <p:nvSpPr>
          <p:cNvPr id="179" name="Google Shape;179;p15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SALE PRICE</a:t>
            </a:r>
            <a:endParaRPr/>
          </a:p>
        </p:txBody>
      </p:sp>
      <p:sp>
        <p:nvSpPr>
          <p:cNvPr id="180" name="Google Shape;180;p15"/>
          <p:cNvSpPr txBox="1"/>
          <p:nvPr>
            <p:ph idx="17" type="subTitle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typical sale price in Montgomery County, MD</a:t>
            </a:r>
            <a:endParaRPr/>
          </a:p>
        </p:txBody>
      </p:sp>
      <p:sp>
        <p:nvSpPr>
          <p:cNvPr id="181" name="Google Shape;181;p15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82" name="Google Shape;182;p15"/>
          <p:cNvSpPr txBox="1"/>
          <p:nvPr>
            <p:ph idx="20" type="subTitle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outliers, what causes them?</a:t>
            </a:r>
            <a:endParaRPr/>
          </a:p>
        </p:txBody>
      </p:sp>
      <p:sp>
        <p:nvSpPr>
          <p:cNvPr id="183" name="Google Shape;183;p15"/>
          <p:cNvSpPr txBox="1"/>
          <p:nvPr>
            <p:ph idx="21" type="title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4" name="Google Shape;184;p15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 FACTORS</a:t>
            </a:r>
            <a:endParaRPr/>
          </a:p>
        </p:txBody>
      </p:sp>
      <p:sp>
        <p:nvSpPr>
          <p:cNvPr id="185" name="Google Shape;185;p15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dominant factors affecting the sale price</a:t>
            </a:r>
            <a:endParaRPr/>
          </a:p>
        </p:txBody>
      </p:sp>
      <p:sp>
        <p:nvSpPr>
          <p:cNvPr id="186" name="Google Shape;186;p15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88" name="Google Shape;188;p15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366600" y="3007376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91" name="Google Shape;191;p15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ctrTitle"/>
          </p:nvPr>
        </p:nvSpPr>
        <p:spPr>
          <a:xfrm>
            <a:off x="1920200" y="740525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905797" y="1764224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6"/>
          <p:cNvGrpSpPr/>
          <p:nvPr/>
        </p:nvGrpSpPr>
        <p:grpSpPr>
          <a:xfrm>
            <a:off x="986741" y="1221517"/>
            <a:ext cx="1028570" cy="677894"/>
            <a:chOff x="1928200" y="3132125"/>
            <a:chExt cx="1512825" cy="997050"/>
          </a:xfrm>
        </p:grpSpPr>
        <p:sp>
          <p:nvSpPr>
            <p:cNvPr id="200" name="Google Shape;200;p16"/>
            <p:cNvSpPr/>
            <p:nvPr/>
          </p:nvSpPr>
          <p:spPr>
            <a:xfrm>
              <a:off x="2718300" y="3132125"/>
              <a:ext cx="416325" cy="261200"/>
            </a:xfrm>
            <a:custGeom>
              <a:rect b="b" l="l" r="r" t="t"/>
              <a:pathLst>
                <a:path extrusionOk="0" h="10448" w="16653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850725" y="3580650"/>
              <a:ext cx="512350" cy="548525"/>
            </a:xfrm>
            <a:custGeom>
              <a:rect b="b" l="l" r="r" t="t"/>
              <a:pathLst>
                <a:path extrusionOk="0" h="21941" w="20494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993700" y="3850450"/>
              <a:ext cx="226375" cy="278725"/>
            </a:xfrm>
            <a:custGeom>
              <a:rect b="b" l="l" r="r" t="t"/>
              <a:pathLst>
                <a:path extrusionOk="0" h="11149" w="9055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844375" y="3580650"/>
              <a:ext cx="596650" cy="250800"/>
            </a:xfrm>
            <a:custGeom>
              <a:rect b="b" l="l" r="r" t="t"/>
              <a:pathLst>
                <a:path extrusionOk="0" h="10032" w="23866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015075" y="3146825"/>
              <a:ext cx="912200" cy="982350"/>
            </a:xfrm>
            <a:custGeom>
              <a:rect b="b" l="l" r="r" t="t"/>
              <a:pathLst>
                <a:path extrusionOk="0" h="39294" w="36488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282025" y="3668700"/>
              <a:ext cx="378300" cy="460475"/>
            </a:xfrm>
            <a:custGeom>
              <a:rect b="b" l="l" r="r" t="t"/>
              <a:pathLst>
                <a:path extrusionOk="0" h="18419" w="15132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928200" y="3146825"/>
              <a:ext cx="1083150" cy="367875"/>
            </a:xfrm>
            <a:custGeom>
              <a:rect b="b" l="l" r="r" t="t"/>
              <a:pathLst>
                <a:path extrusionOk="0" h="14715" w="43326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6"/>
          <p:cNvGrpSpPr/>
          <p:nvPr/>
        </p:nvGrpSpPr>
        <p:grpSpPr>
          <a:xfrm>
            <a:off x="4011323" y="1194793"/>
            <a:ext cx="993176" cy="823443"/>
            <a:chOff x="202950" y="1579375"/>
            <a:chExt cx="1537900" cy="1275075"/>
          </a:xfrm>
        </p:grpSpPr>
        <p:sp>
          <p:nvSpPr>
            <p:cNvPr id="208" name="Google Shape;208;p16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015775" y="2593800"/>
              <a:ext cx="46275" cy="71875"/>
            </a:xfrm>
            <a:custGeom>
              <a:rect b="b" l="l" r="r" t="t"/>
              <a:pathLst>
                <a:path extrusionOk="0" h="2875" w="1851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7225" y="2009625"/>
              <a:ext cx="258075" cy="248250"/>
            </a:xfrm>
            <a:custGeom>
              <a:rect b="b" l="l" r="r" t="t"/>
              <a:pathLst>
                <a:path extrusionOk="0" h="9930" w="10323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6"/>
          <p:cNvSpPr/>
          <p:nvPr/>
        </p:nvSpPr>
        <p:spPr>
          <a:xfrm>
            <a:off x="7170955" y="2164129"/>
            <a:ext cx="41659" cy="104057"/>
          </a:xfrm>
          <a:custGeom>
            <a:rect b="b" l="l" r="r" t="t"/>
            <a:pathLst>
              <a:path extrusionOk="0" h="6829" w="2734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>
            <a:off x="7056668" y="1281497"/>
            <a:ext cx="1069946" cy="986689"/>
            <a:chOff x="5747675" y="2580200"/>
            <a:chExt cx="1629525" cy="1502725"/>
          </a:xfrm>
        </p:grpSpPr>
        <p:sp>
          <p:nvSpPr>
            <p:cNvPr id="226" name="Google Shape;226;p16"/>
            <p:cNvSpPr/>
            <p:nvPr/>
          </p:nvSpPr>
          <p:spPr>
            <a:xfrm>
              <a:off x="7149400" y="3843875"/>
              <a:ext cx="68375" cy="170725"/>
            </a:xfrm>
            <a:custGeom>
              <a:rect b="b" l="l" r="r" t="t"/>
              <a:pathLst>
                <a:path extrusionOk="0" h="6829" w="2735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534700" y="2580200"/>
              <a:ext cx="68350" cy="205000"/>
            </a:xfrm>
            <a:custGeom>
              <a:rect b="b" l="l" r="r" t="t"/>
              <a:pathLst>
                <a:path extrusionOk="0" h="8200" w="2734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159025" y="2750900"/>
              <a:ext cx="819725" cy="1263700"/>
            </a:xfrm>
            <a:custGeom>
              <a:rect b="b" l="l" r="r" t="t"/>
              <a:pathLst>
                <a:path extrusionOk="0" h="50548" w="32789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261400" y="2990150"/>
              <a:ext cx="614975" cy="136450"/>
            </a:xfrm>
            <a:custGeom>
              <a:rect b="b" l="l" r="r" t="t"/>
              <a:pathLst>
                <a:path extrusionOk="0" h="5458" w="24599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261400" y="319490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261400" y="3399875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261400" y="360485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817625" y="4014575"/>
              <a:ext cx="1502750" cy="68350"/>
            </a:xfrm>
            <a:custGeom>
              <a:rect b="b" l="l" r="r" t="t"/>
              <a:pathLst>
                <a:path extrusionOk="0" h="2734" w="6011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466375" y="3809600"/>
              <a:ext cx="205000" cy="205000"/>
            </a:xfrm>
            <a:custGeom>
              <a:rect b="b" l="l" r="r" t="t"/>
              <a:pathLst>
                <a:path extrusionOk="0" h="8200" w="820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7397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2614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364000" y="2750900"/>
              <a:ext cx="409750" cy="136675"/>
            </a:xfrm>
            <a:custGeom>
              <a:rect b="b" l="l" r="r" t="t"/>
              <a:pathLst>
                <a:path extrusionOk="0" h="5467" w="1639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569000" y="3912200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534700" y="3912200"/>
              <a:ext cx="34075" cy="34075"/>
            </a:xfrm>
            <a:custGeom>
              <a:rect b="b" l="l" r="r" t="t"/>
              <a:pathLst>
                <a:path extrusionOk="0" h="1363" w="1363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747675" y="353780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747675" y="331475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977300" y="3514325"/>
              <a:ext cx="399900" cy="384750"/>
            </a:xfrm>
            <a:custGeom>
              <a:rect b="b" l="l" r="r" t="t"/>
              <a:pathLst>
                <a:path extrusionOk="0" h="15390" w="15996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6"/>
          <p:cNvSpPr/>
          <p:nvPr/>
        </p:nvSpPr>
        <p:spPr>
          <a:xfrm>
            <a:off x="1287351" y="1399800"/>
            <a:ext cx="108159" cy="104042"/>
          </a:xfrm>
          <a:custGeom>
            <a:rect b="b" l="l" r="r" t="t"/>
            <a:pathLst>
              <a:path extrusionOk="0" h="9930" w="10323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986747" y="1764224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84850" y="2329825"/>
            <a:ext cx="2274900" cy="27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 (lat, lng) → for visualization</a:t>
            </a:r>
            <a:endParaRPr sz="1000"/>
          </a:p>
        </p:txBody>
      </p:sp>
      <p:sp>
        <p:nvSpPr>
          <p:cNvPr id="246" name="Google Shape;246;p16"/>
          <p:cNvSpPr/>
          <p:nvPr/>
        </p:nvSpPr>
        <p:spPr>
          <a:xfrm>
            <a:off x="484850" y="2606738"/>
            <a:ext cx="2274900" cy="27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 price → target</a:t>
            </a:r>
            <a:endParaRPr sz="1000"/>
          </a:p>
        </p:txBody>
      </p:sp>
      <p:sp>
        <p:nvSpPr>
          <p:cNvPr id="247" name="Google Shape;247;p16"/>
          <p:cNvSpPr/>
          <p:nvPr/>
        </p:nvSpPr>
        <p:spPr>
          <a:xfrm>
            <a:off x="484850" y="2878925"/>
            <a:ext cx="2274900" cy="27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bedrooms, bathrooms → feature</a:t>
            </a:r>
            <a:endParaRPr sz="1000"/>
          </a:p>
        </p:txBody>
      </p:sp>
      <p:sp>
        <p:nvSpPr>
          <p:cNvPr id="248" name="Google Shape;248;p16"/>
          <p:cNvSpPr/>
          <p:nvPr/>
        </p:nvSpPr>
        <p:spPr>
          <a:xfrm>
            <a:off x="484850" y="3155825"/>
            <a:ext cx="2274900" cy="27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Area, lot size in sq feet → feature</a:t>
            </a:r>
            <a:endParaRPr sz="1000"/>
          </a:p>
        </p:txBody>
      </p:sp>
      <p:sp>
        <p:nvSpPr>
          <p:cNvPr id="249" name="Google Shape;249;p16"/>
          <p:cNvSpPr/>
          <p:nvPr/>
        </p:nvSpPr>
        <p:spPr>
          <a:xfrm>
            <a:off x="484850" y="3432725"/>
            <a:ext cx="2274900" cy="27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House type, year built → feature</a:t>
            </a:r>
            <a:endParaRPr sz="1000"/>
          </a:p>
        </p:txBody>
      </p:sp>
      <p:sp>
        <p:nvSpPr>
          <p:cNvPr id="250" name="Google Shape;250;p16"/>
          <p:cNvSpPr/>
          <p:nvPr/>
        </p:nvSpPr>
        <p:spPr>
          <a:xfrm>
            <a:off x="484850" y="3709625"/>
            <a:ext cx="2274900" cy="276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Elementary, middle, high school rating → feature</a:t>
            </a:r>
            <a:endParaRPr sz="1000"/>
          </a:p>
        </p:txBody>
      </p:sp>
      <p:sp>
        <p:nvSpPr>
          <p:cNvPr id="251" name="Google Shape;251;p16"/>
          <p:cNvSpPr/>
          <p:nvPr/>
        </p:nvSpPr>
        <p:spPr>
          <a:xfrm>
            <a:off x="484850" y="3986525"/>
            <a:ext cx="2274900" cy="27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 </a:t>
            </a:r>
            <a:r>
              <a:rPr lang="en" sz="1000"/>
              <a:t>ethnicities in zipcode</a:t>
            </a:r>
            <a:r>
              <a:rPr lang="en" sz="1000"/>
              <a:t> → feature</a:t>
            </a:r>
            <a:endParaRPr sz="1000"/>
          </a:p>
        </p:txBody>
      </p:sp>
      <p:sp>
        <p:nvSpPr>
          <p:cNvPr id="252" name="Google Shape;252;p16"/>
          <p:cNvSpPr txBox="1"/>
          <p:nvPr/>
        </p:nvSpPr>
        <p:spPr>
          <a:xfrm>
            <a:off x="227650" y="4362725"/>
            <a:ext cx="32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~15K data points spanning the time interval from Q3 2020 to Q3 2021 (ongoing)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3370463" y="2378325"/>
            <a:ext cx="2274900" cy="276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Location → for visualization</a:t>
            </a:r>
            <a:endParaRPr sz="1000"/>
          </a:p>
        </p:txBody>
      </p:sp>
      <p:sp>
        <p:nvSpPr>
          <p:cNvPr id="254" name="Google Shape;254;p16"/>
          <p:cNvSpPr/>
          <p:nvPr/>
        </p:nvSpPr>
        <p:spPr>
          <a:xfrm>
            <a:off x="3370450" y="2655225"/>
            <a:ext cx="2274900" cy="276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 → for matching</a:t>
            </a:r>
            <a:endParaRPr sz="1000"/>
          </a:p>
        </p:txBody>
      </p:sp>
      <p:sp>
        <p:nvSpPr>
          <p:cNvPr id="255" name="Google Shape;255;p16"/>
          <p:cNvSpPr/>
          <p:nvPr/>
        </p:nvSpPr>
        <p:spPr>
          <a:xfrm>
            <a:off x="3370450" y="2932125"/>
            <a:ext cx="2274900" cy="276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 → Elementary, middle, high</a:t>
            </a:r>
            <a:endParaRPr sz="1000"/>
          </a:p>
        </p:txBody>
      </p:sp>
      <p:sp>
        <p:nvSpPr>
          <p:cNvPr id="256" name="Google Shape;256;p16"/>
          <p:cNvSpPr/>
          <p:nvPr/>
        </p:nvSpPr>
        <p:spPr>
          <a:xfrm>
            <a:off x="3370450" y="3209025"/>
            <a:ext cx="2274900" cy="276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 → matched column</a:t>
            </a:r>
            <a:endParaRPr sz="1000"/>
          </a:p>
        </p:txBody>
      </p:sp>
      <p:cxnSp>
        <p:nvCxnSpPr>
          <p:cNvPr id="257" name="Google Shape;257;p16"/>
          <p:cNvCxnSpPr>
            <a:stCxn id="256" idx="1"/>
          </p:cNvCxnSpPr>
          <p:nvPr/>
        </p:nvCxnSpPr>
        <p:spPr>
          <a:xfrm flipH="1">
            <a:off x="2769850" y="3347475"/>
            <a:ext cx="600600" cy="51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6"/>
          <p:cNvSpPr/>
          <p:nvPr/>
        </p:nvSpPr>
        <p:spPr>
          <a:xfrm>
            <a:off x="6354450" y="2433300"/>
            <a:ext cx="2274900" cy="27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Zipcode → for matching</a:t>
            </a:r>
            <a:endParaRPr sz="1000"/>
          </a:p>
        </p:txBody>
      </p:sp>
      <p:sp>
        <p:nvSpPr>
          <p:cNvPr id="259" name="Google Shape;259;p16"/>
          <p:cNvSpPr txBox="1"/>
          <p:nvPr/>
        </p:nvSpPr>
        <p:spPr>
          <a:xfrm>
            <a:off x="3100050" y="3585775"/>
            <a:ext cx="32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~200 total schools with their ratings 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6354450" y="2710200"/>
            <a:ext cx="2274900" cy="27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 ethnic breakdown</a:t>
            </a:r>
            <a:endParaRPr sz="1000"/>
          </a:p>
        </p:txBody>
      </p:sp>
      <p:sp>
        <p:nvSpPr>
          <p:cNvPr id="261" name="Google Shape;261;p16"/>
          <p:cNvSpPr txBox="1"/>
          <p:nvPr/>
        </p:nvSpPr>
        <p:spPr>
          <a:xfrm>
            <a:off x="6256050" y="3086325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~75 zipcodes with ethnic breakdown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62" name="Google Shape;262;p16"/>
          <p:cNvCxnSpPr>
            <a:stCxn id="260" idx="1"/>
            <a:endCxn id="251" idx="3"/>
          </p:cNvCxnSpPr>
          <p:nvPr/>
        </p:nvCxnSpPr>
        <p:spPr>
          <a:xfrm flipH="1">
            <a:off x="2759850" y="2848650"/>
            <a:ext cx="3594600" cy="1276200"/>
          </a:xfrm>
          <a:prstGeom prst="bentConnector3">
            <a:avLst>
              <a:gd fmla="val 89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Analysis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135025" y="211452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7831875" y="2102338"/>
            <a:ext cx="1263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still going strong!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645875" y="16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{2A7D3AC7-D337-4CC9-A1DC-C69C785660D3}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School Ratings Enrichment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School Ratings Enrichment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Linear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= 0.38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Forrest (3 Features)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Forrest (30 Features)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004265" y="2769088"/>
            <a:ext cx="1645822" cy="2130963"/>
          </a:xfrm>
          <a:custGeom>
            <a:rect b="b" l="l" r="r" t="t"/>
            <a:pathLst>
              <a:path extrusionOk="0" h="90028" w="69532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7569118" y="3651835"/>
            <a:ext cx="529593" cy="1765995"/>
          </a:xfrm>
          <a:custGeom>
            <a:rect b="b" l="l" r="r" t="t"/>
            <a:pathLst>
              <a:path extrusionOk="0" h="74609" w="22374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124645" y="3736010"/>
            <a:ext cx="711615" cy="1192282"/>
          </a:xfrm>
          <a:custGeom>
            <a:rect b="b" l="l" r="r" t="t"/>
            <a:pathLst>
              <a:path extrusionOk="0" h="50371" w="30064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8346273" y="4112419"/>
            <a:ext cx="258145" cy="1222627"/>
          </a:xfrm>
          <a:custGeom>
            <a:rect b="b" l="l" r="r" t="t"/>
            <a:pathLst>
              <a:path extrusionOk="0" h="51653" w="10906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2438860" y="3453301"/>
            <a:ext cx="1081101" cy="1399756"/>
          </a:xfrm>
          <a:custGeom>
            <a:rect b="b" l="l" r="r" t="t"/>
            <a:pathLst>
              <a:path extrusionOk="0" h="65570" w="50643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2767000" y="3991678"/>
            <a:ext cx="433141" cy="1320556"/>
          </a:xfrm>
          <a:custGeom>
            <a:rect b="b" l="l" r="r" t="t"/>
            <a:pathLst>
              <a:path extrusionOk="0" h="61860" w="2029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3527790" y="4198961"/>
            <a:ext cx="751500" cy="1104411"/>
          </a:xfrm>
          <a:custGeom>
            <a:rect b="b" l="l" r="r" t="t"/>
            <a:pathLst>
              <a:path extrusionOk="0" h="41102" w="27968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4265210" y="4669454"/>
            <a:ext cx="1092964" cy="633917"/>
          </a:xfrm>
          <a:custGeom>
            <a:rect b="b" l="l" r="r" t="t"/>
            <a:pathLst>
              <a:path extrusionOk="0" h="23592" w="40676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4380187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3741272" y="4695545"/>
            <a:ext cx="259967" cy="454828"/>
          </a:xfrm>
          <a:custGeom>
            <a:rect b="b" l="l" r="r" t="t"/>
            <a:pathLst>
              <a:path extrusionOk="0" h="16927" w="9675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4686290" y="4882829"/>
            <a:ext cx="284204" cy="415356"/>
          </a:xfrm>
          <a:custGeom>
            <a:rect b="b" l="l" r="r" t="t"/>
            <a:pathLst>
              <a:path extrusionOk="0" h="15458" w="10577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5052609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3413297" y="4166717"/>
            <a:ext cx="2081780" cy="502765"/>
          </a:xfrm>
          <a:custGeom>
            <a:rect b="b" l="l" r="r" t="t"/>
            <a:pathLst>
              <a:path extrusionOk="0" h="18711" w="77476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5733451" y="3476738"/>
            <a:ext cx="1403087" cy="1442450"/>
          </a:xfrm>
          <a:custGeom>
            <a:rect b="b" l="l" r="r" t="t"/>
            <a:pathLst>
              <a:path extrusionOk="0" h="60940" w="59277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240050" y="3921130"/>
            <a:ext cx="410248" cy="1367653"/>
          </a:xfrm>
          <a:custGeom>
            <a:rect b="b" l="l" r="r" t="t"/>
            <a:pathLst>
              <a:path extrusionOk="0" h="57780" w="17332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058330" y="2330676"/>
            <a:ext cx="1339065" cy="2243750"/>
          </a:xfrm>
          <a:custGeom>
            <a:rect b="b" l="l" r="r" t="t"/>
            <a:pathLst>
              <a:path extrusionOk="0" h="105106" w="62727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1484864" y="3039133"/>
            <a:ext cx="475943" cy="2300727"/>
          </a:xfrm>
          <a:custGeom>
            <a:rect b="b" l="l" r="r" t="t"/>
            <a:pathLst>
              <a:path extrusionOk="0" h="107775" w="22295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-7" y="2864687"/>
            <a:ext cx="1851853" cy="1904112"/>
          </a:xfrm>
          <a:custGeom>
            <a:rect b="b" l="l" r="r" t="t"/>
            <a:pathLst>
              <a:path extrusionOk="0" h="89196" w="86748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668763" y="3518238"/>
            <a:ext cx="541266" cy="1804013"/>
          </a:xfrm>
          <a:custGeom>
            <a:rect b="b" l="l" r="r" t="t"/>
            <a:pathLst>
              <a:path extrusionOk="0" h="84507" w="25355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 txBox="1"/>
          <p:nvPr>
            <p:ph idx="1" type="subTitle"/>
          </p:nvPr>
        </p:nvSpPr>
        <p:spPr>
          <a:xfrm>
            <a:off x="5625250" y="550050"/>
            <a:ext cx="2357100" cy="1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best predictive model is nearly 88% accurate!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25" y="57525"/>
            <a:ext cx="4686250" cy="3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idx="1" type="subTitle"/>
          </p:nvPr>
        </p:nvSpPr>
        <p:spPr>
          <a:xfrm>
            <a:off x="2173575" y="174550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Data Analysis</a:t>
            </a:r>
            <a:endParaRPr b="1" sz="2000"/>
          </a:p>
        </p:txBody>
      </p:sp>
      <p:sp>
        <p:nvSpPr>
          <p:cNvPr id="307" name="Google Shape;307;p19"/>
          <p:cNvSpPr txBox="1"/>
          <p:nvPr>
            <p:ph type="ctrTitle"/>
          </p:nvPr>
        </p:nvSpPr>
        <p:spPr>
          <a:xfrm>
            <a:off x="2911400" y="551649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 this project we have utilized Tableau  as a visualization tool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1092250"/>
            <a:ext cx="8648850" cy="39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7674"/>
            <a:ext cx="8839201" cy="1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2375"/>
            <a:ext cx="7891827" cy="2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