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0" r:id="rId5"/>
    <p:sldId id="343" r:id="rId6"/>
    <p:sldId id="346" r:id="rId7"/>
    <p:sldId id="347" r:id="rId8"/>
    <p:sldId id="359" r:id="rId9"/>
    <p:sldId id="358" r:id="rId10"/>
    <p:sldId id="360" r:id="rId11"/>
    <p:sldId id="361" r:id="rId12"/>
    <p:sldId id="362" r:id="rId13"/>
    <p:sldId id="363" r:id="rId14"/>
    <p:sldId id="356" r:id="rId15"/>
    <p:sldId id="364" r:id="rId16"/>
    <p:sldId id="348" r:id="rId17"/>
    <p:sldId id="35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 autoAdjust="0"/>
  </p:normalViewPr>
  <p:slideViewPr>
    <p:cSldViewPr snapToGrid="0">
      <p:cViewPr>
        <p:scale>
          <a:sx n="66" d="100"/>
          <a:sy n="66" d="100"/>
        </p:scale>
        <p:origin x="544" y="32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3C32-27BC-BD4A-9110-EA6962F4B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6EB605-05FD-4FA7-B21F-2723A3FEA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4B34D-EEEB-5BED-CDEE-BCC6E0B80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E6A7-1A82-284E-D598-FD84CFD0E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0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18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3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281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0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9E87-A582-F4DC-492A-5A535539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2349F-4371-5C00-BEDF-E931D1D07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2B456-2067-F6B2-AFD5-FC2E2DAF9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3AFF5-0F67-B38D-7C5E-E8B0F6762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11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A5EFA-360F-5561-3A02-B4B41EF3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4A4B1-1C2D-F063-B6CC-ED69D63AC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0E7FF-8261-D252-06EE-7BAF7228B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40619-3846-DE61-835F-B8597E965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74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3E596-F8F1-8C4E-84A5-50FAA5DE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F6072-A43F-1809-19F1-4EF08A540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0FD92-AC91-30C5-BDCD-A383CFF2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AAD1-AEE3-633B-65C6-D3A36A376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154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10C90-4A38-41C6-F36D-CC669A61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C311BB-02CD-3D13-FD83-66E286592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53E62B-93E8-17FF-27E6-C8D9472AC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DD71-D93C-C4E2-BA83-ED22705F0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21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64CA2-16CB-354B-647B-A6CDDC8C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EE1C3-5A19-FBE0-F03A-CD385F4F6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22E52-758A-2110-2562-FACE503E9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C8C05-1296-A9CC-C780-3A9D315F8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0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62A4-2E4B-23FB-9F8B-D54C0F90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3046"/>
            <a:ext cx="10571998" cy="3366198"/>
          </a:xfrm>
        </p:spPr>
        <p:txBody>
          <a:bodyPr/>
          <a:lstStyle/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AI Based Recruitment Pipeline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BBEC8-077F-F81B-D983-0028E769E2D3}"/>
              </a:ext>
            </a:extLst>
          </p:cNvPr>
          <p:cNvSpPr txBox="1"/>
          <p:nvPr/>
        </p:nvSpPr>
        <p:spPr>
          <a:xfrm>
            <a:off x="8572500" y="5334000"/>
            <a:ext cx="28094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By</a:t>
            </a: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Hasini</a:t>
            </a:r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90F9-E904-961E-3156-4A9C2C986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8BEA-C012-05C9-24E6-AE598D6F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3" y="215901"/>
            <a:ext cx="4837385" cy="162559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SHAP Detailed Analysis</a:t>
            </a: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E3BF0C-AB90-FF9D-CFF1-3997AC25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/>
        </p:blipFill>
        <p:spPr>
          <a:xfrm>
            <a:off x="1236663" y="776288"/>
            <a:ext cx="3433762" cy="50180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1D25-A2C1-0E07-C36D-45B5B4F6717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2615" y="2085655"/>
            <a:ext cx="4837385" cy="4347042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SHAP Waterfall Plots: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-Generated for candidates with high, medium, and low predictions.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Demonstrated how features influenced individual predictions.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SHAP Dependence Plots: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Visualized relationships between top features and model output.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Identified key trends in candidate selection.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Partial Dependence Plots (PDP):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Showcased feature interactions using 1D and 2D plots.</a:t>
            </a:r>
          </a:p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Further explained decision-making behavior.</a:t>
            </a:r>
          </a:p>
          <a:p>
            <a:pPr lvl="0"/>
            <a:endParaRPr lang="en-US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43154-2C4F-4E59-33E5-91B0DA43F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787" y="1963554"/>
            <a:ext cx="3224464" cy="23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76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5C08-21B2-2C9C-04D8-EDC43857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Screener Technique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7AD1-919B-3CF8-4FC9-0695A083FD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Resume Screening Process:</a:t>
            </a:r>
          </a:p>
          <a:p>
            <a:r>
              <a:rPr lang="en-US"/>
              <a:t> </a:t>
            </a:r>
            <a:r>
              <a:rPr lang="en-US" sz="1700"/>
              <a:t>-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Utilized TF-IDF vectorization to extract text-based features from resumes, job descriptions, and transcripts.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Measured cosine similarity between resumes and job descriptions to assess candidate relevance.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Analyzed transcript similarity to evaluate alignment with job role.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Screening Thresholds &amp; Decision Making: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Set similarity thresholds for resume and transcript screening.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Classified candidates as **Accepted** or **Rejected** based on similarity scores.</a:t>
            </a:r>
          </a:p>
          <a:p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Adjusted thresholds dynamically to optimize selection criteria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305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744DD-EA28-D7A0-B05F-D59E83595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EDA0-51E8-36CB-B6BA-7AFCE35B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Prediction &amp; Automated Email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63F2-EF8A-25D5-C668-C0FA75DE4D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30893" y="924339"/>
            <a:ext cx="5684373" cy="5009322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Process: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 Used pre-trained XGBoost model to predict candidate selection.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Computed resume-job similarity and transcript-job similarity using TF-IDF and cosine similarity.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- Applied model predictions to classify candidates as Accepted or Rejected.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- Saved results in prediction_results.xlsx for further analysis.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 Email Notification: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Automatically sends results to HR with an Excel attachment.</a:t>
            </a:r>
          </a:p>
        </p:txBody>
      </p:sp>
    </p:spTree>
    <p:extLst>
      <p:ext uri="{BB962C8B-B14F-4D97-AF65-F5344CB8AC3E}">
        <p14:creationId xmlns:p14="http://schemas.microsoft.com/office/powerpoint/2010/main" val="384749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3E25-7402-EAC9-107D-E3C80B967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924339"/>
            <a:ext cx="3990110" cy="5009322"/>
          </a:xfrm>
        </p:spPr>
        <p:txBody>
          <a:bodyPr/>
          <a:lstStyle/>
          <a:p>
            <a:r>
              <a:rPr lang="en-US" noProof="0"/>
              <a:t> Conclusion &amp; Workflow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D146A-879C-A0DC-7A0C-2E7729C4D1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53836" y="546100"/>
            <a:ext cx="6177309" cy="277899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endParaRPr lang="en-US" noProof="0"/>
          </a:p>
          <a:p>
            <a:pPr marL="0" lvl="0" indent="0">
              <a:buNone/>
            </a:pPr>
            <a:r>
              <a:rPr lang="en-US" sz="2000" b="1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 AI-Based Automated Recruitment Workflow:</a:t>
            </a:r>
          </a:p>
          <a:p>
            <a:pPr lvl="0"/>
            <a:endParaRPr lang="en-US" noProof="0"/>
          </a:p>
          <a:p>
            <a:pPr marL="0" lvl="0" indent="0">
              <a:buNone/>
            </a:pPr>
            <a:r>
              <a:rPr lang="en-US" sz="19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1. </a:t>
            </a: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Collect Resumes → Candidates submit resumes.</a:t>
            </a:r>
          </a:p>
          <a:p>
            <a:pPr marL="0" lvl="0" indent="0">
              <a:buNone/>
            </a:pP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2. Screen Resumes (AI) → AI filters candidates based on similarity scores.</a:t>
            </a:r>
          </a:p>
          <a:p>
            <a:pPr marL="0" lvl="0" indent="0">
              <a:buNone/>
            </a:pP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3. Select Candidates for Interview (AI)→ AI shortlists top candidates.</a:t>
            </a:r>
          </a:p>
          <a:p>
            <a:pPr marL="0" lvl="0" indent="0">
              <a:buNone/>
            </a:pP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4. Generate Interview Questions (AI - LLaMA) → AI creates customized interview questions.</a:t>
            </a:r>
          </a:p>
          <a:p>
            <a:pPr marL="0" lvl="0" indent="0">
              <a:buNone/>
            </a:pP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5. Conduct Interviews (AI or Human) → AI/human interviewer assesses responses.</a:t>
            </a:r>
          </a:p>
          <a:p>
            <a:pPr marL="0" lvl="0" indent="0">
              <a:buNone/>
            </a:pP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6. Make Selection Decision (AI) → AI decides to select/reject candidat</a:t>
            </a:r>
          </a:p>
          <a:p>
            <a:pPr marL="0" lvl="0" indent="0">
              <a:buNone/>
            </a:pPr>
            <a:r>
              <a:rPr lang="en-US" sz="20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7. Send Email Notification (AI) → AI sends results to HR.</a:t>
            </a:r>
          </a:p>
          <a:p>
            <a:pPr lvl="0"/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FDB5C-106E-88F6-9353-25362AF2CB8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3836" y="3745924"/>
            <a:ext cx="6177309" cy="22389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Key Achievements</a:t>
            </a: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and optimized the recruitment process.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workload while ensuring fair, unbiased hiring.</a:t>
            </a:r>
          </a:p>
          <a:p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AI for intelligent decision-making and enhanced efficiency.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80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5011-03FC-652B-2538-4EAE68AB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660" y="1017858"/>
            <a:ext cx="10650681" cy="2719255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2349-EF0B-F33D-13F9-8262414616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660" y="4042066"/>
            <a:ext cx="10650681" cy="2296843"/>
          </a:xfrm>
        </p:spPr>
        <p:txBody>
          <a:bodyPr>
            <a:normAutofit/>
          </a:bodyPr>
          <a:lstStyle/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HASINI</a:t>
            </a:r>
          </a:p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hasinib609@gmail.com</a:t>
            </a:r>
          </a:p>
        </p:txBody>
      </p:sp>
    </p:spTree>
    <p:extLst>
      <p:ext uri="{BB962C8B-B14F-4D97-AF65-F5344CB8AC3E}">
        <p14:creationId xmlns:p14="http://schemas.microsoft.com/office/powerpoint/2010/main" val="36636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CDD0-17F6-3312-AE6D-F7EB95E4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7" y="924339"/>
            <a:ext cx="3990110" cy="5009322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6AA5-9DDA-DA9A-5469-6885A5A84D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46793" y="924340"/>
            <a:ext cx="5684373" cy="5009322"/>
          </a:xfrm>
        </p:spPr>
        <p:txBody>
          <a:bodyPr>
            <a:normAutofit fontScale="85000" lnSpcReduction="10000"/>
          </a:bodyPr>
          <a:lstStyle/>
          <a:p>
            <a:pPr lvl="0"/>
            <a:endParaRPr lang="en-US" noProof="0"/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an AI-driven automated recruitment pipeline.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Resume Screener to filter candidates for interviews.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Utilized AI to generate interview questions tailored to the job description.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Enabled AI agents or non-experts to conduct interviews.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AI evaluated candidate performance based on:</a:t>
            </a:r>
          </a:p>
          <a:p>
            <a:pPr lvl="0">
              <a:lnSpc>
                <a:spcPct val="17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</a:t>
            </a: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Resume analysis</a:t>
            </a:r>
          </a:p>
          <a:p>
            <a:pPr lvl="0">
              <a:lnSpc>
                <a:spcPct val="170000"/>
              </a:lnSpc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 Interview responses</a:t>
            </a:r>
          </a:p>
          <a:p>
            <a:pPr lvl="0">
              <a:lnSpc>
                <a:spcPct val="170000"/>
              </a:lnSpc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 Job role requirements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AI autonomously made selection/rejection decisions.</a:t>
            </a:r>
          </a:p>
          <a:p>
            <a:pPr marL="285750" lvl="0" indent="-285750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AI automatically notified HR/Manager via email with candidate results.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59076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7FBB55-EF55-03D8-7D3C-29341A40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2192482"/>
          </a:xfrm>
        </p:spPr>
        <p:txBody>
          <a:bodyPr/>
          <a:lstStyle/>
          <a:p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</a:t>
            </a:r>
            <a:r>
              <a:rPr lang="en-US" noProof="0"/>
              <a:t>)</a:t>
            </a:r>
            <a:br>
              <a:rPr lang="en-US" noProof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AD7D9-DEA3-79A4-785F-0EA9451710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2826327"/>
            <a:ext cx="3772622" cy="3470564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sz="2100" b="1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Why EDA is Used in This Project</a:t>
            </a:r>
          </a:p>
          <a:p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EDA was performed to understand the dataset, detect patterns, and identify potential data quality issues.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Helped in selecting the right features for training machine learning models.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Allowed us to visualize key insights such as decision distribution and resume characteristics.</a:t>
            </a:r>
          </a:p>
          <a:p>
            <a:pPr lvl="0"/>
            <a:endParaRPr lang="en-US" noProof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1AEBD-97B4-1075-C260-DE510B23C8E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237163" y="1509713"/>
            <a:ext cx="5972175" cy="4033837"/>
          </a:xfrm>
        </p:spPr>
      </p:pic>
    </p:spTree>
    <p:extLst>
      <p:ext uri="{BB962C8B-B14F-4D97-AF65-F5344CB8AC3E}">
        <p14:creationId xmlns:p14="http://schemas.microsoft.com/office/powerpoint/2010/main" val="410443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8204-2C6C-CA2B-7ACE-709BD219E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</p:spPr>
        <p:txBody>
          <a:bodyPr/>
          <a:lstStyle/>
          <a:p>
            <a:r>
              <a:rPr lang="en-US" noProof="0"/>
              <a:t>Summary Statistics &amp; Missing Values</a:t>
            </a: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9C7069E-8095-250E-5EC8-5FE8BAC1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/>
        </p:blipFill>
        <p:spPr>
          <a:xfrm>
            <a:off x="1236663" y="776288"/>
            <a:ext cx="3433762" cy="50180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17C7-EFB2-790A-200F-D9BF262619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2615" y="2505979"/>
            <a:ext cx="4837385" cy="392671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Performed Summary Statistics Analysis: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- Calculated mean, median, standard deviation for numeric features to understand data distribution.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Handled Missing Values: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Used a heatmap to visualize missing data.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Identified gaps and cleaned the dataset    for better accuracy.</a:t>
            </a: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441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B87CA-8818-2688-687F-8EF3A0D3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435D-E528-A480-C169-5630CD662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</p:spPr>
        <p:txBody>
          <a:bodyPr/>
          <a:lstStyle/>
          <a:p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&amp; Decision Counts</a:t>
            </a:r>
            <a:b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7D9FB117-094F-BEBF-B873-9EBE6FCB7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/>
        </p:blipFill>
        <p:spPr>
          <a:xfrm>
            <a:off x="1236663" y="776288"/>
            <a:ext cx="3433762" cy="50180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70621-1E54-44D0-D11F-B747F0E0A3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2615" y="2505979"/>
            <a:ext cx="4837385" cy="3926717"/>
          </a:xfrm>
        </p:spPr>
        <p:txBody>
          <a:bodyPr>
            <a:normAutofit fontScale="85000" lnSpcReduction="10000"/>
          </a:bodyPr>
          <a:lstStyle/>
          <a:p>
            <a:pPr lvl="0"/>
            <a:endParaRPr lang="en-US" noProof="0"/>
          </a:p>
          <a:p>
            <a:pPr lvl="0"/>
            <a:r>
              <a:rPr lang="en-US" noProof="0"/>
              <a:t>-</a:t>
            </a:r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&amp; Decision Counts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Conducted Correlation Analysis: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- Created a heatmap to find relationships between numerical features.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- Determined which factors influenced candidate selection.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Visualized Decision Counts: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- Plotted a bar chart to display the number of selected/rejected candidates.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- Analyzed dataset balance for potential biases.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/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640F3-F2F0-A206-F1A4-FCFAF9F66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682" y="2042158"/>
            <a:ext cx="3257723" cy="248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3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41438-DCF0-89E2-EE56-4354848DA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F949090-AD35-8518-971E-85517F76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393571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5B6384-341D-D41F-6646-EA4AA8D5C3D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1345915"/>
            <a:ext cx="3772622" cy="4950976"/>
          </a:xfrm>
        </p:spPr>
        <p:txBody>
          <a:bodyPr>
            <a:noAutofit/>
          </a:bodyPr>
          <a:lstStyle/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Classical Machine Learning Models</a:t>
            </a:r>
          </a:p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Inputs: Resume-Job Description similarity, Resume-Transcript similarity, Transcript sentiment, Transcript subjectivity, Transcript length.</a:t>
            </a:r>
          </a:p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Selection (1) or Rejection (0).</a:t>
            </a:r>
          </a:p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Selection:</a:t>
            </a:r>
          </a:p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Used TF-IDF vectorization for text similarity measurements.</a:t>
            </a:r>
          </a:p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sentiment and subjectivity from transcript data.</a:t>
            </a:r>
          </a:p>
          <a:p>
            <a:pPr lvl="0"/>
            <a:r>
              <a:rPr lang="en-US" sz="15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transcript word count and weighted transcript similarity</a:t>
            </a:r>
            <a:r>
              <a:rPr lang="en-US" sz="1500" noProof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525E-F5A3-3D6F-8190-FCA93F7938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18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4C6E-3D5F-08B4-5F9B-ED49D6354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09A0-9A2B-977F-FFC7-A4E207CE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</p:spPr>
        <p:txBody>
          <a:bodyPr/>
          <a:lstStyle/>
          <a:p>
            <a:r>
              <a:rPr lang="en-US" noProof="0"/>
              <a:t>Results of ML Models</a:t>
            </a:r>
            <a:br>
              <a:rPr lang="en-US" noProof="0"/>
            </a:b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AF525A82-8BD4-37FA-5011-FEC759FC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/>
        </p:blipFill>
        <p:spPr>
          <a:xfrm>
            <a:off x="1236663" y="776288"/>
            <a:ext cx="3433762" cy="50180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4935-388E-18B7-8A90-30DD1C6052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2615" y="2085655"/>
            <a:ext cx="4837385" cy="4347042"/>
          </a:xfrm>
        </p:spPr>
        <p:txBody>
          <a:bodyPr>
            <a:normAutofit/>
          </a:bodyPr>
          <a:lstStyle/>
          <a:p>
            <a:pPr lvl="0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lang="en-US" b="1" noProof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-Accuracy and ROC AUC scores visualized   using bar plots.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XGBoost achieved the highest accuracy and robustness.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Feature Importance Analysis: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Visualized the most impactful features  using a feature importance plot.</a:t>
            </a:r>
          </a:p>
          <a:p>
            <a:pPr lvl="0"/>
            <a:r>
              <a:rPr lang="en-US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- Resume-Job Description similarity and sentiment were among the top features.</a:t>
            </a:r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  <a:p>
            <a:pPr lvl="0"/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3BFD8-B8B2-9E34-D6CC-ECF69FAE3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3859" y="2424701"/>
            <a:ext cx="3139369" cy="15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8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6A83E-959D-6298-88A7-D3FCA10B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7529-C142-C7A6-CDDA-7F500C93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53" y="215901"/>
            <a:ext cx="4837385" cy="1625599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(BERT-based model)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66F9D43F-209D-1328-0D56-5B1CB3679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" b="14"/>
          <a:stretch/>
        </p:blipFill>
        <p:spPr>
          <a:xfrm>
            <a:off x="1236663" y="776288"/>
            <a:ext cx="3433762" cy="50180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0BD94-02F5-6B24-4060-0AAD976059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592615" y="2085655"/>
            <a:ext cx="4837385" cy="4347042"/>
          </a:xfrm>
        </p:spPr>
        <p:txBody>
          <a:bodyPr>
            <a:normAutofit lnSpcReduction="10000"/>
          </a:bodyPr>
          <a:lstStyle/>
          <a:p>
            <a:pPr lvl="0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BERT Embeddings:</a:t>
            </a:r>
          </a:p>
          <a:p>
            <a:pPr lvl="0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Used pre-trained BERT models for resume and transcript text analysis.</a:t>
            </a:r>
          </a:p>
          <a:p>
            <a:pPr lvl="0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Trained a Neural Network:</a:t>
            </a:r>
          </a:p>
          <a:p>
            <a:pPr lvl="0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Leveraged BERT embeddings for better contextual understanding.</a:t>
            </a:r>
          </a:p>
          <a:p>
            <a:pPr lvl="0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Compared with Classical Models:</a:t>
            </a:r>
          </a:p>
          <a:p>
            <a:pPr lvl="0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Achieved better accuracy in understanding text-based candidate qualifications.</a:t>
            </a:r>
          </a:p>
          <a:p>
            <a:pPr lvl="0"/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- Outperformed traditional ML models in capturing semantic meanings.</a:t>
            </a:r>
          </a:p>
          <a:p>
            <a:pPr lvl="0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381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6750-3719-5ADF-B022-19B07146C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265A20-4CCD-E08F-31C8-2D2E0020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935" y="633845"/>
            <a:ext cx="3990110" cy="2192482"/>
          </a:xfrm>
        </p:spPr>
        <p:txBody>
          <a:bodyPr/>
          <a:lstStyle/>
          <a:p>
            <a:r>
              <a:rPr lang="en-US" noProof="0"/>
              <a:t> Post Model Analysis (SHAP Analysis)</a:t>
            </a:r>
            <a:br>
              <a:rPr lang="en-US" noProof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361F6E-43D9-249F-D777-026081AF575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423" y="2374900"/>
            <a:ext cx="3772622" cy="392199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endParaRPr lang="en-US" noProof="0"/>
          </a:p>
          <a:p>
            <a:pPr lvl="0"/>
            <a:r>
              <a:rPr lang="en-US" sz="4300" b="1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Why SHAP Analysis?</a:t>
            </a:r>
          </a:p>
          <a:p>
            <a:pPr lvl="0"/>
            <a:r>
              <a:rPr lang="en-US" sz="43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- SHAP (SHapley Additive exPlanations) was used to interpret model decisions.</a:t>
            </a:r>
          </a:p>
          <a:p>
            <a:pPr lvl="0"/>
            <a:r>
              <a:rPr lang="en-US" sz="43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- Helps understand feature contributions to predictions.</a:t>
            </a:r>
          </a:p>
          <a:p>
            <a:pPr lvl="0"/>
            <a:r>
              <a:rPr lang="en-US" sz="43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- Ensures transparency in AI-driven selection processes.</a:t>
            </a:r>
          </a:p>
          <a:p>
            <a:pPr lvl="0"/>
            <a:r>
              <a:rPr lang="en-US" sz="4300" b="1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SHAP Beeswarm Plot:</a:t>
            </a:r>
          </a:p>
          <a:p>
            <a:pPr lvl="0"/>
            <a:r>
              <a:rPr lang="en-US" sz="43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  Visualized overall feature importance.</a:t>
            </a:r>
          </a:p>
          <a:p>
            <a:r>
              <a:rPr lang="en-US" sz="430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the most influential features in the selection process.</a:t>
            </a:r>
          </a:p>
          <a:p>
            <a:pPr lvl="0"/>
            <a:endParaRPr lang="en-US" noProof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95BF1D-6495-8F5E-51EB-CEB5BA84153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237163" y="2275201"/>
            <a:ext cx="5972175" cy="250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2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29F0C84-2C14-4FB8-88C2-9577181F2C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2B3831-C4F2-498C-8E5F-F8D6F90548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ACCF44-01D5-4C40-9EAC-D3C3683409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Liquid void presentation</Template>
  <TotalTime>116</TotalTime>
  <Words>939</Words>
  <Application>Microsoft Office PowerPoint</Application>
  <PresentationFormat>Widescreen</PresentationFormat>
  <Paragraphs>129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Automated AI Based Recruitment Pipeline</vt:lpstr>
      <vt:lpstr>Objective</vt:lpstr>
      <vt:lpstr>Exploratory Data Analysis (EDA) </vt:lpstr>
      <vt:lpstr>Summary Statistics &amp; Missing Values</vt:lpstr>
      <vt:lpstr>Correlation &amp; Decision Counts </vt:lpstr>
      <vt:lpstr>Model Training</vt:lpstr>
      <vt:lpstr>Results of ML Models </vt:lpstr>
      <vt:lpstr>Deep Learning (BERT-based model) </vt:lpstr>
      <vt:lpstr> Post Model Analysis (SHAP Analysis) </vt:lpstr>
      <vt:lpstr>SHAP Detailed Analysis</vt:lpstr>
      <vt:lpstr>Resume Screener Technique </vt:lpstr>
      <vt:lpstr>Prediction &amp; Automated Email  </vt:lpstr>
      <vt:lpstr> Conclusion &amp;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Jeevan. B</dc:creator>
  <cp:lastModifiedBy>Jeevan. B</cp:lastModifiedBy>
  <cp:revision>8</cp:revision>
  <dcterms:created xsi:type="dcterms:W3CDTF">2025-02-08T03:20:37Z</dcterms:created>
  <dcterms:modified xsi:type="dcterms:W3CDTF">2025-02-11T03:22:07Z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