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slideLayouts/slideLayout20.xml" ContentType="application/vnd.openxmlformats-officedocument.presentationml.slideLayout+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tags/tag3.xml" ContentType="application/vnd.openxmlformats-officedocument.presentationml.tags+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23.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Capgemini Masters" id="{4E249A1C-D928-4AC0-A77C-65440B7A141B}">
          <p14:sldIdLst>
            <p14:sldId id="1049"/>
          </p14:sldIdLst>
        </p14:section>
      </p14:sectionLst>
    </p:ext>
    <p:ext uri="{EFAFB233-063F-42B5-8137-9DF3F51BA10A}">
      <p15:sldGuideLst xmlns=""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00" d="100"/>
          <a:sy n="100" d="100"/>
        </p:scale>
        <p:origin x="-84" y="147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05/05/2022</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195" name="Notes Placeholder 2">
            <a:extLst>
              <a:ext uri="{FF2B5EF4-FFF2-40B4-BE49-F238E27FC236}">
                <a16:creationId xmlns="" xmlns:a16="http://schemas.microsoft.com/office/drawing/2014/main" id="{9C8E31D1-17D2-4FF9-845C-778BEC269434}"/>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2077" name="think-cell Slide" r:id="rId6" imgW="360" imgH="360" progId="">
              <p:embed/>
            </p:oleObj>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4365" name="think-cell Slide" r:id="rId4" imgW="360" imgH="360" progId="">
              <p:embed/>
            </p:oleObj>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5389"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16413" name="think-cell Slide" r:id="rId4" imgW="360" imgH="360" progId="">
              <p:embed/>
            </p:oleObj>
          </a:graphicData>
        </a:graphic>
      </p:graphicFrame>
    </p:spTree>
    <p:extLst>
      <p:ext uri="{BB962C8B-B14F-4D97-AF65-F5344CB8AC3E}">
        <p14:creationId xmlns=""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3101" name="think-cell Slide" r:id="rId7" imgW="360" imgH="360" progId="">
              <p:embed/>
            </p:oleObj>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23581" name="think-cell Slide" r:id="rId4" imgW="360" imgH="360" progId="">
              <p:embed/>
            </p:oleObj>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24605" name="think-cell Slide" r:id="rId4" imgW="360" imgH="360" progId="">
              <p:embed/>
            </p:oleObj>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p:oleObj spid="_x0000_s27677" name="think-cell Slide" r:id="rId4" imgW="360" imgH="360" progId="">
              <p:embed/>
            </p:oleObj>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 xmlns:p14="http://schemas.microsoft.com/office/powerpoint/2010/main" val="3378389502"/>
      </p:ext>
    </p:extLst>
  </p:cSld>
  <p:clrMapOvr>
    <a:masterClrMapping/>
  </p:clrMapOvr>
  <p:extLst>
    <p:ext uri="{DCECCB84-F9BA-43D5-87BE-67443E8EF086}">
      <p15:sldGuideLst xmlns=""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 xmlns:a16="http://schemas.microsoft.com/office/drawing/2014/main" id="{9D2BDE31-324A-48D9-B4FF-035BEA658753}"/>
              </a:ext>
            </a:extLst>
          </p:cNvPr>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4125" name="think-cell Slide" r:id="rId7"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5149" name="think-cell Slide" r:id="rId9"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p:oleObj spid="_x0000_s7197" name="think-cell Slide" r:id="rId5" imgW="360" imgH="360" progId="">
              <p:embed/>
            </p:oleObj>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p:oleObj spid="_x0000_s8221" name="think-cell Slide" r:id="rId4" imgW="360" imgH="360" progId="">
              <p:embed/>
            </p:oleObj>
          </a:graphicData>
        </a:graphic>
      </p:graphicFrame>
    </p:spTree>
    <p:extLst>
      <p:ext uri="{BB962C8B-B14F-4D97-AF65-F5344CB8AC3E}">
        <p14:creationId xmlns=""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p:oleObj spid="_x0000_s1053" name="think-cell Slide" r:id="rId25" imgW="360" imgH="360" progId="">
              <p:embed/>
            </p:oleObj>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p:oleObj spid="_x0000_s18461" name="think-cell Slide" r:id="rId14" imgW="360" imgH="360" progId="">
              <p:embed/>
            </p:oleObj>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uravhianl/casestudy" TargetMode="External"/><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drive.google.com/drive/folders/1TFVO6Tv8aqHOc9p9OeydBj78FUGYDX5W?usp=sharing" TargetMode="Externa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smtClean="0"/>
              <a:t>Movie Ticket Booking Application</a:t>
            </a:r>
          </a:p>
          <a:p>
            <a:pPr>
              <a:lnSpc>
                <a:spcPct val="114000"/>
              </a:lnSpc>
            </a:pPr>
            <a:r>
              <a:rPr lang="en-US" dirty="0" smtClean="0"/>
              <a:t>Completed end to end case study of Movie ticket booking application System . along with API Gateway, </a:t>
            </a:r>
            <a:r>
              <a:rPr lang="en-US" dirty="0" err="1" smtClean="0"/>
              <a:t>Swagger,Postman</a:t>
            </a:r>
            <a:r>
              <a:rPr lang="en-US" dirty="0" smtClean="0"/>
              <a:t>, responsive UI with HTML5, CSS, Bootstrap and React used as User Interface.</a:t>
            </a:r>
          </a:p>
          <a:p>
            <a:pPr>
              <a:lnSpc>
                <a:spcPct val="114000"/>
              </a:lnSpc>
            </a:pPr>
            <a:r>
              <a:rPr lang="en-IN" altLang="nl-NL" b="1" dirty="0" smtClean="0"/>
              <a:t>HTML, CSS, JAVASCRIPT for web developers at </a:t>
            </a:r>
            <a:r>
              <a:rPr lang="en-IN" altLang="nl-NL" b="1" dirty="0" err="1" smtClean="0"/>
              <a:t>Coursera</a:t>
            </a:r>
            <a:endParaRPr lang="en-IN" altLang="nl-NL" b="1" dirty="0" smtClean="0"/>
          </a:p>
          <a:p>
            <a:pPr>
              <a:lnSpc>
                <a:spcPct val="114000"/>
              </a:lnSpc>
            </a:pPr>
            <a:r>
              <a:rPr lang="en-IN" altLang="en-US" dirty="0" smtClean="0"/>
              <a:t>Completed this course with </a:t>
            </a:r>
            <a:r>
              <a:rPr lang="en-IN" altLang="en-US" dirty="0" smtClean="0"/>
              <a:t>88</a:t>
            </a:r>
            <a:r>
              <a:rPr lang="en-IN" altLang="en-US" dirty="0" smtClean="0"/>
              <a:t>% </a:t>
            </a:r>
            <a:r>
              <a:rPr lang="en-IN" altLang="en-US" dirty="0" smtClean="0"/>
              <a:t>and Designed responsive Restaurant website using HTML5 CSS3 Bootstrap and JavaScript.</a:t>
            </a:r>
          </a:p>
          <a:p>
            <a:pPr>
              <a:lnSpc>
                <a:spcPct val="114000"/>
              </a:lnSpc>
            </a:pPr>
            <a:endParaRPr lang="en-IN" altLang="en-US" b="1" dirty="0"/>
          </a:p>
          <a:p>
            <a:pPr eaLnBrk="1" hangingPunct="1">
              <a:lnSpc>
                <a:spcPct val="114000"/>
              </a:lnSpc>
            </a:pPr>
            <a:r>
              <a:rPr lang="en-IN" altLang="en-US" dirty="0" smtClean="0"/>
              <a:t>.</a:t>
            </a:r>
            <a:endParaRPr lang="en-IN" altLang="en-US" dirty="0"/>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smtClean="0"/>
              <a:t>Bangalore</a:t>
            </a:r>
            <a:endParaRPr lang="nl-NL" altLang="nl-NL" dirty="0"/>
          </a:p>
          <a:p>
            <a:pPr eaLnBrk="1" hangingPunct="1"/>
            <a:endParaRPr lang="nl-NL" altLang="nl-NL" dirty="0"/>
          </a:p>
        </p:txBody>
      </p:sp>
      <p:sp>
        <p:nvSpPr>
          <p:cNvPr id="7174" name="Text Placeholder 25">
            <a:extLst>
              <a:ext uri="{FF2B5EF4-FFF2-40B4-BE49-F238E27FC236}">
                <a16:creationId xmlns=""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a:t>
            </a:r>
            <a:r>
              <a:rPr lang="nl-NL" altLang="nl-NL" dirty="0" smtClean="0"/>
              <a:t>9902535106</a:t>
            </a:r>
            <a:endParaRPr lang="nl-NL" altLang="nl-NL" dirty="0"/>
          </a:p>
        </p:txBody>
      </p:sp>
      <p:sp>
        <p:nvSpPr>
          <p:cNvPr id="7175" name="Text Placeholder 26">
            <a:extLst>
              <a:ext uri="{FF2B5EF4-FFF2-40B4-BE49-F238E27FC236}">
                <a16:creationId xmlns=""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 Java, Rest API,</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Object Oriented Programming, JSON, XML</a:t>
            </a:r>
            <a:r>
              <a:rPr lang="en-US" sz="1050" dirty="0"/>
              <a:t>. Good understanding of Document Object Model (DOM) and DOM Functions</a:t>
            </a:r>
            <a:r>
              <a:rPr lang="en-US" sz="1050" dirty="0" smtClean="0"/>
              <a:t>.</a:t>
            </a:r>
          </a:p>
          <a:p>
            <a:pPr marL="171450" lvl="0" indent="-171450">
              <a:buFont typeface="Arial" panose="020B0604020202020204" pitchFamily="34" charset="0"/>
              <a:buChar char="•"/>
            </a:pPr>
            <a:r>
              <a:rPr lang="en-US" sz="1050" dirty="0" smtClean="0"/>
              <a:t>Proficient in creating </a:t>
            </a:r>
            <a:r>
              <a:rPr lang="en-US" sz="1050" b="1" dirty="0" smtClean="0"/>
              <a:t>Web </a:t>
            </a:r>
            <a:r>
              <a:rPr lang="en-US" sz="1050" dirty="0" smtClean="0"/>
              <a:t>Application in </a:t>
            </a:r>
            <a:r>
              <a:rPr lang="en-US" sz="1050" b="1" dirty="0" smtClean="0"/>
              <a:t>React </a:t>
            </a:r>
            <a:r>
              <a:rPr lang="en-US" sz="1050" dirty="0" smtClean="0"/>
              <a:t>with Authentication with routing.</a:t>
            </a:r>
          </a:p>
          <a:p>
            <a:pPr marL="171450" indent="-171450">
              <a:buFont typeface="Arial" panose="020B0604020202020204" pitchFamily="34" charset="0"/>
              <a:buChar char="•"/>
            </a:pPr>
            <a:r>
              <a:rPr lang="en-US" sz="1050" dirty="0" smtClean="0"/>
              <a:t>Experience in creating documentation with </a:t>
            </a:r>
            <a:r>
              <a:rPr lang="en-US" sz="1050" b="1" dirty="0" smtClean="0"/>
              <a:t>swagger </a:t>
            </a:r>
            <a:r>
              <a:rPr lang="en-US" sz="1050" dirty="0" smtClean="0"/>
              <a:t>and </a:t>
            </a:r>
            <a:r>
              <a:rPr lang="en-US" sz="1050" b="1" dirty="0" smtClean="0"/>
              <a:t>unit testing </a:t>
            </a:r>
            <a:r>
              <a:rPr lang="en-US" sz="1050" dirty="0" smtClean="0"/>
              <a:t>using </a:t>
            </a:r>
            <a:r>
              <a:rPr lang="en-US" sz="1050" b="1" dirty="0" err="1" smtClean="0"/>
              <a:t>JUnit</a:t>
            </a:r>
            <a:r>
              <a:rPr lang="en-US" sz="1050" b="1" dirty="0" smtClean="0"/>
              <a:t>.</a:t>
            </a:r>
            <a:endParaRPr lang="en-US" sz="1050" b="1" dirty="0" smtClean="0"/>
          </a:p>
          <a:p>
            <a:pPr marL="171450" lvl="0" indent="-171450">
              <a:buFont typeface="Arial" panose="020B0604020202020204" pitchFamily="34" charset="0"/>
              <a:buChar char="•"/>
            </a:pPr>
            <a:endParaRPr lang="en-US" sz="1050" dirty="0" smtClean="0"/>
          </a:p>
          <a:p>
            <a:pPr marL="171450" lvl="0" indent="-171450">
              <a:buFont typeface="Arial" panose="020B0604020202020204" pitchFamily="34" charset="0"/>
              <a:buChar char="•"/>
            </a:pPr>
            <a:endParaRPr lang="en-US" sz="1050" dirty="0" smtClean="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smtClean="0"/>
              <a:t>Nikitha</a:t>
            </a:r>
            <a:r>
              <a:rPr lang="en-IN" altLang="en-US" dirty="0" smtClean="0"/>
              <a:t> G</a:t>
            </a:r>
            <a:endParaRPr lang="en-IN" altLang="en-US" dirty="0"/>
          </a:p>
        </p:txBody>
      </p:sp>
      <p:sp>
        <p:nvSpPr>
          <p:cNvPr id="7183" name="Text Placeholder 25">
            <a:extLst>
              <a:ext uri="{FF2B5EF4-FFF2-40B4-BE49-F238E27FC236}">
                <a16:creationId xmlns=""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 xmlns:a16="http://schemas.microsoft.com/office/drawing/2014/main" id="{4E726CED-1BAF-414A-893B-4626E9B6F2B4}"/>
              </a:ext>
            </a:extLst>
          </p:cNvPr>
          <p:cNvSpPr/>
          <p:nvPr/>
        </p:nvSpPr>
        <p:spPr>
          <a:xfrm>
            <a:off x="9448617" y="547041"/>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Computer science &amp; Eng. :2017-2021</a:t>
            </a:r>
          </a:p>
        </p:txBody>
      </p:sp>
      <p:sp>
        <p:nvSpPr>
          <p:cNvPr id="6" name="Rectangle 5">
            <a:extLst>
              <a:ext uri="{FF2B5EF4-FFF2-40B4-BE49-F238E27FC236}">
                <a16:creationId xmlns="" xmlns:a16="http://schemas.microsoft.com/office/drawing/2014/main" id="{1616387D-79C4-4D2C-8F4C-617036B1459A}"/>
              </a:ext>
            </a:extLst>
          </p:cNvPr>
          <p:cNvSpPr/>
          <p:nvPr/>
        </p:nvSpPr>
        <p:spPr>
          <a:xfrm>
            <a:off x="9552239" y="1088692"/>
            <a:ext cx="2201244" cy="5522730"/>
          </a:xfrm>
          <a:prstGeom prst="rect">
            <a:avLst/>
          </a:prstGeom>
        </p:spPr>
        <p:txBody>
          <a:bodyPr wrap="square">
            <a:spAutoFit/>
          </a:bodyPr>
          <a:lstStyle/>
          <a:p>
            <a:endParaRPr lang="en-US" altLang="nl-NL" sz="1000" b="1" dirty="0" smtClean="0">
              <a:solidFill>
                <a:srgbClr val="0070AD"/>
              </a:solidFill>
              <a:latin typeface="Verdana" panose="020B0604030504040204" pitchFamily="34" charset="0"/>
            </a:endParaRPr>
          </a:p>
          <a:p>
            <a:pPr>
              <a:lnSpc>
                <a:spcPct val="114000"/>
              </a:lnSpc>
            </a:pPr>
            <a:r>
              <a:rPr lang="en-US" altLang="nl-NL" sz="1200" b="1" dirty="0" smtClean="0">
                <a:solidFill>
                  <a:srgbClr val="0070AD"/>
                </a:solidFill>
              </a:rPr>
              <a:t>Skills</a:t>
            </a:r>
            <a:r>
              <a:rPr lang="en-US" altLang="nl-NL" sz="1000" b="1" dirty="0" smtClean="0">
                <a:solidFill>
                  <a:srgbClr val="0070AD"/>
                </a:solidFill>
              </a:rPr>
              <a:t/>
            </a:r>
            <a:br>
              <a:rPr lang="en-US" altLang="nl-NL" sz="1000" b="1" dirty="0" smtClean="0">
                <a:solidFill>
                  <a:srgbClr val="0070AD"/>
                </a:solidFill>
              </a:rPr>
            </a:br>
            <a:r>
              <a:rPr lang="en-US" altLang="en-US" sz="1000" dirty="0" smtClean="0"/>
              <a:t>Java 8 /J2EE</a:t>
            </a:r>
          </a:p>
          <a:p>
            <a:pPr>
              <a:lnSpc>
                <a:spcPct val="114000"/>
              </a:lnSpc>
            </a:pPr>
            <a:r>
              <a:rPr lang="en-US" altLang="en-US" sz="1000" dirty="0" smtClean="0"/>
              <a:t>Spring Boot</a:t>
            </a:r>
          </a:p>
          <a:p>
            <a:pPr>
              <a:lnSpc>
                <a:spcPct val="114000"/>
              </a:lnSpc>
            </a:pPr>
            <a:r>
              <a:rPr lang="en-US" altLang="en-US" sz="1000" dirty="0" smtClean="0"/>
              <a:t>Spring MVC</a:t>
            </a:r>
          </a:p>
          <a:p>
            <a:pPr>
              <a:lnSpc>
                <a:spcPct val="114000"/>
              </a:lnSpc>
            </a:pPr>
            <a:r>
              <a:rPr lang="en-US" altLang="en-US" sz="1000" dirty="0" smtClean="0"/>
              <a:t>JPA CRUD</a:t>
            </a:r>
          </a:p>
          <a:p>
            <a:pPr>
              <a:lnSpc>
                <a:spcPct val="114000"/>
              </a:lnSpc>
            </a:pPr>
            <a:r>
              <a:rPr lang="en-US" altLang="en-US" sz="1000" dirty="0" smtClean="0"/>
              <a:t>Bootstrap</a:t>
            </a:r>
          </a:p>
          <a:p>
            <a:pPr>
              <a:lnSpc>
                <a:spcPct val="114000"/>
              </a:lnSpc>
            </a:pPr>
            <a:r>
              <a:rPr lang="en-US" altLang="en-US" sz="1000" dirty="0" smtClean="0"/>
              <a:t>React</a:t>
            </a:r>
          </a:p>
          <a:p>
            <a:pPr>
              <a:lnSpc>
                <a:spcPct val="114000"/>
              </a:lnSpc>
            </a:pPr>
            <a:endParaRPr lang="en-US" altLang="en-US" sz="1000" b="1" dirty="0" smtClean="0"/>
          </a:p>
          <a:p>
            <a:pPr>
              <a:lnSpc>
                <a:spcPct val="114000"/>
              </a:lnSpc>
            </a:pPr>
            <a:endParaRPr lang="en-US" altLang="nl-NL" sz="1000" dirty="0" smtClean="0"/>
          </a:p>
          <a:p>
            <a:pPr>
              <a:lnSpc>
                <a:spcPct val="114000"/>
              </a:lnSpc>
            </a:pPr>
            <a:r>
              <a:rPr lang="en-US" altLang="nl-NL" sz="1000" b="1" dirty="0" smtClean="0">
                <a:solidFill>
                  <a:srgbClr val="0070AD"/>
                </a:solidFill>
              </a:rPr>
              <a:t>Database</a:t>
            </a:r>
          </a:p>
          <a:p>
            <a:pPr>
              <a:lnSpc>
                <a:spcPct val="114000"/>
              </a:lnSpc>
            </a:pPr>
            <a:r>
              <a:rPr lang="en-US" altLang="nl-NL" sz="1000" dirty="0" smtClean="0"/>
              <a:t>SQL database –  </a:t>
            </a:r>
            <a:r>
              <a:rPr lang="en-US" altLang="nl-NL" sz="1000" dirty="0" err="1" smtClean="0"/>
              <a:t>MySQL</a:t>
            </a:r>
            <a:endParaRPr lang="en-US" altLang="nl-NL" sz="1000" dirty="0" smtClean="0"/>
          </a:p>
          <a:p>
            <a:pPr>
              <a:lnSpc>
                <a:spcPct val="114000"/>
              </a:lnSpc>
            </a:pPr>
            <a:endParaRPr lang="en-US" altLang="nl-NL" sz="1000" dirty="0" smtClean="0"/>
          </a:p>
          <a:p>
            <a:pPr>
              <a:lnSpc>
                <a:spcPct val="114000"/>
              </a:lnSpc>
            </a:pPr>
            <a:endParaRPr lang="en-US" altLang="nl-NL" sz="1000" dirty="0" smtClean="0"/>
          </a:p>
          <a:p>
            <a:pPr>
              <a:lnSpc>
                <a:spcPct val="114000"/>
              </a:lnSpc>
            </a:pPr>
            <a:r>
              <a:rPr lang="en-US" altLang="nl-NL" sz="1000" b="1" dirty="0" smtClean="0">
                <a:solidFill>
                  <a:srgbClr val="0070AD"/>
                </a:solidFill>
              </a:rPr>
              <a:t>Web Technologies</a:t>
            </a:r>
            <a:endParaRPr lang="en-US" altLang="nl-NL" sz="1000" dirty="0" smtClean="0"/>
          </a:p>
          <a:p>
            <a:pPr>
              <a:lnSpc>
                <a:spcPct val="114000"/>
              </a:lnSpc>
            </a:pPr>
            <a:r>
              <a:rPr lang="en-US" altLang="nl-NL" sz="1000" dirty="0" smtClean="0"/>
              <a:t>HTML5</a:t>
            </a:r>
          </a:p>
          <a:p>
            <a:pPr>
              <a:lnSpc>
                <a:spcPct val="114000"/>
              </a:lnSpc>
            </a:pPr>
            <a:r>
              <a:rPr lang="en-US" altLang="nl-NL" sz="1000" dirty="0" smtClean="0"/>
              <a:t>CSS3</a:t>
            </a:r>
          </a:p>
          <a:p>
            <a:pPr>
              <a:lnSpc>
                <a:spcPct val="114000"/>
              </a:lnSpc>
            </a:pPr>
            <a:r>
              <a:rPr lang="en-US" altLang="nl-NL" sz="1000" dirty="0" smtClean="0"/>
              <a:t>JavaScript</a:t>
            </a:r>
          </a:p>
          <a:p>
            <a:pPr>
              <a:lnSpc>
                <a:spcPct val="114000"/>
              </a:lnSpc>
            </a:pPr>
            <a:endParaRPr lang="en-US" altLang="nl-NL" sz="1000" b="1" dirty="0" smtClean="0">
              <a:solidFill>
                <a:srgbClr val="0070AD"/>
              </a:solidFill>
            </a:endParaRPr>
          </a:p>
          <a:p>
            <a:pPr>
              <a:lnSpc>
                <a:spcPct val="114000"/>
              </a:lnSpc>
            </a:pPr>
            <a:r>
              <a:rPr lang="en-US" altLang="nl-NL" sz="1000" b="1" dirty="0" smtClean="0">
                <a:solidFill>
                  <a:srgbClr val="0070AD"/>
                </a:solidFill>
              </a:rPr>
              <a:t>Add-ons</a:t>
            </a:r>
            <a:endParaRPr lang="en-US" altLang="nl-NL" sz="1000" dirty="0" smtClean="0"/>
          </a:p>
          <a:p>
            <a:pPr>
              <a:lnSpc>
                <a:spcPct val="114000"/>
              </a:lnSpc>
            </a:pPr>
            <a:r>
              <a:rPr lang="en-US" altLang="nl-NL" sz="1000" dirty="0" err="1" smtClean="0"/>
              <a:t>GitHub</a:t>
            </a:r>
            <a:endParaRPr lang="en-US" altLang="nl-NL" sz="1000" dirty="0" smtClean="0"/>
          </a:p>
          <a:p>
            <a:pPr>
              <a:lnSpc>
                <a:spcPct val="114000"/>
              </a:lnSpc>
            </a:pPr>
            <a:r>
              <a:rPr lang="en-US" altLang="nl-NL" sz="1000" dirty="0" smtClean="0"/>
              <a:t>Maven</a:t>
            </a:r>
          </a:p>
          <a:p>
            <a:pPr>
              <a:lnSpc>
                <a:spcPct val="114000"/>
              </a:lnSpc>
            </a:pPr>
            <a:r>
              <a:rPr lang="en-US" altLang="nl-NL" sz="1000" dirty="0" smtClean="0"/>
              <a:t>Postman</a:t>
            </a:r>
          </a:p>
          <a:p>
            <a:pPr>
              <a:lnSpc>
                <a:spcPct val="114000"/>
              </a:lnSpc>
            </a:pPr>
            <a:endParaRPr lang="en-US" altLang="nl-NL" sz="1000" b="1" dirty="0" smtClean="0">
              <a:solidFill>
                <a:srgbClr val="0070AD"/>
              </a:solidFill>
            </a:endParaRPr>
          </a:p>
          <a:p>
            <a:pPr>
              <a:lnSpc>
                <a:spcPct val="114000"/>
              </a:lnSpc>
            </a:pPr>
            <a:r>
              <a:rPr lang="en-US" altLang="nl-NL" sz="1000" b="1" dirty="0" smtClean="0">
                <a:solidFill>
                  <a:srgbClr val="0070AD"/>
                </a:solidFill>
              </a:rPr>
              <a:t>Additional Details</a:t>
            </a:r>
          </a:p>
          <a:p>
            <a:pPr>
              <a:lnSpc>
                <a:spcPct val="114000"/>
              </a:lnSpc>
            </a:pPr>
            <a:r>
              <a:rPr lang="en-US" altLang="nl-NL" sz="1000" dirty="0" smtClean="0"/>
              <a:t>Leadership</a:t>
            </a:r>
          </a:p>
          <a:p>
            <a:pPr>
              <a:lnSpc>
                <a:spcPct val="114000"/>
              </a:lnSpc>
            </a:pPr>
            <a:r>
              <a:rPr lang="en-IN" altLang="nl-NL" sz="1000" dirty="0" smtClean="0"/>
              <a:t>Motivator</a:t>
            </a:r>
            <a:endParaRPr lang="en-US" altLang="nl-NL" sz="1000" dirty="0" smtClean="0"/>
          </a:p>
          <a:p>
            <a:pPr>
              <a:lnSpc>
                <a:spcPct val="114000"/>
              </a:lnSpc>
            </a:pPr>
            <a:r>
              <a:rPr lang="en-US" altLang="nl-NL" sz="1000" dirty="0" smtClean="0"/>
              <a:t>Excellent Communication Skills</a:t>
            </a:r>
          </a:p>
          <a:p>
            <a:pPr>
              <a:lnSpc>
                <a:spcPct val="114000"/>
              </a:lnSpc>
            </a:pPr>
            <a:r>
              <a:rPr lang="en-US" altLang="nl-NL" sz="1000" dirty="0" smtClean="0"/>
              <a:t>Team management</a:t>
            </a:r>
          </a:p>
          <a:p>
            <a:pPr>
              <a:lnSpc>
                <a:spcPct val="114000"/>
              </a:lnSpc>
            </a:pPr>
            <a:endParaRPr lang="en-US" altLang="nl-NL" sz="1000" dirty="0" smtClean="0"/>
          </a:p>
          <a:p>
            <a:endParaRPr lang="en-US" sz="1000" dirty="0"/>
          </a:p>
        </p:txBody>
      </p:sp>
      <p:pic>
        <p:nvPicPr>
          <p:cNvPr id="20" name="Picture Placeholder 11">
            <a:hlinkClick r:id="rId3"/>
            <a:extLst>
              <a:ext uri="{FF2B5EF4-FFF2-40B4-BE49-F238E27FC236}">
                <a16:creationId xmlns="" xmlns:a16="http://schemas.microsoft.com/office/drawing/2014/main" id="{311022F4-75D7-4325-9179-434BEB3293FC}"/>
              </a:ext>
            </a:extLst>
          </p:cNvPr>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ltGray">
          <a:xfrm>
            <a:off x="550120" y="5556699"/>
            <a:ext cx="591693" cy="493584"/>
          </a:xfrm>
          <a:prstGeom prst="ellipse">
            <a:avLst/>
          </a:prstGeom>
          <a:solidFill>
            <a:schemeClr val="bg1"/>
          </a:solidFill>
        </p:spPr>
      </p:pic>
      <p:sp>
        <p:nvSpPr>
          <p:cNvPr id="16" name="Text Placeholder 15"/>
          <p:cNvSpPr>
            <a:spLocks noGrp="1"/>
          </p:cNvSpPr>
          <p:nvPr>
            <p:ph type="body" sz="quarter" idx="47"/>
          </p:nvPr>
        </p:nvSpPr>
        <p:spPr>
          <a:xfrm>
            <a:off x="3330266" y="1571874"/>
            <a:ext cx="3295616" cy="270995"/>
          </a:xfrm>
        </p:spPr>
        <p:txBody>
          <a:bodyPr/>
          <a:lstStyle/>
          <a:p>
            <a:r>
              <a:rPr lang="nl-NL" altLang="nl-NL" dirty="0" smtClean="0"/>
              <a:t>Nikith</a:t>
            </a:r>
            <a:r>
              <a:rPr lang="nl-NL" altLang="nl-NL" dirty="0" smtClean="0"/>
              <a:t>a.g@capgemini.com</a:t>
            </a:r>
            <a:endParaRPr lang="nl-NL" altLang="nl-NL" dirty="0" smtClean="0"/>
          </a:p>
          <a:p>
            <a:endParaRPr lang="en-US" dirty="0"/>
          </a:p>
        </p:txBody>
      </p:sp>
      <p:pic>
        <p:nvPicPr>
          <p:cNvPr id="21" name="Picture 6" descr="Movie, play, video icon">
            <a:hlinkClick r:id="rId5"/>
            <a:extLst>
              <a:ext uri="{FF2B5EF4-FFF2-40B4-BE49-F238E27FC236}">
                <a16:creationId xmlns="" xmlns:a16="http://schemas.microsoft.com/office/drawing/2014/main" id="{568E79A1-196A-4599-9F1F-AD39B99F1222}"/>
              </a:ext>
            </a:extLst>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606394" y="6214207"/>
            <a:ext cx="473075" cy="471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Placeholder 16" descr="WhatsApp Image 2022-05-05 at 3.52.37 PM.jpeg"/>
          <p:cNvPicPr>
            <a:picLocks noGrp="1" noChangeAspect="1"/>
          </p:cNvPicPr>
          <p:nvPr>
            <p:ph type="pic" sz="quarter" idx="46"/>
          </p:nvPr>
        </p:nvPicPr>
        <p:blipFill>
          <a:blip r:embed="rId7"/>
          <a:srcRect t="6349" b="6349"/>
          <a:stretch>
            <a:fillRect/>
          </a:stretch>
        </p:blipFill>
        <p:spPr>
          <a:xfrm>
            <a:off x="285750" y="273019"/>
            <a:ext cx="1674740" cy="1735628"/>
          </a:xfrm>
        </p:spPr>
      </p:pic>
    </p:spTree>
    <p:extLst>
      <p:ext uri="{BB962C8B-B14F-4D97-AF65-F5344CB8AC3E}">
        <p14:creationId xmlns=""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2548</TotalTime>
  <Words>124</Words>
  <Application>Microsoft Office PowerPoint</Application>
  <PresentationFormat>Custom</PresentationFormat>
  <Paragraphs>63</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1_CG_2012_Template</vt:lpstr>
      <vt:lpstr>1_Capgemini Master</vt:lpstr>
      <vt:lpstr>think-cell Slide</vt:lpstr>
      <vt:lpstr>Slide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admin</cp:lastModifiedBy>
  <cp:revision>45</cp:revision>
  <dcterms:created xsi:type="dcterms:W3CDTF">2020-09-22T06:24:34Z</dcterms:created>
  <dcterms:modified xsi:type="dcterms:W3CDTF">2022-05-05T12:24:35Z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