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5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79" d="100"/>
          <a:sy n="79" d="100"/>
        </p:scale>
        <p:origin x="549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/>
            <a:endParaRPr lang="LID4096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E45FFD6-72A6-46FC-B874-AAFF033BF539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783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FFD6-72A6-46FC-B874-AAFF033BF539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308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FFD6-72A6-46FC-B874-AAFF033BF539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5933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FFD6-72A6-46FC-B874-AAFF033BF539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3108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FFD6-72A6-46FC-B874-AAFF033BF539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3775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FFD6-72A6-46FC-B874-AAFF033BF539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3543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FFD6-72A6-46FC-B874-AAFF033BF539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7162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E45FFD6-72A6-46FC-B874-AAFF033BF539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3758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E45FFD6-72A6-46FC-B874-AAFF033BF539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533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FFD6-72A6-46FC-B874-AAFF033BF539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498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FFD6-72A6-46FC-B874-AAFF033BF539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459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FFD6-72A6-46FC-B874-AAFF033BF539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548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FFD6-72A6-46FC-B874-AAFF033BF539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219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FFD6-72A6-46FC-B874-AAFF033BF539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90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FFD6-72A6-46FC-B874-AAFF033BF539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415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FFD6-72A6-46FC-B874-AAFF033BF539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885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FFD6-72A6-46FC-B874-AAFF033BF539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708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E45FFD6-72A6-46FC-B874-AAFF033BF539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0152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94E5-9859-4F5C-97C1-A9E6D2C69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97477"/>
            <a:ext cx="8825658" cy="1499034"/>
          </a:xfrm>
        </p:spPr>
        <p:txBody>
          <a:bodyPr/>
          <a:lstStyle/>
          <a:p>
            <a:r>
              <a:rPr lang="en-US" dirty="0" err="1"/>
              <a:t>Investering</a:t>
            </a:r>
            <a:r>
              <a:rPr lang="en-US" dirty="0"/>
              <a:t> for </a:t>
            </a:r>
            <a:r>
              <a:rPr lang="en-US" dirty="0" err="1"/>
              <a:t>Begyndere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29E3E-5B59-453F-A6A1-55F7FABC9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096510"/>
            <a:ext cx="1588245" cy="506990"/>
          </a:xfrm>
        </p:spPr>
        <p:txBody>
          <a:bodyPr/>
          <a:lstStyle/>
          <a:p>
            <a:r>
              <a:rPr lang="en-US" dirty="0"/>
              <a:t>…simplified</a:t>
            </a:r>
            <a:endParaRPr lang="LID4096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9897EA-732F-4D10-A0C8-BBF599E83261}"/>
              </a:ext>
            </a:extLst>
          </p:cNvPr>
          <p:cNvSpPr txBox="1">
            <a:spLocks/>
          </p:cNvSpPr>
          <p:nvPr/>
        </p:nvSpPr>
        <p:spPr bwMode="gray"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ID4096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5878F84-EDD3-4710-9B2D-D467359AF88F}"/>
              </a:ext>
            </a:extLst>
          </p:cNvPr>
          <p:cNvSpPr txBox="1">
            <a:spLocks/>
          </p:cNvSpPr>
          <p:nvPr/>
        </p:nvSpPr>
        <p:spPr bwMode="gray">
          <a:xfrm>
            <a:off x="2743200" y="2100694"/>
            <a:ext cx="2985824" cy="506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…version 2.0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2776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Aktiesparekonto</a:t>
            </a:r>
            <a:r>
              <a:rPr lang="en-US" dirty="0"/>
              <a:t> – </a:t>
            </a:r>
            <a:r>
              <a:rPr lang="en-US" dirty="0" err="1"/>
              <a:t>Indskudloftet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3E432-387E-4C3C-B2AE-7DCEEFF0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82079"/>
          </a:xfrm>
        </p:spPr>
        <p:txBody>
          <a:bodyPr/>
          <a:lstStyle/>
          <a:p>
            <a:r>
              <a:rPr lang="en-US" dirty="0"/>
              <a:t>Der er et </a:t>
            </a:r>
            <a:r>
              <a:rPr lang="en-US" dirty="0" err="1"/>
              <a:t>maks</a:t>
            </a:r>
            <a:r>
              <a:rPr lang="en-US" dirty="0"/>
              <a:t> </a:t>
            </a:r>
            <a:r>
              <a:rPr lang="en-US" dirty="0" err="1"/>
              <a:t>beløb</a:t>
            </a:r>
            <a:r>
              <a:rPr lang="en-US" dirty="0"/>
              <a:t>, der </a:t>
            </a:r>
            <a:r>
              <a:rPr lang="en-US" dirty="0" err="1"/>
              <a:t>må</a:t>
            </a:r>
            <a:r>
              <a:rPr lang="en-US" dirty="0"/>
              <a:t> </a:t>
            </a:r>
            <a:r>
              <a:rPr lang="en-US" dirty="0" err="1"/>
              <a:t>indskydes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aktiesparekontoen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Vokser</a:t>
            </a:r>
            <a:r>
              <a:rPr lang="en-US" dirty="0"/>
              <a:t> </a:t>
            </a:r>
            <a:r>
              <a:rPr lang="en-US" dirty="0" err="1"/>
              <a:t>hvert</a:t>
            </a:r>
            <a:r>
              <a:rPr lang="en-US" dirty="0"/>
              <a:t> </a:t>
            </a:r>
            <a:r>
              <a:rPr lang="en-US" dirty="0" err="1"/>
              <a:t>år</a:t>
            </a:r>
            <a:endParaRPr lang="en-US" dirty="0"/>
          </a:p>
          <a:p>
            <a:endParaRPr lang="en-US" dirty="0"/>
          </a:p>
          <a:p>
            <a:r>
              <a:rPr lang="en-US" dirty="0"/>
              <a:t>Op </a:t>
            </a:r>
            <a:r>
              <a:rPr lang="en-US" dirty="0" err="1"/>
              <a:t>til</a:t>
            </a:r>
            <a:r>
              <a:rPr lang="en-US" dirty="0"/>
              <a:t> 200.000 kr.</a:t>
            </a:r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8615192" y="369839"/>
            <a:ext cx="3457638" cy="14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FAE65B-8EBC-4789-A08B-DCE998D11528}"/>
              </a:ext>
            </a:extLst>
          </p:cNvPr>
          <p:cNvSpPr txBox="1"/>
          <p:nvPr/>
        </p:nvSpPr>
        <p:spPr>
          <a:xfrm>
            <a:off x="10232809" y="6576413"/>
            <a:ext cx="1959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https://skat.dk/skat.aspx?oid=17119</a:t>
            </a:r>
            <a:endParaRPr lang="LID4096" sz="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59D7C-5688-4D4B-BCA3-849D182E2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121" y="3116812"/>
            <a:ext cx="6517875" cy="344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4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Aktiesparekonto</a:t>
            </a:r>
            <a:r>
              <a:rPr lang="en-US" dirty="0"/>
              <a:t> – </a:t>
            </a:r>
            <a:r>
              <a:rPr lang="en-US" dirty="0" err="1"/>
              <a:t>Værdipapirer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3E432-387E-4C3C-B2AE-7DCEEFF0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188358"/>
          </a:xfrm>
        </p:spPr>
        <p:txBody>
          <a:bodyPr>
            <a:normAutofit/>
          </a:bodyPr>
          <a:lstStyle/>
          <a:p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aktiesparekontoen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man </a:t>
            </a:r>
            <a:r>
              <a:rPr lang="en-US" dirty="0" err="1"/>
              <a:t>investere</a:t>
            </a:r>
            <a:r>
              <a:rPr lang="en-US" dirty="0"/>
              <a:t> i:</a:t>
            </a:r>
          </a:p>
          <a:p>
            <a:pPr lvl="1"/>
            <a:r>
              <a:rPr lang="en-US" dirty="0" err="1"/>
              <a:t>Enkelt</a:t>
            </a:r>
            <a:r>
              <a:rPr lang="en-US" dirty="0"/>
              <a:t> </a:t>
            </a:r>
            <a:r>
              <a:rPr lang="en-US" dirty="0" err="1"/>
              <a:t>aktier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Fonde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danske</a:t>
            </a:r>
            <a:r>
              <a:rPr lang="en-US" dirty="0"/>
              <a:t> </a:t>
            </a:r>
            <a:r>
              <a:rPr lang="en-US" dirty="0" err="1"/>
              <a:t>investeringsforeninger</a:t>
            </a:r>
            <a:endParaRPr lang="en-US" dirty="0"/>
          </a:p>
          <a:p>
            <a:pPr lvl="1"/>
            <a:r>
              <a:rPr lang="en-US" dirty="0" err="1"/>
              <a:t>Udenlandske</a:t>
            </a:r>
            <a:r>
              <a:rPr lang="en-US" dirty="0"/>
              <a:t> </a:t>
            </a:r>
            <a:r>
              <a:rPr lang="en-US" dirty="0" err="1"/>
              <a:t>ETF’er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Er der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fordel</a:t>
            </a:r>
            <a:r>
              <a:rPr lang="en-US" dirty="0"/>
              <a:t> at </a:t>
            </a:r>
            <a:r>
              <a:rPr lang="en-US" dirty="0" err="1"/>
              <a:t>investere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det </a:t>
            </a:r>
            <a:r>
              <a:rPr lang="en-US" dirty="0" err="1"/>
              <a:t>ene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det </a:t>
            </a:r>
            <a:r>
              <a:rPr lang="en-US" dirty="0" err="1"/>
              <a:t>andet</a:t>
            </a:r>
            <a:r>
              <a:rPr lang="en-US" dirty="0"/>
              <a:t>? </a:t>
            </a:r>
          </a:p>
          <a:p>
            <a:r>
              <a:rPr lang="en-US" dirty="0"/>
              <a:t>Ja – det er der da!</a:t>
            </a:r>
          </a:p>
          <a:p>
            <a:endParaRPr lang="en-US" dirty="0"/>
          </a:p>
          <a:p>
            <a:r>
              <a:rPr lang="en-US" dirty="0"/>
              <a:t>Det giver </a:t>
            </a:r>
            <a:r>
              <a:rPr lang="en-US" dirty="0" err="1"/>
              <a:t>derfor</a:t>
            </a:r>
            <a:r>
              <a:rPr lang="en-US" dirty="0"/>
              <a:t> </a:t>
            </a:r>
            <a:r>
              <a:rPr lang="en-US" dirty="0" err="1"/>
              <a:t>mening</a:t>
            </a:r>
            <a:r>
              <a:rPr lang="en-US" dirty="0"/>
              <a:t> at </a:t>
            </a:r>
            <a:r>
              <a:rPr lang="en-US" dirty="0" err="1"/>
              <a:t>investere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ETF’er</a:t>
            </a:r>
            <a:r>
              <a:rPr lang="en-US" dirty="0"/>
              <a:t>, da de </a:t>
            </a:r>
            <a:r>
              <a:rPr lang="en-US" dirty="0" err="1"/>
              <a:t>allerede</a:t>
            </a:r>
            <a:r>
              <a:rPr lang="en-US" dirty="0"/>
              <a:t> er </a:t>
            </a:r>
            <a:r>
              <a:rPr lang="en-US" dirty="0" err="1"/>
              <a:t>lagerbeskattede</a:t>
            </a:r>
            <a:r>
              <a:rPr lang="en-US" dirty="0"/>
              <a:t> </a:t>
            </a:r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8615192" y="369839"/>
            <a:ext cx="3457638" cy="14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FAE65B-8EBC-4789-A08B-DCE998D11528}"/>
              </a:ext>
            </a:extLst>
          </p:cNvPr>
          <p:cNvSpPr txBox="1"/>
          <p:nvPr/>
        </p:nvSpPr>
        <p:spPr>
          <a:xfrm>
            <a:off x="10232809" y="6576413"/>
            <a:ext cx="1959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https://skat.dk/skat.aspx?oid=17119</a:t>
            </a:r>
            <a:endParaRPr lang="LID4096" sz="8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16233D1-AA1E-4932-91E4-F5EA07DF4307}"/>
              </a:ext>
            </a:extLst>
          </p:cNvPr>
          <p:cNvSpPr txBox="1">
            <a:spLocks/>
          </p:cNvSpPr>
          <p:nvPr/>
        </p:nvSpPr>
        <p:spPr>
          <a:xfrm>
            <a:off x="6865067" y="3074423"/>
            <a:ext cx="4368127" cy="1266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/>
              <a:t>Realisationsbeskattet</a:t>
            </a:r>
            <a:r>
              <a:rPr lang="en-US" dirty="0"/>
              <a:t> (27%/42%)</a:t>
            </a:r>
          </a:p>
          <a:p>
            <a:pPr lvl="1"/>
            <a:r>
              <a:rPr lang="en-US" dirty="0" err="1"/>
              <a:t>Realisationsbeskattet</a:t>
            </a:r>
            <a:r>
              <a:rPr lang="en-US" dirty="0"/>
              <a:t> (27%/42%)</a:t>
            </a:r>
          </a:p>
          <a:p>
            <a:pPr lvl="1"/>
            <a:r>
              <a:rPr lang="en-US" dirty="0" err="1"/>
              <a:t>Lagerbeskattet</a:t>
            </a:r>
            <a:r>
              <a:rPr lang="en-US" dirty="0"/>
              <a:t> (39~42%)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078691B-61C2-46C6-8039-01D2D2EA2005}"/>
              </a:ext>
            </a:extLst>
          </p:cNvPr>
          <p:cNvSpPr/>
          <p:nvPr/>
        </p:nvSpPr>
        <p:spPr>
          <a:xfrm>
            <a:off x="6198945" y="3368444"/>
            <a:ext cx="938622" cy="48899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034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Aktiesparekonto</a:t>
            </a:r>
            <a:r>
              <a:rPr lang="en-US" dirty="0"/>
              <a:t> – ETF vs </a:t>
            </a:r>
            <a:r>
              <a:rPr lang="en-US" dirty="0" err="1"/>
              <a:t>fonde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3E432-387E-4C3C-B2AE-7DCEEFF0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18835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8615192" y="369839"/>
            <a:ext cx="3457638" cy="14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FAE65B-8EBC-4789-A08B-DCE998D11528}"/>
              </a:ext>
            </a:extLst>
          </p:cNvPr>
          <p:cNvSpPr txBox="1"/>
          <p:nvPr/>
        </p:nvSpPr>
        <p:spPr>
          <a:xfrm>
            <a:off x="10232809" y="6576413"/>
            <a:ext cx="1959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https://skat.dk/skat.aspx?oid=17119</a:t>
            </a:r>
            <a:endParaRPr lang="LID4096" sz="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D17CF1-C69C-41A4-9335-FAE782003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094" y="1898900"/>
            <a:ext cx="8540108" cy="4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5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Aktiesparekonto</a:t>
            </a:r>
            <a:r>
              <a:rPr lang="en-US" dirty="0"/>
              <a:t> – ETF vs </a:t>
            </a:r>
            <a:r>
              <a:rPr lang="en-US" dirty="0" err="1"/>
              <a:t>fonde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3E432-387E-4C3C-B2AE-7DCEEFF0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18835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8615192" y="369839"/>
            <a:ext cx="3457638" cy="14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FAE65B-8EBC-4789-A08B-DCE998D11528}"/>
              </a:ext>
            </a:extLst>
          </p:cNvPr>
          <p:cNvSpPr txBox="1"/>
          <p:nvPr/>
        </p:nvSpPr>
        <p:spPr>
          <a:xfrm>
            <a:off x="10232809" y="6576413"/>
            <a:ext cx="1959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https://skat.dk/skat.aspx?oid=17119</a:t>
            </a:r>
            <a:endParaRPr lang="LID4096" sz="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D17CF1-C69C-41A4-9335-FAE782003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5573" y="1898900"/>
            <a:ext cx="8355150" cy="4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72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Aktiesparekonto</a:t>
            </a:r>
            <a:r>
              <a:rPr lang="en-US" dirty="0"/>
              <a:t> – ETF vs </a:t>
            </a:r>
            <a:r>
              <a:rPr lang="en-US" dirty="0" err="1"/>
              <a:t>fonde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3E432-387E-4C3C-B2AE-7DCEEFF0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18835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8615192" y="369839"/>
            <a:ext cx="3457638" cy="14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FAE65B-8EBC-4789-A08B-DCE998D11528}"/>
              </a:ext>
            </a:extLst>
          </p:cNvPr>
          <p:cNvSpPr txBox="1"/>
          <p:nvPr/>
        </p:nvSpPr>
        <p:spPr>
          <a:xfrm>
            <a:off x="10232809" y="6576413"/>
            <a:ext cx="1959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https://skat.dk/skat.aspx?oid=17119</a:t>
            </a:r>
            <a:endParaRPr lang="LID4096" sz="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D17CF1-C69C-41A4-9335-FAE782003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0182" y="1898900"/>
            <a:ext cx="8145931" cy="4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38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Aktiesparekonto</a:t>
            </a:r>
            <a:r>
              <a:rPr lang="en-US" dirty="0"/>
              <a:t> – ETF vs </a:t>
            </a:r>
            <a:r>
              <a:rPr lang="en-US" dirty="0" err="1"/>
              <a:t>fonde</a:t>
            </a:r>
            <a:endParaRPr lang="LID4096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8615192" y="369839"/>
            <a:ext cx="3457638" cy="14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FAE65B-8EBC-4789-A08B-DCE998D11528}"/>
              </a:ext>
            </a:extLst>
          </p:cNvPr>
          <p:cNvSpPr txBox="1"/>
          <p:nvPr/>
        </p:nvSpPr>
        <p:spPr>
          <a:xfrm>
            <a:off x="10232809" y="6576413"/>
            <a:ext cx="1959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https://skat.dk/skat.aspx?oid=17119</a:t>
            </a:r>
            <a:endParaRPr lang="LID4096" sz="800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39C3595C-843F-44DC-A625-3F182FD67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407335"/>
              </p:ext>
            </p:extLst>
          </p:nvPr>
        </p:nvGraphicFramePr>
        <p:xfrm>
          <a:off x="1154954" y="2603500"/>
          <a:ext cx="8825658" cy="313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529">
                  <a:extLst>
                    <a:ext uri="{9D8B030D-6E8A-4147-A177-3AD203B41FA5}">
                      <a16:colId xmlns:a16="http://schemas.microsoft.com/office/drawing/2014/main" val="989857132"/>
                    </a:ext>
                  </a:extLst>
                </a:gridCol>
                <a:gridCol w="3106538">
                  <a:extLst>
                    <a:ext uri="{9D8B030D-6E8A-4147-A177-3AD203B41FA5}">
                      <a16:colId xmlns:a16="http://schemas.microsoft.com/office/drawing/2014/main" val="2750434677"/>
                    </a:ext>
                  </a:extLst>
                </a:gridCol>
                <a:gridCol w="3664591">
                  <a:extLst>
                    <a:ext uri="{9D8B030D-6E8A-4147-A177-3AD203B41FA5}">
                      <a16:colId xmlns:a16="http://schemas.microsoft.com/office/drawing/2014/main" val="1253140956"/>
                    </a:ext>
                  </a:extLst>
                </a:gridCol>
              </a:tblGrid>
              <a:tr h="623835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ETF’er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Fonde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69326"/>
                  </a:ext>
                </a:extLst>
              </a:tr>
              <a:tr h="623835">
                <a:tc>
                  <a:txBody>
                    <a:bodyPr/>
                    <a:lstStyle/>
                    <a:p>
                      <a:r>
                        <a:rPr lang="en-US" dirty="0"/>
                        <a:t>ÅOP: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 ~ 0.20%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 ~ 1.00%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93861"/>
                  </a:ext>
                </a:extLst>
              </a:tr>
              <a:tr h="623835">
                <a:tc>
                  <a:txBody>
                    <a:bodyPr/>
                    <a:lstStyle/>
                    <a:p>
                      <a:r>
                        <a:rPr lang="en-US" dirty="0" err="1"/>
                        <a:t>Skattepolitik</a:t>
                      </a:r>
                      <a:r>
                        <a:rPr lang="en-US" dirty="0"/>
                        <a:t>: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Lagerbeskattet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Realisationsbeskattet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72446"/>
                  </a:ext>
                </a:extLst>
              </a:tr>
              <a:tr h="623835">
                <a:tc>
                  <a:txBody>
                    <a:bodyPr/>
                    <a:lstStyle/>
                    <a:p>
                      <a:r>
                        <a:rPr lang="en-US" dirty="0" err="1"/>
                        <a:t>Procent</a:t>
                      </a:r>
                      <a:r>
                        <a:rPr lang="en-US" dirty="0"/>
                        <a:t>: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Kapitalindkomst</a:t>
                      </a:r>
                      <a:r>
                        <a:rPr lang="en-US" dirty="0"/>
                        <a:t> (39~42%)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Aktieindkomst</a:t>
                      </a:r>
                      <a:r>
                        <a:rPr lang="en-US" dirty="0"/>
                        <a:t> (27-42%)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424011"/>
                  </a:ext>
                </a:extLst>
              </a:tr>
              <a:tr h="6238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Spredning</a:t>
                      </a:r>
                      <a:r>
                        <a:rPr lang="en-US" dirty="0"/>
                        <a:t>:</a:t>
                      </a:r>
                      <a:endParaRPr lang="LID4096" dirty="0"/>
                    </a:p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Oftest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flere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aktier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Færre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aktier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032446"/>
                  </a:ext>
                </a:extLst>
              </a:tr>
            </a:tbl>
          </a:graphicData>
        </a:graphic>
      </p:graphicFrame>
      <p:pic>
        <p:nvPicPr>
          <p:cNvPr id="4104" name="Picture 8">
            <a:extLst>
              <a:ext uri="{FF2B5EF4-FFF2-40B4-BE49-F238E27FC236}">
                <a16:creationId xmlns:a16="http://schemas.microsoft.com/office/drawing/2014/main" id="{6FE2A0EE-4383-42B2-A7C4-DDB6E9B38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783" y="3223923"/>
            <a:ext cx="572625" cy="59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351B4ADF-E4EC-48FA-82B3-41A52064C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836" y="3871508"/>
            <a:ext cx="572625" cy="59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2EB5983B-A2D3-4C0D-AB32-866B6CB48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836" y="4470912"/>
            <a:ext cx="572625" cy="59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5EB0C6D4-D8D8-4743-957F-890291FB9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598" y="5121348"/>
            <a:ext cx="572625" cy="59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934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Aktiesparekonto</a:t>
            </a:r>
            <a:r>
              <a:rPr lang="en-US" dirty="0"/>
              <a:t> – </a:t>
            </a:r>
            <a:r>
              <a:rPr lang="en-US" dirty="0" err="1"/>
              <a:t>fordele</a:t>
            </a:r>
            <a:r>
              <a:rPr lang="en-US" dirty="0"/>
              <a:t>/</a:t>
            </a:r>
            <a:r>
              <a:rPr lang="en-US" dirty="0" err="1"/>
              <a:t>ulemper</a:t>
            </a:r>
            <a:endParaRPr lang="LID4096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9097395" y="319979"/>
            <a:ext cx="2991501" cy="125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FAE65B-8EBC-4789-A08B-DCE998D11528}"/>
              </a:ext>
            </a:extLst>
          </p:cNvPr>
          <p:cNvSpPr txBox="1"/>
          <p:nvPr/>
        </p:nvSpPr>
        <p:spPr>
          <a:xfrm>
            <a:off x="10232809" y="6576413"/>
            <a:ext cx="1959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https://skat.dk/skat.aspx?oid=17119</a:t>
            </a:r>
            <a:endParaRPr lang="LID4096" sz="800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39C3595C-843F-44DC-A625-3F182FD67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878080"/>
              </p:ext>
            </p:extLst>
          </p:nvPr>
        </p:nvGraphicFramePr>
        <p:xfrm>
          <a:off x="1154954" y="2542944"/>
          <a:ext cx="9775457" cy="3197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441">
                  <a:extLst>
                    <a:ext uri="{9D8B030D-6E8A-4147-A177-3AD203B41FA5}">
                      <a16:colId xmlns:a16="http://schemas.microsoft.com/office/drawing/2014/main" val="202223636"/>
                    </a:ext>
                  </a:extLst>
                </a:gridCol>
                <a:gridCol w="3398523">
                  <a:extLst>
                    <a:ext uri="{9D8B030D-6E8A-4147-A177-3AD203B41FA5}">
                      <a16:colId xmlns:a16="http://schemas.microsoft.com/office/drawing/2014/main" val="2750434677"/>
                    </a:ext>
                  </a:extLst>
                </a:gridCol>
                <a:gridCol w="3699493">
                  <a:extLst>
                    <a:ext uri="{9D8B030D-6E8A-4147-A177-3AD203B41FA5}">
                      <a16:colId xmlns:a16="http://schemas.microsoft.com/office/drawing/2014/main" val="1253140956"/>
                    </a:ext>
                  </a:extLst>
                </a:gridCol>
              </a:tblGrid>
              <a:tr h="623835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Aktiesparekonto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Normalt</a:t>
                      </a:r>
                      <a:r>
                        <a:rPr lang="en-US" dirty="0"/>
                        <a:t> depot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69326"/>
                  </a:ext>
                </a:extLst>
              </a:tr>
              <a:tr h="623835">
                <a:tc>
                  <a:txBody>
                    <a:bodyPr/>
                    <a:lstStyle/>
                    <a:p>
                      <a:r>
                        <a:rPr lang="en-US" dirty="0"/>
                        <a:t>Skat: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27%-42%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93861"/>
                  </a:ext>
                </a:extLst>
              </a:tr>
              <a:tr h="623835">
                <a:tc>
                  <a:txBody>
                    <a:bodyPr/>
                    <a:lstStyle/>
                    <a:p>
                      <a:r>
                        <a:rPr lang="en-US" dirty="0" err="1"/>
                        <a:t>Værdipapir</a:t>
                      </a:r>
                      <a:r>
                        <a:rPr lang="en-US" dirty="0"/>
                        <a:t>: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ETF’er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Fonde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72446"/>
                  </a:ext>
                </a:extLst>
              </a:tr>
              <a:tr h="702558">
                <a:tc>
                  <a:txBody>
                    <a:bodyPr/>
                    <a:lstStyle/>
                    <a:p>
                      <a:r>
                        <a:rPr lang="en-US" dirty="0" err="1"/>
                        <a:t>Månedsopsparing</a:t>
                      </a:r>
                      <a:r>
                        <a:rPr lang="en-US" dirty="0"/>
                        <a:t>: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Nej</a:t>
                      </a:r>
                      <a:br>
                        <a:rPr lang="en-US" dirty="0"/>
                      </a:br>
                      <a:r>
                        <a:rPr lang="en-US" dirty="0"/>
                        <a:t>- </a:t>
                      </a:r>
                      <a:r>
                        <a:rPr lang="en-US" dirty="0" err="1"/>
                        <a:t>Indkøbskurtage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købe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selv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424011"/>
                  </a:ext>
                </a:extLst>
              </a:tr>
              <a:tr h="6238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Skattepolitik</a:t>
                      </a:r>
                      <a:r>
                        <a:rPr lang="en-US" dirty="0"/>
                        <a:t>: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Lagerbeskattet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Realisationsbeskattet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032446"/>
                  </a:ext>
                </a:extLst>
              </a:tr>
            </a:tbl>
          </a:graphicData>
        </a:graphic>
      </p:graphicFrame>
      <p:pic>
        <p:nvPicPr>
          <p:cNvPr id="10" name="Picture 8">
            <a:extLst>
              <a:ext uri="{FF2B5EF4-FFF2-40B4-BE49-F238E27FC236}">
                <a16:creationId xmlns:a16="http://schemas.microsoft.com/office/drawing/2014/main" id="{5F7D57DB-5EE4-49F6-9EB4-27EBE4AB9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238" y="3175478"/>
            <a:ext cx="572625" cy="59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174EA74E-74F4-4F87-B93B-660251EAF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237" y="3808012"/>
            <a:ext cx="572625" cy="59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9B7C812F-9606-4DA5-B4DE-1C9E78832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894" y="4465327"/>
            <a:ext cx="572625" cy="59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AE55B13A-AD34-4EC4-B685-C5970F9E8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893" y="5115196"/>
            <a:ext cx="572625" cy="59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821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Aktiesparekonto</a:t>
            </a:r>
            <a:r>
              <a:rPr lang="en-US" dirty="0"/>
              <a:t> – Eksempel!</a:t>
            </a:r>
            <a:endParaRPr lang="LID4096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9097395" y="319979"/>
            <a:ext cx="2991501" cy="125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FAE65B-8EBC-4789-A08B-DCE998D11528}"/>
              </a:ext>
            </a:extLst>
          </p:cNvPr>
          <p:cNvSpPr txBox="1"/>
          <p:nvPr/>
        </p:nvSpPr>
        <p:spPr>
          <a:xfrm>
            <a:off x="10232809" y="6576413"/>
            <a:ext cx="1959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https://skat.dk/skat.aspx?oid=17119</a:t>
            </a:r>
            <a:endParaRPr lang="LID4096" sz="800" dirty="0"/>
          </a:p>
        </p:txBody>
      </p:sp>
    </p:spTree>
    <p:extLst>
      <p:ext uri="{BB962C8B-B14F-4D97-AF65-F5344CB8AC3E}">
        <p14:creationId xmlns:p14="http://schemas.microsoft.com/office/powerpoint/2010/main" val="1849337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19B5DB-0904-4C16-97C3-0E965DF49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3. F.I.R.E. </a:t>
            </a:r>
            <a:r>
              <a:rPr lang="en-US" dirty="0" err="1"/>
              <a:t>princippet</a:t>
            </a:r>
            <a:endParaRPr lang="LID4096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EC878F-3DE0-4A1B-A643-CA1D87C17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2136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F963-890A-4572-8BD6-C5AB26C5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F.I.R.E.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5084-EFB0-46FA-AA11-AC52EFDBA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256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1C03-09B7-4BA8-85DD-8018FA14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751" y="688099"/>
            <a:ext cx="3865134" cy="1735667"/>
          </a:xfrm>
        </p:spPr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92C1F7-2B1D-41F0-BF44-93D959B5341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BB1CC-6E63-41FF-82B3-66547976F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7673" y="2652365"/>
            <a:ext cx="3859212" cy="1371600"/>
          </a:xfrm>
        </p:spPr>
        <p:txBody>
          <a:bodyPr>
            <a:noAutofit/>
          </a:bodyPr>
          <a:lstStyle/>
          <a:p>
            <a:r>
              <a:rPr lang="en-US" sz="2000" dirty="0"/>
              <a:t>1. </a:t>
            </a:r>
            <a:r>
              <a:rPr lang="en-US" sz="2000" dirty="0" err="1"/>
              <a:t>Udbytte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2. </a:t>
            </a:r>
            <a:r>
              <a:rPr lang="en-US" sz="2000" dirty="0" err="1"/>
              <a:t>Aktiesparekonto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3. F.I.R.E. </a:t>
            </a:r>
            <a:r>
              <a:rPr lang="en-US" sz="2000" dirty="0" err="1"/>
              <a:t>konceptet</a:t>
            </a:r>
            <a:endParaRPr lang="LID4096" sz="2000" dirty="0"/>
          </a:p>
        </p:txBody>
      </p:sp>
      <p:pic>
        <p:nvPicPr>
          <p:cNvPr id="3074" name="Picture 2" descr="Bæredygtige investeringer hitter blandt millenial-generationen | CSR.dk">
            <a:extLst>
              <a:ext uri="{FF2B5EF4-FFF2-40B4-BE49-F238E27FC236}">
                <a16:creationId xmlns:a16="http://schemas.microsoft.com/office/drawing/2014/main" id="{47AA0868-16EA-44FF-9A04-EEC9C2042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078">
            <a:off x="6346299" y="1941355"/>
            <a:ext cx="4949749" cy="415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39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19B5DB-0904-4C16-97C3-0E965DF49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Udbytte</a:t>
            </a:r>
            <a:endParaRPr lang="LID4096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EC878F-3DE0-4A1B-A643-CA1D87C17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229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551C-F60D-4603-A1E7-FC8077DA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Udbytte</a:t>
            </a:r>
            <a:r>
              <a:rPr lang="en-US" dirty="0"/>
              <a:t> – </a:t>
            </a:r>
            <a:r>
              <a:rPr lang="en-US" dirty="0" err="1"/>
              <a:t>hvad</a:t>
            </a:r>
            <a:r>
              <a:rPr lang="en-US" dirty="0"/>
              <a:t> er det?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55EF4-020D-4274-BE31-2403F031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7724078" cy="4192155"/>
          </a:xfrm>
        </p:spPr>
        <p:txBody>
          <a:bodyPr>
            <a:normAutofit/>
          </a:bodyPr>
          <a:lstStyle/>
          <a:p>
            <a:r>
              <a:rPr lang="en-US" dirty="0" err="1"/>
              <a:t>Udbytte</a:t>
            </a:r>
            <a:r>
              <a:rPr lang="en-US" dirty="0"/>
              <a:t> er </a:t>
            </a:r>
            <a:r>
              <a:rPr lang="en-US" dirty="0" err="1"/>
              <a:t>en</a:t>
            </a:r>
            <a:r>
              <a:rPr lang="en-US" dirty="0"/>
              <a:t> del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virksomheds</a:t>
            </a:r>
            <a:r>
              <a:rPr lang="en-US" dirty="0"/>
              <a:t> </a:t>
            </a:r>
            <a:r>
              <a:rPr lang="en-US" dirty="0" err="1"/>
              <a:t>overskud</a:t>
            </a:r>
            <a:endParaRPr lang="en-US" dirty="0"/>
          </a:p>
          <a:p>
            <a:r>
              <a:rPr lang="en-US" dirty="0" err="1"/>
              <a:t>Virksomheden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vælge</a:t>
            </a:r>
            <a:r>
              <a:rPr lang="en-US" dirty="0"/>
              <a:t> at </a:t>
            </a:r>
            <a:r>
              <a:rPr lang="en-US" dirty="0" err="1"/>
              <a:t>udbetale</a:t>
            </a:r>
            <a:r>
              <a:rPr lang="en-US" dirty="0"/>
              <a:t> </a:t>
            </a:r>
            <a:r>
              <a:rPr lang="en-US" dirty="0" err="1"/>
              <a:t>denne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auktionæren</a:t>
            </a:r>
            <a:r>
              <a:rPr lang="en-US" dirty="0"/>
              <a:t> – </a:t>
            </a:r>
            <a:r>
              <a:rPr lang="en-US" dirty="0" err="1"/>
              <a:t>tegn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sund</a:t>
            </a:r>
            <a:r>
              <a:rPr lang="en-US" dirty="0"/>
              <a:t> </a:t>
            </a:r>
            <a:r>
              <a:rPr lang="en-US" dirty="0" err="1"/>
              <a:t>virksomhed</a:t>
            </a:r>
            <a:r>
              <a:rPr lang="en-US" dirty="0"/>
              <a:t>!</a:t>
            </a:r>
          </a:p>
          <a:p>
            <a:r>
              <a:rPr lang="en-US" dirty="0"/>
              <a:t>Det er </a:t>
            </a:r>
            <a:r>
              <a:rPr lang="en-US" dirty="0" err="1"/>
              <a:t>altså</a:t>
            </a:r>
            <a:r>
              <a:rPr lang="en-US" dirty="0"/>
              <a:t> bare </a:t>
            </a:r>
            <a:r>
              <a:rPr lang="en-US" dirty="0" err="1"/>
              <a:t>en</a:t>
            </a:r>
            <a:r>
              <a:rPr lang="en-US" dirty="0"/>
              <a:t> form for “</a:t>
            </a:r>
            <a:r>
              <a:rPr lang="en-US" dirty="0" err="1"/>
              <a:t>penge</a:t>
            </a:r>
            <a:r>
              <a:rPr lang="en-US" dirty="0"/>
              <a:t>-gave” </a:t>
            </a:r>
            <a:r>
              <a:rPr lang="en-US" dirty="0" err="1"/>
              <a:t>auktionærer</a:t>
            </a:r>
            <a:r>
              <a:rPr lang="en-US" dirty="0"/>
              <a:t> </a:t>
            </a:r>
            <a:r>
              <a:rPr lang="en-US" dirty="0" err="1"/>
              <a:t>får</a:t>
            </a:r>
            <a:r>
              <a:rPr lang="en-US" dirty="0"/>
              <a:t> 1-4 </a:t>
            </a:r>
            <a:r>
              <a:rPr lang="en-US" dirty="0" err="1"/>
              <a:t>gange</a:t>
            </a:r>
            <a:r>
              <a:rPr lang="en-US" dirty="0"/>
              <a:t> om </a:t>
            </a:r>
            <a:r>
              <a:rPr lang="en-US" dirty="0" err="1"/>
              <a:t>året</a:t>
            </a:r>
            <a:r>
              <a:rPr lang="en-US" dirty="0"/>
              <a:t> </a:t>
            </a:r>
            <a:r>
              <a:rPr lang="en-US" dirty="0" err="1"/>
              <a:t>baseret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virksomheds</a:t>
            </a:r>
            <a:r>
              <a:rPr lang="en-US" dirty="0"/>
              <a:t> </a:t>
            </a:r>
            <a:r>
              <a:rPr lang="en-US" dirty="0" err="1"/>
              <a:t>udbyttepolitik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 </a:t>
            </a:r>
            <a:r>
              <a:rPr lang="en-US" dirty="0" err="1"/>
              <a:t>sker</a:t>
            </a:r>
            <a:r>
              <a:rPr lang="en-US" dirty="0"/>
              <a:t> </a:t>
            </a:r>
            <a:r>
              <a:rPr lang="en-US" dirty="0" err="1"/>
              <a:t>oftest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virksomheds</a:t>
            </a:r>
            <a:r>
              <a:rPr lang="en-US" dirty="0"/>
              <a:t> </a:t>
            </a:r>
            <a:r>
              <a:rPr lang="en-US" dirty="0" err="1"/>
              <a:t>generalforsamling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forbindelse</a:t>
            </a:r>
            <a:r>
              <a:rPr lang="en-US" dirty="0"/>
              <a:t> med </a:t>
            </a:r>
            <a:r>
              <a:rPr lang="en-US" dirty="0" err="1"/>
              <a:t>årsregnskabet</a:t>
            </a:r>
            <a:endParaRPr lang="en-US" dirty="0"/>
          </a:p>
        </p:txBody>
      </p:sp>
      <p:pic>
        <p:nvPicPr>
          <p:cNvPr id="1026" name="Picture 2" descr="Værsgo: Her er Danmarks fem største bureau-overskud - Dansk Markedsføring">
            <a:extLst>
              <a:ext uri="{FF2B5EF4-FFF2-40B4-BE49-F238E27FC236}">
                <a16:creationId xmlns:a16="http://schemas.microsoft.com/office/drawing/2014/main" id="{D7A95832-5830-4DB9-84EC-D1DF427CD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3960">
            <a:off x="7885810" y="1553879"/>
            <a:ext cx="3905250" cy="209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vestor-State Arbitration: Who Qualifies as a Foreign Investor? | Aceris  Law LLC">
            <a:extLst>
              <a:ext uri="{FF2B5EF4-FFF2-40B4-BE49-F238E27FC236}">
                <a16:creationId xmlns:a16="http://schemas.microsoft.com/office/drawing/2014/main" id="{EF358A7C-B6F4-4183-A7D3-3007C3417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943" y="4562907"/>
            <a:ext cx="33718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BC32B3B8-FBAE-4602-B34C-AD86D32754E4}"/>
              </a:ext>
            </a:extLst>
          </p:cNvPr>
          <p:cNvSpPr/>
          <p:nvPr/>
        </p:nvSpPr>
        <p:spPr>
          <a:xfrm rot="21039099">
            <a:off x="10009357" y="3743198"/>
            <a:ext cx="521301" cy="763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30" name="Picture 6" descr="Salg af virksomhed | Gode råd om virksomhedshandel - Nyco">
            <a:extLst>
              <a:ext uri="{FF2B5EF4-FFF2-40B4-BE49-F238E27FC236}">
                <a16:creationId xmlns:a16="http://schemas.microsoft.com/office/drawing/2014/main" id="{10A07A42-9309-4DE9-B253-F07AE3E14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226" y="760270"/>
            <a:ext cx="1534823" cy="153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51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A7A7-64F2-42C5-8CF1-8D6450B7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Udbytte – hvor meget?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57160-B67C-4461-9A6E-236697BD4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37" y="2260600"/>
            <a:ext cx="2977840" cy="3416300"/>
          </a:xfrm>
        </p:spPr>
        <p:txBody>
          <a:bodyPr/>
          <a:lstStyle/>
          <a:p>
            <a:r>
              <a:rPr lang="en-US" dirty="0"/>
              <a:t>Danske </a:t>
            </a:r>
            <a:r>
              <a:rPr lang="en-US" dirty="0" err="1"/>
              <a:t>aktier</a:t>
            </a:r>
            <a:endParaRPr lang="en-US" dirty="0"/>
          </a:p>
          <a:p>
            <a:endParaRPr lang="en-US" dirty="0"/>
          </a:p>
          <a:p>
            <a:r>
              <a:rPr lang="en-US" dirty="0"/>
              <a:t>X-</a:t>
            </a:r>
            <a:r>
              <a:rPr lang="en-US" dirty="0" err="1"/>
              <a:t>dag</a:t>
            </a:r>
            <a:r>
              <a:rPr lang="en-US" dirty="0"/>
              <a:t>:</a:t>
            </a:r>
          </a:p>
          <a:p>
            <a:r>
              <a:rPr lang="en-US" dirty="0" err="1"/>
              <a:t>Køber</a:t>
            </a:r>
            <a:r>
              <a:rPr lang="en-US" dirty="0"/>
              <a:t> du </a:t>
            </a:r>
            <a:r>
              <a:rPr lang="en-US" dirty="0" err="1"/>
              <a:t>aktien</a:t>
            </a:r>
            <a:r>
              <a:rPr lang="en-US" dirty="0"/>
              <a:t> den </a:t>
            </a:r>
            <a:r>
              <a:rPr lang="en-US" dirty="0" err="1"/>
              <a:t>dag</a:t>
            </a:r>
            <a:r>
              <a:rPr lang="en-US" dirty="0"/>
              <a:t>, </a:t>
            </a:r>
            <a:r>
              <a:rPr lang="en-US" dirty="0" err="1"/>
              <a:t>har</a:t>
            </a:r>
            <a:r>
              <a:rPr lang="en-US" dirty="0"/>
              <a:t> du IKKE ret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udbytte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79D26-6D89-4F27-A089-80B816AE1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809" y="1761259"/>
            <a:ext cx="7449154" cy="489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9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A7A7-64F2-42C5-8CF1-8D6450B7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Udbytte</a:t>
            </a:r>
            <a:r>
              <a:rPr lang="en-US" dirty="0"/>
              <a:t> –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meget</a:t>
            </a:r>
            <a:r>
              <a:rPr lang="en-US" dirty="0"/>
              <a:t>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57160-B67C-4461-9A6E-236697BD4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36" y="2260600"/>
            <a:ext cx="3029795" cy="3416300"/>
          </a:xfrm>
        </p:spPr>
        <p:txBody>
          <a:bodyPr/>
          <a:lstStyle/>
          <a:p>
            <a:r>
              <a:rPr lang="en-US" dirty="0" err="1"/>
              <a:t>Fonde</a:t>
            </a:r>
            <a:r>
              <a:rPr lang="en-US" dirty="0"/>
              <a:t> (</a:t>
            </a:r>
            <a:r>
              <a:rPr lang="en-US" dirty="0" err="1"/>
              <a:t>Sparinvest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Samlet X-</a:t>
            </a:r>
            <a:r>
              <a:rPr lang="en-US" dirty="0" err="1"/>
              <a:t>dag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79D26-6D89-4F27-A089-80B816AE1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3955" y="1614286"/>
            <a:ext cx="6142214" cy="52437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721739-0F58-4BFB-9FFB-5936766CAB6E}"/>
              </a:ext>
            </a:extLst>
          </p:cNvPr>
          <p:cNvSpPr/>
          <p:nvPr/>
        </p:nvSpPr>
        <p:spPr>
          <a:xfrm>
            <a:off x="4785014" y="4203123"/>
            <a:ext cx="5907231" cy="202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B95FD3-B103-439D-AC33-E55EDC0BE4ED}"/>
              </a:ext>
            </a:extLst>
          </p:cNvPr>
          <p:cNvSpPr/>
          <p:nvPr/>
        </p:nvSpPr>
        <p:spPr>
          <a:xfrm>
            <a:off x="4785013" y="5142403"/>
            <a:ext cx="5907231" cy="202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7F4294-9F1C-4761-8ADF-EF31680B337C}"/>
              </a:ext>
            </a:extLst>
          </p:cNvPr>
          <p:cNvSpPr/>
          <p:nvPr/>
        </p:nvSpPr>
        <p:spPr>
          <a:xfrm>
            <a:off x="4785012" y="6271548"/>
            <a:ext cx="5907231" cy="202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CB0B0-FB5C-4B16-BE12-437670DF54D2}"/>
              </a:ext>
            </a:extLst>
          </p:cNvPr>
          <p:cNvSpPr/>
          <p:nvPr/>
        </p:nvSpPr>
        <p:spPr>
          <a:xfrm>
            <a:off x="4785011" y="4577831"/>
            <a:ext cx="5907231" cy="202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BC62A7-3E25-476A-93F4-910C5FB19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94" y="3630820"/>
            <a:ext cx="4195329" cy="127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6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A7A7-64F2-42C5-8CF1-8D6450B7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Udbytte</a:t>
            </a:r>
            <a:r>
              <a:rPr lang="en-US" dirty="0"/>
              <a:t> –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meget</a:t>
            </a:r>
            <a:r>
              <a:rPr lang="en-US" dirty="0"/>
              <a:t> </a:t>
            </a:r>
            <a:r>
              <a:rPr lang="en-US" dirty="0" err="1"/>
              <a:t>fik</a:t>
            </a:r>
            <a:r>
              <a:rPr lang="en-US" dirty="0"/>
              <a:t> </a:t>
            </a:r>
            <a:r>
              <a:rPr lang="en-US" dirty="0" err="1"/>
              <a:t>jeg</a:t>
            </a:r>
            <a:r>
              <a:rPr lang="en-US" dirty="0"/>
              <a:t>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57160-B67C-4461-9A6E-236697BD4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36" y="2260599"/>
            <a:ext cx="3029795" cy="4597401"/>
          </a:xfrm>
        </p:spPr>
        <p:txBody>
          <a:bodyPr>
            <a:normAutofit/>
          </a:bodyPr>
          <a:lstStyle/>
          <a:p>
            <a:r>
              <a:rPr lang="en-US" dirty="0" err="1"/>
              <a:t>Fonde</a:t>
            </a:r>
            <a:r>
              <a:rPr lang="en-US" dirty="0"/>
              <a:t> (</a:t>
            </a:r>
            <a:r>
              <a:rPr lang="en-US" dirty="0" err="1"/>
              <a:t>Sparinvest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Mine </a:t>
            </a:r>
            <a:r>
              <a:rPr lang="en-US" dirty="0" err="1"/>
              <a:t>udbetalinger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Skat:</a:t>
            </a:r>
          </a:p>
          <a:p>
            <a:pPr lvl="1"/>
            <a:r>
              <a:rPr lang="en-US" dirty="0"/>
              <a:t>27% </a:t>
            </a:r>
            <a:r>
              <a:rPr lang="en-US" dirty="0" err="1"/>
              <a:t>af</a:t>
            </a:r>
            <a:r>
              <a:rPr lang="en-US" dirty="0"/>
              <a:t> de </a:t>
            </a:r>
            <a:r>
              <a:rPr lang="en-US" dirty="0" err="1"/>
              <a:t>første</a:t>
            </a:r>
            <a:r>
              <a:rPr lang="en-US" dirty="0"/>
              <a:t> 56.500 </a:t>
            </a:r>
            <a:r>
              <a:rPr lang="en-US" dirty="0" err="1"/>
              <a:t>kr</a:t>
            </a:r>
            <a:endParaRPr lang="en-US" dirty="0"/>
          </a:p>
          <a:p>
            <a:pPr lvl="1"/>
            <a:r>
              <a:rPr lang="en-US" dirty="0"/>
              <a:t>42% </a:t>
            </a:r>
            <a:r>
              <a:rPr lang="en-US" dirty="0" err="1"/>
              <a:t>af</a:t>
            </a:r>
            <a:r>
              <a:rPr lang="en-US" dirty="0"/>
              <a:t> rest</a:t>
            </a:r>
          </a:p>
          <a:p>
            <a:endParaRPr lang="en-US" dirty="0"/>
          </a:p>
          <a:p>
            <a:r>
              <a:rPr lang="en-US" sz="1800" dirty="0" err="1"/>
              <a:t>Akkumulerende</a:t>
            </a:r>
            <a:r>
              <a:rPr lang="en-US" sz="1800" dirty="0"/>
              <a:t> </a:t>
            </a:r>
            <a:r>
              <a:rPr lang="en-US" sz="1800" dirty="0" err="1"/>
              <a:t>fonde</a:t>
            </a:r>
            <a:r>
              <a:rPr lang="en-US" sz="1800" dirty="0"/>
              <a:t> </a:t>
            </a:r>
            <a:r>
              <a:rPr lang="en-US" sz="1800" dirty="0" err="1"/>
              <a:t>betaler</a:t>
            </a:r>
            <a:r>
              <a:rPr lang="en-US" sz="1800" dirty="0"/>
              <a:t> </a:t>
            </a:r>
            <a:r>
              <a:rPr lang="en-US" sz="1800" dirty="0" err="1"/>
              <a:t>ikke</a:t>
            </a:r>
            <a:r>
              <a:rPr lang="en-US" sz="1800" dirty="0"/>
              <a:t> </a:t>
            </a:r>
            <a:r>
              <a:rPr lang="en-US" sz="1800" dirty="0" err="1"/>
              <a:t>udbytte</a:t>
            </a:r>
            <a:r>
              <a:rPr lang="en-US" sz="1800" dirty="0"/>
              <a:t>, men </a:t>
            </a:r>
            <a:r>
              <a:rPr lang="en-US" sz="1800" dirty="0" err="1"/>
              <a:t>geninvesterer</a:t>
            </a:r>
            <a:r>
              <a:rPr lang="en-US" sz="1800" dirty="0"/>
              <a:t> I </a:t>
            </a:r>
            <a:r>
              <a:rPr lang="en-US" sz="1800" dirty="0" err="1"/>
              <a:t>stedet</a:t>
            </a:r>
            <a:r>
              <a:rPr lang="en-US" sz="1800" dirty="0"/>
              <a:t> </a:t>
            </a:r>
            <a:r>
              <a:rPr lang="en-US" sz="1800" dirty="0" err="1"/>
              <a:t>overskudet</a:t>
            </a:r>
            <a:endParaRPr lang="en-US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F06482-9FDF-4DEA-A1BA-4B0B369A4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723" y="5348034"/>
            <a:ext cx="5466716" cy="14080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B106E8-974C-4745-A049-1C576DA60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769" y="4059672"/>
            <a:ext cx="8189683" cy="12883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BEA779-00C9-4499-85FC-B1DDC9DCA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723" y="2680388"/>
            <a:ext cx="8115837" cy="1288362"/>
          </a:xfrm>
          <a:prstGeom prst="rect">
            <a:avLst/>
          </a:prstGeom>
        </p:spPr>
      </p:pic>
      <p:pic>
        <p:nvPicPr>
          <p:cNvPr id="1028" name="Picture 4" descr="THE ROLE AND USES OF MONEY: LIVE WITHOUT MONEY?? — Steemit">
            <a:extLst>
              <a:ext uri="{FF2B5EF4-FFF2-40B4-BE49-F238E27FC236}">
                <a16:creationId xmlns:a16="http://schemas.microsoft.com/office/drawing/2014/main" id="{7CFED90B-F1CF-4B04-9B48-2F26C3908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4199">
            <a:off x="9437110" y="5601728"/>
            <a:ext cx="1296501" cy="115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22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19B5DB-0904-4C16-97C3-0E965DF49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Aktiesparekonto</a:t>
            </a:r>
            <a:endParaRPr lang="LID4096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EC878F-3DE0-4A1B-A643-CA1D87C17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950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Skjern Bank Pressemateriale">
            <a:extLst>
              <a:ext uri="{FF2B5EF4-FFF2-40B4-BE49-F238E27FC236}">
                <a16:creationId xmlns:a16="http://schemas.microsoft.com/office/drawing/2014/main" id="{22153A29-8994-46C7-9F93-6F3328A63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1868">
            <a:off x="5990697" y="3634668"/>
            <a:ext cx="2067336" cy="78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Aktiesparekonto</a:t>
            </a:r>
            <a:r>
              <a:rPr lang="en-US" dirty="0"/>
              <a:t> – </a:t>
            </a:r>
            <a:r>
              <a:rPr lang="en-US" dirty="0" err="1"/>
              <a:t>hvad</a:t>
            </a:r>
            <a:r>
              <a:rPr lang="en-US" dirty="0"/>
              <a:t> er den?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3E432-387E-4C3C-B2AE-7DCEEFF0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82079"/>
          </a:xfrm>
        </p:spPr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særlig</a:t>
            </a:r>
            <a:r>
              <a:rPr lang="en-US" dirty="0"/>
              <a:t> </a:t>
            </a:r>
            <a:r>
              <a:rPr lang="en-US" dirty="0" err="1"/>
              <a:t>investeringskonto</a:t>
            </a:r>
            <a:endParaRPr lang="en-US" dirty="0"/>
          </a:p>
          <a:p>
            <a:r>
              <a:rPr lang="en-US" dirty="0" err="1"/>
              <a:t>Nemmere</a:t>
            </a:r>
            <a:r>
              <a:rPr lang="en-US" dirty="0"/>
              <a:t> mere </a:t>
            </a:r>
            <a:r>
              <a:rPr lang="en-US" dirty="0" err="1"/>
              <a:t>økonomist</a:t>
            </a:r>
            <a:r>
              <a:rPr lang="en-US" dirty="0"/>
              <a:t> </a:t>
            </a:r>
            <a:r>
              <a:rPr lang="en-US" dirty="0" err="1"/>
              <a:t>attraktivt</a:t>
            </a:r>
            <a:r>
              <a:rPr lang="en-US" dirty="0"/>
              <a:t> at </a:t>
            </a:r>
            <a:r>
              <a:rPr lang="en-US" dirty="0" err="1"/>
              <a:t>investere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 err="1"/>
              <a:t>Hvem</a:t>
            </a:r>
            <a:r>
              <a:rPr lang="en-US" dirty="0"/>
              <a:t> </a:t>
            </a:r>
            <a:r>
              <a:rPr lang="en-US" dirty="0" err="1"/>
              <a:t>tilbyder</a:t>
            </a:r>
            <a:r>
              <a:rPr lang="en-US" dirty="0"/>
              <a:t> den?</a:t>
            </a:r>
          </a:p>
          <a:p>
            <a:r>
              <a:rPr lang="en-US" dirty="0"/>
              <a:t>Man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have 1!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SKATTEPROCENTEN ER 17% !</a:t>
            </a:r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8615192" y="369839"/>
            <a:ext cx="3457638" cy="14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nske Bank, Kolding Storcenter, Red entrance - ATM">
            <a:extLst>
              <a:ext uri="{FF2B5EF4-FFF2-40B4-BE49-F238E27FC236}">
                <a16:creationId xmlns:a16="http://schemas.microsoft.com/office/drawing/2014/main" id="{3EBC3D91-37F5-4517-A9FD-E6F3FFB85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3334">
            <a:off x="4569640" y="3586444"/>
            <a:ext cx="1386067" cy="77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ag din opsparing til næste niveau. | Nordnet">
            <a:extLst>
              <a:ext uri="{FF2B5EF4-FFF2-40B4-BE49-F238E27FC236}">
                <a16:creationId xmlns:a16="http://schemas.microsoft.com/office/drawing/2014/main" id="{7C79B08F-BE08-49CC-B253-E953A591F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4764">
            <a:off x="8308239" y="3466957"/>
            <a:ext cx="2188327" cy="114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axo Bank - Home | Facebook">
            <a:extLst>
              <a:ext uri="{FF2B5EF4-FFF2-40B4-BE49-F238E27FC236}">
                <a16:creationId xmlns:a16="http://schemas.microsoft.com/office/drawing/2014/main" id="{82B14123-ECDB-4896-96FD-694989F29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048" y="3318834"/>
            <a:ext cx="1178261" cy="117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A6AF38-D3BB-4FC8-BFC5-6AA9CE9410C3}"/>
              </a:ext>
            </a:extLst>
          </p:cNvPr>
          <p:cNvSpPr txBox="1"/>
          <p:nvPr/>
        </p:nvSpPr>
        <p:spPr>
          <a:xfrm>
            <a:off x="10232809" y="6576413"/>
            <a:ext cx="1959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https://skat.dk/skat.aspx?oid=17119</a:t>
            </a:r>
            <a:endParaRPr lang="LID4096" sz="800" dirty="0"/>
          </a:p>
        </p:txBody>
      </p:sp>
      <p:pic>
        <p:nvPicPr>
          <p:cNvPr id="2062" name="Picture 14" descr="How Much Money Do You Need to Be Happy? | Inc.com">
            <a:extLst>
              <a:ext uri="{FF2B5EF4-FFF2-40B4-BE49-F238E27FC236}">
                <a16:creationId xmlns:a16="http://schemas.microsoft.com/office/drawing/2014/main" id="{C30F6C33-3B7F-4FDC-99FB-0C051BE9C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1694">
            <a:off x="4057911" y="5566293"/>
            <a:ext cx="2074421" cy="116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548FC91-397D-4011-B4AF-F41011E35D15}"/>
              </a:ext>
            </a:extLst>
          </p:cNvPr>
          <p:cNvSpPr txBox="1">
            <a:spLocks/>
          </p:cNvSpPr>
          <p:nvPr/>
        </p:nvSpPr>
        <p:spPr>
          <a:xfrm>
            <a:off x="6671013" y="5161707"/>
            <a:ext cx="4541391" cy="63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Men den er </a:t>
            </a:r>
            <a:r>
              <a:rPr lang="en-US" dirty="0" err="1"/>
              <a:t>lagerbeskattet</a:t>
            </a:r>
            <a:endParaRPr lang="en-US" dirty="0"/>
          </a:p>
        </p:txBody>
      </p:sp>
      <p:pic>
        <p:nvPicPr>
          <p:cNvPr id="2064" name="Picture 16" descr="Free Sad Money Cartoon Image｜Charatoon">
            <a:extLst>
              <a:ext uri="{FF2B5EF4-FFF2-40B4-BE49-F238E27FC236}">
                <a16:creationId xmlns:a16="http://schemas.microsoft.com/office/drawing/2014/main" id="{1B0053CF-4472-4A7A-8B8E-FB7051229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9025">
            <a:off x="10556470" y="4802448"/>
            <a:ext cx="1468612" cy="14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705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259</TotalTime>
  <Words>515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 Boardroom</vt:lpstr>
      <vt:lpstr>Investering for Begyndere</vt:lpstr>
      <vt:lpstr>Agenda</vt:lpstr>
      <vt:lpstr>1. Udbytte</vt:lpstr>
      <vt:lpstr>Udbytte – hvad er det?</vt:lpstr>
      <vt:lpstr>Udbytte – hvor meget?</vt:lpstr>
      <vt:lpstr>Udbytte – hvor meget?</vt:lpstr>
      <vt:lpstr>Udbytte – hvor meget fik jeg?</vt:lpstr>
      <vt:lpstr>2. Aktiesparekonto</vt:lpstr>
      <vt:lpstr>Aktiesparekonto – hvad er den?</vt:lpstr>
      <vt:lpstr>Aktiesparekonto – Indskudloftet</vt:lpstr>
      <vt:lpstr>Aktiesparekonto – Værdipapirer</vt:lpstr>
      <vt:lpstr>Aktiesparekonto – ETF vs fonde</vt:lpstr>
      <vt:lpstr>Aktiesparekonto – ETF vs fonde</vt:lpstr>
      <vt:lpstr>Aktiesparekonto – ETF vs fonde</vt:lpstr>
      <vt:lpstr>Aktiesparekonto – ETF vs fonde</vt:lpstr>
      <vt:lpstr>Aktiesparekonto – fordele/ulemper</vt:lpstr>
      <vt:lpstr>Aktiesparekonto – Eksempel!</vt:lpstr>
      <vt:lpstr>3. F.I.R.E. princippet</vt:lpstr>
      <vt:lpstr>F.I.R.E.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Debel Hansen</dc:creator>
  <cp:lastModifiedBy>Laura Debel Hansen</cp:lastModifiedBy>
  <cp:revision>5</cp:revision>
  <dcterms:created xsi:type="dcterms:W3CDTF">2022-03-14T20:00:48Z</dcterms:created>
  <dcterms:modified xsi:type="dcterms:W3CDTF">2022-03-16T21:27:30Z</dcterms:modified>
</cp:coreProperties>
</file>