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2"/>
  </p:notesMasterIdLst>
  <p:sldIdLst>
    <p:sldId id="256" r:id="rId6"/>
    <p:sldId id="257" r:id="rId7"/>
    <p:sldId id="258" r:id="rId8"/>
    <p:sldId id="280" r:id="rId9"/>
    <p:sldId id="279" r:id="rId10"/>
    <p:sldId id="259" r:id="rId11"/>
    <p:sldId id="260" r:id="rId12"/>
    <p:sldId id="261" r:id="rId13"/>
    <p:sldId id="262" r:id="rId14"/>
    <p:sldId id="263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1" r:id="rId30"/>
    <p:sldId id="277" r:id="rId3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5" y="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91DB-E156-489D-91F6-AC3231AC30B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853C-137A-4341-85F8-E077757C2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3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the Capstone Engagement Assessment, Analysis, and Hardening of a Vulnerable System Presentation!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8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our time together we will review the following sections</a:t>
            </a:r>
          </a:p>
          <a:p>
            <a:endParaRPr lang="en-US" dirty="0"/>
          </a:p>
          <a:p>
            <a:r>
              <a:rPr lang="en-US" dirty="0"/>
              <a:t>01 - We will do a high level overview of the Management Summary </a:t>
            </a:r>
          </a:p>
          <a:p>
            <a:r>
              <a:rPr lang="en-US" dirty="0"/>
              <a:t>02 – Talk through the network topology and how the network  is configured</a:t>
            </a:r>
          </a:p>
          <a:p>
            <a:r>
              <a:rPr lang="en-US" dirty="0"/>
              <a:t>03 – Identify how the Red Team exploited the system and go through the security assessment</a:t>
            </a:r>
          </a:p>
          <a:p>
            <a:r>
              <a:rPr lang="en-US" dirty="0"/>
              <a:t>04 – Review how the Blue team reviewed and analyze the logs to identify the attack characterization</a:t>
            </a:r>
          </a:p>
          <a:p>
            <a:r>
              <a:rPr lang="en-US" dirty="0"/>
              <a:t>05 – Then finally review different alarms/alerts and mitigation strategies to implement to harden the system and assist in preventing this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5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critical vulnerabilities were identified </a:t>
            </a:r>
          </a:p>
          <a:p>
            <a:r>
              <a:rPr lang="en-US" dirty="0"/>
              <a:t>	1. Sensitive Data Exposure</a:t>
            </a:r>
          </a:p>
          <a:p>
            <a:r>
              <a:rPr lang="en-US" dirty="0"/>
              <a:t>	2. Security Misconfiguration / Weak Password Policy</a:t>
            </a:r>
          </a:p>
          <a:p>
            <a:r>
              <a:rPr lang="en-US" dirty="0"/>
              <a:t>	3. Unrestricted File Upload</a:t>
            </a:r>
          </a:p>
          <a:p>
            <a:endParaRPr lang="en-US" dirty="0"/>
          </a:p>
          <a:p>
            <a:r>
              <a:rPr lang="en-US" dirty="0"/>
              <a:t>Here you can see the vulnerability, the description of the vulnerability and then the resulting impact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Sensitive Data was accessible which resulted in the Red Team gaining access and using the web browser to view the company confidential information.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critical information that was viewed identified that Ashton is the administrator for a secret folder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Security Misconfiguration / Weak password policy resulted in a brute force attack on Ashton’s password.  The Red team used Hydra and crackstation.net to successfully gain the password information and accessed the secret folder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 are no password policies in place to prevent multiple failed login attempts which allowed this brute force attack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Unrestricted file upload represents a significant risk to applications and systems.  The Red Team was able to uploaded a .php file which allowed to gain root access to the Capstone web server and create a backdoor into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6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Contents of the Secret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6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1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="0" i="0" dirty="0">
                <a:solidFill>
                  <a:srgbClr val="2E3234"/>
                </a:solidFill>
                <a:effectLst/>
                <a:latin typeface="-apple-system"/>
              </a:rPr>
              <a:t> method is used to </a:t>
            </a:r>
            <a:r>
              <a:rPr lang="en-US" b="1" i="0" dirty="0">
                <a:solidFill>
                  <a:srgbClr val="2E3234"/>
                </a:solidFill>
                <a:effectLst/>
                <a:latin typeface="-apple-system"/>
              </a:rPr>
              <a:t>create or overwrite a resource at a particular URL that is known by the client</a:t>
            </a:r>
            <a:r>
              <a:rPr lang="en-US" b="0" i="0" dirty="0">
                <a:solidFill>
                  <a:srgbClr val="2E3234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8853C-137A-4341-85F8-E077757C21C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7"/>
          <p:cNvPicPr/>
          <p:nvPr/>
        </p:nvPicPr>
        <p:blipFill>
          <a:blip r:embed="rId14"/>
          <a:srcRect t="2490" b="2498"/>
          <a:stretch/>
        </p:blipFill>
        <p:spPr>
          <a:xfrm>
            <a:off x="274320" y="275040"/>
            <a:ext cx="8594640" cy="459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74320" y="64008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74320" y="490644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9B7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48;p6"/>
          <p:cNvPicPr/>
          <p:nvPr/>
        </p:nvPicPr>
        <p:blipFill>
          <a:blip r:embed="rId14"/>
          <a:srcRect t="2490" b="2498"/>
          <a:stretch/>
        </p:blipFill>
        <p:spPr>
          <a:xfrm>
            <a:off x="274320" y="275040"/>
            <a:ext cx="8594640" cy="45928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67;p9"/>
          <p:cNvPicPr/>
          <p:nvPr/>
        </p:nvPicPr>
        <p:blipFill>
          <a:blip r:embed="rId14"/>
          <a:srcRect t="118" b="118"/>
          <a:stretch/>
        </p:blipFill>
        <p:spPr>
          <a:xfrm>
            <a:off x="7048800" y="910440"/>
            <a:ext cx="1828080" cy="378396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274320" y="490644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9B7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274320" y="64008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445;p26"/>
          <p:cNvPicPr/>
          <p:nvPr/>
        </p:nvPicPr>
        <p:blipFill>
          <a:blip r:embed="rId14"/>
          <a:stretch/>
        </p:blipFill>
        <p:spPr>
          <a:xfrm>
            <a:off x="4286160" y="649800"/>
            <a:ext cx="826560" cy="41144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74320" y="64008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274320" y="4906440"/>
            <a:ext cx="859500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9B7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936320" y="890280"/>
            <a:ext cx="2687760" cy="475920"/>
          </a:xfrm>
          <a:prstGeom prst="roundRect">
            <a:avLst>
              <a:gd name="adj" fmla="val 16667"/>
            </a:avLst>
          </a:prstGeom>
          <a:solidFill>
            <a:srgbClr val="365C8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21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System Hardening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 rot="10800000">
            <a:off x="5073120" y="1279800"/>
            <a:ext cx="260280" cy="144000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457200" y="887760"/>
            <a:ext cx="2687760" cy="47592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21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Alarm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 rot="10800000">
            <a:off x="576000" y="1277280"/>
            <a:ext cx="225720" cy="144000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90/webdav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hyperlink" Target="http://192.168.1.90/webdav/payload.php" TargetMode="External"/><Relationship Id="rId4" Type="http://schemas.openxmlformats.org/officeDocument/2006/relationships/hyperlink" Target="http://192.168.1.90/webdav/passwd.dav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74320" y="1703880"/>
            <a:ext cx="85946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Capstone Engagement</a:t>
            </a:r>
            <a:br>
              <a:rPr dirty="0"/>
            </a:br>
            <a:r>
              <a:rPr lang="en" sz="31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Assessment, Analysis, </a:t>
            </a:r>
            <a:br>
              <a:rPr dirty="0"/>
            </a:br>
            <a:r>
              <a:rPr lang="en" sz="31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and Hardening of a Vulnerable System</a:t>
            </a:r>
            <a:endParaRPr lang="en-US" sz="3100" b="0" strike="noStrike" spc="-1" dirty="0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4500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" b="0" strike="noStrike" spc="-1" dirty="0">
                <a:latin typeface="Arial"/>
              </a:rPr>
              <a:t>Prepared by Nicole Plybon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Exploitation: Sensitive Data Exposure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 flipH="1">
            <a:off x="909225" y="765664"/>
            <a:ext cx="7696081" cy="13608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23698" y="700201"/>
            <a:ext cx="7871912" cy="1426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solidFill>
                  <a:srgbClr val="000000"/>
                </a:solidFill>
                <a:ea typeface="Roboto"/>
              </a:rPr>
              <a:t>Tools &amp; Processes</a:t>
            </a:r>
            <a:endParaRPr lang="en" sz="1100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solidFill>
                  <a:srgbClr val="000000"/>
                </a:solidFill>
                <a:ea typeface="Roboto"/>
              </a:rPr>
              <a:t>Nmap was used to run a scan on IP range 192.168.1.0/24. </a:t>
            </a:r>
            <a:endParaRPr lang="en" sz="1100" b="0" strike="noStrike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solidFill>
                  <a:srgbClr val="000000"/>
                </a:solidFill>
                <a:ea typeface="Roboto"/>
              </a:rPr>
              <a:t>T</a:t>
            </a:r>
            <a:r>
              <a:rPr lang="en-US" sz="1100" spc="-1" dirty="0">
                <a:solidFill>
                  <a:srgbClr val="000000"/>
                </a:solidFill>
                <a:ea typeface="Roboto"/>
              </a:rPr>
              <a:t>h</a:t>
            </a:r>
            <a:r>
              <a:rPr lang="en" sz="1100" spc="-1" dirty="0">
                <a:solidFill>
                  <a:srgbClr val="000000"/>
                </a:solidFill>
                <a:ea typeface="Roboto"/>
              </a:rPr>
              <a:t>e scan reveled that ports 22 and 80 were open.  This allowed the Red Team to navigate to 192.168.1.105 with a web browser to gain access and naviagted </a:t>
            </a:r>
            <a:r>
              <a:rPr lang="en" sz="1100" b="0" strike="noStrike" spc="-1" dirty="0">
                <a:solidFill>
                  <a:srgbClr val="000000"/>
                </a:solidFill>
                <a:ea typeface="Roboto"/>
              </a:rPr>
              <a:t>to the different folders and discovered that the secret_folder existed</a:t>
            </a: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200" spc="-1" dirty="0">
                <a:solidFill>
                  <a:srgbClr val="000000"/>
                </a:solidFill>
                <a:ea typeface="Roboto"/>
              </a:rPr>
              <a:t>N</a:t>
            </a:r>
            <a:r>
              <a:rPr lang="en" sz="1200" spc="-1" dirty="0">
                <a:solidFill>
                  <a:srgbClr val="000000"/>
                </a:solidFill>
                <a:ea typeface="Roboto"/>
              </a:rPr>
              <a:t>map –sS –A 192.168.1.1/24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293" name="Group 5"/>
          <p:cNvGrpSpPr/>
          <p:nvPr/>
        </p:nvGrpSpPr>
        <p:grpSpPr>
          <a:xfrm>
            <a:off x="278602" y="973488"/>
            <a:ext cx="631838" cy="475920"/>
            <a:chOff x="414336" y="887760"/>
            <a:chExt cx="631838" cy="475920"/>
          </a:xfrm>
        </p:grpSpPr>
        <p:sp>
          <p:nvSpPr>
            <p:cNvPr id="294" name="CustomShape 6"/>
            <p:cNvSpPr/>
            <p:nvPr/>
          </p:nvSpPr>
          <p:spPr>
            <a:xfrm>
              <a:off x="414336" y="887760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01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295" name="CustomShape 7"/>
            <p:cNvSpPr/>
            <p:nvPr/>
          </p:nvSpPr>
          <p:spPr>
            <a:xfrm rot="5400000">
              <a:off x="844034" y="1070111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17C1CB3-820A-4500-B952-9FA8614678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7852" y="1785738"/>
            <a:ext cx="5300712" cy="2796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A72598E6-DDD3-4480-87E9-BEA66E063D08}"/>
              </a:ext>
            </a:extLst>
          </p:cNvPr>
          <p:cNvSpPr/>
          <p:nvPr/>
        </p:nvSpPr>
        <p:spPr>
          <a:xfrm flipH="1">
            <a:off x="980299" y="1923479"/>
            <a:ext cx="7696081" cy="286117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94B3DEC-94D7-4908-9296-E33A88F47067}"/>
              </a:ext>
            </a:extLst>
          </p:cNvPr>
          <p:cNvSpPr/>
          <p:nvPr/>
        </p:nvSpPr>
        <p:spPr>
          <a:xfrm flipH="1">
            <a:off x="923696" y="752126"/>
            <a:ext cx="7696081" cy="102182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89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Exploitation: Sensitive Data Exposure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6" name="Group 8"/>
          <p:cNvGrpSpPr/>
          <p:nvPr/>
        </p:nvGrpSpPr>
        <p:grpSpPr>
          <a:xfrm>
            <a:off x="285760" y="814256"/>
            <a:ext cx="646484" cy="475920"/>
            <a:chOff x="285760" y="2207132"/>
            <a:chExt cx="646484" cy="475920"/>
          </a:xfrm>
        </p:grpSpPr>
        <p:sp>
          <p:nvSpPr>
            <p:cNvPr id="297" name="CustomShape 9"/>
            <p:cNvSpPr/>
            <p:nvPr/>
          </p:nvSpPr>
          <p:spPr>
            <a:xfrm>
              <a:off x="285760" y="2207132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02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298" name="CustomShape 10"/>
            <p:cNvSpPr/>
            <p:nvPr/>
          </p:nvSpPr>
          <p:spPr>
            <a:xfrm rot="5400000">
              <a:off x="730104" y="2389479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" name="CustomShape 12"/>
          <p:cNvSpPr/>
          <p:nvPr/>
        </p:nvSpPr>
        <p:spPr>
          <a:xfrm>
            <a:off x="868752" y="602594"/>
            <a:ext cx="7717131" cy="897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solidFill>
                  <a:srgbClr val="000000"/>
                </a:solidFill>
                <a:ea typeface="Roboto"/>
              </a:rPr>
              <a:t>Achievements</a:t>
            </a:r>
            <a:endParaRPr lang="en" sz="1100" b="0" strike="noStrike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endParaRPr lang="en" sz="1100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b="0" strike="noStrike" spc="-1" dirty="0">
                <a:solidFill>
                  <a:srgbClr val="000000"/>
                </a:solidFill>
                <a:ea typeface="Roboto"/>
              </a:rPr>
              <a:t>T</a:t>
            </a:r>
            <a:r>
              <a:rPr lang="en-US" sz="1100" b="0" strike="noStrike" spc="-1" dirty="0">
                <a:solidFill>
                  <a:srgbClr val="000000"/>
                </a:solidFill>
                <a:ea typeface="Roboto"/>
              </a:rPr>
              <a:t>h</a:t>
            </a:r>
            <a:r>
              <a:rPr lang="en" sz="1100" b="0" strike="noStrike" spc="-1" dirty="0">
                <a:solidFill>
                  <a:srgbClr val="000000"/>
                </a:solidFill>
                <a:ea typeface="Roboto"/>
              </a:rPr>
              <a:t>e information obtained with the nmap scan and reviewing the contents of the company directories  provided further information that Ashton is the admin for the /company_folder/secret_folder/.  T</a:t>
            </a:r>
            <a:r>
              <a:rPr lang="en-US" sz="1100" b="0" strike="noStrike" spc="-1" dirty="0">
                <a:solidFill>
                  <a:srgbClr val="000000"/>
                </a:solidFill>
                <a:ea typeface="Roboto"/>
              </a:rPr>
              <a:t>h</a:t>
            </a:r>
            <a:r>
              <a:rPr lang="en" sz="1100" b="0" strike="noStrike" spc="-1" dirty="0">
                <a:solidFill>
                  <a:srgbClr val="000000"/>
                </a:solidFill>
                <a:ea typeface="Roboto"/>
              </a:rPr>
              <a:t>e seccret folder contains sensitive information which is used to execute the brute force attack and steal data.</a:t>
            </a:r>
            <a:endParaRPr lang="en" sz="1100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endParaRPr lang="en-US" sz="1200" b="0" strike="noStrike" spc="-1" dirty="0">
              <a:latin typeface="Arial"/>
            </a:endParaRPr>
          </a:p>
        </p:txBody>
      </p:sp>
      <p:grpSp>
        <p:nvGrpSpPr>
          <p:cNvPr id="301" name="Group 13"/>
          <p:cNvGrpSpPr/>
          <p:nvPr/>
        </p:nvGrpSpPr>
        <p:grpSpPr>
          <a:xfrm>
            <a:off x="297489" y="2132389"/>
            <a:ext cx="648220" cy="475920"/>
            <a:chOff x="297489" y="3525265"/>
            <a:chExt cx="648220" cy="475920"/>
          </a:xfrm>
        </p:grpSpPr>
        <p:sp>
          <p:nvSpPr>
            <p:cNvPr id="302" name="CustomShape 14"/>
            <p:cNvSpPr/>
            <p:nvPr/>
          </p:nvSpPr>
          <p:spPr>
            <a:xfrm>
              <a:off x="297489" y="3525265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03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03" name="CustomShape 15"/>
            <p:cNvSpPr/>
            <p:nvPr/>
          </p:nvSpPr>
          <p:spPr>
            <a:xfrm rot="5400000">
              <a:off x="743569" y="3680749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305" name="CustomShape 17"/>
          <p:cNvSpPr/>
          <p:nvPr/>
        </p:nvSpPr>
        <p:spPr>
          <a:xfrm>
            <a:off x="909226" y="1814753"/>
            <a:ext cx="2370960" cy="10218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pc="-1" dirty="0">
                <a:solidFill>
                  <a:srgbClr val="000000"/>
                </a:solidFill>
                <a:ea typeface="Roboto"/>
              </a:rPr>
              <a:t>Results</a:t>
            </a:r>
            <a:endParaRPr lang="en-US" sz="1100" b="1" strike="noStrike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2AA97-D204-41E0-A5F1-39E5A800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83" y="2263164"/>
            <a:ext cx="4116370" cy="1848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46A941-B7CF-412D-8303-4E6710A54CD9}"/>
              </a:ext>
            </a:extLst>
          </p:cNvPr>
          <p:cNvPicPr/>
          <p:nvPr/>
        </p:nvPicPr>
        <p:blipFill rotWithShape="1">
          <a:blip r:embed="rId4"/>
          <a:srcRect t="15812" b="35761"/>
          <a:stretch/>
        </p:blipFill>
        <p:spPr>
          <a:xfrm>
            <a:off x="2482794" y="3435120"/>
            <a:ext cx="6501718" cy="1105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23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C0C9D87A-E5E2-4A49-BD4F-5606622BE429}"/>
              </a:ext>
            </a:extLst>
          </p:cNvPr>
          <p:cNvSpPr/>
          <p:nvPr/>
        </p:nvSpPr>
        <p:spPr>
          <a:xfrm flipH="1">
            <a:off x="1040396" y="2488683"/>
            <a:ext cx="7374936" cy="46085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B43778EF-CF49-45A4-B4C2-DA47F24B0196}"/>
              </a:ext>
            </a:extLst>
          </p:cNvPr>
          <p:cNvSpPr/>
          <p:nvPr/>
        </p:nvSpPr>
        <p:spPr>
          <a:xfrm flipH="1">
            <a:off x="1040400" y="1660054"/>
            <a:ext cx="7374938" cy="71282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6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2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Exploitation: </a:t>
            </a:r>
            <a:r>
              <a:rPr lang="en" sz="1100" b="0" strike="noStrike" spc="-1" dirty="0">
                <a:solidFill>
                  <a:srgbClr val="000000"/>
                </a:solidFill>
                <a:ea typeface="Roboto Medium"/>
              </a:rPr>
              <a:t>Security</a:t>
            </a:r>
            <a:r>
              <a:rPr lang="en" sz="22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 Misconfiguration / Weak Password Policy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3"/>
          <p:cNvSpPr/>
          <p:nvPr/>
        </p:nvSpPr>
        <p:spPr>
          <a:xfrm flipH="1">
            <a:off x="1023049" y="709569"/>
            <a:ext cx="7210392" cy="71282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9" name="CustomShape 4"/>
          <p:cNvSpPr/>
          <p:nvPr/>
        </p:nvSpPr>
        <p:spPr>
          <a:xfrm>
            <a:off x="955649" y="576750"/>
            <a:ext cx="7277792" cy="740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Tools &amp; Processes</a:t>
            </a:r>
            <a:endParaRPr lang="en" sz="1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Executed Hydra to conduct the brute force dictionary attack using the rockyou.txt file to get Ashton’s password 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310" name="Group 5"/>
          <p:cNvGrpSpPr/>
          <p:nvPr/>
        </p:nvGrpSpPr>
        <p:grpSpPr>
          <a:xfrm>
            <a:off x="347199" y="813903"/>
            <a:ext cx="600200" cy="475920"/>
            <a:chOff x="457200" y="1107767"/>
            <a:chExt cx="600200" cy="475920"/>
          </a:xfrm>
        </p:grpSpPr>
        <p:sp>
          <p:nvSpPr>
            <p:cNvPr id="311" name="CustomShape 6"/>
            <p:cNvSpPr/>
            <p:nvPr/>
          </p:nvSpPr>
          <p:spPr>
            <a:xfrm>
              <a:off x="457200" y="1107767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01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12" name="CustomShape 7"/>
            <p:cNvSpPr/>
            <p:nvPr/>
          </p:nvSpPr>
          <p:spPr>
            <a:xfrm rot="5400000">
              <a:off x="855260" y="1270403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3" name="Group 8"/>
          <p:cNvGrpSpPr/>
          <p:nvPr/>
        </p:nvGrpSpPr>
        <p:grpSpPr>
          <a:xfrm>
            <a:off x="351051" y="1790828"/>
            <a:ext cx="606534" cy="475920"/>
            <a:chOff x="439882" y="1876463"/>
            <a:chExt cx="606534" cy="475920"/>
          </a:xfrm>
        </p:grpSpPr>
        <p:sp>
          <p:nvSpPr>
            <p:cNvPr id="314" name="CustomShape 9"/>
            <p:cNvSpPr/>
            <p:nvPr/>
          </p:nvSpPr>
          <p:spPr>
            <a:xfrm>
              <a:off x="439882" y="1876463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02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15" name="CustomShape 10"/>
            <p:cNvSpPr/>
            <p:nvPr/>
          </p:nvSpPr>
          <p:spPr>
            <a:xfrm rot="5400000">
              <a:off x="844276" y="2048505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7" name="CustomShape 12"/>
          <p:cNvSpPr/>
          <p:nvPr/>
        </p:nvSpPr>
        <p:spPr>
          <a:xfrm>
            <a:off x="966666" y="1580158"/>
            <a:ext cx="7448666" cy="867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solidFill>
                  <a:srgbClr val="000000"/>
                </a:solidFill>
                <a:ea typeface="Roboto"/>
              </a:rPr>
              <a:t>Achievements</a:t>
            </a:r>
            <a:endParaRPr lang="en" sz="1100" b="0" strike="noStrike" spc="-1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solidFill>
                  <a:srgbClr val="000000"/>
                </a:solidFill>
                <a:ea typeface="Roboto"/>
              </a:rPr>
              <a:t>Hydra was used to brute force Ashton’s password which allow us to gain access to the company’s /secret_folder/.  Has for Ryan’s password was found and cracked allowing access to dav://192.168.1.105/webdav/ </a:t>
            </a: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</a:p>
        </p:txBody>
      </p:sp>
      <p:grpSp>
        <p:nvGrpSpPr>
          <p:cNvPr id="318" name="Group 13"/>
          <p:cNvGrpSpPr/>
          <p:nvPr/>
        </p:nvGrpSpPr>
        <p:grpSpPr>
          <a:xfrm>
            <a:off x="342599" y="2549213"/>
            <a:ext cx="595158" cy="475920"/>
            <a:chOff x="371880" y="3484088"/>
            <a:chExt cx="595158" cy="475920"/>
          </a:xfrm>
        </p:grpSpPr>
        <p:sp>
          <p:nvSpPr>
            <p:cNvPr id="319" name="CustomShape 14"/>
            <p:cNvSpPr/>
            <p:nvPr/>
          </p:nvSpPr>
          <p:spPr>
            <a:xfrm>
              <a:off x="371880" y="3484088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03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20" name="CustomShape 15"/>
            <p:cNvSpPr/>
            <p:nvPr/>
          </p:nvSpPr>
          <p:spPr>
            <a:xfrm rot="5400000">
              <a:off x="764898" y="3682277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322" name="CustomShape 17"/>
          <p:cNvSpPr/>
          <p:nvPr/>
        </p:nvSpPr>
        <p:spPr>
          <a:xfrm>
            <a:off x="944901" y="2427666"/>
            <a:ext cx="6721434" cy="9281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pc="-1" dirty="0">
                <a:solidFill>
                  <a:srgbClr val="000000"/>
                </a:solidFill>
                <a:ea typeface="Roboto"/>
              </a:rPr>
              <a:t>Results</a:t>
            </a:r>
            <a:endParaRPr lang="en-US" sz="1100" b="1" strike="noStrike" spc="-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21849A-7344-4D01-AC66-4E3FEA3089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5792" y="3226404"/>
            <a:ext cx="2349508" cy="1609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2461F2-76EF-44A6-8A68-8D274B442D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86689" y="1221919"/>
            <a:ext cx="4988805" cy="35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B988F-94BF-4FC6-B987-AC7F8720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5" y="2888366"/>
            <a:ext cx="4746311" cy="781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EC9B2B-C8AB-4ABF-A92B-DF59E2FC0217}"/>
              </a:ext>
            </a:extLst>
          </p:cNvPr>
          <p:cNvPicPr/>
          <p:nvPr/>
        </p:nvPicPr>
        <p:blipFill rotWithShape="1">
          <a:blip r:embed="rId5"/>
          <a:srcRect l="-6" t="2718" r="13381" b="29903"/>
          <a:stretch/>
        </p:blipFill>
        <p:spPr>
          <a:xfrm>
            <a:off x="966667" y="3732153"/>
            <a:ext cx="4724166" cy="1104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635A8B8D-4A76-44BB-9EFA-F5DE05DF4C02}"/>
              </a:ext>
            </a:extLst>
          </p:cNvPr>
          <p:cNvSpPr/>
          <p:nvPr/>
        </p:nvSpPr>
        <p:spPr>
          <a:xfrm flipH="1">
            <a:off x="1061120" y="3452106"/>
            <a:ext cx="7696081" cy="140598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C774B4EA-D76C-458B-8AAF-2B8951E211E3}"/>
              </a:ext>
            </a:extLst>
          </p:cNvPr>
          <p:cNvSpPr/>
          <p:nvPr/>
        </p:nvSpPr>
        <p:spPr>
          <a:xfrm flipH="1">
            <a:off x="1061122" y="2263617"/>
            <a:ext cx="7696081" cy="108889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0A3A230-179F-4B17-B7D3-1D3CF119971C}"/>
              </a:ext>
            </a:extLst>
          </p:cNvPr>
          <p:cNvSpPr/>
          <p:nvPr/>
        </p:nvSpPr>
        <p:spPr>
          <a:xfrm flipH="1">
            <a:off x="1019295" y="660652"/>
            <a:ext cx="7696081" cy="148966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3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Exploitation: </a:t>
            </a:r>
            <a:r>
              <a:rPr lang="en" sz="2400" spc="-1" dirty="0">
                <a:solidFill>
                  <a:srgbClr val="000000"/>
                </a:solidFill>
                <a:latin typeface="Roboto Medium"/>
                <a:ea typeface="Roboto Medium"/>
              </a:rPr>
              <a:t>Unrestricted File Upload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50040" y="4749345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981496" y="480547"/>
            <a:ext cx="7723990" cy="1074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Tools &amp; Processes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Created and uploaded msfvenom payload: php/meterpreter/reverse_tcp  </a:t>
            </a:r>
          </a:p>
          <a:p>
            <a:pPr>
              <a:lnSpc>
                <a:spcPct val="115000"/>
              </a:lnSpc>
            </a:pPr>
            <a:endParaRPr lang="en" sz="1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Established the remote listener   </a:t>
            </a:r>
          </a:p>
          <a:p>
            <a:pPr>
              <a:lnSpc>
                <a:spcPct val="115000"/>
              </a:lnSpc>
            </a:pPr>
            <a:endParaRPr lang="en" sz="1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Executed reverse shell backdoor on the Capstone web server</a:t>
            </a:r>
          </a:p>
          <a:p>
            <a:pPr>
              <a:lnSpc>
                <a:spcPct val="115000"/>
              </a:lnSpc>
            </a:pPr>
            <a:endParaRPr lang="en" sz="12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" sz="12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" sz="1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200" b="0" strike="noStrike" spc="-1" dirty="0">
              <a:latin typeface="Arial"/>
            </a:endParaRPr>
          </a:p>
        </p:txBody>
      </p:sp>
      <p:grpSp>
        <p:nvGrpSpPr>
          <p:cNvPr id="327" name="Group 5"/>
          <p:cNvGrpSpPr/>
          <p:nvPr/>
        </p:nvGrpSpPr>
        <p:grpSpPr>
          <a:xfrm>
            <a:off x="350040" y="994919"/>
            <a:ext cx="647628" cy="475920"/>
            <a:chOff x="378616" y="887760"/>
            <a:chExt cx="647628" cy="475920"/>
          </a:xfrm>
        </p:grpSpPr>
        <p:sp>
          <p:nvSpPr>
            <p:cNvPr id="328" name="CustomShape 6"/>
            <p:cNvSpPr/>
            <p:nvPr/>
          </p:nvSpPr>
          <p:spPr>
            <a:xfrm>
              <a:off x="378616" y="887760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>
                  <a:solidFill>
                    <a:srgbClr val="FFFFFF"/>
                  </a:solidFill>
                  <a:latin typeface="Roboto Light"/>
                  <a:ea typeface="Roboto Light"/>
                </a:rPr>
                <a:t>01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29" name="CustomShape 7"/>
            <p:cNvSpPr/>
            <p:nvPr/>
          </p:nvSpPr>
          <p:spPr>
            <a:xfrm rot="5400000">
              <a:off x="824104" y="1060588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0" name="Group 8"/>
          <p:cNvGrpSpPr/>
          <p:nvPr/>
        </p:nvGrpSpPr>
        <p:grpSpPr>
          <a:xfrm>
            <a:off x="409673" y="2516312"/>
            <a:ext cx="635878" cy="475920"/>
            <a:chOff x="3447713" y="1345813"/>
            <a:chExt cx="635878" cy="475920"/>
          </a:xfrm>
        </p:grpSpPr>
        <p:sp>
          <p:nvSpPr>
            <p:cNvPr id="331" name="CustomShape 9"/>
            <p:cNvSpPr/>
            <p:nvPr/>
          </p:nvSpPr>
          <p:spPr>
            <a:xfrm>
              <a:off x="3447713" y="1345813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02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32" name="CustomShape 10"/>
            <p:cNvSpPr/>
            <p:nvPr/>
          </p:nvSpPr>
          <p:spPr>
            <a:xfrm rot="5400000">
              <a:off x="3881451" y="1511952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4" name="CustomShape 12"/>
          <p:cNvSpPr/>
          <p:nvPr/>
        </p:nvSpPr>
        <p:spPr>
          <a:xfrm>
            <a:off x="1042050" y="2150319"/>
            <a:ext cx="7611171" cy="31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Achievements</a:t>
            </a:r>
            <a:endParaRPr lang="en-US" sz="1200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" sz="1200" spc="-1" dirty="0">
                <a:solidFill>
                  <a:srgbClr val="000000"/>
                </a:solidFill>
                <a:latin typeface="Roboto"/>
                <a:ea typeface="Roboto"/>
              </a:rPr>
              <a:t>Webdav was not secure and a</a:t>
            </a:r>
            <a:r>
              <a:rPr lang="en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llowed the Red Team to upload the .php file which created a reverse shell backdoor onto the Capstone 192.168.1.105 web server.  </a:t>
            </a:r>
          </a:p>
          <a:p>
            <a:pPr>
              <a:lnSpc>
                <a:spcPct val="115000"/>
              </a:lnSpc>
            </a:pPr>
            <a:endParaRPr lang="en" sz="12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" sz="1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-US" sz="1200" b="0" strike="noStrike" spc="-1" dirty="0">
              <a:latin typeface="Arial"/>
            </a:endParaRPr>
          </a:p>
        </p:txBody>
      </p:sp>
      <p:grpSp>
        <p:nvGrpSpPr>
          <p:cNvPr id="335" name="Group 13"/>
          <p:cNvGrpSpPr/>
          <p:nvPr/>
        </p:nvGrpSpPr>
        <p:grpSpPr>
          <a:xfrm>
            <a:off x="409673" y="3748244"/>
            <a:ext cx="643030" cy="475920"/>
            <a:chOff x="1776557" y="3456217"/>
            <a:chExt cx="643030" cy="475920"/>
          </a:xfrm>
        </p:grpSpPr>
        <p:sp>
          <p:nvSpPr>
            <p:cNvPr id="336" name="CustomShape 14"/>
            <p:cNvSpPr/>
            <p:nvPr/>
          </p:nvSpPr>
          <p:spPr>
            <a:xfrm>
              <a:off x="1776557" y="3456217"/>
              <a:ext cx="532800" cy="47592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2100" b="0" strike="noStrike" spc="-1" dirty="0">
                  <a:solidFill>
                    <a:srgbClr val="FFFFFF"/>
                  </a:solidFill>
                  <a:latin typeface="Roboto Light"/>
                  <a:ea typeface="Roboto Light"/>
                </a:rPr>
                <a:t>03</a:t>
              </a:r>
              <a:endParaRPr lang="en-US" sz="2100" b="0" strike="noStrike" spc="-1" dirty="0">
                <a:latin typeface="Arial"/>
              </a:endParaRPr>
            </a:p>
          </p:txBody>
        </p:sp>
        <p:sp>
          <p:nvSpPr>
            <p:cNvPr id="337" name="CustomShape 15"/>
            <p:cNvSpPr/>
            <p:nvPr/>
          </p:nvSpPr>
          <p:spPr>
            <a:xfrm rot="5400000">
              <a:off x="2217447" y="3645162"/>
              <a:ext cx="260280" cy="14400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B98C4D7-85FE-471D-A11B-5D07D7D501EA}"/>
              </a:ext>
            </a:extLst>
          </p:cNvPr>
          <p:cNvPicPr/>
          <p:nvPr/>
        </p:nvPicPr>
        <p:blipFill rotWithShape="1">
          <a:blip r:embed="rId2"/>
          <a:srcRect r="50000" b="84175"/>
          <a:stretch/>
        </p:blipFill>
        <p:spPr>
          <a:xfrm>
            <a:off x="2065418" y="3952903"/>
            <a:ext cx="2547938" cy="8501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127E4C-BA13-4325-AF1F-4B2D5881E4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1767" y="3952679"/>
            <a:ext cx="2933700" cy="685800"/>
          </a:xfrm>
          <a:prstGeom prst="rect">
            <a:avLst/>
          </a:prstGeom>
        </p:spPr>
      </p:pic>
      <p:sp>
        <p:nvSpPr>
          <p:cNvPr id="5" name="CustomShape 17">
            <a:extLst>
              <a:ext uri="{FF2B5EF4-FFF2-40B4-BE49-F238E27FC236}">
                <a16:creationId xmlns:a16="http://schemas.microsoft.com/office/drawing/2014/main" id="{6ABF9490-25A3-4D7F-9ABC-DD7E90C470F7}"/>
              </a:ext>
            </a:extLst>
          </p:cNvPr>
          <p:cNvSpPr/>
          <p:nvPr/>
        </p:nvSpPr>
        <p:spPr>
          <a:xfrm>
            <a:off x="1019295" y="3362403"/>
            <a:ext cx="6721434" cy="9281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pc="-1" dirty="0">
                <a:solidFill>
                  <a:srgbClr val="000000"/>
                </a:solidFill>
                <a:ea typeface="Roboto"/>
              </a:rPr>
              <a:t>Results</a:t>
            </a:r>
          </a:p>
          <a:p>
            <a:pPr>
              <a:lnSpc>
                <a:spcPct val="115000"/>
              </a:lnSpc>
            </a:pPr>
            <a:r>
              <a:rPr lang="en" sz="1100" spc="-1" dirty="0">
                <a:solidFill>
                  <a:srgbClr val="000000"/>
                </a:solidFill>
                <a:ea typeface="Roboto"/>
              </a:rPr>
              <a:t>Reverse shell backdoor established</a:t>
            </a:r>
            <a:endParaRPr lang="en-US" sz="1100" strike="noStrike" spc="-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1152;p64"/>
          <p:cNvPicPr/>
          <p:nvPr/>
        </p:nvPicPr>
        <p:blipFill>
          <a:blip r:embed="rId2"/>
          <a:stretch/>
        </p:blipFill>
        <p:spPr>
          <a:xfrm>
            <a:off x="274320" y="289800"/>
            <a:ext cx="8594640" cy="4592880"/>
          </a:xfrm>
          <a:prstGeom prst="rect">
            <a:avLst/>
          </a:prstGeom>
          <a:ln>
            <a:noFill/>
          </a:ln>
        </p:spPr>
      </p:pic>
      <p:sp>
        <p:nvSpPr>
          <p:cNvPr id="341" name="CustomShape 1"/>
          <p:cNvSpPr/>
          <p:nvPr/>
        </p:nvSpPr>
        <p:spPr>
          <a:xfrm>
            <a:off x="274320" y="1687320"/>
            <a:ext cx="8594640" cy="88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1" strike="noStrike" spc="-1">
                <a:solidFill>
                  <a:srgbClr val="FFFFFF"/>
                </a:solidFill>
                <a:latin typeface="Roboto"/>
                <a:ea typeface="Roboto"/>
              </a:rPr>
              <a:t>Blue Team</a:t>
            </a:r>
            <a:br>
              <a:rPr dirty="0"/>
            </a:br>
            <a:r>
              <a:rPr lang="en" sz="34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Log Analysis and </a:t>
            </a:r>
            <a:br>
              <a:rPr dirty="0"/>
            </a:br>
            <a:r>
              <a:rPr lang="en" sz="34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Attack Characterization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B9C07269-7BE8-45AD-A189-26ED3A7ACB58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en-US" sz="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Analysis: Identifying the Port Scan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68132" y="676080"/>
            <a:ext cx="8354228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>
                <a:latin typeface="Roboto"/>
                <a:ea typeface="Roboto"/>
              </a:rPr>
              <a:t>P</a:t>
            </a:r>
            <a:r>
              <a:rPr lang="en" sz="1200" b="0" strike="noStrike" spc="-1">
                <a:latin typeface="Roboto"/>
                <a:ea typeface="Roboto"/>
              </a:rPr>
              <a:t>ort scan </a:t>
            </a:r>
            <a:r>
              <a:rPr lang="en" sz="1200" b="0" strike="noStrike" spc="-1" dirty="0">
                <a:latin typeface="Roboto"/>
                <a:ea typeface="Roboto"/>
              </a:rPr>
              <a:t>occurred on Nov 7</a:t>
            </a:r>
            <a:r>
              <a:rPr lang="en" sz="1200" b="0" strike="noStrike" spc="-1" baseline="30000" dirty="0">
                <a:latin typeface="Roboto"/>
                <a:ea typeface="Roboto"/>
              </a:rPr>
              <a:t>th</a:t>
            </a:r>
            <a:r>
              <a:rPr lang="en" sz="1200" b="0" strike="noStrike" spc="-1" dirty="0">
                <a:latin typeface="Roboto"/>
                <a:ea typeface="Roboto"/>
              </a:rPr>
              <a:t>, </a:t>
            </a:r>
            <a:r>
              <a:rPr lang="en" sz="1200" b="0" strike="noStrike" spc="-1">
                <a:latin typeface="Roboto"/>
                <a:ea typeface="Roboto"/>
              </a:rPr>
              <a:t>2020 </a:t>
            </a:r>
            <a:r>
              <a:rPr lang="en" sz="1200" spc="-1">
                <a:latin typeface="Roboto"/>
                <a:ea typeface="Roboto"/>
              </a:rPr>
              <a:t>@</a:t>
            </a:r>
            <a:r>
              <a:rPr lang="en" sz="1200" b="0" strike="noStrike" spc="-1">
                <a:latin typeface="Roboto"/>
                <a:ea typeface="Roboto"/>
              </a:rPr>
              <a:t> 19:31:10 with 763 packet sent from 192.168.1.90  </a:t>
            </a:r>
            <a:endParaRPr lang="en-US" sz="1200" b="0" strike="noStrike" spc="-1" dirty="0">
              <a:latin typeface="Arial"/>
            </a:endParaRP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 dirty="0">
                <a:latin typeface="Roboto"/>
                <a:ea typeface="Roboto"/>
              </a:rPr>
              <a:t>109, 216 </a:t>
            </a:r>
            <a:r>
              <a:rPr lang="en" sz="1200" b="0" strike="noStrike" spc="-1" dirty="0">
                <a:latin typeface="Roboto"/>
                <a:ea typeface="Roboto"/>
              </a:rPr>
              <a:t>packets were sent from 192.168.1.90</a:t>
            </a:r>
            <a:endParaRPr lang="en-US" sz="1200" b="0" strike="noStrike" spc="-1" dirty="0">
              <a:latin typeface="Arial"/>
            </a:endParaRP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 dirty="0">
                <a:latin typeface="Roboto"/>
                <a:ea typeface="Roboto"/>
              </a:rPr>
              <a:t>Multiple ports requested at the same time are indicative of a port scan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8878E-D8B0-41FC-AD9F-738037AC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" t="9167" r="1280" b="5665"/>
          <a:stretch/>
        </p:blipFill>
        <p:spPr>
          <a:xfrm>
            <a:off x="920554" y="1329070"/>
            <a:ext cx="7169020" cy="350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Analysis: Finding the Request for the Hidden Directory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5"/>
          <p:cNvSpPr/>
          <p:nvPr/>
        </p:nvSpPr>
        <p:spPr>
          <a:xfrm>
            <a:off x="-96927" y="599480"/>
            <a:ext cx="9167760" cy="565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b="0" strike="noStrike" spc="-1" dirty="0">
                <a:latin typeface="Roboto"/>
                <a:ea typeface="Roboto"/>
              </a:rPr>
              <a:t>The first request occur</a:t>
            </a:r>
            <a:r>
              <a:rPr lang="en-US" sz="1200" b="0" strike="noStrike" spc="-1" dirty="0">
                <a:latin typeface="Roboto"/>
                <a:ea typeface="Roboto"/>
              </a:rPr>
              <a:t>r</a:t>
            </a:r>
            <a:r>
              <a:rPr lang="en" sz="1200" b="0" strike="noStrike" spc="-1" dirty="0">
                <a:latin typeface="Roboto"/>
                <a:ea typeface="Roboto"/>
              </a:rPr>
              <a:t>ed on Nov 7</a:t>
            </a:r>
            <a:r>
              <a:rPr lang="en" sz="1200" b="0" strike="noStrike" spc="-1" baseline="30000" dirty="0">
                <a:latin typeface="Roboto"/>
                <a:ea typeface="Roboto"/>
              </a:rPr>
              <a:t>th</a:t>
            </a:r>
            <a:r>
              <a:rPr lang="en" sz="1200" b="0" strike="noStrike" spc="-1" dirty="0">
                <a:latin typeface="Roboto"/>
                <a:ea typeface="Roboto"/>
              </a:rPr>
              <a:t> starting at 19:31:10 (7:31:10 pm)</a:t>
            </a: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b="0" strike="noStrike" spc="-1" dirty="0">
                <a:latin typeface="Roboto"/>
                <a:ea typeface="Roboto"/>
              </a:rPr>
              <a:t>15,280 requests were made to the /secret_folder, mostly durning the brute force attack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08F05BDD-C4A1-40C4-89DE-F1DB5CD9D878}"/>
              </a:ext>
            </a:extLst>
          </p:cNvPr>
          <p:cNvSpPr/>
          <p:nvPr/>
        </p:nvSpPr>
        <p:spPr>
          <a:xfrm>
            <a:off x="-75990" y="3119435"/>
            <a:ext cx="9460996" cy="775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153000">
              <a:lnSpc>
                <a:spcPct val="100000"/>
              </a:lnSpc>
              <a:buClr>
                <a:srgbClr val="000000"/>
              </a:buClr>
            </a:pPr>
            <a:endParaRPr lang="en-US" sz="1200" b="0" strike="noStrike" spc="-1" dirty="0">
              <a:latin typeface="Arial"/>
            </a:endParaRP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b="0" strike="noStrike" spc="-1" dirty="0">
                <a:latin typeface="Roboto"/>
                <a:ea typeface="Roboto"/>
              </a:rPr>
              <a:t>The “http://192.168.1.105/company_folders/secret_folder/ file was attacked with 15,280 requests.  </a:t>
            </a:r>
            <a:r>
              <a:rPr lang="en" sz="1200" spc="-1" dirty="0">
                <a:latin typeface="Roboto"/>
                <a:ea typeface="Roboto"/>
              </a:rPr>
              <a:t>This file contains instruction for connecting to webdav and Ryan’s hashed password which was cracked using crackstation.net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565AC-073F-4AEC-897B-430341A7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5" y="3810451"/>
            <a:ext cx="4648106" cy="624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673734-AC6B-4071-B987-E35CA3EC97AC}"/>
              </a:ext>
            </a:extLst>
          </p:cNvPr>
          <p:cNvPicPr/>
          <p:nvPr/>
        </p:nvPicPr>
        <p:blipFill rotWithShape="1">
          <a:blip r:embed="rId4"/>
          <a:srcRect t="4167" r="3195" b="26223"/>
          <a:stretch/>
        </p:blipFill>
        <p:spPr>
          <a:xfrm>
            <a:off x="5258187" y="3797909"/>
            <a:ext cx="3755571" cy="1053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EDE0C-2528-4612-9F3B-10C516CF7A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5" t="18580" r="3082" b="21136"/>
          <a:stretch/>
        </p:blipFill>
        <p:spPr>
          <a:xfrm>
            <a:off x="343760" y="1084542"/>
            <a:ext cx="6026788" cy="2244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Analysis: Uncovering the Brute Force Attack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C8A11FD2-4F1C-409A-B5B4-C67856643166}"/>
              </a:ext>
            </a:extLst>
          </p:cNvPr>
          <p:cNvSpPr/>
          <p:nvPr/>
        </p:nvSpPr>
        <p:spPr>
          <a:xfrm>
            <a:off x="-207950" y="575897"/>
            <a:ext cx="8522609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b="0" strike="noStrike" spc="-1" dirty="0">
                <a:latin typeface="Roboto"/>
                <a:ea typeface="Roboto"/>
              </a:rPr>
              <a:t>15,261 requests were made in the direct </a:t>
            </a:r>
            <a:r>
              <a:rPr lang="en" sz="1200" spc="-1" dirty="0">
                <a:latin typeface="Roboto"/>
                <a:ea typeface="Roboto"/>
              </a:rPr>
              <a:t>brute force attack before the password was cracked</a:t>
            </a: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 dirty="0">
                <a:latin typeface="Roboto"/>
                <a:ea typeface="Roboto"/>
              </a:rPr>
              <a:t>The password was discovered on Nov 7</a:t>
            </a:r>
            <a:r>
              <a:rPr lang="en" sz="1200" spc="-1" baseline="30000" dirty="0">
                <a:latin typeface="Roboto"/>
                <a:ea typeface="Roboto"/>
              </a:rPr>
              <a:t>th </a:t>
            </a:r>
            <a:r>
              <a:rPr lang="en" sz="1200" spc="-1" dirty="0">
                <a:latin typeface="Roboto"/>
                <a:ea typeface="Roboto"/>
              </a:rPr>
              <a:t>, 2020 at 19:32:19 (7:32:19 pm) and the attacker was able to gain access to the system and the /secret_folder/</a:t>
            </a:r>
            <a:endParaRPr lang="en" sz="1200" b="0" strike="noStrike" spc="-1" dirty="0">
              <a:latin typeface="Roboto"/>
              <a:ea typeface="Roboto"/>
            </a:endParaRPr>
          </a:p>
          <a:p>
            <a:pPr marL="153000">
              <a:lnSpc>
                <a:spcPct val="100000"/>
              </a:lnSpc>
              <a:buClr>
                <a:srgbClr val="000000"/>
              </a:buClr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1A027-0C84-42D3-9D47-07397471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23" y="1663666"/>
            <a:ext cx="5866496" cy="248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D3685-95BE-45E8-89AD-D159CD315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6" t="19548" r="55205" b="29182"/>
          <a:stretch/>
        </p:blipFill>
        <p:spPr>
          <a:xfrm>
            <a:off x="464251" y="3044789"/>
            <a:ext cx="2318674" cy="166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19C5E-4AD6-448F-A05A-70DE27235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5" t="18847" r="55639" b="29882"/>
          <a:stretch/>
        </p:blipFill>
        <p:spPr>
          <a:xfrm>
            <a:off x="464251" y="1329675"/>
            <a:ext cx="2318674" cy="1662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Analysis: Finding the WebDAV Connection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5"/>
          <p:cNvSpPr/>
          <p:nvPr/>
        </p:nvSpPr>
        <p:spPr>
          <a:xfrm>
            <a:off x="-255857" y="644987"/>
            <a:ext cx="8526708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200" b="0" strike="noStrike" spc="-1" dirty="0">
                <a:latin typeface="Roboto"/>
                <a:ea typeface="Roboto"/>
              </a:rPr>
              <a:t>The </a:t>
            </a:r>
            <a:r>
              <a:rPr lang="en-US" sz="1200" b="0" strike="noStrike" spc="-1" dirty="0">
                <a:latin typeface="Roboto"/>
                <a:ea typeface="Roboto"/>
                <a:hlinkClick r:id="rId3"/>
              </a:rPr>
              <a:t>http://192.168.1.90/</a:t>
            </a:r>
            <a:r>
              <a:rPr lang="en-US" sz="1200" spc="-1" dirty="0">
                <a:latin typeface="Roboto"/>
                <a:ea typeface="Roboto"/>
                <a:hlinkClick r:id="rId3"/>
              </a:rPr>
              <a:t>webdav/</a:t>
            </a:r>
            <a:r>
              <a:rPr lang="en-US" sz="1200" spc="-1" dirty="0">
                <a:latin typeface="Roboto"/>
                <a:ea typeface="Roboto"/>
              </a:rPr>
              <a:t> directory was requested 144 times</a:t>
            </a:r>
            <a:endParaRPr lang="en-US" sz="1200" b="0" strike="noStrike" spc="-1" dirty="0">
              <a:latin typeface="Arial"/>
            </a:endParaRP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 dirty="0">
                <a:latin typeface="Roboto"/>
                <a:ea typeface="Roboto"/>
              </a:rPr>
              <a:t>The </a:t>
            </a:r>
            <a:r>
              <a:rPr lang="en" sz="1200" spc="-1" dirty="0">
                <a:latin typeface="Roboto"/>
                <a:ea typeface="Roboto"/>
                <a:hlinkClick r:id="rId4"/>
              </a:rPr>
              <a:t>http://192.168.1.90/webdav/passwd.dav</a:t>
            </a:r>
            <a:r>
              <a:rPr lang="en" sz="1200" spc="-1" dirty="0">
                <a:latin typeface="Roboto"/>
                <a:ea typeface="Roboto"/>
              </a:rPr>
              <a:t> was requested 562 times</a:t>
            </a: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b="0" strike="noStrike" spc="-1" dirty="0">
                <a:latin typeface="Roboto"/>
                <a:ea typeface="Roboto"/>
              </a:rPr>
              <a:t>The </a:t>
            </a:r>
            <a:r>
              <a:rPr lang="en" sz="1200" b="0" strike="noStrike" spc="-1" dirty="0">
                <a:latin typeface="Roboto"/>
                <a:ea typeface="Roboto"/>
                <a:hlinkClick r:id="rId5"/>
              </a:rPr>
              <a:t>http://192.168.1.90/webdav/payload.php</a:t>
            </a:r>
            <a:r>
              <a:rPr lang="en" sz="1200" b="0" strike="noStrike" spc="-1" dirty="0">
                <a:latin typeface="Roboto"/>
                <a:ea typeface="Roboto"/>
              </a:rPr>
              <a:t> was requested 32 times</a:t>
            </a: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" sz="1200" spc="-1" dirty="0">
                <a:latin typeface="Roboto"/>
                <a:ea typeface="Roboto"/>
              </a:rPr>
              <a:t>Backdoor payload.php was uploaded on N</a:t>
            </a:r>
            <a:r>
              <a:rPr lang="en-US" sz="1200" spc="-1" dirty="0">
                <a:latin typeface="Roboto"/>
                <a:ea typeface="Roboto"/>
              </a:rPr>
              <a:t>o</a:t>
            </a:r>
            <a:r>
              <a:rPr lang="en" sz="1200" spc="-1" dirty="0">
                <a:latin typeface="Roboto"/>
                <a:ea typeface="Roboto"/>
              </a:rPr>
              <a:t>v 7 at 20:22:32</a:t>
            </a:r>
            <a:endParaRPr lang="en" sz="1200" b="0" strike="noStrike" spc="-1" dirty="0">
              <a:latin typeface="Roboto"/>
              <a:ea typeface="Roboto"/>
            </a:endParaRPr>
          </a:p>
          <a:p>
            <a:pPr marL="320040" indent="-167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677FA-3F49-4E48-A3E7-E0D1C7ED2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87" t="19115" r="7744" b="27686"/>
          <a:stretch/>
        </p:blipFill>
        <p:spPr>
          <a:xfrm>
            <a:off x="385011" y="1504018"/>
            <a:ext cx="7370201" cy="2507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15547-54F0-4F66-AA6A-7A9800552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11" y="4042920"/>
            <a:ext cx="6665237" cy="808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1199;p69"/>
          <p:cNvPicPr/>
          <p:nvPr/>
        </p:nvPicPr>
        <p:blipFill>
          <a:blip r:embed="rId2"/>
          <a:stretch/>
        </p:blipFill>
        <p:spPr>
          <a:xfrm>
            <a:off x="274320" y="289800"/>
            <a:ext cx="8594640" cy="459288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274320" y="1631160"/>
            <a:ext cx="8594640" cy="20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1" strike="noStrike" spc="-1">
                <a:solidFill>
                  <a:srgbClr val="FFFFFF"/>
                </a:solidFill>
                <a:latin typeface="Roboto"/>
                <a:ea typeface="Roboto"/>
              </a:rPr>
              <a:t>Blue Team</a:t>
            </a:r>
            <a:br>
              <a:rPr dirty="0"/>
            </a:br>
            <a:r>
              <a:rPr lang="en" sz="34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Proposed Alarms and </a:t>
            </a:r>
            <a:br>
              <a:rPr dirty="0"/>
            </a:br>
            <a:r>
              <a:rPr lang="en" sz="34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Mitigation Strategies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FFE4C6C7-3A02-4BAE-88B8-ABD040AEAD9D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fld>
            <a:endParaRPr lang="en-US" sz="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Table of Contents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0" y="676080"/>
            <a:ext cx="9143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This document contains the following sections: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1228770" y="1963741"/>
            <a:ext cx="7516440" cy="474693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grpSp>
        <p:nvGrpSpPr>
          <p:cNvPr id="252" name="Group 5"/>
          <p:cNvGrpSpPr/>
          <p:nvPr/>
        </p:nvGrpSpPr>
        <p:grpSpPr>
          <a:xfrm>
            <a:off x="435302" y="1959014"/>
            <a:ext cx="738595" cy="544551"/>
            <a:chOff x="457200" y="1378800"/>
            <a:chExt cx="776880" cy="620640"/>
          </a:xfrm>
        </p:grpSpPr>
        <p:sp>
          <p:nvSpPr>
            <p:cNvPr id="253" name="CustomShape 6"/>
            <p:cNvSpPr/>
            <p:nvPr/>
          </p:nvSpPr>
          <p:spPr>
            <a:xfrm>
              <a:off x="457200" y="1378800"/>
              <a:ext cx="694800" cy="62064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3000" b="0" strike="noStrike" spc="-1" dirty="0">
                  <a:solidFill>
                    <a:srgbClr val="000000"/>
                  </a:solidFill>
                  <a:latin typeface="Roboto Thin"/>
                  <a:ea typeface="Roboto Thin"/>
                </a:rPr>
                <a:t>02</a:t>
              </a:r>
              <a:endParaRPr lang="en-US" sz="3000" b="0" strike="noStrike" spc="-1" dirty="0">
                <a:latin typeface="Arial"/>
              </a:endParaRPr>
            </a:p>
          </p:txBody>
        </p:sp>
        <p:sp>
          <p:nvSpPr>
            <p:cNvPr id="254" name="CustomShape 7"/>
            <p:cNvSpPr/>
            <p:nvPr/>
          </p:nvSpPr>
          <p:spPr>
            <a:xfrm rot="5400000">
              <a:off x="970200" y="1607400"/>
              <a:ext cx="339480" cy="187920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5" name="Group 8"/>
          <p:cNvGrpSpPr/>
          <p:nvPr/>
        </p:nvGrpSpPr>
        <p:grpSpPr>
          <a:xfrm>
            <a:off x="438526" y="2697425"/>
            <a:ext cx="753734" cy="554291"/>
            <a:chOff x="436942" y="2158256"/>
            <a:chExt cx="796958" cy="620640"/>
          </a:xfrm>
        </p:grpSpPr>
        <p:sp>
          <p:nvSpPr>
            <p:cNvPr id="256" name="CustomShape 9"/>
            <p:cNvSpPr/>
            <p:nvPr/>
          </p:nvSpPr>
          <p:spPr>
            <a:xfrm>
              <a:off x="436942" y="2158256"/>
              <a:ext cx="694800" cy="62064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3000" b="0" strike="noStrike" spc="-1" dirty="0">
                  <a:solidFill>
                    <a:srgbClr val="FFFFFF"/>
                  </a:solidFill>
                  <a:latin typeface="Roboto Thin"/>
                  <a:ea typeface="Roboto Thin"/>
                </a:rPr>
                <a:t>03</a:t>
              </a:r>
              <a:endParaRPr lang="en-US" sz="3000" b="0" strike="noStrike" spc="-1" dirty="0">
                <a:latin typeface="Arial"/>
              </a:endParaRPr>
            </a:p>
          </p:txBody>
        </p:sp>
        <p:sp>
          <p:nvSpPr>
            <p:cNvPr id="257" name="CustomShape 10"/>
            <p:cNvSpPr/>
            <p:nvPr/>
          </p:nvSpPr>
          <p:spPr>
            <a:xfrm rot="5400000">
              <a:off x="970200" y="2403475"/>
              <a:ext cx="339480" cy="187920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8" name="Group 11"/>
          <p:cNvGrpSpPr/>
          <p:nvPr/>
        </p:nvGrpSpPr>
        <p:grpSpPr>
          <a:xfrm>
            <a:off x="438526" y="3419841"/>
            <a:ext cx="771115" cy="546765"/>
            <a:chOff x="457200" y="3073680"/>
            <a:chExt cx="776880" cy="620640"/>
          </a:xfrm>
        </p:grpSpPr>
        <p:sp>
          <p:nvSpPr>
            <p:cNvPr id="259" name="CustomShape 12"/>
            <p:cNvSpPr/>
            <p:nvPr/>
          </p:nvSpPr>
          <p:spPr>
            <a:xfrm>
              <a:off x="457200" y="3073680"/>
              <a:ext cx="694800" cy="62064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3000" b="0" strike="noStrike" spc="-1" dirty="0">
                  <a:solidFill>
                    <a:srgbClr val="FFFFFF"/>
                  </a:solidFill>
                  <a:latin typeface="Roboto Thin"/>
                  <a:ea typeface="Roboto Thin"/>
                </a:rPr>
                <a:t>04</a:t>
              </a:r>
              <a:endParaRPr lang="en-US" sz="3000" b="0" strike="noStrike" spc="-1" dirty="0">
                <a:latin typeface="Arial"/>
              </a:endParaRPr>
            </a:p>
          </p:txBody>
        </p:sp>
        <p:sp>
          <p:nvSpPr>
            <p:cNvPr id="260" name="CustomShape 13"/>
            <p:cNvSpPr/>
            <p:nvPr/>
          </p:nvSpPr>
          <p:spPr>
            <a:xfrm rot="5400000">
              <a:off x="970200" y="3301920"/>
              <a:ext cx="339480" cy="187920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1" name="Group 14"/>
          <p:cNvGrpSpPr/>
          <p:nvPr/>
        </p:nvGrpSpPr>
        <p:grpSpPr>
          <a:xfrm>
            <a:off x="443450" y="4181780"/>
            <a:ext cx="776880" cy="542920"/>
            <a:chOff x="457200" y="3923640"/>
            <a:chExt cx="776880" cy="620640"/>
          </a:xfrm>
        </p:grpSpPr>
        <p:sp>
          <p:nvSpPr>
            <p:cNvPr id="262" name="CustomShape 15"/>
            <p:cNvSpPr/>
            <p:nvPr/>
          </p:nvSpPr>
          <p:spPr>
            <a:xfrm>
              <a:off x="457200" y="3923640"/>
              <a:ext cx="694800" cy="62064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3000" b="0" strike="noStrike" spc="-1" dirty="0">
                  <a:solidFill>
                    <a:srgbClr val="FFFFFF"/>
                  </a:solidFill>
                  <a:latin typeface="Roboto Thin"/>
                  <a:ea typeface="Roboto Thin"/>
                </a:rPr>
                <a:t>05</a:t>
              </a:r>
              <a:endParaRPr lang="en-US" sz="3000" b="0" strike="noStrike" spc="-1" dirty="0">
                <a:latin typeface="Arial"/>
              </a:endParaRPr>
            </a:p>
          </p:txBody>
        </p:sp>
        <p:sp>
          <p:nvSpPr>
            <p:cNvPr id="263" name="CustomShape 16"/>
            <p:cNvSpPr/>
            <p:nvPr/>
          </p:nvSpPr>
          <p:spPr>
            <a:xfrm rot="5400000">
              <a:off x="970200" y="4152240"/>
              <a:ext cx="339480" cy="187920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" name="CustomShape 17"/>
          <p:cNvSpPr/>
          <p:nvPr/>
        </p:nvSpPr>
        <p:spPr>
          <a:xfrm>
            <a:off x="-220007" y="1926278"/>
            <a:ext cx="91677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4480" tIns="0" rIns="45720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Network Topology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65" name="CustomShape 18"/>
          <p:cNvSpPr/>
          <p:nvPr/>
        </p:nvSpPr>
        <p:spPr>
          <a:xfrm>
            <a:off x="1276894" y="2753941"/>
            <a:ext cx="7487085" cy="43080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9"/>
          <p:cNvSpPr/>
          <p:nvPr/>
        </p:nvSpPr>
        <p:spPr>
          <a:xfrm>
            <a:off x="1276895" y="3482342"/>
            <a:ext cx="7468315" cy="414851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67" name="CustomShape 20"/>
          <p:cNvSpPr/>
          <p:nvPr/>
        </p:nvSpPr>
        <p:spPr>
          <a:xfrm>
            <a:off x="1283770" y="4168781"/>
            <a:ext cx="7516440" cy="538239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68" name="CustomShape 21"/>
          <p:cNvSpPr/>
          <p:nvPr/>
        </p:nvSpPr>
        <p:spPr>
          <a:xfrm>
            <a:off x="-205101" y="2716596"/>
            <a:ext cx="9167760" cy="48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4480" tIns="0" rIns="45720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Red Team</a:t>
            </a:r>
            <a:r>
              <a:rPr lang="en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: Security Assessment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9" name="CustomShape 22"/>
          <p:cNvSpPr/>
          <p:nvPr/>
        </p:nvSpPr>
        <p:spPr>
          <a:xfrm>
            <a:off x="-185625" y="3437139"/>
            <a:ext cx="9167760" cy="4756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4480" tIns="0" rIns="45720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Blue Team</a:t>
            </a:r>
            <a:r>
              <a:rPr lang="en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: Log Analysis and Attack Characterization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0" name="CustomShape 23"/>
          <p:cNvSpPr/>
          <p:nvPr/>
        </p:nvSpPr>
        <p:spPr>
          <a:xfrm>
            <a:off x="-211619" y="4156208"/>
            <a:ext cx="91677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4480" tIns="0" rIns="45720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strike="noStrike" spc="-1" dirty="0">
                <a:solidFill>
                  <a:srgbClr val="000000"/>
                </a:solidFill>
                <a:latin typeface="Roboto"/>
                <a:ea typeface="Roboto"/>
              </a:rPr>
              <a:t>Hardening</a:t>
            </a:r>
            <a:r>
              <a:rPr lang="en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: Proposed Alarms and Mitigation Strategies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FF294FF4-8197-429B-8B02-D3544A15E6E7}"/>
              </a:ext>
            </a:extLst>
          </p:cNvPr>
          <p:cNvSpPr/>
          <p:nvPr/>
        </p:nvSpPr>
        <p:spPr>
          <a:xfrm>
            <a:off x="1247539" y="1211708"/>
            <a:ext cx="7516440" cy="474693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6" name="CustomShape 17">
            <a:extLst>
              <a:ext uri="{FF2B5EF4-FFF2-40B4-BE49-F238E27FC236}">
                <a16:creationId xmlns:a16="http://schemas.microsoft.com/office/drawing/2014/main" id="{EFD58A58-97B4-4EC4-A05A-B5B2B80EF596}"/>
              </a:ext>
            </a:extLst>
          </p:cNvPr>
          <p:cNvSpPr/>
          <p:nvPr/>
        </p:nvSpPr>
        <p:spPr>
          <a:xfrm>
            <a:off x="-203230" y="1141215"/>
            <a:ext cx="91677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54480" tIns="0" rIns="45720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" b="1" spc="-1" dirty="0">
                <a:solidFill>
                  <a:srgbClr val="000000"/>
                </a:solidFill>
                <a:latin typeface="Roboto"/>
                <a:ea typeface="Roboto"/>
              </a:rPr>
              <a:t>Management Summary</a:t>
            </a:r>
            <a:endParaRPr lang="en-US" b="0" strike="noStrike" spc="-1" dirty="0">
              <a:latin typeface="Arial"/>
            </a:endParaRPr>
          </a:p>
        </p:txBody>
      </p:sp>
      <p:grpSp>
        <p:nvGrpSpPr>
          <p:cNvPr id="27" name="Group 5">
            <a:extLst>
              <a:ext uri="{FF2B5EF4-FFF2-40B4-BE49-F238E27FC236}">
                <a16:creationId xmlns:a16="http://schemas.microsoft.com/office/drawing/2014/main" id="{08CA128E-1DC3-4902-AD5A-E47C6A3587DC}"/>
              </a:ext>
            </a:extLst>
          </p:cNvPr>
          <p:cNvGrpSpPr/>
          <p:nvPr/>
        </p:nvGrpSpPr>
        <p:grpSpPr>
          <a:xfrm>
            <a:off x="419331" y="1190297"/>
            <a:ext cx="770537" cy="544551"/>
            <a:chOff x="423422" y="1387527"/>
            <a:chExt cx="810478" cy="620640"/>
          </a:xfrm>
        </p:grpSpPr>
        <p:sp>
          <p:nvSpPr>
            <p:cNvPr id="28" name="CustomShape 6">
              <a:extLst>
                <a:ext uri="{FF2B5EF4-FFF2-40B4-BE49-F238E27FC236}">
                  <a16:creationId xmlns:a16="http://schemas.microsoft.com/office/drawing/2014/main" id="{292B3835-8895-4EB8-AE28-DF841002F2B2}"/>
                </a:ext>
              </a:extLst>
            </p:cNvPr>
            <p:cNvSpPr/>
            <p:nvPr/>
          </p:nvSpPr>
          <p:spPr>
            <a:xfrm>
              <a:off x="423422" y="1387527"/>
              <a:ext cx="694800" cy="62064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3000" b="0" strike="noStrike" spc="-1" dirty="0">
                  <a:solidFill>
                    <a:srgbClr val="000000"/>
                  </a:solidFill>
                  <a:latin typeface="Roboto Thin"/>
                  <a:ea typeface="Roboto Thin"/>
                </a:rPr>
                <a:t>01</a:t>
              </a:r>
              <a:endParaRPr lang="en-US" sz="3000" b="0" strike="noStrike" spc="-1" dirty="0">
                <a:latin typeface="Arial"/>
              </a:endParaRPr>
            </a:p>
          </p:txBody>
        </p:sp>
        <p:sp>
          <p:nvSpPr>
            <p:cNvPr id="29" name="CustomShape 7">
              <a:extLst>
                <a:ext uri="{FF2B5EF4-FFF2-40B4-BE49-F238E27FC236}">
                  <a16:creationId xmlns:a16="http://schemas.microsoft.com/office/drawing/2014/main" id="{A913D621-846A-4FB0-B35E-9AA902978DED}"/>
                </a:ext>
              </a:extLst>
            </p:cNvPr>
            <p:cNvSpPr/>
            <p:nvPr/>
          </p:nvSpPr>
          <p:spPr>
            <a:xfrm rot="5400000">
              <a:off x="970200" y="1607400"/>
              <a:ext cx="339480" cy="187920"/>
            </a:xfrm>
            <a:prstGeom prst="flowChartExtra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Mitigation: Blocking the Port Scan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-12240" y="1554235"/>
            <a:ext cx="4584240" cy="30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The following alarms can be set to detect future port scans.</a:t>
            </a:r>
            <a:r>
              <a:rPr lang="en" sz="1100" b="0" strike="noStrike" spc="-1" dirty="0">
                <a:ea typeface="Roboto"/>
              </a:rPr>
              <a:t> </a:t>
            </a: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b="0" strike="noStrike" spc="-1" dirty="0"/>
              <a:t>Alarm that detects any IP address that is scanning the network that is not a trusted IP address (Trusted IP address should be placed on the Whitelist)</a:t>
            </a:r>
          </a:p>
          <a:p>
            <a:pPr>
              <a:lnSpc>
                <a:spcPct val="115000"/>
              </a:lnSpc>
            </a:pPr>
            <a:endParaRPr lang="en-US" sz="1100" spc="-1" dirty="0"/>
          </a:p>
          <a:p>
            <a:pPr>
              <a:lnSpc>
                <a:spcPct val="115000"/>
              </a:lnSpc>
            </a:pPr>
            <a:r>
              <a:rPr lang="en-US" sz="1100" b="0" strike="noStrike" spc="-1" dirty="0"/>
              <a:t>Alarm that detects destination ports that are not 80 and 443 and attempted access &gt; </a:t>
            </a:r>
            <a:r>
              <a:rPr lang="en" sz="1100" spc="-1" dirty="0">
                <a:ea typeface="Roboto"/>
              </a:rPr>
              <a:t>100 requests per second intervals </a:t>
            </a: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" sz="1100" b="1" u="sng" strike="noStrike" spc="-1" dirty="0">
                <a:ea typeface="Roboto"/>
              </a:rPr>
              <a:t>Alarm details/threshold:</a:t>
            </a:r>
            <a:r>
              <a:rPr lang="en" sz="1100" b="0" strike="noStrike" spc="-1" dirty="0">
                <a:ea typeface="Roboto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Alert emails and log &gt; 100 requests per second intervals against destination ports that are not 80 and 443 and detected in the same time stamp from the same IP</a:t>
            </a:r>
          </a:p>
          <a:p>
            <a:pPr>
              <a:lnSpc>
                <a:spcPct val="115000"/>
              </a:lnSpc>
            </a:pPr>
            <a:endParaRPr lang="en" sz="1100" b="0" strike="noStrike" spc="-1" dirty="0">
              <a:ea typeface="Roboto"/>
            </a:endParaRP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</p:txBody>
      </p:sp>
      <p:sp>
        <p:nvSpPr>
          <p:cNvPr id="373" name="CustomShape 4"/>
          <p:cNvSpPr/>
          <p:nvPr/>
        </p:nvSpPr>
        <p:spPr>
          <a:xfrm>
            <a:off x="4405002" y="1554235"/>
            <a:ext cx="4738998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What configurations can be set on the host to mitigate port scans?</a:t>
            </a:r>
            <a:endParaRPr lang="en-US" sz="1100" b="1" strike="noStrike" spc="-1" dirty="0"/>
          </a:p>
          <a:p>
            <a:pPr>
              <a:lnSpc>
                <a:spcPct val="115000"/>
              </a:lnSpc>
            </a:pPr>
            <a:r>
              <a:rPr lang="en-US" sz="1100" b="0" i="0" dirty="0">
                <a:effectLst/>
              </a:rPr>
              <a:t>Conduct internal port scans to determine if there are more ports open than required.  Check system to determine existing weak points that could be exploited.</a:t>
            </a:r>
          </a:p>
          <a:p>
            <a:pPr>
              <a:lnSpc>
                <a:spcPct val="115000"/>
              </a:lnSpc>
            </a:pPr>
            <a:endParaRPr lang="en-US" sz="11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15000"/>
              </a:lnSpc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Firewall equipped with well-audited rules, close off all unused ports (protecting ports that are exposed and their visibility), make sure that all remote users and access points are secured</a:t>
            </a:r>
            <a:r>
              <a:rPr lang="en-US" sz="1100" dirty="0">
                <a:solidFill>
                  <a:srgbClr val="000000"/>
                </a:solidFill>
              </a:rPr>
              <a:t>.</a:t>
            </a: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spc="-1" dirty="0"/>
              <a:t>Configure a Web Application Firewall to detect and block malicious requests before they reach users applications</a:t>
            </a:r>
            <a:endParaRPr lang="en" sz="1100" b="0" strike="noStrike" spc="-1" dirty="0">
              <a:ea typeface="Roboto"/>
            </a:endParaRP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b="0" strike="noStrike" spc="-1" dirty="0">
                <a:ea typeface="Roboto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Mitigation: Finding the Request for the Hidden Directory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3"/>
          <p:cNvSpPr/>
          <p:nvPr/>
        </p:nvSpPr>
        <p:spPr>
          <a:xfrm>
            <a:off x="-12240" y="1458538"/>
            <a:ext cx="4297680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The following alarm can be set to detect future access to directories with sensitive data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Sensitive files or directories accessed by non whitelisted IP addreses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Whitelist only the trusted IP addresses and firewall rules to deny any non-trusted IP’s </a:t>
            </a: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Alert details/threshold:</a:t>
            </a:r>
          </a:p>
          <a:p>
            <a:pPr>
              <a:lnSpc>
                <a:spcPct val="115000"/>
              </a:lnSpc>
            </a:pPr>
            <a:r>
              <a:rPr lang="en-US" sz="1100" spc="-1" dirty="0"/>
              <a:t>A</a:t>
            </a:r>
            <a:r>
              <a:rPr lang="en-US" sz="1100" b="0" strike="noStrike" spc="-1" dirty="0"/>
              <a:t>lert email and log when protected files and directories containing sensitive data are accessed by outside non-trusted IP addresses.</a:t>
            </a:r>
          </a:p>
          <a:p>
            <a:pPr>
              <a:lnSpc>
                <a:spcPct val="115000"/>
              </a:lnSpc>
            </a:pPr>
            <a:endParaRPr lang="en-US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-US" sz="1100" spc="-1" dirty="0">
                <a:ea typeface="Roboto"/>
              </a:rPr>
              <a:t>Alert email and log when &gt; 1 attempt is made to access the /secret_folder/ from IP’s other than on the Whitelist </a:t>
            </a:r>
            <a:endParaRPr lang="en" sz="1100" b="0" strike="noStrike" spc="-1" dirty="0">
              <a:ea typeface="Roboto"/>
            </a:endParaRPr>
          </a:p>
          <a:p>
            <a:pPr>
              <a:lnSpc>
                <a:spcPct val="115000"/>
              </a:lnSpc>
            </a:pPr>
            <a:endParaRPr lang="en" sz="1400" spc="-1" dirty="0">
              <a:latin typeface="Roboto"/>
              <a:ea typeface="Roboto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4466880" y="1254165"/>
            <a:ext cx="5137758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b="1" spc="-1" dirty="0">
                <a:ea typeface="Roboto"/>
              </a:rPr>
              <a:t>What confirmation can be set on the host to block unwanted access?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All sensitive data should be removed and never placed on public facing web servers</a:t>
            </a: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spc="-1" dirty="0"/>
              <a:t>Managing IP’s by Whitelisting and Blacklisting rules </a:t>
            </a:r>
          </a:p>
          <a:p>
            <a:pPr>
              <a:lnSpc>
                <a:spcPct val="115000"/>
              </a:lnSpc>
            </a:pPr>
            <a:endParaRPr lang="en-US" sz="1100" spc="-1" dirty="0"/>
          </a:p>
          <a:p>
            <a:pPr>
              <a:lnSpc>
                <a:spcPct val="115000"/>
              </a:lnSpc>
            </a:pPr>
            <a:r>
              <a:rPr lang="en-US" sz="1100" spc="-1" dirty="0">
                <a:latin typeface="Arial"/>
              </a:rPr>
              <a:t>Httpd.conf file configuration: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Nano /etc/httpd/conf/httpd.conf (file location may vary)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Locate directory section (/var/www/) and set as follows: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100" spc="-1" dirty="0">
              <a:latin typeface="Arial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b="0" strike="noStrike" spc="-1" dirty="0"/>
              <a:t> </a:t>
            </a:r>
          </a:p>
          <a:p>
            <a:pPr>
              <a:lnSpc>
                <a:spcPct val="115000"/>
              </a:lnSpc>
            </a:pPr>
            <a:endParaRPr lang="en-US" sz="1100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spc="-1" dirty="0"/>
              <a:t>Blacklisted IP’s will not be able to access the ‘secret_folder/</a:t>
            </a:r>
            <a:endParaRPr lang="en-US" sz="1100" b="0" strike="noStrike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496C0-DD62-4CF9-989D-10B5B6EE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7" y="3558403"/>
            <a:ext cx="3448046" cy="11537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Mitigation: Preventing Brute Force Attacks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-12240" y="1451108"/>
            <a:ext cx="4584240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The following alarm can be set to detect future brute force attacks</a:t>
            </a: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Any Error (401) responses detecting in &gt; 100 requests per second intervals requests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Any OK (200) responses from a non-trusted IP address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Whitelist only the trusted IP addresses and firewall rules to deny any non-trusted IP’s </a:t>
            </a: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Alert details/threshold:</a:t>
            </a: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Alert email and log &gt; 5 failed login attempts within a 1 time timestamp </a:t>
            </a:r>
          </a:p>
          <a:p>
            <a:pPr>
              <a:lnSpc>
                <a:spcPct val="115000"/>
              </a:lnSpc>
            </a:pPr>
            <a:endParaRPr lang="en" sz="1100" b="0" strike="noStrike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Alert email</a:t>
            </a:r>
            <a:r>
              <a:rPr lang="en-US" sz="1100" b="0" strike="noStrike" spc="-1" dirty="0"/>
              <a:t> for any login attempts by Mozilla/4.0 (Hydra) </a:t>
            </a: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-US" sz="1100" spc="-1" dirty="0"/>
              <a:t>Alert email for any login attempts from an untrusted outside IP address attempting to log into the system</a:t>
            </a:r>
            <a:r>
              <a:rPr lang="en-US" sz="1100" b="0" strike="noStrike" spc="-1" dirty="0"/>
              <a:t>  </a:t>
            </a:r>
          </a:p>
          <a:p>
            <a:pPr>
              <a:lnSpc>
                <a:spcPct val="115000"/>
              </a:lnSpc>
            </a:pPr>
            <a:r>
              <a:rPr lang="en-US" sz="1100" b="0" strike="noStrike" spc="-1" dirty="0"/>
              <a:t> </a:t>
            </a: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4723254" y="1556755"/>
            <a:ext cx="4041306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Enforce a strong password policy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Limit failed login attempts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Use Captcha to ensure the user is human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Limit logins to a specified IP address or range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Two factor authentication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Unique login URLs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SF-Pro-Display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F-Pro-Display"/>
              </a:rPr>
              <a:t>Monitoring logs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SF-Pro-Display"/>
            </a:endParaRPr>
          </a:p>
          <a:p>
            <a:pPr>
              <a:lnSpc>
                <a:spcPct val="115000"/>
              </a:lnSpc>
            </a:pPr>
            <a:r>
              <a:rPr lang="en" sz="1400" b="0" strike="noStrike" spc="-1" dirty="0">
                <a:latin typeface="Roboto"/>
                <a:ea typeface="Roboto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Mitigation: Detecting the WebDAV Connection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3"/>
          <p:cNvSpPr/>
          <p:nvPr/>
        </p:nvSpPr>
        <p:spPr>
          <a:xfrm>
            <a:off x="-12240" y="1485484"/>
            <a:ext cx="4584240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00" b="1" strike="noStrike" spc="-1" dirty="0">
                <a:ea typeface="Roboto"/>
              </a:rPr>
              <a:t>The following alarm can be set to detect future access to directories with sensitive data</a:t>
            </a:r>
          </a:p>
          <a:p>
            <a:pPr>
              <a:lnSpc>
                <a:spcPct val="115000"/>
              </a:lnSpc>
            </a:pPr>
            <a:endParaRPr lang="en" sz="10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000" spc="-1" dirty="0">
                <a:ea typeface="Roboto"/>
              </a:rPr>
              <a:t>Monitor sensitive files or directories accessed on webdav by non whitelisted IP addreses.  Monitor with Filebeat</a:t>
            </a:r>
          </a:p>
          <a:p>
            <a:pPr>
              <a:lnSpc>
                <a:spcPct val="115000"/>
              </a:lnSpc>
            </a:pPr>
            <a:endParaRPr lang="en" sz="10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000" spc="-1" dirty="0">
                <a:ea typeface="Roboto"/>
              </a:rPr>
              <a:t>Whitelist only the trusted IP addresses and firewall rules to deny any non-trusted IP’s </a:t>
            </a:r>
          </a:p>
          <a:p>
            <a:pPr>
              <a:lnSpc>
                <a:spcPct val="115000"/>
              </a:lnSpc>
            </a:pPr>
            <a:endParaRPr lang="en-US" sz="1000" b="0" strike="noStrike" spc="-1" dirty="0"/>
          </a:p>
          <a:p>
            <a:pPr>
              <a:lnSpc>
                <a:spcPct val="115000"/>
              </a:lnSpc>
            </a:pPr>
            <a:r>
              <a:rPr lang="en" sz="1000" b="1" strike="noStrike" spc="-1" dirty="0">
                <a:ea typeface="Roboto"/>
              </a:rPr>
              <a:t>Alert details/threshold:</a:t>
            </a:r>
          </a:p>
          <a:p>
            <a:pPr>
              <a:lnSpc>
                <a:spcPct val="115000"/>
              </a:lnSpc>
            </a:pPr>
            <a:r>
              <a:rPr lang="en-US" sz="1000" spc="-1" dirty="0"/>
              <a:t>A</a:t>
            </a:r>
            <a:r>
              <a:rPr lang="en-US" sz="1000" b="0" strike="noStrike" spc="-1" dirty="0"/>
              <a:t>lert email and log when protected files are accessed on the webdav directories containing sensitive data by outside non-trusted IP addresses.</a:t>
            </a:r>
          </a:p>
          <a:p>
            <a:pPr>
              <a:lnSpc>
                <a:spcPct val="115000"/>
              </a:lnSpc>
            </a:pPr>
            <a:endParaRPr lang="en-US" sz="10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-US" sz="1000" spc="-1" dirty="0">
                <a:ea typeface="Roboto"/>
              </a:rPr>
              <a:t>Alert email and log when &gt; 1 attempt is made to access the webdav directory from IP’s other than on the Whitelist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4466880" y="1446755"/>
            <a:ext cx="4677120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00" b="1" spc="-1" dirty="0">
                <a:ea typeface="Roboto"/>
              </a:rPr>
              <a:t>What confirmation can be set on the host to block unwanted access?</a:t>
            </a:r>
            <a:endParaRPr lang="en" sz="10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000" spc="-1" dirty="0">
                <a:ea typeface="Roboto"/>
              </a:rPr>
              <a:t>All sensitive data should be removed and never placed on public facing web servers</a:t>
            </a:r>
            <a:endParaRPr lang="en-US" sz="1000" b="0" strike="noStrike" spc="-1" dirty="0"/>
          </a:p>
          <a:p>
            <a:pPr>
              <a:lnSpc>
                <a:spcPct val="115000"/>
              </a:lnSpc>
            </a:pPr>
            <a:endParaRPr lang="en-US" sz="1000" b="0" strike="noStrike" spc="-1" dirty="0"/>
          </a:p>
          <a:p>
            <a:pPr>
              <a:lnSpc>
                <a:spcPct val="115000"/>
              </a:lnSpc>
            </a:pPr>
            <a:r>
              <a:rPr lang="en-US" sz="1000" spc="-1" dirty="0"/>
              <a:t>System Administors should install and configure Filebeat to monitor activity on the network</a:t>
            </a:r>
          </a:p>
          <a:p>
            <a:pPr>
              <a:lnSpc>
                <a:spcPct val="115000"/>
              </a:lnSpc>
            </a:pPr>
            <a:endParaRPr lang="en-US" sz="1000" spc="-1" dirty="0"/>
          </a:p>
          <a:p>
            <a:pPr>
              <a:lnSpc>
                <a:spcPct val="115000"/>
              </a:lnSpc>
            </a:pPr>
            <a:r>
              <a:rPr lang="en-US" sz="1000" spc="-1" dirty="0">
                <a:latin typeface="Arial"/>
              </a:rPr>
              <a:t>httpd.conf file configuration: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000" b="0" strike="noStrike" spc="-1" dirty="0">
                <a:latin typeface="Arial"/>
              </a:rPr>
              <a:t>Nano /etc/httpd/conf/httpd.conf (file location may vary)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000" b="0" strike="noStrike" spc="-1" dirty="0">
                <a:latin typeface="Arial"/>
              </a:rPr>
              <a:t>Locate directory section (/var/www/) and set as follows:</a:t>
            </a:r>
          </a:p>
          <a:p>
            <a:pPr lvl="1">
              <a:lnSpc>
                <a:spcPct val="115000"/>
              </a:lnSpc>
            </a:pPr>
            <a:endParaRPr lang="en-US" sz="10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DB51D-F60C-4E43-B0A7-31863C63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40" y="3472333"/>
            <a:ext cx="3646520" cy="11953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Mitigation: Identifying Reverse Shell Uploads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"/>
          <p:cNvSpPr/>
          <p:nvPr/>
        </p:nvSpPr>
        <p:spPr>
          <a:xfrm>
            <a:off x="-50477" y="1529255"/>
            <a:ext cx="4622117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The following alarm can be set to detect future uploads? </a:t>
            </a:r>
          </a:p>
          <a:p>
            <a:pPr>
              <a:lnSpc>
                <a:spcPct val="115000"/>
              </a:lnSpc>
            </a:pPr>
            <a:endParaRPr lang="en" sz="1100" b="1" strike="noStrike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Alarm when a “put” HTTP request from a non whitelisted IP indicating server files are altered</a:t>
            </a:r>
          </a:p>
          <a:p>
            <a:pPr>
              <a:lnSpc>
                <a:spcPct val="115000"/>
              </a:lnSpc>
            </a:pPr>
            <a:endParaRPr lang="en" sz="1100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pc="-1" dirty="0">
                <a:ea typeface="Roboto"/>
              </a:rPr>
              <a:t>Alarm when there is a POST request that contains a file being uploaded that is not in a premitted format such as .php</a:t>
            </a: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Alert details/threshold:</a:t>
            </a:r>
          </a:p>
          <a:p>
            <a:pPr>
              <a:lnSpc>
                <a:spcPct val="115000"/>
              </a:lnSpc>
            </a:pPr>
            <a:r>
              <a:rPr lang="en-US" sz="1100" spc="-1" dirty="0"/>
              <a:t>A</a:t>
            </a:r>
            <a:r>
              <a:rPr lang="en-US" sz="1100" b="0" strike="noStrike" spc="-1" dirty="0"/>
              <a:t>lert email and log when “put” request method is made on protected </a:t>
            </a:r>
            <a:r>
              <a:rPr lang="en-US" sz="1100" spc="-1" dirty="0"/>
              <a:t>files or directories containing sensitive</a:t>
            </a:r>
            <a:r>
              <a:rPr lang="en-US" sz="1100" b="0" strike="noStrike" spc="-1" dirty="0"/>
              <a:t> data are being accessed by outside non-trusted IP addresses.</a:t>
            </a:r>
          </a:p>
          <a:p>
            <a:pPr>
              <a:lnSpc>
                <a:spcPct val="115000"/>
              </a:lnSpc>
            </a:pPr>
            <a:endParaRPr lang="en-US" sz="1100" spc="-1" dirty="0"/>
          </a:p>
          <a:p>
            <a:pPr>
              <a:lnSpc>
                <a:spcPct val="115000"/>
              </a:lnSpc>
            </a:pPr>
            <a:r>
              <a:rPr lang="en-US" sz="1100" b="0" strike="noStrike" spc="-1" dirty="0"/>
              <a:t>Alert email and log when a forbidden file is being uploaded by a non-trusted IP address</a:t>
            </a:r>
          </a:p>
          <a:p>
            <a:pPr>
              <a:lnSpc>
                <a:spcPct val="115000"/>
              </a:lnSpc>
            </a:pPr>
            <a:endParaRPr lang="en-US" sz="1100" spc="-1" dirty="0">
              <a:ea typeface="Roboto"/>
            </a:endParaRPr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100" b="0" strike="noStrike" spc="-1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4466880" y="1529255"/>
            <a:ext cx="4622118" cy="33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0" rIns="457200" bIns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100" b="1" strike="noStrike" spc="-1" dirty="0">
                <a:ea typeface="Roboto"/>
              </a:rPr>
              <a:t>What configuration can be set on the host to block file uploads?</a:t>
            </a:r>
            <a:endParaRPr lang="en" sz="1100" b="1" spc="-1" dirty="0">
              <a:ea typeface="Roboto"/>
            </a:endParaRPr>
          </a:p>
          <a:p>
            <a:pPr>
              <a:lnSpc>
                <a:spcPct val="115000"/>
              </a:lnSpc>
            </a:pPr>
            <a:r>
              <a:rPr lang="en" sz="1100" strike="noStrike" spc="-1" dirty="0">
                <a:ea typeface="Roboto"/>
              </a:rPr>
              <a:t>Filebeat should be enabled and configured to montior for format file types that are not permitted (i.e. .php)</a:t>
            </a:r>
          </a:p>
          <a:p>
            <a:pPr>
              <a:lnSpc>
                <a:spcPct val="115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100" spc="-1" dirty="0">
                <a:latin typeface="Arial"/>
              </a:rPr>
              <a:t>Whitelisting and Blacklisting in the httpd.conf file configuration: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Nano /etc/httpd/conf/httpd.conf (file location may vary)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Locate directory section (/var/www/) and set as follows:</a:t>
            </a:r>
          </a:p>
          <a:p>
            <a:pPr lvl="1">
              <a:lnSpc>
                <a:spcPct val="115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B7BDE-19DD-43D1-9DC1-674DD130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16" y="3428890"/>
            <a:ext cx="3448046" cy="11537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74320" y="2088360"/>
            <a:ext cx="85946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Questions?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421103AA-E132-4BE5-A993-7A6C9B83D76B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25</a:t>
            </a:fld>
            <a:endParaRPr lang="en-US" sz="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19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1DE30385-9B0B-47D2-A78C-7675C4DCCCED}"/>
              </a:ext>
            </a:extLst>
          </p:cNvPr>
          <p:cNvSpPr/>
          <p:nvPr/>
        </p:nvSpPr>
        <p:spPr>
          <a:xfrm>
            <a:off x="274320" y="1703880"/>
            <a:ext cx="85946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Thank You!</a:t>
            </a:r>
            <a:endParaRPr lang="en-US" sz="3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74320" y="2088360"/>
            <a:ext cx="85946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spc="-1" dirty="0">
                <a:solidFill>
                  <a:srgbClr val="FFFFFF"/>
                </a:solidFill>
                <a:latin typeface="Roboto"/>
                <a:ea typeface="Roboto"/>
              </a:rPr>
              <a:t>Management Summary</a:t>
            </a:r>
            <a:r>
              <a:rPr lang="en" sz="36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421103AA-E132-4BE5-A993-7A6C9B83D76B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en-US" sz="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spc="-1" dirty="0">
                <a:solidFill>
                  <a:srgbClr val="000000"/>
                </a:solidFill>
                <a:latin typeface="Roboto Medium"/>
                <a:ea typeface="Roboto Medium"/>
              </a:rPr>
              <a:t>Management Summary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880" y="769680"/>
            <a:ext cx="91432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report outlines the Assessment, Analysis and Hardening of a Vulnerable System within the company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Capstone Web Server system was the target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Capstone Web Server was successfully exploited on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Saturday November 7</a:t>
            </a:r>
            <a:r>
              <a:rPr lang="en-US" sz="1800" baseline="30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Sensitive data was obtained and lead to further Exploitation, which resulted in the remote backdoor access to the system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Several vulnerabilities were present, and the opportunity for detection was missed, which is detailed within the report for review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Mitigation strategies were provided along with key examples to assist in hardening the system and prevent future exposure risk</a:t>
            </a:r>
          </a:p>
          <a:p>
            <a:pPr>
              <a:lnSpc>
                <a:spcPct val="100000"/>
              </a:lnSpc>
            </a:pPr>
            <a:endParaRPr lang="en" sz="16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404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74320" y="2088360"/>
            <a:ext cx="85946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0" strike="noStrike" spc="-1">
                <a:solidFill>
                  <a:srgbClr val="FFFFFF"/>
                </a:solidFill>
                <a:latin typeface="Roboto"/>
                <a:ea typeface="Roboto"/>
              </a:rPr>
              <a:t>Network Topology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421103AA-E132-4BE5-A993-7A6C9B83D76B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en-US" sz="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973671" y="696120"/>
            <a:ext cx="1984591" cy="3897120"/>
          </a:xfrm>
          <a:prstGeom prst="rect">
            <a:avLst/>
          </a:prstGeom>
          <a:noFill/>
          <a:ln w="9360">
            <a:solidFill>
              <a:srgbClr val="DBD9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100" b="0" strike="noStrike" spc="-1" dirty="0">
                <a:latin typeface="Roboto Black"/>
                <a:ea typeface="Roboto Black"/>
              </a:rPr>
              <a:t>Network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Address Range: 192.168.1.0/24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Netmask: 255.255.255.0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Gateway: 192.168.1.1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100" b="0" strike="noStrike" spc="-1" dirty="0">
                <a:latin typeface="Roboto Black"/>
                <a:ea typeface="Roboto Black"/>
              </a:rPr>
              <a:t>Machines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Ipv4: 192.168.1.1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OS: Windows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Hostname: Gateway / ML-RefVM-684427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Ipv4: 192.168.1.90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OS: Linux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Hostname:  Kali</a:t>
            </a:r>
          </a:p>
          <a:p>
            <a:pPr algn="ctr">
              <a:lnSpc>
                <a:spcPct val="100000"/>
              </a:lnSpc>
            </a:pPr>
            <a:r>
              <a:rPr lang="en" sz="1000" spc="-1" dirty="0">
                <a:latin typeface="Roboto"/>
                <a:ea typeface="Roboto"/>
              </a:rPr>
              <a:t>Attacker Machine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Ipv4: 192.168.1.100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OS: Linux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Hostname: ELK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Ipv4: </a:t>
            </a:r>
            <a:r>
              <a:rPr lang="en" sz="1000" strike="noStrike" spc="-1" dirty="0">
                <a:solidFill>
                  <a:srgbClr val="C00000"/>
                </a:solidFill>
                <a:latin typeface="Roboto"/>
                <a:ea typeface="Roboto"/>
              </a:rPr>
              <a:t>192.168.1.105</a:t>
            </a:r>
            <a:endParaRPr lang="en-US" sz="1000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OS: </a:t>
            </a:r>
            <a:r>
              <a:rPr lang="en" sz="1000" b="0" strike="noStrike" spc="-1" dirty="0">
                <a:solidFill>
                  <a:srgbClr val="C00000"/>
                </a:solidFill>
                <a:latin typeface="Roboto"/>
                <a:ea typeface="Roboto"/>
              </a:rPr>
              <a:t>Linux</a:t>
            </a:r>
            <a:endParaRPr lang="en-US" sz="1000" b="0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0" strike="noStrike" spc="-1" dirty="0">
                <a:latin typeface="Roboto"/>
                <a:ea typeface="Roboto"/>
              </a:rPr>
              <a:t>Hostname: </a:t>
            </a:r>
            <a:r>
              <a:rPr lang="en" sz="1000" b="0" strike="noStrike" spc="-1" dirty="0">
                <a:solidFill>
                  <a:srgbClr val="C00000"/>
                </a:solidFill>
                <a:latin typeface="Roboto"/>
                <a:ea typeface="Roboto"/>
              </a:rPr>
              <a:t>Capstone</a:t>
            </a:r>
            <a:endParaRPr lang="en-US" sz="1000" b="0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1000" b="1" strike="noStrike" spc="-1" dirty="0">
                <a:solidFill>
                  <a:srgbClr val="C00000"/>
                </a:solidFill>
                <a:latin typeface="Roboto"/>
                <a:ea typeface="Roboto"/>
              </a:rPr>
              <a:t>Target Machine</a:t>
            </a:r>
            <a:endParaRPr lang="en-US" sz="1000" b="1" strike="noStrike" spc="-1" dirty="0">
              <a:solidFill>
                <a:srgbClr val="C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-24120" y="54000"/>
            <a:ext cx="669888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Network Topology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 rot="21597000">
            <a:off x="473040" y="845280"/>
            <a:ext cx="5913000" cy="3970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1065;p58"/>
          <p:cNvPicPr/>
          <p:nvPr/>
        </p:nvPicPr>
        <p:blipFill>
          <a:blip r:embed="rId2"/>
          <a:stretch/>
        </p:blipFill>
        <p:spPr>
          <a:xfrm>
            <a:off x="274320" y="289800"/>
            <a:ext cx="8594640" cy="459288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8607600" y="4957200"/>
            <a:ext cx="261360" cy="1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>
            <a:noAutofit/>
          </a:bodyPr>
          <a:lstStyle/>
          <a:p>
            <a:pPr algn="r">
              <a:lnSpc>
                <a:spcPct val="100000"/>
              </a:lnSpc>
            </a:pPr>
            <a:fld id="{1E11AF3E-A5BB-4ABC-8BF5-7D12D5236246}" type="slidenum">
              <a:rPr lang="en" sz="6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en-US" sz="600" b="0" strike="noStrike" spc="-1" dirty="0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74320" y="1851120"/>
            <a:ext cx="8594640" cy="102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600" b="1" strike="noStrike" spc="-1">
                <a:solidFill>
                  <a:srgbClr val="FFFFFF"/>
                </a:solidFill>
                <a:latin typeface="Roboto"/>
                <a:ea typeface="Roboto"/>
              </a:rPr>
              <a:t>Red Team</a:t>
            </a:r>
            <a:br>
              <a:rPr dirty="0"/>
            </a:br>
            <a:r>
              <a:rPr lang="en" sz="36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Security Assessment</a:t>
            </a:r>
            <a:br>
              <a:rPr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>
                <a:solidFill>
                  <a:srgbClr val="000000"/>
                </a:solidFill>
                <a:latin typeface="Roboto Medium"/>
                <a:ea typeface="Roboto Medium"/>
              </a:rPr>
              <a:t>Recon: Describing the Target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0" y="676080"/>
            <a:ext cx="9143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>
                <a:latin typeface="Roboto Medium"/>
                <a:ea typeface="Roboto Medium"/>
              </a:rPr>
              <a:t>Nmap identified the following hosts on the network: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84" name="Table 4"/>
          <p:cNvGraphicFramePr/>
          <p:nvPr>
            <p:extLst>
              <p:ext uri="{D42A27DB-BD31-4B8C-83A1-F6EECF244321}">
                <p14:modId xmlns:p14="http://schemas.microsoft.com/office/powerpoint/2010/main" val="929245622"/>
              </p:ext>
            </p:extLst>
          </p:nvPr>
        </p:nvGraphicFramePr>
        <p:xfrm>
          <a:off x="419760" y="1198800"/>
          <a:ext cx="8346240" cy="3697920"/>
        </p:xfrm>
        <a:graphic>
          <a:graphicData uri="http://schemas.openxmlformats.org/drawingml/2006/table">
            <a:tbl>
              <a:tblPr/>
              <a:tblGrid>
                <a:gridCol w="278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Hostname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IP Address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Role on Network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ML-RefVM-684427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192.168.1.1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Gateway/Jump Box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r>
                        <a:rPr lang="en-US" dirty="0"/>
                        <a:t>Kali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192.168.1.90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Attacker’s Machine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r>
                        <a:rPr lang="en-US" dirty="0"/>
                        <a:t>ELK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192.168.1.100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Security Monitor (NSM) / Log Analysis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r>
                        <a:rPr lang="en-US" dirty="0"/>
                        <a:t>Capstone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192.168.1.105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Webserver / Target Machine</a:t>
                      </a:r>
                    </a:p>
                  </a:txBody>
                  <a:tcPr marL="182520" marR="182520">
                    <a:lnL w="9360">
                      <a:solidFill>
                        <a:srgbClr val="78909C"/>
                      </a:solidFill>
                    </a:lnL>
                    <a:lnR w="9360">
                      <a:solidFill>
                        <a:srgbClr val="78909C"/>
                      </a:solidFill>
                    </a:lnR>
                    <a:lnT w="9360">
                      <a:solidFill>
                        <a:srgbClr val="78909C"/>
                      </a:solidFill>
                    </a:lnT>
                    <a:lnB w="9360">
                      <a:solidFill>
                        <a:srgbClr val="78909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-12240" y="0"/>
            <a:ext cx="91677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182880" rIns="27432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" sz="2400" b="0" strike="noStrike" spc="-1" dirty="0">
                <a:solidFill>
                  <a:srgbClr val="000000"/>
                </a:solidFill>
                <a:latin typeface="Roboto Medium"/>
                <a:ea typeface="Roboto Medium"/>
              </a:rPr>
              <a:t>Vulnerability Assessment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676080"/>
            <a:ext cx="9143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91440" rIns="4572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b="0" strike="noStrike" spc="-1" dirty="0">
                <a:latin typeface="Roboto Medium"/>
                <a:ea typeface="Roboto Medium"/>
              </a:rPr>
              <a:t>The assessment uncovered the following critical vulnerabilities in the target: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-12240" y="4916520"/>
            <a:ext cx="79711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88" name="Table 4"/>
          <p:cNvGraphicFramePr/>
          <p:nvPr>
            <p:extLst>
              <p:ext uri="{D42A27DB-BD31-4B8C-83A1-F6EECF244321}">
                <p14:modId xmlns:p14="http://schemas.microsoft.com/office/powerpoint/2010/main" val="544782091"/>
              </p:ext>
            </p:extLst>
          </p:nvPr>
        </p:nvGraphicFramePr>
        <p:xfrm>
          <a:off x="467280" y="1160480"/>
          <a:ext cx="8387961" cy="3509808"/>
        </p:xfrm>
        <a:graphic>
          <a:graphicData uri="http://schemas.openxmlformats.org/drawingml/2006/table">
            <a:tbl>
              <a:tblPr/>
              <a:tblGrid>
                <a:gridCol w="279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Vulnerability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>
                      <a:solidFill>
                        <a:srgbClr val="A9B7C0"/>
                      </a:solidFill>
                    </a:lnT>
                    <a:lnB w="9360">
                      <a:solidFill>
                        <a:srgbClr val="A9B7C0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Description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>
                      <a:solidFill>
                        <a:srgbClr val="A9B7C0"/>
                      </a:solidFill>
                    </a:lnT>
                    <a:lnB w="9360">
                      <a:solidFill>
                        <a:srgbClr val="A9B7C0"/>
                      </a:solidFill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Impact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>
                      <a:solidFill>
                        <a:srgbClr val="A9B7C0"/>
                      </a:solidFill>
                    </a:lnT>
                    <a:lnB w="9360">
                      <a:solidFill>
                        <a:srgbClr val="A9B7C0"/>
                      </a:solidFill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+mj-lt"/>
                        </a:rPr>
                        <a:t>Sensitive Data Exposure</a:t>
                      </a: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A9B7C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+mj-lt"/>
                        </a:rPr>
                        <a:t>Sensitive data was accessible from the internet.  Red Team was able to use the browser to read the full contents of directories on the Capstone server.</a:t>
                      </a:r>
                    </a:p>
                  </a:txBody>
                  <a:tcPr marL="182520" marR="182520">
                    <a:lnL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A9B7C0"/>
                      </a:solidFill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The contents of the directories revealed that Ashton is the administrator for the director: /company_folders/secret_folder </a:t>
                      </a:r>
                    </a:p>
                  </a:txBody>
                  <a:tcPr marL="182520" marR="182520">
                    <a:lnL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A9B7C0"/>
                      </a:solidFill>
                    </a:lnR>
                    <a:lnT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A9B7C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+mj-lt"/>
                        </a:rPr>
                        <a:t>Security Misconfiguration / Weak Password Policy</a:t>
                      </a: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>
                      <a:solidFill>
                        <a:srgbClr val="A9B7C0"/>
                      </a:solidFill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System settings allow brute force attack of password.  Passwords were easily cracked using Hydra and crackstation.net.</a:t>
                      </a:r>
                    </a:p>
                    <a:p>
                      <a:endParaRPr lang="en-US" sz="1100" dirty="0">
                        <a:latin typeface="+mj-lt"/>
                      </a:endParaRPr>
                    </a:p>
                    <a:p>
                      <a:r>
                        <a:rPr lang="en-US" sz="1100" dirty="0">
                          <a:latin typeface="+mj-lt"/>
                        </a:rPr>
                        <a:t>No lockout for failed login attempts allowing for a potential brute force attack.</a:t>
                      </a:r>
                    </a:p>
                    <a:p>
                      <a:endParaRPr lang="en-US" sz="1100" dirty="0">
                        <a:latin typeface="+mj-lt"/>
                      </a:endParaRP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Allowed the Red Team to brute force attack Ashton’s password.  This allowed the Red Team to gain access to the secret folder containing additional information</a:t>
                      </a: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>
                      <a:solidFill>
                        <a:srgbClr val="A9B7C0"/>
                      </a:solidFill>
                    </a:lnR>
                    <a:lnT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+mj-lt"/>
                        </a:rPr>
                        <a:t>Unrestricted File Upload</a:t>
                      </a:r>
                    </a:p>
                  </a:txBody>
                  <a:tcPr marL="182520" marR="182520">
                    <a:lnL w="9360">
                      <a:solidFill>
                        <a:srgbClr val="A9B7C0"/>
                      </a:solidFill>
                    </a:lnL>
                    <a:lnR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A9B7C0"/>
                      </a:solidFill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Uploaded .php files represents a significant risk to applications/systems. </a:t>
                      </a:r>
                    </a:p>
                  </a:txBody>
                  <a:tcPr marL="182520" marR="182520">
                    <a:lnL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A9B7C0"/>
                      </a:solidFill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Allowed the Red Team to gain root access to the Capstone web server and create a backdoor to the network</a:t>
                      </a:r>
                    </a:p>
                  </a:txBody>
                  <a:tcPr marL="182520" marR="182520">
                    <a:lnL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A9B7C0"/>
                      </a:solidFill>
                    </a:lnR>
                    <a:lnT w="9360">
                      <a:solidFill>
                        <a:srgbClr val="A9B7C0"/>
                      </a:solidFill>
                    </a:lnT>
                    <a:lnB w="9360" cap="flat" cmpd="sng" algn="ctr">
                      <a:solidFill>
                        <a:srgbClr val="A9B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65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2203</Words>
  <Application>Microsoft Office PowerPoint</Application>
  <PresentationFormat>On-screen Show (16:9)</PresentationFormat>
  <Paragraphs>297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-apple-system</vt:lpstr>
      <vt:lpstr>Arial</vt:lpstr>
      <vt:lpstr>Calibri</vt:lpstr>
      <vt:lpstr>Roboto</vt:lpstr>
      <vt:lpstr>Roboto Black</vt:lpstr>
      <vt:lpstr>Roboto Light</vt:lpstr>
      <vt:lpstr>Roboto Medium</vt:lpstr>
      <vt:lpstr>Roboto Thin</vt:lpstr>
      <vt:lpstr>SF-Pro-Display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Nicole</dc:creator>
  <dc:description/>
  <cp:lastModifiedBy>Nicole Plybon</cp:lastModifiedBy>
  <cp:revision>180</cp:revision>
  <dcterms:modified xsi:type="dcterms:W3CDTF">2020-11-30T22:33:06Z</dcterms:modified>
  <dc:language>en-US</dc:language>
</cp:coreProperties>
</file>