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9790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18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6084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9818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3064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06579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9408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8457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2086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36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4/4/2023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307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4/4/2023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49679640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ame 1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B0E521E-8528-4E92-8B8C-67ED5C5BD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7"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
            <a:extLst>
              <a:ext uri="{FF2B5EF4-FFF2-40B4-BE49-F238E27FC236}">
                <a16:creationId xmlns:a16="http://schemas.microsoft.com/office/drawing/2014/main" id="{A559B02B-2FE5-D8D7-2D25-12218742F2D3}"/>
              </a:ext>
            </a:extLst>
          </p:cNvPr>
          <p:cNvPicPr>
            <a:picLocks noChangeAspect="1"/>
          </p:cNvPicPr>
          <p:nvPr/>
        </p:nvPicPr>
        <p:blipFill rotWithShape="1">
          <a:blip r:embed="rId2">
            <a:extLst>
              <a:ext uri="{28A0092B-C50C-407E-A947-70E740481C1C}">
                <a14:useLocalDpi xmlns:a14="http://schemas.microsoft.com/office/drawing/2010/main" val="0"/>
              </a:ext>
            </a:extLst>
          </a:blip>
          <a:srcRect b="26389"/>
          <a:stretch/>
        </p:blipFill>
        <p:spPr bwMode="auto">
          <a:xfrm>
            <a:off x="1307965" y="0"/>
            <a:ext cx="10877550" cy="6858000"/>
          </a:xfrm>
          <a:prstGeom prst="rect">
            <a:avLst/>
          </a:prstGeom>
          <a:noFill/>
          <a:ln>
            <a:noFill/>
          </a:ln>
        </p:spPr>
      </p:pic>
      <p:sp>
        <p:nvSpPr>
          <p:cNvPr id="8" name="Rectangle 7">
            <a:extLst>
              <a:ext uri="{FF2B5EF4-FFF2-40B4-BE49-F238E27FC236}">
                <a16:creationId xmlns:a16="http://schemas.microsoft.com/office/drawing/2014/main" id="{E5321909-0588-9737-1244-169DFDF4DEAE}"/>
              </a:ext>
            </a:extLst>
          </p:cNvPr>
          <p:cNvSpPr/>
          <p:nvPr/>
        </p:nvSpPr>
        <p:spPr>
          <a:xfrm>
            <a:off x="5162550" y="2129135"/>
            <a:ext cx="7210425" cy="2400657"/>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Social Editorial Collaborative Pattern Analytics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Rectangle 11">
            <a:extLst>
              <a:ext uri="{FF2B5EF4-FFF2-40B4-BE49-F238E27FC236}">
                <a16:creationId xmlns:a16="http://schemas.microsoft.com/office/drawing/2014/main" id="{28BE5C31-F85E-391F-0A37-DD13D8A01EFF}"/>
              </a:ext>
            </a:extLst>
          </p:cNvPr>
          <p:cNvSpPr/>
          <p:nvPr/>
        </p:nvSpPr>
        <p:spPr>
          <a:xfrm>
            <a:off x="3048" y="0"/>
            <a:ext cx="1301480" cy="6858000"/>
          </a:xfrm>
          <a:prstGeom prst="rect">
            <a:avLst/>
          </a:prstGeom>
          <a:solidFill>
            <a:srgbClr val="FF0000"/>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5999689-8F49-F11B-04F1-1C8026B0D9B7}"/>
              </a:ext>
            </a:extLst>
          </p:cNvPr>
          <p:cNvSpPr/>
          <p:nvPr/>
        </p:nvSpPr>
        <p:spPr>
          <a:xfrm>
            <a:off x="95059" y="661785"/>
            <a:ext cx="1117457" cy="5078313"/>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15</a:t>
            </a:r>
          </a:p>
        </p:txBody>
      </p:sp>
    </p:spTree>
    <p:extLst>
      <p:ext uri="{BB962C8B-B14F-4D97-AF65-F5344CB8AC3E}">
        <p14:creationId xmlns:p14="http://schemas.microsoft.com/office/powerpoint/2010/main" val="341967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6C65F4D5-36DD-11BB-D775-3F3F2EBA2751}"/>
              </a:ext>
            </a:extLst>
          </p:cNvPr>
          <p:cNvPicPr>
            <a:picLocks noChangeAspect="1"/>
          </p:cNvPicPr>
          <p:nvPr/>
        </p:nvPicPr>
        <p:blipFill>
          <a:blip r:embed="rId3"/>
          <a:stretch>
            <a:fillRect/>
          </a:stretch>
        </p:blipFill>
        <p:spPr>
          <a:xfrm>
            <a:off x="2396346" y="2711659"/>
            <a:ext cx="3326429" cy="2494822"/>
          </a:xfrm>
          <a:prstGeom prst="rect">
            <a:avLst/>
          </a:prstGeom>
        </p:spPr>
      </p:pic>
      <p:sp>
        <p:nvSpPr>
          <p:cNvPr id="9" name="TextBox 8">
            <a:extLst>
              <a:ext uri="{FF2B5EF4-FFF2-40B4-BE49-F238E27FC236}">
                <a16:creationId xmlns:a16="http://schemas.microsoft.com/office/drawing/2014/main" id="{50C209A9-64FF-7B93-113C-D91A99C50526}"/>
              </a:ext>
            </a:extLst>
          </p:cNvPr>
          <p:cNvSpPr txBox="1"/>
          <p:nvPr/>
        </p:nvSpPr>
        <p:spPr>
          <a:xfrm>
            <a:off x="2304683" y="1623527"/>
            <a:ext cx="3526950"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Drawing The Network using NetworkX Library.</a:t>
            </a:r>
          </a:p>
        </p:txBody>
      </p:sp>
      <p:pic>
        <p:nvPicPr>
          <p:cNvPr id="11" name="Picture 10">
            <a:extLst>
              <a:ext uri="{FF2B5EF4-FFF2-40B4-BE49-F238E27FC236}">
                <a16:creationId xmlns:a16="http://schemas.microsoft.com/office/drawing/2014/main" id="{34E68B94-77BC-C1B1-E53B-ED5FCB1DF284}"/>
              </a:ext>
            </a:extLst>
          </p:cNvPr>
          <p:cNvPicPr>
            <a:picLocks noChangeAspect="1"/>
          </p:cNvPicPr>
          <p:nvPr/>
        </p:nvPicPr>
        <p:blipFill>
          <a:blip r:embed="rId4"/>
          <a:stretch>
            <a:fillRect/>
          </a:stretch>
        </p:blipFill>
        <p:spPr>
          <a:xfrm>
            <a:off x="6820678" y="2294819"/>
            <a:ext cx="4224476" cy="4224476"/>
          </a:xfrm>
          <a:prstGeom prst="rect">
            <a:avLst/>
          </a:prstGeom>
        </p:spPr>
      </p:pic>
      <p:sp>
        <p:nvSpPr>
          <p:cNvPr id="12" name="TextBox 11">
            <a:extLst>
              <a:ext uri="{FF2B5EF4-FFF2-40B4-BE49-F238E27FC236}">
                <a16:creationId xmlns:a16="http://schemas.microsoft.com/office/drawing/2014/main" id="{E34B36D7-45C8-A50E-0AE5-8E865BE50185}"/>
              </a:ext>
            </a:extLst>
          </p:cNvPr>
          <p:cNvSpPr txBox="1"/>
          <p:nvPr/>
        </p:nvSpPr>
        <p:spPr>
          <a:xfrm>
            <a:off x="7254680" y="1716800"/>
            <a:ext cx="3526950"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Visualising Sub-Graph of the Network.</a:t>
            </a:r>
          </a:p>
        </p:txBody>
      </p:sp>
    </p:spTree>
    <p:extLst>
      <p:ext uri="{BB962C8B-B14F-4D97-AF65-F5344CB8AC3E}">
        <p14:creationId xmlns:p14="http://schemas.microsoft.com/office/powerpoint/2010/main" val="177933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extBox 8">
            <a:extLst>
              <a:ext uri="{FF2B5EF4-FFF2-40B4-BE49-F238E27FC236}">
                <a16:creationId xmlns:a16="http://schemas.microsoft.com/office/drawing/2014/main" id="{50C209A9-64FF-7B93-113C-D91A99C50526}"/>
              </a:ext>
            </a:extLst>
          </p:cNvPr>
          <p:cNvSpPr txBox="1"/>
          <p:nvPr/>
        </p:nvSpPr>
        <p:spPr>
          <a:xfrm>
            <a:off x="1313252" y="2294819"/>
            <a:ext cx="3526950" cy="461665"/>
          </a:xfrm>
          <a:prstGeom prst="rect">
            <a:avLst/>
          </a:prstGeom>
          <a:noFill/>
        </p:spPr>
        <p:txBody>
          <a:bodyPr wrap="square" rtlCol="0">
            <a:spAutoFit/>
          </a:bodyPr>
          <a:lstStyle/>
          <a:p>
            <a:pPr algn="ctr"/>
            <a:r>
              <a:rPr lang="en-IN" sz="2400" dirty="0">
                <a:latin typeface="Bahnschrift SemiBold SemiConden" panose="020B0502040204020203" pitchFamily="34" charset="0"/>
              </a:rPr>
              <a:t>Matrix Plot</a:t>
            </a:r>
          </a:p>
        </p:txBody>
      </p:sp>
      <p:sp>
        <p:nvSpPr>
          <p:cNvPr id="12" name="TextBox 11">
            <a:extLst>
              <a:ext uri="{FF2B5EF4-FFF2-40B4-BE49-F238E27FC236}">
                <a16:creationId xmlns:a16="http://schemas.microsoft.com/office/drawing/2014/main" id="{E34B36D7-45C8-A50E-0AE5-8E865BE50185}"/>
              </a:ext>
            </a:extLst>
          </p:cNvPr>
          <p:cNvSpPr txBox="1"/>
          <p:nvPr/>
        </p:nvSpPr>
        <p:spPr>
          <a:xfrm>
            <a:off x="5162948" y="2294819"/>
            <a:ext cx="3526950" cy="461665"/>
          </a:xfrm>
          <a:prstGeom prst="rect">
            <a:avLst/>
          </a:prstGeom>
          <a:noFill/>
        </p:spPr>
        <p:txBody>
          <a:bodyPr wrap="square" rtlCol="0">
            <a:spAutoFit/>
          </a:bodyPr>
          <a:lstStyle/>
          <a:p>
            <a:pPr algn="ctr"/>
            <a:r>
              <a:rPr lang="en-IN" sz="2400" dirty="0">
                <a:latin typeface="Bahnschrift SemiBold SemiConden" panose="020B0502040204020203" pitchFamily="34" charset="0"/>
              </a:rPr>
              <a:t>Circos Plot</a:t>
            </a:r>
          </a:p>
        </p:txBody>
      </p:sp>
      <p:pic>
        <p:nvPicPr>
          <p:cNvPr id="7" name="Picture 6">
            <a:extLst>
              <a:ext uri="{FF2B5EF4-FFF2-40B4-BE49-F238E27FC236}">
                <a16:creationId xmlns:a16="http://schemas.microsoft.com/office/drawing/2014/main" id="{C2C68DE2-1F10-8DC5-2587-4B25C028C1C7}"/>
              </a:ext>
            </a:extLst>
          </p:cNvPr>
          <p:cNvPicPr>
            <a:picLocks noChangeAspect="1"/>
          </p:cNvPicPr>
          <p:nvPr/>
        </p:nvPicPr>
        <p:blipFill>
          <a:blip r:embed="rId3"/>
          <a:stretch>
            <a:fillRect/>
          </a:stretch>
        </p:blipFill>
        <p:spPr>
          <a:xfrm>
            <a:off x="2205151" y="2756484"/>
            <a:ext cx="2524259" cy="2504941"/>
          </a:xfrm>
          <a:prstGeom prst="rect">
            <a:avLst/>
          </a:prstGeom>
        </p:spPr>
      </p:pic>
      <p:pic>
        <p:nvPicPr>
          <p:cNvPr id="13" name="Picture 12">
            <a:extLst>
              <a:ext uri="{FF2B5EF4-FFF2-40B4-BE49-F238E27FC236}">
                <a16:creationId xmlns:a16="http://schemas.microsoft.com/office/drawing/2014/main" id="{1EBF6A82-C3A1-2DB5-1970-CDC3DB8575EC}"/>
              </a:ext>
            </a:extLst>
          </p:cNvPr>
          <p:cNvPicPr>
            <a:picLocks noChangeAspect="1"/>
          </p:cNvPicPr>
          <p:nvPr/>
        </p:nvPicPr>
        <p:blipFill>
          <a:blip r:embed="rId4"/>
          <a:stretch>
            <a:fillRect/>
          </a:stretch>
        </p:blipFill>
        <p:spPr>
          <a:xfrm>
            <a:off x="5664294" y="2969632"/>
            <a:ext cx="2524259" cy="2504941"/>
          </a:xfrm>
          <a:prstGeom prst="rect">
            <a:avLst/>
          </a:prstGeom>
        </p:spPr>
      </p:pic>
      <p:pic>
        <p:nvPicPr>
          <p:cNvPr id="15" name="Picture 14">
            <a:extLst>
              <a:ext uri="{FF2B5EF4-FFF2-40B4-BE49-F238E27FC236}">
                <a16:creationId xmlns:a16="http://schemas.microsoft.com/office/drawing/2014/main" id="{3D9A3B34-2D09-59F0-56BD-7554E6244878}"/>
              </a:ext>
            </a:extLst>
          </p:cNvPr>
          <p:cNvPicPr>
            <a:picLocks noChangeAspect="1"/>
          </p:cNvPicPr>
          <p:nvPr/>
        </p:nvPicPr>
        <p:blipFill>
          <a:blip r:embed="rId5"/>
          <a:stretch>
            <a:fillRect/>
          </a:stretch>
        </p:blipFill>
        <p:spPr>
          <a:xfrm>
            <a:off x="8852107" y="3022776"/>
            <a:ext cx="3336845" cy="1804225"/>
          </a:xfrm>
          <a:prstGeom prst="rect">
            <a:avLst/>
          </a:prstGeom>
        </p:spPr>
      </p:pic>
      <p:sp>
        <p:nvSpPr>
          <p:cNvPr id="16" name="TextBox 15">
            <a:extLst>
              <a:ext uri="{FF2B5EF4-FFF2-40B4-BE49-F238E27FC236}">
                <a16:creationId xmlns:a16="http://schemas.microsoft.com/office/drawing/2014/main" id="{3104071D-0B06-17B9-09B3-7B2790F20992}"/>
              </a:ext>
            </a:extLst>
          </p:cNvPr>
          <p:cNvSpPr txBox="1"/>
          <p:nvPr/>
        </p:nvSpPr>
        <p:spPr>
          <a:xfrm>
            <a:off x="8282483" y="2281590"/>
            <a:ext cx="3526950" cy="461665"/>
          </a:xfrm>
          <a:prstGeom prst="rect">
            <a:avLst/>
          </a:prstGeom>
          <a:noFill/>
        </p:spPr>
        <p:txBody>
          <a:bodyPr wrap="square" rtlCol="0">
            <a:spAutoFit/>
          </a:bodyPr>
          <a:lstStyle/>
          <a:p>
            <a:pPr algn="ctr"/>
            <a:r>
              <a:rPr lang="en-IN" sz="2400" dirty="0">
                <a:latin typeface="Bahnschrift SemiBold SemiConden" panose="020B0502040204020203" pitchFamily="34" charset="0"/>
              </a:rPr>
              <a:t>Arc Plot</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304682" y="1306286"/>
            <a:ext cx="7361831" cy="523220"/>
          </a:xfrm>
          <a:prstGeom prst="rect">
            <a:avLst/>
          </a:prstGeom>
          <a:noFill/>
        </p:spPr>
        <p:txBody>
          <a:bodyPr wrap="square" rtlCol="0">
            <a:spAutoFit/>
          </a:bodyPr>
          <a:lstStyle/>
          <a:p>
            <a:r>
              <a:rPr lang="en-IN" sz="2800" b="1" dirty="0">
                <a:latin typeface="Calisto MT" panose="02040603050505030304" pitchFamily="18" charset="0"/>
              </a:rPr>
              <a:t>VISUALISATION OF THE NETWORK</a:t>
            </a:r>
          </a:p>
        </p:txBody>
      </p:sp>
      <p:sp>
        <p:nvSpPr>
          <p:cNvPr id="18" name="TextBox 17">
            <a:extLst>
              <a:ext uri="{FF2B5EF4-FFF2-40B4-BE49-F238E27FC236}">
                <a16:creationId xmlns:a16="http://schemas.microsoft.com/office/drawing/2014/main" id="{B6902578-03AF-5DCA-998B-D2530AE40C21}"/>
              </a:ext>
            </a:extLst>
          </p:cNvPr>
          <p:cNvSpPr txBox="1"/>
          <p:nvPr/>
        </p:nvSpPr>
        <p:spPr>
          <a:xfrm>
            <a:off x="2205151" y="5474573"/>
            <a:ext cx="3359020" cy="1169551"/>
          </a:xfrm>
          <a:prstGeom prst="rect">
            <a:avLst/>
          </a:prstGeom>
          <a:noFill/>
        </p:spPr>
        <p:txBody>
          <a:bodyPr wrap="square" rtlCol="0">
            <a:spAutoFit/>
          </a:bodyPr>
          <a:lstStyle/>
          <a:p>
            <a:pPr algn="just"/>
            <a:r>
              <a:rPr lang="en-US" sz="1400" b="1" dirty="0">
                <a:latin typeface="Calisto MT" panose="02040603050505030304" pitchFamily="18" charset="0"/>
              </a:rPr>
              <a:t>If the nodes are ordered along the rows and columns, such that neighbours are listed close to one another, then a matrix plot can be used to visualized clusters, or communities, of nodes.</a:t>
            </a:r>
            <a:endParaRPr lang="en-IN" sz="1400" b="1" dirty="0">
              <a:latin typeface="Calisto MT" panose="02040603050505030304" pitchFamily="18" charset="0"/>
            </a:endParaRPr>
          </a:p>
        </p:txBody>
      </p:sp>
      <p:sp>
        <p:nvSpPr>
          <p:cNvPr id="19" name="TextBox 18">
            <a:extLst>
              <a:ext uri="{FF2B5EF4-FFF2-40B4-BE49-F238E27FC236}">
                <a16:creationId xmlns:a16="http://schemas.microsoft.com/office/drawing/2014/main" id="{C6995CD2-CB5B-1679-5E8C-5C36EED46E3F}"/>
              </a:ext>
            </a:extLst>
          </p:cNvPr>
          <p:cNvSpPr txBox="1"/>
          <p:nvPr/>
        </p:nvSpPr>
        <p:spPr>
          <a:xfrm>
            <a:off x="5664294" y="5647669"/>
            <a:ext cx="3359020" cy="954107"/>
          </a:xfrm>
          <a:prstGeom prst="rect">
            <a:avLst/>
          </a:prstGeom>
          <a:noFill/>
        </p:spPr>
        <p:txBody>
          <a:bodyPr wrap="square" rtlCol="0">
            <a:spAutoFit/>
          </a:bodyPr>
          <a:lstStyle/>
          <a:p>
            <a:pPr algn="just"/>
            <a:r>
              <a:rPr lang="en-US" sz="1400" b="1" dirty="0">
                <a:latin typeface="Calisto MT" panose="02040603050505030304" pitchFamily="18" charset="0"/>
              </a:rPr>
              <a:t>In Circos Plot, Nodes are ordered around the circumference in some fashion, and the edges are drawn within the circle</a:t>
            </a:r>
            <a:endParaRPr lang="en-IN" sz="1400" b="1" dirty="0">
              <a:latin typeface="Calisto MT" panose="02040603050505030304" pitchFamily="18" charset="0"/>
            </a:endParaRPr>
          </a:p>
        </p:txBody>
      </p:sp>
      <p:sp>
        <p:nvSpPr>
          <p:cNvPr id="20" name="TextBox 19">
            <a:extLst>
              <a:ext uri="{FF2B5EF4-FFF2-40B4-BE49-F238E27FC236}">
                <a16:creationId xmlns:a16="http://schemas.microsoft.com/office/drawing/2014/main" id="{0217FCBF-5AC5-2D49-1A03-B8A4900659A3}"/>
              </a:ext>
            </a:extLst>
          </p:cNvPr>
          <p:cNvSpPr txBox="1"/>
          <p:nvPr/>
        </p:nvSpPr>
        <p:spPr>
          <a:xfrm>
            <a:off x="9204992" y="5261425"/>
            <a:ext cx="2802281" cy="1384995"/>
          </a:xfrm>
          <a:prstGeom prst="rect">
            <a:avLst/>
          </a:prstGeom>
          <a:noFill/>
        </p:spPr>
        <p:txBody>
          <a:bodyPr wrap="square" rtlCol="0">
            <a:spAutoFit/>
          </a:bodyPr>
          <a:lstStyle/>
          <a:p>
            <a:pPr algn="just"/>
            <a:r>
              <a:rPr lang="en-US" sz="1400" b="1" dirty="0">
                <a:latin typeface="Calisto MT" panose="02040603050505030304" pitchFamily="18" charset="0"/>
              </a:rPr>
              <a:t>Arc Plots are a transformation of the node-link diagram layout, in which nodes are ordered along one axis of the plot, and edges are drawn using circular arcs from one node to another.</a:t>
            </a:r>
            <a:endParaRPr lang="en-IN" sz="1400" b="1" dirty="0">
              <a:latin typeface="Calisto MT" panose="02040603050505030304" pitchFamily="18" charset="0"/>
            </a:endParaRPr>
          </a:p>
        </p:txBody>
      </p:sp>
    </p:spTree>
    <p:extLst>
      <p:ext uri="{BB962C8B-B14F-4D97-AF65-F5344CB8AC3E}">
        <p14:creationId xmlns:p14="http://schemas.microsoft.com/office/powerpoint/2010/main" val="389615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3104071D-0B06-17B9-09B3-7B2790F20992}"/>
              </a:ext>
            </a:extLst>
          </p:cNvPr>
          <p:cNvSpPr txBox="1"/>
          <p:nvPr/>
        </p:nvSpPr>
        <p:spPr>
          <a:xfrm>
            <a:off x="9330611" y="1856844"/>
            <a:ext cx="2478821" cy="1200329"/>
          </a:xfrm>
          <a:prstGeom prst="rect">
            <a:avLst/>
          </a:prstGeom>
          <a:noFill/>
        </p:spPr>
        <p:txBody>
          <a:bodyPr wrap="square" rtlCol="0">
            <a:spAutoFit/>
          </a:bodyPr>
          <a:lstStyle/>
          <a:p>
            <a:pPr algn="ctr"/>
            <a:r>
              <a:rPr lang="en-IN" sz="2400" dirty="0">
                <a:latin typeface="Bahnschrift SemiBold SemiConden" panose="020B0502040204020203" pitchFamily="34" charset="0"/>
              </a:rPr>
              <a:t>Scatter Plot between Degree &amp; Degree Centrality</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304682" y="1306286"/>
            <a:ext cx="7361831" cy="523220"/>
          </a:xfrm>
          <a:prstGeom prst="rect">
            <a:avLst/>
          </a:prstGeom>
          <a:noFill/>
        </p:spPr>
        <p:txBody>
          <a:bodyPr wrap="square" rtlCol="0">
            <a:spAutoFit/>
          </a:bodyPr>
          <a:lstStyle/>
          <a:p>
            <a:r>
              <a:rPr lang="en-IN" sz="2800" b="1" dirty="0">
                <a:latin typeface="Calisto MT" panose="02040603050505030304" pitchFamily="18" charset="0"/>
              </a:rPr>
              <a:t>Degree Centrality Distribution</a:t>
            </a:r>
          </a:p>
        </p:txBody>
      </p:sp>
      <p:sp>
        <p:nvSpPr>
          <p:cNvPr id="18" name="TextBox 17">
            <a:extLst>
              <a:ext uri="{FF2B5EF4-FFF2-40B4-BE49-F238E27FC236}">
                <a16:creationId xmlns:a16="http://schemas.microsoft.com/office/drawing/2014/main" id="{B6902578-03AF-5DCA-998B-D2530AE40C21}"/>
              </a:ext>
            </a:extLst>
          </p:cNvPr>
          <p:cNvSpPr txBox="1"/>
          <p:nvPr/>
        </p:nvSpPr>
        <p:spPr>
          <a:xfrm>
            <a:off x="3452327" y="5482861"/>
            <a:ext cx="7809721" cy="1077218"/>
          </a:xfrm>
          <a:prstGeom prst="rect">
            <a:avLst/>
          </a:prstGeom>
          <a:noFill/>
        </p:spPr>
        <p:txBody>
          <a:bodyPr wrap="square" rtlCol="0">
            <a:spAutoFit/>
          </a:bodyPr>
          <a:lstStyle/>
          <a:p>
            <a:pPr algn="just"/>
            <a:r>
              <a:rPr lang="en-US" sz="2400" b="1" i="1" u="none" strike="noStrike" baseline="0" dirty="0">
                <a:solidFill>
                  <a:srgbClr val="000000"/>
                </a:solidFill>
                <a:latin typeface="Calisto MT" panose="02040603050505030304" pitchFamily="18" charset="0"/>
              </a:rPr>
              <a:t>Inference: </a:t>
            </a:r>
            <a:r>
              <a:rPr lang="en-US" sz="2000" b="1" i="0" u="none" strike="noStrike" baseline="0" dirty="0">
                <a:solidFill>
                  <a:srgbClr val="000000"/>
                </a:solidFill>
                <a:latin typeface="Calisto MT" panose="02040603050505030304" pitchFamily="18" charset="0"/>
              </a:rPr>
              <a:t>Given Similarities of their Histograms, we can see a perfect correlation between the centrality distribution and the degree distribution. </a:t>
            </a:r>
            <a:endParaRPr lang="en-IN" sz="1600" b="1" dirty="0">
              <a:latin typeface="Calisto MT" panose="02040603050505030304" pitchFamily="18" charset="0"/>
            </a:endParaRPr>
          </a:p>
        </p:txBody>
      </p:sp>
      <p:pic>
        <p:nvPicPr>
          <p:cNvPr id="6" name="Picture 5">
            <a:extLst>
              <a:ext uri="{FF2B5EF4-FFF2-40B4-BE49-F238E27FC236}">
                <a16:creationId xmlns:a16="http://schemas.microsoft.com/office/drawing/2014/main" id="{F5DC126B-0856-BCD7-D786-EC02C524CBCF}"/>
              </a:ext>
            </a:extLst>
          </p:cNvPr>
          <p:cNvPicPr>
            <a:picLocks noChangeAspect="1"/>
          </p:cNvPicPr>
          <p:nvPr/>
        </p:nvPicPr>
        <p:blipFill>
          <a:blip r:embed="rId3"/>
          <a:stretch>
            <a:fillRect/>
          </a:stretch>
        </p:blipFill>
        <p:spPr>
          <a:xfrm>
            <a:off x="2161240" y="2796037"/>
            <a:ext cx="3503054" cy="2659487"/>
          </a:xfrm>
          <a:prstGeom prst="rect">
            <a:avLst/>
          </a:prstGeom>
        </p:spPr>
      </p:pic>
      <p:pic>
        <p:nvPicPr>
          <p:cNvPr id="11" name="Picture 10">
            <a:extLst>
              <a:ext uri="{FF2B5EF4-FFF2-40B4-BE49-F238E27FC236}">
                <a16:creationId xmlns:a16="http://schemas.microsoft.com/office/drawing/2014/main" id="{65739A01-082C-BF90-11EB-73D813BE7042}"/>
              </a:ext>
            </a:extLst>
          </p:cNvPr>
          <p:cNvPicPr>
            <a:picLocks noChangeAspect="1"/>
          </p:cNvPicPr>
          <p:nvPr/>
        </p:nvPicPr>
        <p:blipFill>
          <a:blip r:embed="rId4"/>
          <a:stretch>
            <a:fillRect/>
          </a:stretch>
        </p:blipFill>
        <p:spPr>
          <a:xfrm>
            <a:off x="5838982" y="2917022"/>
            <a:ext cx="3184331" cy="2417516"/>
          </a:xfrm>
          <a:prstGeom prst="rect">
            <a:avLst/>
          </a:prstGeom>
        </p:spPr>
      </p:pic>
      <p:pic>
        <p:nvPicPr>
          <p:cNvPr id="21" name="Picture 20">
            <a:extLst>
              <a:ext uri="{FF2B5EF4-FFF2-40B4-BE49-F238E27FC236}">
                <a16:creationId xmlns:a16="http://schemas.microsoft.com/office/drawing/2014/main" id="{1B9787A0-CFE0-3153-07FF-AE8AF357B076}"/>
              </a:ext>
            </a:extLst>
          </p:cNvPr>
          <p:cNvPicPr>
            <a:picLocks noChangeAspect="1"/>
          </p:cNvPicPr>
          <p:nvPr/>
        </p:nvPicPr>
        <p:blipFill>
          <a:blip r:embed="rId5"/>
          <a:stretch>
            <a:fillRect/>
          </a:stretch>
        </p:blipFill>
        <p:spPr>
          <a:xfrm>
            <a:off x="9116959" y="3038008"/>
            <a:ext cx="2764181" cy="2087097"/>
          </a:xfrm>
          <a:prstGeom prst="rect">
            <a:avLst/>
          </a:prstGeom>
        </p:spPr>
      </p:pic>
      <p:sp>
        <p:nvSpPr>
          <p:cNvPr id="22" name="TextBox 21">
            <a:extLst>
              <a:ext uri="{FF2B5EF4-FFF2-40B4-BE49-F238E27FC236}">
                <a16:creationId xmlns:a16="http://schemas.microsoft.com/office/drawing/2014/main" id="{0B1B691B-3EB8-2E09-8550-FD9A0FFCBDDB}"/>
              </a:ext>
            </a:extLst>
          </p:cNvPr>
          <p:cNvSpPr txBox="1"/>
          <p:nvPr/>
        </p:nvSpPr>
        <p:spPr>
          <a:xfrm>
            <a:off x="6436507" y="2226175"/>
            <a:ext cx="2478821" cy="461665"/>
          </a:xfrm>
          <a:prstGeom prst="rect">
            <a:avLst/>
          </a:prstGeom>
          <a:noFill/>
        </p:spPr>
        <p:txBody>
          <a:bodyPr wrap="square" rtlCol="0">
            <a:spAutoFit/>
          </a:bodyPr>
          <a:lstStyle/>
          <a:p>
            <a:pPr algn="ctr"/>
            <a:r>
              <a:rPr lang="en-IN" sz="2400" dirty="0">
                <a:latin typeface="Bahnschrift SemiBold SemiConden" panose="020B0502040204020203" pitchFamily="34" charset="0"/>
              </a:rPr>
              <a:t> Degree Centrality</a:t>
            </a:r>
          </a:p>
        </p:txBody>
      </p:sp>
      <p:sp>
        <p:nvSpPr>
          <p:cNvPr id="23" name="TextBox 22">
            <a:extLst>
              <a:ext uri="{FF2B5EF4-FFF2-40B4-BE49-F238E27FC236}">
                <a16:creationId xmlns:a16="http://schemas.microsoft.com/office/drawing/2014/main" id="{8CEB5D7A-90E0-14A4-CAA8-66927DD4434C}"/>
              </a:ext>
            </a:extLst>
          </p:cNvPr>
          <p:cNvSpPr txBox="1"/>
          <p:nvPr/>
        </p:nvSpPr>
        <p:spPr>
          <a:xfrm>
            <a:off x="2718275" y="2226175"/>
            <a:ext cx="2478821" cy="461665"/>
          </a:xfrm>
          <a:prstGeom prst="rect">
            <a:avLst/>
          </a:prstGeom>
          <a:noFill/>
        </p:spPr>
        <p:txBody>
          <a:bodyPr wrap="square" rtlCol="0">
            <a:spAutoFit/>
          </a:bodyPr>
          <a:lstStyle/>
          <a:p>
            <a:pPr algn="ctr"/>
            <a:r>
              <a:rPr lang="en-IN" sz="2400" dirty="0">
                <a:latin typeface="Bahnschrift SemiBold SemiConden" panose="020B0502040204020203" pitchFamily="34" charset="0"/>
              </a:rPr>
              <a:t>Degree Distribution</a:t>
            </a:r>
          </a:p>
        </p:txBody>
      </p:sp>
    </p:spTree>
    <p:extLst>
      <p:ext uri="{BB962C8B-B14F-4D97-AF65-F5344CB8AC3E}">
        <p14:creationId xmlns:p14="http://schemas.microsoft.com/office/powerpoint/2010/main" val="344458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3104071D-0B06-17B9-09B3-7B2790F20992}"/>
              </a:ext>
            </a:extLst>
          </p:cNvPr>
          <p:cNvSpPr txBox="1"/>
          <p:nvPr/>
        </p:nvSpPr>
        <p:spPr>
          <a:xfrm>
            <a:off x="9598157" y="2299147"/>
            <a:ext cx="2478821" cy="1323439"/>
          </a:xfrm>
          <a:prstGeom prst="rect">
            <a:avLst/>
          </a:prstGeom>
          <a:noFill/>
        </p:spPr>
        <p:txBody>
          <a:bodyPr wrap="square" rtlCol="0">
            <a:spAutoFit/>
          </a:bodyPr>
          <a:lstStyle/>
          <a:p>
            <a:pPr algn="ctr"/>
            <a:r>
              <a:rPr lang="en-IN" sz="2000" dirty="0">
                <a:latin typeface="Bahnschrift SemiBold SemiConden" panose="020B0502040204020203" pitchFamily="34" charset="0"/>
              </a:rPr>
              <a:t>Scatter Plot between Degree Centrality &amp; Betweenness Centrality</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304682" y="1306286"/>
            <a:ext cx="7361831" cy="523220"/>
          </a:xfrm>
          <a:prstGeom prst="rect">
            <a:avLst/>
          </a:prstGeom>
          <a:noFill/>
        </p:spPr>
        <p:txBody>
          <a:bodyPr wrap="square" rtlCol="0">
            <a:spAutoFit/>
          </a:bodyPr>
          <a:lstStyle/>
          <a:p>
            <a:r>
              <a:rPr lang="en-IN" sz="2800" b="1" dirty="0">
                <a:latin typeface="Calisto MT" panose="02040603050505030304" pitchFamily="18" charset="0"/>
              </a:rPr>
              <a:t>Betweenness Centrality</a:t>
            </a:r>
          </a:p>
        </p:txBody>
      </p:sp>
      <p:sp>
        <p:nvSpPr>
          <p:cNvPr id="22" name="TextBox 21">
            <a:extLst>
              <a:ext uri="{FF2B5EF4-FFF2-40B4-BE49-F238E27FC236}">
                <a16:creationId xmlns:a16="http://schemas.microsoft.com/office/drawing/2014/main" id="{0B1B691B-3EB8-2E09-8550-FD9A0FFCBDDB}"/>
              </a:ext>
            </a:extLst>
          </p:cNvPr>
          <p:cNvSpPr txBox="1"/>
          <p:nvPr/>
        </p:nvSpPr>
        <p:spPr>
          <a:xfrm>
            <a:off x="5957682" y="2598003"/>
            <a:ext cx="2478821"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 Betweenness Centrality Plot</a:t>
            </a:r>
          </a:p>
        </p:txBody>
      </p:sp>
      <p:sp>
        <p:nvSpPr>
          <p:cNvPr id="23" name="TextBox 22">
            <a:extLst>
              <a:ext uri="{FF2B5EF4-FFF2-40B4-BE49-F238E27FC236}">
                <a16:creationId xmlns:a16="http://schemas.microsoft.com/office/drawing/2014/main" id="{8CEB5D7A-90E0-14A4-CAA8-66927DD4434C}"/>
              </a:ext>
            </a:extLst>
          </p:cNvPr>
          <p:cNvSpPr txBox="1"/>
          <p:nvPr/>
        </p:nvSpPr>
        <p:spPr>
          <a:xfrm>
            <a:off x="2254783" y="2465440"/>
            <a:ext cx="2920832"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Betweenness Centrality of the nodes</a:t>
            </a:r>
          </a:p>
        </p:txBody>
      </p:sp>
      <p:pic>
        <p:nvPicPr>
          <p:cNvPr id="7" name="Picture 6">
            <a:extLst>
              <a:ext uri="{FF2B5EF4-FFF2-40B4-BE49-F238E27FC236}">
                <a16:creationId xmlns:a16="http://schemas.microsoft.com/office/drawing/2014/main" id="{77B96AB5-A2F8-0ACE-780D-676354858835}"/>
              </a:ext>
            </a:extLst>
          </p:cNvPr>
          <p:cNvPicPr>
            <a:picLocks noChangeAspect="1"/>
          </p:cNvPicPr>
          <p:nvPr/>
        </p:nvPicPr>
        <p:blipFill>
          <a:blip r:embed="rId3"/>
          <a:stretch>
            <a:fillRect/>
          </a:stretch>
        </p:blipFill>
        <p:spPr>
          <a:xfrm>
            <a:off x="2411822" y="3757131"/>
            <a:ext cx="2984941" cy="2542728"/>
          </a:xfrm>
          <a:prstGeom prst="rect">
            <a:avLst/>
          </a:prstGeom>
        </p:spPr>
      </p:pic>
      <p:pic>
        <p:nvPicPr>
          <p:cNvPr id="10" name="Picture 9">
            <a:extLst>
              <a:ext uri="{FF2B5EF4-FFF2-40B4-BE49-F238E27FC236}">
                <a16:creationId xmlns:a16="http://schemas.microsoft.com/office/drawing/2014/main" id="{9CDF2D8B-0DA1-4EDB-D5EF-82E68D275978}"/>
              </a:ext>
            </a:extLst>
          </p:cNvPr>
          <p:cNvPicPr>
            <a:picLocks noChangeAspect="1"/>
          </p:cNvPicPr>
          <p:nvPr/>
        </p:nvPicPr>
        <p:blipFill>
          <a:blip r:embed="rId4"/>
          <a:stretch>
            <a:fillRect/>
          </a:stretch>
        </p:blipFill>
        <p:spPr>
          <a:xfrm>
            <a:off x="5734309" y="3622586"/>
            <a:ext cx="3363128" cy="2542729"/>
          </a:xfrm>
          <a:prstGeom prst="rect">
            <a:avLst/>
          </a:prstGeom>
        </p:spPr>
      </p:pic>
      <p:pic>
        <p:nvPicPr>
          <p:cNvPr id="13" name="Picture 12">
            <a:extLst>
              <a:ext uri="{FF2B5EF4-FFF2-40B4-BE49-F238E27FC236}">
                <a16:creationId xmlns:a16="http://schemas.microsoft.com/office/drawing/2014/main" id="{F394D295-6678-4AB0-9D45-77881C5213DE}"/>
              </a:ext>
            </a:extLst>
          </p:cNvPr>
          <p:cNvPicPr>
            <a:picLocks noChangeAspect="1"/>
          </p:cNvPicPr>
          <p:nvPr/>
        </p:nvPicPr>
        <p:blipFill>
          <a:blip r:embed="rId5"/>
          <a:stretch>
            <a:fillRect/>
          </a:stretch>
        </p:blipFill>
        <p:spPr>
          <a:xfrm>
            <a:off x="9399120" y="4081555"/>
            <a:ext cx="2789832" cy="2218304"/>
          </a:xfrm>
          <a:prstGeom prst="rect">
            <a:avLst/>
          </a:prstGeom>
        </p:spPr>
      </p:pic>
    </p:spTree>
    <p:extLst>
      <p:ext uri="{BB962C8B-B14F-4D97-AF65-F5344CB8AC3E}">
        <p14:creationId xmlns:p14="http://schemas.microsoft.com/office/powerpoint/2010/main" val="417944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3104071D-0B06-17B9-09B3-7B2790F20992}"/>
              </a:ext>
            </a:extLst>
          </p:cNvPr>
          <p:cNvSpPr txBox="1"/>
          <p:nvPr/>
        </p:nvSpPr>
        <p:spPr>
          <a:xfrm>
            <a:off x="7922264" y="1829505"/>
            <a:ext cx="2705304"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All Maximal Cliques of Size “n”</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105028" y="1138325"/>
            <a:ext cx="9464931" cy="523220"/>
          </a:xfrm>
          <a:prstGeom prst="rect">
            <a:avLst/>
          </a:prstGeom>
          <a:noFill/>
        </p:spPr>
        <p:txBody>
          <a:bodyPr wrap="square" rtlCol="0">
            <a:spAutoFit/>
          </a:bodyPr>
          <a:lstStyle/>
          <a:p>
            <a:r>
              <a:rPr lang="en-IN" sz="2800" b="1" dirty="0">
                <a:latin typeface="Calisto MT" panose="02040603050505030304" pitchFamily="18" charset="0"/>
              </a:rPr>
              <a:t>Maximal Cliques:   </a:t>
            </a:r>
            <a:r>
              <a:rPr lang="en-US" sz="2400" b="1" dirty="0">
                <a:latin typeface="Calisto MT" panose="02040603050505030304" pitchFamily="18" charset="0"/>
              </a:rPr>
              <a:t>One naive way of identifying communities</a:t>
            </a:r>
            <a:endParaRPr lang="en-IN" sz="2400" b="1" dirty="0">
              <a:latin typeface="Calisto MT" panose="02040603050505030304" pitchFamily="18" charset="0"/>
            </a:endParaRPr>
          </a:p>
        </p:txBody>
      </p:sp>
      <p:sp>
        <p:nvSpPr>
          <p:cNvPr id="23" name="TextBox 22">
            <a:extLst>
              <a:ext uri="{FF2B5EF4-FFF2-40B4-BE49-F238E27FC236}">
                <a16:creationId xmlns:a16="http://schemas.microsoft.com/office/drawing/2014/main" id="{8CEB5D7A-90E0-14A4-CAA8-66927DD4434C}"/>
              </a:ext>
            </a:extLst>
          </p:cNvPr>
          <p:cNvSpPr txBox="1"/>
          <p:nvPr/>
        </p:nvSpPr>
        <p:spPr>
          <a:xfrm>
            <a:off x="2371832" y="1829506"/>
            <a:ext cx="2920832"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Identifying Maximal Cliques</a:t>
            </a:r>
          </a:p>
        </p:txBody>
      </p:sp>
      <p:pic>
        <p:nvPicPr>
          <p:cNvPr id="6" name="Picture 5">
            <a:extLst>
              <a:ext uri="{FF2B5EF4-FFF2-40B4-BE49-F238E27FC236}">
                <a16:creationId xmlns:a16="http://schemas.microsoft.com/office/drawing/2014/main" id="{C81BD87E-330E-6857-A506-85F50E617409}"/>
              </a:ext>
            </a:extLst>
          </p:cNvPr>
          <p:cNvPicPr>
            <a:picLocks noChangeAspect="1"/>
          </p:cNvPicPr>
          <p:nvPr/>
        </p:nvPicPr>
        <p:blipFill>
          <a:blip r:embed="rId3"/>
          <a:stretch>
            <a:fillRect/>
          </a:stretch>
        </p:blipFill>
        <p:spPr>
          <a:xfrm>
            <a:off x="2371832" y="2775675"/>
            <a:ext cx="4430332" cy="3908738"/>
          </a:xfrm>
          <a:prstGeom prst="rect">
            <a:avLst/>
          </a:prstGeom>
        </p:spPr>
      </p:pic>
      <p:pic>
        <p:nvPicPr>
          <p:cNvPr id="11" name="Picture 10">
            <a:extLst>
              <a:ext uri="{FF2B5EF4-FFF2-40B4-BE49-F238E27FC236}">
                <a16:creationId xmlns:a16="http://schemas.microsoft.com/office/drawing/2014/main" id="{081BDEB0-FA2D-0B0D-A5D7-E06D0166A43D}"/>
              </a:ext>
            </a:extLst>
          </p:cNvPr>
          <p:cNvPicPr>
            <a:picLocks noChangeAspect="1"/>
          </p:cNvPicPr>
          <p:nvPr/>
        </p:nvPicPr>
        <p:blipFill>
          <a:blip r:embed="rId4"/>
          <a:stretch>
            <a:fillRect/>
          </a:stretch>
        </p:blipFill>
        <p:spPr>
          <a:xfrm>
            <a:off x="7068968" y="2730321"/>
            <a:ext cx="4636394" cy="4127679"/>
          </a:xfrm>
          <a:prstGeom prst="rect">
            <a:avLst/>
          </a:prstGeom>
        </p:spPr>
      </p:pic>
    </p:spTree>
    <p:extLst>
      <p:ext uri="{BB962C8B-B14F-4D97-AF65-F5344CB8AC3E}">
        <p14:creationId xmlns:p14="http://schemas.microsoft.com/office/powerpoint/2010/main" val="421107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3104071D-0B06-17B9-09B3-7B2790F20992}"/>
              </a:ext>
            </a:extLst>
          </p:cNvPr>
          <p:cNvSpPr txBox="1"/>
          <p:nvPr/>
        </p:nvSpPr>
        <p:spPr>
          <a:xfrm>
            <a:off x="7922263" y="1829505"/>
            <a:ext cx="3852969" cy="1200329"/>
          </a:xfrm>
          <a:prstGeom prst="rect">
            <a:avLst/>
          </a:prstGeom>
          <a:noFill/>
        </p:spPr>
        <p:txBody>
          <a:bodyPr wrap="square" rtlCol="0">
            <a:spAutoFit/>
          </a:bodyPr>
          <a:lstStyle/>
          <a:p>
            <a:pPr algn="ctr"/>
            <a:r>
              <a:rPr lang="en-IN" sz="2400" dirty="0">
                <a:latin typeface="Bahnschrift SemiBold SemiConden" panose="020B0502040204020203" pitchFamily="34" charset="0"/>
              </a:rPr>
              <a:t>Visualising Sub-Graph Extracting all the Adjacent Nodes of a particular Node.</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105028" y="1138325"/>
            <a:ext cx="9464931" cy="523220"/>
          </a:xfrm>
          <a:prstGeom prst="rect">
            <a:avLst/>
          </a:prstGeom>
          <a:noFill/>
        </p:spPr>
        <p:txBody>
          <a:bodyPr wrap="square" rtlCol="0">
            <a:spAutoFit/>
          </a:bodyPr>
          <a:lstStyle/>
          <a:p>
            <a:r>
              <a:rPr lang="en-IN" sz="2800" b="1" dirty="0">
                <a:latin typeface="Calisto MT" panose="02040603050505030304" pitchFamily="18" charset="0"/>
              </a:rPr>
              <a:t>Sub-Graphs</a:t>
            </a:r>
            <a:endParaRPr lang="en-IN" sz="2400" b="1" dirty="0">
              <a:latin typeface="Calisto MT" panose="02040603050505030304" pitchFamily="18" charset="0"/>
            </a:endParaRPr>
          </a:p>
        </p:txBody>
      </p:sp>
      <p:sp>
        <p:nvSpPr>
          <p:cNvPr id="23" name="TextBox 22">
            <a:extLst>
              <a:ext uri="{FF2B5EF4-FFF2-40B4-BE49-F238E27FC236}">
                <a16:creationId xmlns:a16="http://schemas.microsoft.com/office/drawing/2014/main" id="{8CEB5D7A-90E0-14A4-CAA8-66927DD4434C}"/>
              </a:ext>
            </a:extLst>
          </p:cNvPr>
          <p:cNvSpPr txBox="1"/>
          <p:nvPr/>
        </p:nvSpPr>
        <p:spPr>
          <a:xfrm>
            <a:off x="2371832" y="1829506"/>
            <a:ext cx="3989048" cy="830997"/>
          </a:xfrm>
          <a:prstGeom prst="rect">
            <a:avLst/>
          </a:prstGeom>
          <a:noFill/>
        </p:spPr>
        <p:txBody>
          <a:bodyPr wrap="square" rtlCol="0">
            <a:spAutoFit/>
          </a:bodyPr>
          <a:lstStyle/>
          <a:p>
            <a:pPr algn="ctr"/>
            <a:r>
              <a:rPr lang="en-IN" sz="2400" dirty="0">
                <a:latin typeface="Bahnschrift SemiBold SemiConden" panose="020B0502040204020203" pitchFamily="34" charset="0"/>
              </a:rPr>
              <a:t>Plotting Random Sub Graph using </a:t>
            </a:r>
            <a:r>
              <a:rPr lang="en-IN" sz="2400" dirty="0" err="1">
                <a:latin typeface="Bahnschrift SemiBold SemiConden" panose="020B0502040204020203" pitchFamily="34" charset="0"/>
              </a:rPr>
              <a:t>Erdos</a:t>
            </a:r>
            <a:r>
              <a:rPr lang="en-IN" sz="2400" dirty="0">
                <a:latin typeface="Bahnschrift SemiBold SemiConden" panose="020B0502040204020203" pitchFamily="34" charset="0"/>
              </a:rPr>
              <a:t> </a:t>
            </a:r>
            <a:r>
              <a:rPr lang="en-IN" sz="2400" dirty="0" err="1">
                <a:latin typeface="Bahnschrift SemiBold SemiConden" panose="020B0502040204020203" pitchFamily="34" charset="0"/>
              </a:rPr>
              <a:t>Renyl</a:t>
            </a:r>
            <a:r>
              <a:rPr lang="en-IN" sz="2400" dirty="0">
                <a:latin typeface="Bahnschrift SemiBold SemiConden" panose="020B0502040204020203" pitchFamily="34" charset="0"/>
              </a:rPr>
              <a:t> (ER) Method</a:t>
            </a:r>
          </a:p>
        </p:txBody>
      </p:sp>
      <p:pic>
        <p:nvPicPr>
          <p:cNvPr id="7" name="Picture 6">
            <a:extLst>
              <a:ext uri="{FF2B5EF4-FFF2-40B4-BE49-F238E27FC236}">
                <a16:creationId xmlns:a16="http://schemas.microsoft.com/office/drawing/2014/main" id="{021B50FE-F380-71D7-0FAA-DBA95FFC0842}"/>
              </a:ext>
            </a:extLst>
          </p:cNvPr>
          <p:cNvPicPr>
            <a:picLocks noChangeAspect="1"/>
          </p:cNvPicPr>
          <p:nvPr/>
        </p:nvPicPr>
        <p:blipFill>
          <a:blip r:embed="rId3"/>
          <a:stretch>
            <a:fillRect/>
          </a:stretch>
        </p:blipFill>
        <p:spPr>
          <a:xfrm>
            <a:off x="2522627" y="2730321"/>
            <a:ext cx="4255803" cy="4094974"/>
          </a:xfrm>
          <a:prstGeom prst="rect">
            <a:avLst/>
          </a:prstGeom>
        </p:spPr>
      </p:pic>
      <p:pic>
        <p:nvPicPr>
          <p:cNvPr id="10" name="Picture 9">
            <a:extLst>
              <a:ext uri="{FF2B5EF4-FFF2-40B4-BE49-F238E27FC236}">
                <a16:creationId xmlns:a16="http://schemas.microsoft.com/office/drawing/2014/main" id="{D6C5CD04-EBB5-A62C-52E6-5F060816D00E}"/>
              </a:ext>
            </a:extLst>
          </p:cNvPr>
          <p:cNvPicPr>
            <a:picLocks noChangeAspect="1"/>
          </p:cNvPicPr>
          <p:nvPr/>
        </p:nvPicPr>
        <p:blipFill>
          <a:blip r:embed="rId4"/>
          <a:stretch>
            <a:fillRect/>
          </a:stretch>
        </p:blipFill>
        <p:spPr>
          <a:xfrm>
            <a:off x="7684570" y="3296597"/>
            <a:ext cx="4250028" cy="3213279"/>
          </a:xfrm>
          <a:prstGeom prst="rect">
            <a:avLst/>
          </a:prstGeom>
        </p:spPr>
      </p:pic>
    </p:spTree>
    <p:extLst>
      <p:ext uri="{BB962C8B-B14F-4D97-AF65-F5344CB8AC3E}">
        <p14:creationId xmlns:p14="http://schemas.microsoft.com/office/powerpoint/2010/main" val="21842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2304683" y="0"/>
            <a:ext cx="81424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Implementation Results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TextBox 15">
            <a:extLst>
              <a:ext uri="{FF2B5EF4-FFF2-40B4-BE49-F238E27FC236}">
                <a16:creationId xmlns:a16="http://schemas.microsoft.com/office/drawing/2014/main" id="{3104071D-0B06-17B9-09B3-7B2790F20992}"/>
              </a:ext>
            </a:extLst>
          </p:cNvPr>
          <p:cNvSpPr txBox="1"/>
          <p:nvPr/>
        </p:nvSpPr>
        <p:spPr>
          <a:xfrm>
            <a:off x="7786185" y="1829505"/>
            <a:ext cx="4119676" cy="1569660"/>
          </a:xfrm>
          <a:prstGeom prst="rect">
            <a:avLst/>
          </a:prstGeom>
          <a:noFill/>
        </p:spPr>
        <p:txBody>
          <a:bodyPr wrap="square" rtlCol="0">
            <a:spAutoFit/>
          </a:bodyPr>
          <a:lstStyle/>
          <a:p>
            <a:pPr algn="ctr"/>
            <a:r>
              <a:rPr lang="en-US" sz="2400" dirty="0">
                <a:latin typeface="Bahnschrift SemiBold SemiConden" panose="020B0502040204020203" pitchFamily="34" charset="0"/>
              </a:rPr>
              <a:t>Extracting nodes that have a particular metadata property ‘Occupation’ as ‘Celebrities’ alongside of their neighbours.</a:t>
            </a:r>
            <a:endParaRPr lang="en-IN" sz="2400" dirty="0">
              <a:latin typeface="Bahnschrift SemiBold SemiConden" panose="020B0502040204020203" pitchFamily="34" charset="0"/>
            </a:endParaRPr>
          </a:p>
        </p:txBody>
      </p:sp>
      <p:sp>
        <p:nvSpPr>
          <p:cNvPr id="17" name="TextBox 16">
            <a:extLst>
              <a:ext uri="{FF2B5EF4-FFF2-40B4-BE49-F238E27FC236}">
                <a16:creationId xmlns:a16="http://schemas.microsoft.com/office/drawing/2014/main" id="{1D579266-7F4E-36E4-DACB-0CF608B669F2}"/>
              </a:ext>
            </a:extLst>
          </p:cNvPr>
          <p:cNvSpPr txBox="1"/>
          <p:nvPr/>
        </p:nvSpPr>
        <p:spPr>
          <a:xfrm>
            <a:off x="2105028" y="1138325"/>
            <a:ext cx="9464931" cy="523220"/>
          </a:xfrm>
          <a:prstGeom prst="rect">
            <a:avLst/>
          </a:prstGeom>
          <a:noFill/>
        </p:spPr>
        <p:txBody>
          <a:bodyPr wrap="square" rtlCol="0">
            <a:spAutoFit/>
          </a:bodyPr>
          <a:lstStyle/>
          <a:p>
            <a:r>
              <a:rPr lang="en-IN" sz="2800" b="1" dirty="0">
                <a:latin typeface="Calisto MT" panose="02040603050505030304" pitchFamily="18" charset="0"/>
              </a:rPr>
              <a:t>Sub-Graphs- I &amp; II</a:t>
            </a:r>
            <a:endParaRPr lang="en-IN" sz="2400" b="1" dirty="0">
              <a:latin typeface="Calisto MT" panose="02040603050505030304" pitchFamily="18" charset="0"/>
            </a:endParaRPr>
          </a:p>
        </p:txBody>
      </p:sp>
      <p:sp>
        <p:nvSpPr>
          <p:cNvPr id="23" name="TextBox 22">
            <a:extLst>
              <a:ext uri="{FF2B5EF4-FFF2-40B4-BE49-F238E27FC236}">
                <a16:creationId xmlns:a16="http://schemas.microsoft.com/office/drawing/2014/main" id="{8CEB5D7A-90E0-14A4-CAA8-66927DD4434C}"/>
              </a:ext>
            </a:extLst>
          </p:cNvPr>
          <p:cNvSpPr txBox="1"/>
          <p:nvPr/>
        </p:nvSpPr>
        <p:spPr>
          <a:xfrm>
            <a:off x="2371832" y="1829506"/>
            <a:ext cx="3989048" cy="1200329"/>
          </a:xfrm>
          <a:prstGeom prst="rect">
            <a:avLst/>
          </a:prstGeom>
          <a:noFill/>
        </p:spPr>
        <p:txBody>
          <a:bodyPr wrap="square" rtlCol="0">
            <a:spAutoFit/>
          </a:bodyPr>
          <a:lstStyle/>
          <a:p>
            <a:pPr algn="ctr"/>
            <a:r>
              <a:rPr lang="en-US" sz="2400" dirty="0">
                <a:latin typeface="Bahnschrift SemiBold SemiConden" panose="020B0502040204020203" pitchFamily="34" charset="0"/>
              </a:rPr>
              <a:t>Extracting subgraph of graph “G” with only the nodes of interest &amp; its neighbours.</a:t>
            </a:r>
            <a:endParaRPr lang="en-IN" sz="2400"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833A6D1B-49B4-75DF-0985-1AD879639957}"/>
              </a:ext>
            </a:extLst>
          </p:cNvPr>
          <p:cNvPicPr>
            <a:picLocks noChangeAspect="1"/>
          </p:cNvPicPr>
          <p:nvPr/>
        </p:nvPicPr>
        <p:blipFill>
          <a:blip r:embed="rId3"/>
          <a:stretch>
            <a:fillRect/>
          </a:stretch>
        </p:blipFill>
        <p:spPr>
          <a:xfrm>
            <a:off x="2450096" y="3143455"/>
            <a:ext cx="4250028" cy="3213279"/>
          </a:xfrm>
          <a:prstGeom prst="rect">
            <a:avLst/>
          </a:prstGeom>
        </p:spPr>
      </p:pic>
      <p:pic>
        <p:nvPicPr>
          <p:cNvPr id="11" name="Picture 10">
            <a:extLst>
              <a:ext uri="{FF2B5EF4-FFF2-40B4-BE49-F238E27FC236}">
                <a16:creationId xmlns:a16="http://schemas.microsoft.com/office/drawing/2014/main" id="{58404B04-800A-5F76-BEFF-84A74539F658}"/>
              </a:ext>
            </a:extLst>
          </p:cNvPr>
          <p:cNvPicPr>
            <a:picLocks noChangeAspect="1"/>
          </p:cNvPicPr>
          <p:nvPr/>
        </p:nvPicPr>
        <p:blipFill>
          <a:blip r:embed="rId4"/>
          <a:stretch>
            <a:fillRect/>
          </a:stretch>
        </p:blipFill>
        <p:spPr>
          <a:xfrm>
            <a:off x="7616890" y="3399165"/>
            <a:ext cx="4250028" cy="3213279"/>
          </a:xfrm>
          <a:prstGeom prst="rect">
            <a:avLst/>
          </a:prstGeom>
        </p:spPr>
      </p:pic>
    </p:spTree>
    <p:extLst>
      <p:ext uri="{BB962C8B-B14F-4D97-AF65-F5344CB8AC3E}">
        <p14:creationId xmlns:p14="http://schemas.microsoft.com/office/powerpoint/2010/main" val="37824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CBF089-97FF-7981-CD80-51B430511BF9}"/>
              </a:ext>
            </a:extLst>
          </p:cNvPr>
          <p:cNvSpPr/>
          <p:nvPr/>
        </p:nvSpPr>
        <p:spPr>
          <a:xfrm>
            <a:off x="1629052" y="54467"/>
            <a:ext cx="10709824" cy="769441"/>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 Developing A Recommender System </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220687" y="1701907"/>
            <a:ext cx="9769150" cy="4278094"/>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latin typeface="Calisto MT" panose="02040603050505030304" pitchFamily="18" charset="0"/>
              </a:rPr>
              <a:t>Developing a Recommender System that recommends Co-editors who can collaborate to edit together.</a:t>
            </a:r>
          </a:p>
          <a:p>
            <a:endParaRPr lang="en-US" sz="2400" b="1" dirty="0">
              <a:latin typeface="Calisto MT" panose="02040603050505030304" pitchFamily="18" charset="0"/>
            </a:endParaRPr>
          </a:p>
          <a:p>
            <a:pPr marL="342900" indent="-342900">
              <a:buFont typeface="Wingdings" panose="05000000000000000000" pitchFamily="2" charset="2"/>
              <a:buChar char="Ø"/>
            </a:pPr>
            <a:r>
              <a:rPr lang="en-US" sz="2400" dirty="0">
                <a:latin typeface="Calisto MT" panose="02040603050505030304" pitchFamily="18" charset="0"/>
              </a:rPr>
              <a:t>The Process involves:</a:t>
            </a:r>
          </a:p>
          <a:p>
            <a:endParaRPr lang="en-US" sz="2400" dirty="0">
              <a:latin typeface="Calisto MT" panose="02040603050505030304" pitchFamily="18" charset="0"/>
            </a:endParaRPr>
          </a:p>
          <a:p>
            <a:r>
              <a:rPr lang="en-US" sz="2400" dirty="0">
                <a:latin typeface="Calisto MT" panose="02040603050505030304" pitchFamily="18" charset="0"/>
              </a:rPr>
              <a:t>          i. Analysing Graph Properties by Characterising the Network.</a:t>
            </a:r>
          </a:p>
          <a:p>
            <a:r>
              <a:rPr lang="en-US" sz="2400" dirty="0">
                <a:latin typeface="Calisto MT" panose="02040603050505030304" pitchFamily="18" charset="0"/>
              </a:rPr>
              <a:t>         ii. Identifying Strongly Connected Components</a:t>
            </a:r>
          </a:p>
          <a:p>
            <a:r>
              <a:rPr lang="en-US" sz="2400" dirty="0">
                <a:latin typeface="Calisto MT" panose="02040603050505030304" pitchFamily="18" charset="0"/>
              </a:rPr>
              <a:t>        iii. Identifying Cliques</a:t>
            </a:r>
          </a:p>
          <a:p>
            <a:r>
              <a:rPr lang="en-US" sz="2400" dirty="0">
                <a:latin typeface="Calisto MT" panose="02040603050505030304" pitchFamily="18" charset="0"/>
              </a:rPr>
              <a:t>         iv. Finding Important Collaborators</a:t>
            </a:r>
          </a:p>
          <a:p>
            <a:r>
              <a:rPr lang="en-US" sz="2400" dirty="0">
                <a:latin typeface="Calisto MT" panose="02040603050505030304" pitchFamily="18" charset="0"/>
              </a:rPr>
              <a:t>          v. Characterising Editing Communities</a:t>
            </a:r>
          </a:p>
          <a:p>
            <a:r>
              <a:rPr lang="en-US" sz="2400" dirty="0">
                <a:latin typeface="Calisto MT" panose="02040603050505030304" pitchFamily="18" charset="0"/>
              </a:rPr>
              <a:t>        vi. </a:t>
            </a:r>
            <a:r>
              <a:rPr lang="en-US" sz="2400" b="1" dirty="0">
                <a:latin typeface="Calisto MT" panose="02040603050505030304" pitchFamily="18" charset="0"/>
              </a:rPr>
              <a:t>Recommending Co-Editors who have yet to edit collaboratively</a:t>
            </a:r>
            <a:r>
              <a:rPr lang="en-US" sz="2400" dirty="0">
                <a:latin typeface="Calisto MT" panose="02040603050505030304" pitchFamily="18" charset="0"/>
              </a:rPr>
              <a:t>.</a:t>
            </a:r>
            <a:endParaRPr lang="en-IN" sz="2400" dirty="0">
              <a:latin typeface="Calisto MT" panose="02040603050505030304" pitchFamily="18" charset="0"/>
            </a:endParaRPr>
          </a:p>
        </p:txBody>
      </p:sp>
    </p:spTree>
    <p:extLst>
      <p:ext uri="{BB962C8B-B14F-4D97-AF65-F5344CB8AC3E}">
        <p14:creationId xmlns:p14="http://schemas.microsoft.com/office/powerpoint/2010/main" val="228539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F3CBF089-97FF-7981-CD80-51B430511BF9}"/>
              </a:ext>
            </a:extLst>
          </p:cNvPr>
          <p:cNvSpPr/>
          <p:nvPr/>
        </p:nvSpPr>
        <p:spPr>
          <a:xfrm>
            <a:off x="1792078" y="54467"/>
            <a:ext cx="10709824" cy="1077218"/>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i. Analysing Graph Properties by Characterising Network</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7" name="TextBox 16">
            <a:extLst>
              <a:ext uri="{FF2B5EF4-FFF2-40B4-BE49-F238E27FC236}">
                <a16:creationId xmlns:a16="http://schemas.microsoft.com/office/drawing/2014/main" id="{1D579266-7F4E-36E4-DACB-0CF608B669F2}"/>
              </a:ext>
            </a:extLst>
          </p:cNvPr>
          <p:cNvSpPr txBox="1"/>
          <p:nvPr/>
        </p:nvSpPr>
        <p:spPr>
          <a:xfrm>
            <a:off x="2220687" y="1701907"/>
            <a:ext cx="2500603" cy="923330"/>
          </a:xfrm>
          <a:prstGeom prst="rect">
            <a:avLst/>
          </a:prstGeom>
          <a:noFill/>
        </p:spPr>
        <p:txBody>
          <a:bodyPr wrap="square" rtlCol="0">
            <a:spAutoFit/>
          </a:bodyPr>
          <a:lstStyle/>
          <a:p>
            <a:r>
              <a:rPr lang="en-IN" dirty="0">
                <a:latin typeface="Calisto MT" panose="02040603050505030304" pitchFamily="18" charset="0"/>
              </a:rPr>
              <a:t>Identifying Number of Nodes &amp; edges in the Network.</a:t>
            </a:r>
          </a:p>
        </p:txBody>
      </p:sp>
      <p:pic>
        <p:nvPicPr>
          <p:cNvPr id="6" name="Picture 5">
            <a:extLst>
              <a:ext uri="{FF2B5EF4-FFF2-40B4-BE49-F238E27FC236}">
                <a16:creationId xmlns:a16="http://schemas.microsoft.com/office/drawing/2014/main" id="{4EB9356E-CC90-AA14-B731-FBB9C150390F}"/>
              </a:ext>
            </a:extLst>
          </p:cNvPr>
          <p:cNvPicPr>
            <a:picLocks noChangeAspect="1"/>
          </p:cNvPicPr>
          <p:nvPr/>
        </p:nvPicPr>
        <p:blipFill>
          <a:blip r:embed="rId3"/>
          <a:stretch>
            <a:fillRect/>
          </a:stretch>
        </p:blipFill>
        <p:spPr>
          <a:xfrm>
            <a:off x="2220686" y="3119878"/>
            <a:ext cx="2105029" cy="1420894"/>
          </a:xfrm>
          <a:prstGeom prst="rect">
            <a:avLst/>
          </a:prstGeom>
        </p:spPr>
      </p:pic>
      <p:pic>
        <p:nvPicPr>
          <p:cNvPr id="9" name="Picture 8">
            <a:extLst>
              <a:ext uri="{FF2B5EF4-FFF2-40B4-BE49-F238E27FC236}">
                <a16:creationId xmlns:a16="http://schemas.microsoft.com/office/drawing/2014/main" id="{FD380556-A788-727E-3BAF-5730815A7BE1}"/>
              </a:ext>
            </a:extLst>
          </p:cNvPr>
          <p:cNvPicPr>
            <a:picLocks noChangeAspect="1"/>
          </p:cNvPicPr>
          <p:nvPr/>
        </p:nvPicPr>
        <p:blipFill>
          <a:blip r:embed="rId4"/>
          <a:stretch>
            <a:fillRect/>
          </a:stretch>
        </p:blipFill>
        <p:spPr>
          <a:xfrm>
            <a:off x="4782889" y="2831355"/>
            <a:ext cx="3428653" cy="2417861"/>
          </a:xfrm>
          <a:prstGeom prst="rect">
            <a:avLst/>
          </a:prstGeom>
        </p:spPr>
      </p:pic>
      <p:sp>
        <p:nvSpPr>
          <p:cNvPr id="10" name="TextBox 9">
            <a:extLst>
              <a:ext uri="{FF2B5EF4-FFF2-40B4-BE49-F238E27FC236}">
                <a16:creationId xmlns:a16="http://schemas.microsoft.com/office/drawing/2014/main" id="{CFBB45D6-6007-9744-496B-5A5A8A4B7118}"/>
              </a:ext>
            </a:extLst>
          </p:cNvPr>
          <p:cNvSpPr txBox="1"/>
          <p:nvPr/>
        </p:nvSpPr>
        <p:spPr>
          <a:xfrm>
            <a:off x="5050972" y="1701907"/>
            <a:ext cx="2500603" cy="923330"/>
          </a:xfrm>
          <a:prstGeom prst="rect">
            <a:avLst/>
          </a:prstGeom>
          <a:noFill/>
        </p:spPr>
        <p:txBody>
          <a:bodyPr wrap="square" rtlCol="0">
            <a:spAutoFit/>
          </a:bodyPr>
          <a:lstStyle/>
          <a:p>
            <a:r>
              <a:rPr lang="en-IN" dirty="0">
                <a:latin typeface="Calisto MT" panose="02040603050505030304" pitchFamily="18" charset="0"/>
              </a:rPr>
              <a:t>Degree Centrality Distribution of GitHub Collaboration Network.</a:t>
            </a:r>
          </a:p>
        </p:txBody>
      </p:sp>
      <p:pic>
        <p:nvPicPr>
          <p:cNvPr id="14" name="Picture 13">
            <a:extLst>
              <a:ext uri="{FF2B5EF4-FFF2-40B4-BE49-F238E27FC236}">
                <a16:creationId xmlns:a16="http://schemas.microsoft.com/office/drawing/2014/main" id="{D3E84C79-89C5-B40A-6853-9D134E852AC1}"/>
              </a:ext>
            </a:extLst>
          </p:cNvPr>
          <p:cNvPicPr>
            <a:picLocks noChangeAspect="1"/>
          </p:cNvPicPr>
          <p:nvPr/>
        </p:nvPicPr>
        <p:blipFill>
          <a:blip r:embed="rId5"/>
          <a:stretch>
            <a:fillRect/>
          </a:stretch>
        </p:blipFill>
        <p:spPr>
          <a:xfrm>
            <a:off x="8781790" y="2831355"/>
            <a:ext cx="3120004" cy="2417861"/>
          </a:xfrm>
          <a:prstGeom prst="rect">
            <a:avLst/>
          </a:prstGeom>
        </p:spPr>
      </p:pic>
      <p:sp>
        <p:nvSpPr>
          <p:cNvPr id="15" name="TextBox 14">
            <a:extLst>
              <a:ext uri="{FF2B5EF4-FFF2-40B4-BE49-F238E27FC236}">
                <a16:creationId xmlns:a16="http://schemas.microsoft.com/office/drawing/2014/main" id="{D5FC37F2-2890-0D2A-8F5F-CE9B12443DA0}"/>
              </a:ext>
            </a:extLst>
          </p:cNvPr>
          <p:cNvSpPr txBox="1"/>
          <p:nvPr/>
        </p:nvSpPr>
        <p:spPr>
          <a:xfrm>
            <a:off x="9091490" y="1608784"/>
            <a:ext cx="2500603" cy="923330"/>
          </a:xfrm>
          <a:prstGeom prst="rect">
            <a:avLst/>
          </a:prstGeom>
          <a:noFill/>
        </p:spPr>
        <p:txBody>
          <a:bodyPr wrap="square" rtlCol="0">
            <a:spAutoFit/>
          </a:bodyPr>
          <a:lstStyle/>
          <a:p>
            <a:r>
              <a:rPr lang="en-IN" dirty="0">
                <a:latin typeface="Calisto MT" panose="02040603050505030304" pitchFamily="18" charset="0"/>
              </a:rPr>
              <a:t>Betweenness Centrality  of GitHub Collaboration Network.</a:t>
            </a:r>
          </a:p>
        </p:txBody>
      </p:sp>
    </p:spTree>
    <p:extLst>
      <p:ext uri="{BB962C8B-B14F-4D97-AF65-F5344CB8AC3E}">
        <p14:creationId xmlns:p14="http://schemas.microsoft.com/office/powerpoint/2010/main" val="371392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F3CBF089-97FF-7981-CD80-51B430511BF9}"/>
              </a:ext>
            </a:extLst>
          </p:cNvPr>
          <p:cNvSpPr/>
          <p:nvPr/>
        </p:nvSpPr>
        <p:spPr>
          <a:xfrm>
            <a:off x="1792078" y="54467"/>
            <a:ext cx="10709824"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ii. Visualizing Largest connected components</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0" name="TextBox 9">
            <a:extLst>
              <a:ext uri="{FF2B5EF4-FFF2-40B4-BE49-F238E27FC236}">
                <a16:creationId xmlns:a16="http://schemas.microsoft.com/office/drawing/2014/main" id="{B98C05B8-6E7A-95A1-1AF2-8769C4CB96BF}"/>
              </a:ext>
            </a:extLst>
          </p:cNvPr>
          <p:cNvSpPr txBox="1"/>
          <p:nvPr/>
        </p:nvSpPr>
        <p:spPr>
          <a:xfrm>
            <a:off x="2449026" y="2448430"/>
            <a:ext cx="3765161" cy="3046988"/>
          </a:xfrm>
          <a:prstGeom prst="rect">
            <a:avLst/>
          </a:prstGeom>
          <a:noFill/>
        </p:spPr>
        <p:txBody>
          <a:bodyPr wrap="square" rtlCol="0">
            <a:spAutoFit/>
          </a:bodyPr>
          <a:lstStyle/>
          <a:p>
            <a:pPr algn="just"/>
            <a:r>
              <a:rPr lang="en-US" sz="2400" b="1" u="sng" dirty="0" err="1"/>
              <a:t>MatrixPlot</a:t>
            </a:r>
            <a:r>
              <a:rPr lang="en-US" sz="2400" b="1" u="sng" dirty="0"/>
              <a:t> visualization </a:t>
            </a:r>
          </a:p>
          <a:p>
            <a:pPr algn="just"/>
            <a:endParaRPr lang="en-US" sz="2400" b="1" u="sng" dirty="0"/>
          </a:p>
          <a:p>
            <a:pPr algn="just"/>
            <a:r>
              <a:rPr lang="en-US" sz="2400" b="1" dirty="0" err="1"/>
              <a:t>MatrixPlot</a:t>
            </a:r>
            <a:r>
              <a:rPr lang="en-US" sz="2400" b="1" dirty="0"/>
              <a:t> </a:t>
            </a:r>
            <a:r>
              <a:rPr lang="en-US" sz="2400" b="1" dirty="0" err="1"/>
              <a:t>Visualisation</a:t>
            </a:r>
            <a:r>
              <a:rPr lang="en-US" sz="2400" b="1" dirty="0"/>
              <a:t> of the largest connected component subgraph, with authors grouped by their user group number.</a:t>
            </a:r>
            <a:endParaRPr lang="en-IN" sz="2400" b="1" dirty="0"/>
          </a:p>
        </p:txBody>
      </p:sp>
      <p:pic>
        <p:nvPicPr>
          <p:cNvPr id="1026" name="Picture 2">
            <a:extLst>
              <a:ext uri="{FF2B5EF4-FFF2-40B4-BE49-F238E27FC236}">
                <a16:creationId xmlns:a16="http://schemas.microsoft.com/office/drawing/2014/main" id="{18661D00-1D8F-92E5-90FD-3485EE76A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410" y="1199955"/>
            <a:ext cx="5543939" cy="554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5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6"/>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52F61E8-225C-F337-9770-486690D6AC1A}"/>
              </a:ext>
            </a:extLst>
          </p:cNvPr>
          <p:cNvSpPr/>
          <p:nvPr/>
        </p:nvSpPr>
        <p:spPr>
          <a:xfrm>
            <a:off x="2105028" y="0"/>
            <a:ext cx="764946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TABLE OF CONTENTS:</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TextBox 6">
            <a:extLst>
              <a:ext uri="{FF2B5EF4-FFF2-40B4-BE49-F238E27FC236}">
                <a16:creationId xmlns:a16="http://schemas.microsoft.com/office/drawing/2014/main" id="{FAE4DE96-6293-0DA0-05E1-1046AD05D6C4}"/>
              </a:ext>
            </a:extLst>
          </p:cNvPr>
          <p:cNvSpPr txBox="1"/>
          <p:nvPr/>
        </p:nvSpPr>
        <p:spPr>
          <a:xfrm>
            <a:off x="2437506" y="1436914"/>
            <a:ext cx="9300404" cy="5078313"/>
          </a:xfrm>
          <a:prstGeom prst="rect">
            <a:avLst/>
          </a:prstGeom>
          <a:noFill/>
        </p:spPr>
        <p:txBody>
          <a:bodyPr wrap="square" rtlCol="0">
            <a:spAutoFit/>
          </a:bodyPr>
          <a:lstStyle/>
          <a:p>
            <a:pPr marL="342900" indent="-342900">
              <a:buFont typeface="Wingdings" panose="05000000000000000000" pitchFamily="2" charset="2"/>
              <a:buChar char="§"/>
            </a:pPr>
            <a:r>
              <a:rPr lang="en-IN" sz="3600" dirty="0">
                <a:latin typeface="Calisto MT" panose="02040603050505030304" pitchFamily="18" charset="0"/>
              </a:rPr>
              <a:t>Abstract</a:t>
            </a:r>
          </a:p>
          <a:p>
            <a:pPr marL="342900" indent="-342900">
              <a:buFont typeface="Wingdings" panose="05000000000000000000" pitchFamily="2" charset="2"/>
              <a:buChar char="§"/>
            </a:pPr>
            <a:r>
              <a:rPr lang="en-IN" sz="3600" dirty="0">
                <a:latin typeface="Calisto MT" panose="02040603050505030304" pitchFamily="18" charset="0"/>
              </a:rPr>
              <a:t>Introduction</a:t>
            </a:r>
          </a:p>
          <a:p>
            <a:pPr marL="342900" indent="-342900">
              <a:buFont typeface="Wingdings" panose="05000000000000000000" pitchFamily="2" charset="2"/>
              <a:buChar char="§"/>
            </a:pPr>
            <a:r>
              <a:rPr lang="en-IN" sz="3600" dirty="0">
                <a:latin typeface="Calisto MT" panose="02040603050505030304" pitchFamily="18" charset="0"/>
              </a:rPr>
              <a:t>Goal of the Project</a:t>
            </a:r>
          </a:p>
          <a:p>
            <a:pPr marL="342900" indent="-342900">
              <a:buFont typeface="Wingdings" panose="05000000000000000000" pitchFamily="2" charset="2"/>
              <a:buChar char="§"/>
            </a:pPr>
            <a:r>
              <a:rPr lang="en-IN" sz="3600" dirty="0">
                <a:latin typeface="Calisto MT" panose="02040603050505030304" pitchFamily="18" charset="0"/>
              </a:rPr>
              <a:t>Objectives of the Project</a:t>
            </a:r>
          </a:p>
          <a:p>
            <a:pPr marL="342900" indent="-342900">
              <a:buFont typeface="Wingdings" panose="05000000000000000000" pitchFamily="2" charset="2"/>
              <a:buChar char="§"/>
            </a:pPr>
            <a:r>
              <a:rPr lang="en-IN" sz="3600" dirty="0">
                <a:latin typeface="Calisto MT" panose="02040603050505030304" pitchFamily="18" charset="0"/>
              </a:rPr>
              <a:t>Workflow</a:t>
            </a:r>
          </a:p>
          <a:p>
            <a:pPr marL="342900" indent="-342900">
              <a:buFont typeface="Wingdings" panose="05000000000000000000" pitchFamily="2" charset="2"/>
              <a:buChar char="§"/>
            </a:pPr>
            <a:r>
              <a:rPr lang="en-IN" sz="3600" dirty="0">
                <a:latin typeface="Calisto MT" panose="02040603050505030304" pitchFamily="18" charset="0"/>
              </a:rPr>
              <a:t>Proposed Methodology</a:t>
            </a:r>
          </a:p>
          <a:p>
            <a:pPr marL="342900" indent="-342900">
              <a:buFont typeface="Wingdings" panose="05000000000000000000" pitchFamily="2" charset="2"/>
              <a:buChar char="§"/>
            </a:pPr>
            <a:r>
              <a:rPr lang="en-IN" sz="3600" dirty="0">
                <a:latin typeface="Calisto MT" panose="02040603050505030304" pitchFamily="18" charset="0"/>
              </a:rPr>
              <a:t>About the Dataset</a:t>
            </a:r>
          </a:p>
          <a:p>
            <a:pPr marL="342900" indent="-342900">
              <a:buFont typeface="Wingdings" panose="05000000000000000000" pitchFamily="2" charset="2"/>
              <a:buChar char="§"/>
            </a:pPr>
            <a:r>
              <a:rPr lang="en-IN" sz="3600" dirty="0">
                <a:latin typeface="Calisto MT" panose="02040603050505030304" pitchFamily="18" charset="0"/>
              </a:rPr>
              <a:t>Implementation Results</a:t>
            </a:r>
          </a:p>
          <a:p>
            <a:pPr marL="342900" indent="-342900">
              <a:buFont typeface="Wingdings" panose="05000000000000000000" pitchFamily="2" charset="2"/>
              <a:buChar char="§"/>
            </a:pPr>
            <a:r>
              <a:rPr lang="en-IN" sz="3600" dirty="0">
                <a:latin typeface="Calisto MT" panose="02040603050505030304" pitchFamily="18" charset="0"/>
              </a:rPr>
              <a:t>Conclusion</a:t>
            </a:r>
          </a:p>
        </p:txBody>
      </p:sp>
    </p:spTree>
    <p:extLst>
      <p:ext uri="{BB962C8B-B14F-4D97-AF65-F5344CB8AC3E}">
        <p14:creationId xmlns:p14="http://schemas.microsoft.com/office/powerpoint/2010/main" val="3776336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9525">
                  <a:solidFill>
                    <a:prstClr val="white"/>
                  </a:solidFill>
                  <a:prstDash val="solid"/>
                </a:ln>
                <a:solidFill>
                  <a:prstClr val="black"/>
                </a:solidFill>
                <a:effectLst>
                  <a:outerShdw blurRad="12700" dist="38100" dir="2700000" algn="tl" rotWithShape="0">
                    <a:prstClr val="white">
                      <a:lumMod val="50000"/>
                    </a:prstClr>
                  </a:outerShdw>
                </a:effectLst>
                <a:uLnTx/>
                <a:uFillTx/>
                <a:latin typeface="Avenir Next LT Pro"/>
                <a:ea typeface="+mn-ea"/>
                <a:cs typeface="+mn-cs"/>
              </a:rPr>
              <a:t>Visualizing Largest connected components </a:t>
            </a:r>
          </a:p>
          <a:p>
            <a:pPr algn="ctr"/>
            <a:endParaRPr lang="en-IN" dirty="0"/>
          </a:p>
        </p:txBody>
      </p:sp>
      <p:sp>
        <p:nvSpPr>
          <p:cNvPr id="9" name="TextBox 8">
            <a:extLst>
              <a:ext uri="{FF2B5EF4-FFF2-40B4-BE49-F238E27FC236}">
                <a16:creationId xmlns:a16="http://schemas.microsoft.com/office/drawing/2014/main" id="{066AA799-5FC2-568D-6B73-C9284ED24299}"/>
              </a:ext>
            </a:extLst>
          </p:cNvPr>
          <p:cNvSpPr txBox="1"/>
          <p:nvPr/>
        </p:nvSpPr>
        <p:spPr>
          <a:xfrm>
            <a:off x="2459300" y="1314195"/>
            <a:ext cx="4264090" cy="1477328"/>
          </a:xfrm>
          <a:prstGeom prst="rect">
            <a:avLst/>
          </a:prstGeom>
          <a:noFill/>
        </p:spPr>
        <p:txBody>
          <a:bodyPr wrap="square">
            <a:spAutoFit/>
          </a:bodyPr>
          <a:lstStyle/>
          <a:p>
            <a:r>
              <a:rPr lang="en-US" b="1" u="sng" dirty="0"/>
              <a:t>ArcPlot:</a:t>
            </a:r>
          </a:p>
          <a:p>
            <a:endParaRPr lang="en-US" b="1" dirty="0"/>
          </a:p>
          <a:p>
            <a:r>
              <a:rPr lang="en-US" b="1" dirty="0"/>
              <a:t>ArcPlot of the GitHub collaboration network, with authors sorted by degree</a:t>
            </a:r>
            <a:endParaRPr lang="en-IN" b="1" dirty="0"/>
          </a:p>
        </p:txBody>
      </p:sp>
      <p:pic>
        <p:nvPicPr>
          <p:cNvPr id="13" name="Picture 12">
            <a:extLst>
              <a:ext uri="{FF2B5EF4-FFF2-40B4-BE49-F238E27FC236}">
                <a16:creationId xmlns:a16="http://schemas.microsoft.com/office/drawing/2014/main" id="{0DA8DCF4-CF7D-FD61-DBFC-0B02E74A9433}"/>
              </a:ext>
            </a:extLst>
          </p:cNvPr>
          <p:cNvPicPr>
            <a:picLocks noChangeAspect="1"/>
          </p:cNvPicPr>
          <p:nvPr/>
        </p:nvPicPr>
        <p:blipFill>
          <a:blip r:embed="rId3"/>
          <a:stretch>
            <a:fillRect/>
          </a:stretch>
        </p:blipFill>
        <p:spPr>
          <a:xfrm>
            <a:off x="2459300" y="3019870"/>
            <a:ext cx="4538660" cy="2634482"/>
          </a:xfrm>
          <a:prstGeom prst="rect">
            <a:avLst/>
          </a:prstGeom>
        </p:spPr>
      </p:pic>
      <p:sp>
        <p:nvSpPr>
          <p:cNvPr id="18" name="TextBox 17">
            <a:extLst>
              <a:ext uri="{FF2B5EF4-FFF2-40B4-BE49-F238E27FC236}">
                <a16:creationId xmlns:a16="http://schemas.microsoft.com/office/drawing/2014/main" id="{4945EAD9-AC79-9BE2-6F05-5D7B205F2E7A}"/>
              </a:ext>
            </a:extLst>
          </p:cNvPr>
          <p:cNvSpPr txBox="1"/>
          <p:nvPr/>
        </p:nvSpPr>
        <p:spPr>
          <a:xfrm>
            <a:off x="7638662" y="1265542"/>
            <a:ext cx="4341907" cy="1754326"/>
          </a:xfrm>
          <a:prstGeom prst="rect">
            <a:avLst/>
          </a:prstGeom>
          <a:noFill/>
        </p:spPr>
        <p:txBody>
          <a:bodyPr wrap="square">
            <a:spAutoFit/>
          </a:bodyPr>
          <a:lstStyle/>
          <a:p>
            <a:r>
              <a:rPr lang="en-US" b="1" u="sng" dirty="0"/>
              <a:t>Circos Plot:</a:t>
            </a:r>
          </a:p>
          <a:p>
            <a:endParaRPr lang="en-US" b="1" u="sng" dirty="0"/>
          </a:p>
          <a:p>
            <a:r>
              <a:rPr lang="en-US" b="1" dirty="0"/>
              <a:t>CircosPlot of the network, again, with GitHub users sorted by their degree, and grouped and colored by their 'grouping' key. </a:t>
            </a:r>
            <a:endParaRPr lang="en-IN" b="1" dirty="0"/>
          </a:p>
        </p:txBody>
      </p:sp>
      <p:pic>
        <p:nvPicPr>
          <p:cNvPr id="2050" name="Picture 2">
            <a:extLst>
              <a:ext uri="{FF2B5EF4-FFF2-40B4-BE49-F238E27FC236}">
                <a16:creationId xmlns:a16="http://schemas.microsoft.com/office/drawing/2014/main" id="{649A1468-7532-196A-CEAC-E458E6C7E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878" y="3019869"/>
            <a:ext cx="2979643" cy="297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9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ln w="9525">
                  <a:solidFill>
                    <a:prstClr val="white"/>
                  </a:solidFill>
                  <a:prstDash val="solid"/>
                </a:ln>
                <a:solidFill>
                  <a:prstClr val="black"/>
                </a:solidFill>
                <a:effectLst>
                  <a:outerShdw blurRad="12700" dist="38100" dir="2700000" algn="tl" rotWithShape="0">
                    <a:prstClr val="white">
                      <a:lumMod val="50000"/>
                    </a:prstClr>
                  </a:outerShdw>
                </a:effectLst>
                <a:latin typeface="Avenir Next LT Pro"/>
              </a:rPr>
              <a:t>iii. Finding Cliques</a:t>
            </a:r>
            <a:r>
              <a:rPr kumimoji="0" lang="en-US" sz="3200" b="1" i="0" u="none" strike="noStrike" kern="1200" cap="none" spc="0" normalizeH="0" baseline="0" noProof="0" dirty="0">
                <a:ln w="9525">
                  <a:solidFill>
                    <a:prstClr val="white"/>
                  </a:solidFill>
                  <a:prstDash val="solid"/>
                </a:ln>
                <a:solidFill>
                  <a:prstClr val="black"/>
                </a:solidFill>
                <a:effectLst>
                  <a:outerShdw blurRad="12700" dist="38100" dir="2700000" algn="tl" rotWithShape="0">
                    <a:prstClr val="white">
                      <a:lumMod val="50000"/>
                    </a:prstClr>
                  </a:outerShdw>
                </a:effectLst>
                <a:uLnTx/>
                <a:uFillTx/>
                <a:latin typeface="Avenir Next LT Pro"/>
                <a:ea typeface="+mn-ea"/>
                <a:cs typeface="+mn-cs"/>
              </a:rPr>
              <a:t> </a:t>
            </a:r>
          </a:p>
          <a:p>
            <a:pPr algn="ctr"/>
            <a:endParaRPr lang="en-IN" dirty="0"/>
          </a:p>
        </p:txBody>
      </p:sp>
      <p:sp>
        <p:nvSpPr>
          <p:cNvPr id="9" name="TextBox 8">
            <a:extLst>
              <a:ext uri="{FF2B5EF4-FFF2-40B4-BE49-F238E27FC236}">
                <a16:creationId xmlns:a16="http://schemas.microsoft.com/office/drawing/2014/main" id="{066AA799-5FC2-568D-6B73-C9284ED24299}"/>
              </a:ext>
            </a:extLst>
          </p:cNvPr>
          <p:cNvSpPr txBox="1"/>
          <p:nvPr/>
        </p:nvSpPr>
        <p:spPr>
          <a:xfrm>
            <a:off x="2459300" y="1314195"/>
            <a:ext cx="4264090" cy="646331"/>
          </a:xfrm>
          <a:prstGeom prst="rect">
            <a:avLst/>
          </a:prstGeom>
          <a:noFill/>
        </p:spPr>
        <p:txBody>
          <a:bodyPr wrap="square">
            <a:spAutoFit/>
          </a:bodyPr>
          <a:lstStyle/>
          <a:p>
            <a:r>
              <a:rPr lang="en-US" b="1" dirty="0"/>
              <a:t>Finding Number of Maximum Cliques in the network</a:t>
            </a:r>
            <a:endParaRPr lang="en-IN" b="1" dirty="0"/>
          </a:p>
        </p:txBody>
      </p:sp>
      <p:sp>
        <p:nvSpPr>
          <p:cNvPr id="18" name="TextBox 17">
            <a:extLst>
              <a:ext uri="{FF2B5EF4-FFF2-40B4-BE49-F238E27FC236}">
                <a16:creationId xmlns:a16="http://schemas.microsoft.com/office/drawing/2014/main" id="{4945EAD9-AC79-9BE2-6F05-5D7B205F2E7A}"/>
              </a:ext>
            </a:extLst>
          </p:cNvPr>
          <p:cNvSpPr txBox="1"/>
          <p:nvPr/>
        </p:nvSpPr>
        <p:spPr>
          <a:xfrm>
            <a:off x="7638662" y="1265542"/>
            <a:ext cx="4341907" cy="646331"/>
          </a:xfrm>
          <a:prstGeom prst="rect">
            <a:avLst/>
          </a:prstGeom>
          <a:noFill/>
        </p:spPr>
        <p:txBody>
          <a:bodyPr wrap="square">
            <a:spAutoFit/>
          </a:bodyPr>
          <a:lstStyle/>
          <a:p>
            <a:r>
              <a:rPr lang="en-US" b="1" dirty="0"/>
              <a:t>Finding &amp; Plotting a particular Maximal Clique</a:t>
            </a:r>
            <a:endParaRPr lang="en-IN" b="1" dirty="0"/>
          </a:p>
        </p:txBody>
      </p:sp>
      <p:pic>
        <p:nvPicPr>
          <p:cNvPr id="3" name="Picture 2">
            <a:extLst>
              <a:ext uri="{FF2B5EF4-FFF2-40B4-BE49-F238E27FC236}">
                <a16:creationId xmlns:a16="http://schemas.microsoft.com/office/drawing/2014/main" id="{E4167F36-847C-DF5F-5CD5-3ECE0B0BB799}"/>
              </a:ext>
            </a:extLst>
          </p:cNvPr>
          <p:cNvPicPr>
            <a:picLocks noChangeAspect="1"/>
          </p:cNvPicPr>
          <p:nvPr/>
        </p:nvPicPr>
        <p:blipFill>
          <a:blip r:embed="rId3"/>
          <a:stretch>
            <a:fillRect/>
          </a:stretch>
        </p:blipFill>
        <p:spPr>
          <a:xfrm>
            <a:off x="2273050" y="2500604"/>
            <a:ext cx="5094731" cy="3275045"/>
          </a:xfrm>
          <a:prstGeom prst="rect">
            <a:avLst/>
          </a:prstGeom>
        </p:spPr>
      </p:pic>
      <p:pic>
        <p:nvPicPr>
          <p:cNvPr id="11" name="Picture 10">
            <a:extLst>
              <a:ext uri="{FF2B5EF4-FFF2-40B4-BE49-F238E27FC236}">
                <a16:creationId xmlns:a16="http://schemas.microsoft.com/office/drawing/2014/main" id="{E334BEEC-6B43-AD3F-5EB7-EC31B7477B1A}"/>
              </a:ext>
            </a:extLst>
          </p:cNvPr>
          <p:cNvPicPr>
            <a:picLocks noChangeAspect="1"/>
          </p:cNvPicPr>
          <p:nvPr/>
        </p:nvPicPr>
        <p:blipFill>
          <a:blip r:embed="rId4"/>
          <a:stretch>
            <a:fillRect/>
          </a:stretch>
        </p:blipFill>
        <p:spPr>
          <a:xfrm>
            <a:off x="7816820" y="2500604"/>
            <a:ext cx="3398576" cy="3339544"/>
          </a:xfrm>
          <a:prstGeom prst="rect">
            <a:avLst/>
          </a:prstGeom>
        </p:spPr>
      </p:pic>
    </p:spTree>
    <p:extLst>
      <p:ext uri="{BB962C8B-B14F-4D97-AF65-F5344CB8AC3E}">
        <p14:creationId xmlns:p14="http://schemas.microsoft.com/office/powerpoint/2010/main" val="314858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ln w="9525">
                  <a:solidFill>
                    <a:prstClr val="white"/>
                  </a:solidFill>
                  <a:prstDash val="solid"/>
                </a:ln>
                <a:solidFill>
                  <a:prstClr val="black"/>
                </a:solidFill>
                <a:effectLst>
                  <a:outerShdw blurRad="12700" dist="38100" dir="2700000" algn="tl" rotWithShape="0">
                    <a:prstClr val="white">
                      <a:lumMod val="50000"/>
                    </a:prstClr>
                  </a:outerShdw>
                </a:effectLst>
                <a:latin typeface="Avenir Next LT Pro"/>
              </a:rPr>
              <a:t>iv. Finding Important Collaborators</a:t>
            </a:r>
            <a:r>
              <a:rPr kumimoji="0" lang="en-US" sz="3200" b="1" i="0" u="none" strike="noStrike" kern="1200" cap="none" spc="0" normalizeH="0" baseline="0" noProof="0" dirty="0">
                <a:ln w="9525">
                  <a:solidFill>
                    <a:prstClr val="white"/>
                  </a:solidFill>
                  <a:prstDash val="solid"/>
                </a:ln>
                <a:solidFill>
                  <a:prstClr val="black"/>
                </a:solidFill>
                <a:effectLst>
                  <a:outerShdw blurRad="12700" dist="38100" dir="2700000" algn="tl" rotWithShape="0">
                    <a:prstClr val="white">
                      <a:lumMod val="50000"/>
                    </a:prstClr>
                  </a:outerShdw>
                </a:effectLst>
                <a:uLnTx/>
                <a:uFillTx/>
                <a:latin typeface="Avenir Next LT Pro"/>
                <a:ea typeface="+mn-ea"/>
                <a:cs typeface="+mn-cs"/>
              </a:rPr>
              <a:t> </a:t>
            </a:r>
          </a:p>
          <a:p>
            <a:pPr algn="ctr"/>
            <a:endParaRPr lang="en-IN" dirty="0"/>
          </a:p>
        </p:txBody>
      </p:sp>
      <p:sp>
        <p:nvSpPr>
          <p:cNvPr id="9" name="TextBox 8">
            <a:extLst>
              <a:ext uri="{FF2B5EF4-FFF2-40B4-BE49-F238E27FC236}">
                <a16:creationId xmlns:a16="http://schemas.microsoft.com/office/drawing/2014/main" id="{066AA799-5FC2-568D-6B73-C9284ED24299}"/>
              </a:ext>
            </a:extLst>
          </p:cNvPr>
          <p:cNvSpPr txBox="1"/>
          <p:nvPr/>
        </p:nvSpPr>
        <p:spPr>
          <a:xfrm>
            <a:off x="2459300" y="1314195"/>
            <a:ext cx="4264090" cy="1200329"/>
          </a:xfrm>
          <a:prstGeom prst="rect">
            <a:avLst/>
          </a:prstGeom>
          <a:noFill/>
        </p:spPr>
        <p:txBody>
          <a:bodyPr wrap="square">
            <a:spAutoFit/>
          </a:bodyPr>
          <a:lstStyle/>
          <a:p>
            <a:r>
              <a:rPr lang="en-US" b="1" dirty="0"/>
              <a:t>Most Prolific Collaborator:</a:t>
            </a:r>
          </a:p>
          <a:p>
            <a:endParaRPr lang="en-IN" b="1" dirty="0"/>
          </a:p>
          <a:p>
            <a:r>
              <a:rPr lang="en-IN" dirty="0">
                <a:latin typeface="Bodoni MT" panose="02070603080606020203" pitchFamily="18" charset="0"/>
              </a:rPr>
              <a:t>The Most Prolific Collaborator is identified to be “U2022”</a:t>
            </a:r>
            <a:endParaRPr lang="en-US" dirty="0">
              <a:latin typeface="Bodoni MT" panose="02070603080606020203" pitchFamily="18" charset="0"/>
            </a:endParaRPr>
          </a:p>
        </p:txBody>
      </p:sp>
      <p:sp>
        <p:nvSpPr>
          <p:cNvPr id="18" name="TextBox 17">
            <a:extLst>
              <a:ext uri="{FF2B5EF4-FFF2-40B4-BE49-F238E27FC236}">
                <a16:creationId xmlns:a16="http://schemas.microsoft.com/office/drawing/2014/main" id="{4945EAD9-AC79-9BE2-6F05-5D7B205F2E7A}"/>
              </a:ext>
            </a:extLst>
          </p:cNvPr>
          <p:cNvSpPr txBox="1"/>
          <p:nvPr/>
        </p:nvSpPr>
        <p:spPr>
          <a:xfrm>
            <a:off x="7638662" y="1265542"/>
            <a:ext cx="4341907" cy="1477328"/>
          </a:xfrm>
          <a:prstGeom prst="rect">
            <a:avLst/>
          </a:prstGeom>
          <a:noFill/>
        </p:spPr>
        <p:txBody>
          <a:bodyPr wrap="square">
            <a:spAutoFit/>
          </a:bodyPr>
          <a:lstStyle/>
          <a:p>
            <a:r>
              <a:rPr lang="en-US" b="1" dirty="0"/>
              <a:t>Identifying degree Centrality:</a:t>
            </a:r>
          </a:p>
          <a:p>
            <a:endParaRPr lang="en-US" b="1" u="sng" dirty="0"/>
          </a:p>
          <a:p>
            <a:r>
              <a:rPr lang="en-US" dirty="0">
                <a:latin typeface="Bodoni MT" panose="02070603080606020203" pitchFamily="18" charset="0"/>
              </a:rPr>
              <a:t>Identifying maximum degree centrality &amp; degree  of each Editor/User.</a:t>
            </a:r>
          </a:p>
          <a:p>
            <a:endParaRPr lang="en-US" b="1" dirty="0"/>
          </a:p>
        </p:txBody>
      </p:sp>
      <p:pic>
        <p:nvPicPr>
          <p:cNvPr id="7" name="Picture 6">
            <a:extLst>
              <a:ext uri="{FF2B5EF4-FFF2-40B4-BE49-F238E27FC236}">
                <a16:creationId xmlns:a16="http://schemas.microsoft.com/office/drawing/2014/main" id="{33B4E4A7-F59D-F78F-9C61-D4884DDF07AD}"/>
              </a:ext>
            </a:extLst>
          </p:cNvPr>
          <p:cNvPicPr>
            <a:picLocks noChangeAspect="1"/>
          </p:cNvPicPr>
          <p:nvPr/>
        </p:nvPicPr>
        <p:blipFill>
          <a:blip r:embed="rId3"/>
          <a:stretch>
            <a:fillRect/>
          </a:stretch>
        </p:blipFill>
        <p:spPr>
          <a:xfrm>
            <a:off x="2254973" y="2742869"/>
            <a:ext cx="5021474" cy="2883891"/>
          </a:xfrm>
          <a:prstGeom prst="rect">
            <a:avLst/>
          </a:prstGeom>
        </p:spPr>
      </p:pic>
      <p:pic>
        <p:nvPicPr>
          <p:cNvPr id="12" name="Picture 11">
            <a:extLst>
              <a:ext uri="{FF2B5EF4-FFF2-40B4-BE49-F238E27FC236}">
                <a16:creationId xmlns:a16="http://schemas.microsoft.com/office/drawing/2014/main" id="{5A2AB953-6009-355F-84EC-30419FCBE2F6}"/>
              </a:ext>
            </a:extLst>
          </p:cNvPr>
          <p:cNvPicPr>
            <a:picLocks noChangeAspect="1"/>
          </p:cNvPicPr>
          <p:nvPr/>
        </p:nvPicPr>
        <p:blipFill>
          <a:blip r:embed="rId4"/>
          <a:stretch>
            <a:fillRect/>
          </a:stretch>
        </p:blipFill>
        <p:spPr>
          <a:xfrm>
            <a:off x="8454054" y="2514523"/>
            <a:ext cx="2360126" cy="4101055"/>
          </a:xfrm>
          <a:prstGeom prst="rect">
            <a:avLst/>
          </a:prstGeom>
        </p:spPr>
      </p:pic>
    </p:spTree>
    <p:extLst>
      <p:ext uri="{BB962C8B-B14F-4D97-AF65-F5344CB8AC3E}">
        <p14:creationId xmlns:p14="http://schemas.microsoft.com/office/powerpoint/2010/main" val="1145750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8076"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066AA799-5FC2-568D-6B73-C9284ED24299}"/>
              </a:ext>
            </a:extLst>
          </p:cNvPr>
          <p:cNvSpPr txBox="1"/>
          <p:nvPr/>
        </p:nvSpPr>
        <p:spPr>
          <a:xfrm>
            <a:off x="2457993" y="2097471"/>
            <a:ext cx="4264090" cy="2862322"/>
          </a:xfrm>
          <a:prstGeom prst="rect">
            <a:avLst/>
          </a:prstGeom>
          <a:noFill/>
        </p:spPr>
        <p:txBody>
          <a:bodyPr wrap="square">
            <a:spAutoFit/>
          </a:bodyPr>
          <a:lstStyle/>
          <a:p>
            <a:r>
              <a:rPr lang="en-US" sz="2400" b="1" dirty="0"/>
              <a:t>Degree Centrality in Largest Maximal Clique:</a:t>
            </a:r>
          </a:p>
          <a:p>
            <a:endParaRPr lang="en-US" b="1" dirty="0"/>
          </a:p>
          <a:p>
            <a:r>
              <a:rPr lang="en-US" sz="2400" dirty="0">
                <a:latin typeface="Bodoni MT" panose="02070603080606020203" pitchFamily="18" charset="0"/>
              </a:rPr>
              <a:t>Arc Plot to screen each node’s degree centrality of the subgraph created from largest maximal clique</a:t>
            </a:r>
          </a:p>
          <a:p>
            <a:endParaRPr lang="en-IN" b="1" dirty="0"/>
          </a:p>
        </p:txBody>
      </p:sp>
      <p:pic>
        <p:nvPicPr>
          <p:cNvPr id="3074" name="Picture 2">
            <a:extLst>
              <a:ext uri="{FF2B5EF4-FFF2-40B4-BE49-F238E27FC236}">
                <a16:creationId xmlns:a16="http://schemas.microsoft.com/office/drawing/2014/main" id="{C9AF083F-1D8D-7EAF-E0C0-73A3EB01B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349" y="2724539"/>
            <a:ext cx="5092076" cy="27091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87D14F-39CA-2266-7C44-9AC952DAFBCD}"/>
              </a:ext>
            </a:extLst>
          </p:cNvPr>
          <p:cNvSpPr txBox="1"/>
          <p:nvPr/>
        </p:nvSpPr>
        <p:spPr>
          <a:xfrm>
            <a:off x="2388637" y="199264"/>
            <a:ext cx="8854751" cy="65915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49E9A31-87B1-C1DF-7A3E-ED82B8142433}"/>
              </a:ext>
            </a:extLst>
          </p:cNvPr>
          <p:cNvPicPr>
            <a:picLocks noChangeAspect="1"/>
          </p:cNvPicPr>
          <p:nvPr/>
        </p:nvPicPr>
        <p:blipFill>
          <a:blip r:embed="rId4"/>
          <a:stretch>
            <a:fillRect/>
          </a:stretch>
        </p:blipFill>
        <p:spPr>
          <a:xfrm>
            <a:off x="2388637" y="68303"/>
            <a:ext cx="9327688" cy="932769"/>
          </a:xfrm>
          <a:prstGeom prst="rect">
            <a:avLst/>
          </a:prstGeom>
        </p:spPr>
      </p:pic>
    </p:spTree>
    <p:extLst>
      <p:ext uri="{BB962C8B-B14F-4D97-AF65-F5344CB8AC3E}">
        <p14:creationId xmlns:p14="http://schemas.microsoft.com/office/powerpoint/2010/main" val="244505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3063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9525">
                  <a:solidFill>
                    <a:prstClr val="white"/>
                  </a:solidFill>
                  <a:prstDash val="solid"/>
                </a:ln>
                <a:solidFill>
                  <a:prstClr val="black"/>
                </a:solidFill>
                <a:effectLst>
                  <a:outerShdw blurRad="12700" dist="38100" dir="2700000" algn="tl" rotWithShape="0">
                    <a:prstClr val="white">
                      <a:lumMod val="50000"/>
                    </a:prstClr>
                  </a:outerShdw>
                </a:effectLst>
                <a:uLnTx/>
                <a:uFillTx/>
                <a:latin typeface="Avenir Next LT Pro"/>
                <a:ea typeface="+mn-ea"/>
                <a:cs typeface="+mn-cs"/>
              </a:rPr>
              <a:t>vi. Recommending Co-Editors Who Have Yet to Edit Together </a:t>
            </a:r>
          </a:p>
          <a:p>
            <a:pPr algn="ctr"/>
            <a:endParaRPr lang="en-IN" dirty="0"/>
          </a:p>
        </p:txBody>
      </p:sp>
      <p:pic>
        <p:nvPicPr>
          <p:cNvPr id="3" name="Picture 2">
            <a:extLst>
              <a:ext uri="{FF2B5EF4-FFF2-40B4-BE49-F238E27FC236}">
                <a16:creationId xmlns:a16="http://schemas.microsoft.com/office/drawing/2014/main" id="{0B22FD79-B4D3-68AE-9903-8FB300F945DA}"/>
              </a:ext>
            </a:extLst>
          </p:cNvPr>
          <p:cNvPicPr>
            <a:picLocks noChangeAspect="1"/>
          </p:cNvPicPr>
          <p:nvPr/>
        </p:nvPicPr>
        <p:blipFill>
          <a:blip r:embed="rId3"/>
          <a:stretch>
            <a:fillRect/>
          </a:stretch>
        </p:blipFill>
        <p:spPr>
          <a:xfrm>
            <a:off x="2365779" y="1437403"/>
            <a:ext cx="4682068" cy="3706374"/>
          </a:xfrm>
          <a:prstGeom prst="rect">
            <a:avLst/>
          </a:prstGeom>
        </p:spPr>
      </p:pic>
      <p:pic>
        <p:nvPicPr>
          <p:cNvPr id="4098" name="Picture 2">
            <a:extLst>
              <a:ext uri="{FF2B5EF4-FFF2-40B4-BE49-F238E27FC236}">
                <a16:creationId xmlns:a16="http://schemas.microsoft.com/office/drawing/2014/main" id="{1977B49D-DF21-6FB6-ED1F-371353263D1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8599" y="1650209"/>
            <a:ext cx="4592040" cy="34718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361AEC-400B-6F02-EE22-1686B053B55C}"/>
              </a:ext>
            </a:extLst>
          </p:cNvPr>
          <p:cNvSpPr txBox="1"/>
          <p:nvPr/>
        </p:nvSpPr>
        <p:spPr>
          <a:xfrm>
            <a:off x="3894555" y="5395977"/>
            <a:ext cx="6979298" cy="1200329"/>
          </a:xfrm>
          <a:prstGeom prst="rect">
            <a:avLst/>
          </a:prstGeom>
          <a:noFill/>
        </p:spPr>
        <p:txBody>
          <a:bodyPr wrap="square" rtlCol="0">
            <a:spAutoFit/>
          </a:bodyPr>
          <a:lstStyle/>
          <a:p>
            <a:r>
              <a:rPr lang="en-IN" sz="2400" b="1" dirty="0">
                <a:solidFill>
                  <a:schemeClr val="accent6">
                    <a:lumMod val="50000"/>
                  </a:schemeClr>
                </a:solidFill>
              </a:rPr>
              <a:t>Conclusion: </a:t>
            </a:r>
            <a:r>
              <a:rPr lang="en-IN" sz="2400" b="1" dirty="0">
                <a:latin typeface="Bodoni MT" panose="02070603080606020203" pitchFamily="18" charset="0"/>
              </a:rPr>
              <a:t>It can be concluded that the Pair of Users who are yet to collaborate are : (“U2022”, “U4159”) &amp; (“U655” &amp; “U2022”).</a:t>
            </a:r>
            <a:endParaRPr lang="en-IN" b="1" dirty="0">
              <a:latin typeface="Bodoni MT" panose="02070603080606020203" pitchFamily="18" charset="0"/>
            </a:endParaRPr>
          </a:p>
        </p:txBody>
      </p:sp>
    </p:spTree>
    <p:extLst>
      <p:ext uri="{BB962C8B-B14F-4D97-AF65-F5344CB8AC3E}">
        <p14:creationId xmlns:p14="http://schemas.microsoft.com/office/powerpoint/2010/main" val="156851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ame 1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2" name="Picture 1" descr="2">
            <a:extLst>
              <a:ext uri="{FF2B5EF4-FFF2-40B4-BE49-F238E27FC236}">
                <a16:creationId xmlns:a16="http://schemas.microsoft.com/office/drawing/2014/main" id="{8A0FAC4D-C5DE-7D1F-4023-A208E0A01F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065" b="26973"/>
          <a:stretch/>
        </p:blipFill>
        <p:spPr bwMode="auto">
          <a:xfrm>
            <a:off x="20" y="11"/>
            <a:ext cx="12191980" cy="6857989"/>
          </a:xfrm>
          <a:prstGeom prst="rect">
            <a:avLst/>
          </a:prstGeom>
          <a:noFill/>
        </p:spPr>
      </p:pic>
      <p:sp>
        <p:nvSpPr>
          <p:cNvPr id="24" name="Rectangle 23">
            <a:extLst>
              <a:ext uri="{FF2B5EF4-FFF2-40B4-BE49-F238E27FC236}">
                <a16:creationId xmlns:a16="http://schemas.microsoft.com/office/drawing/2014/main" id="{107303E2-7D44-46E4-A0D5-73DF9974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72075"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22AF24B-DF9B-4580-9019-8FABD7AC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75" y="1255390"/>
            <a:ext cx="4008678" cy="403402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14E6672-D9A3-4574-B870-1513006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29740" y="720056"/>
            <a:ext cx="3094425" cy="3113994"/>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B78AA5A1-3F74-FF8A-1016-125D41DE422D}"/>
              </a:ext>
            </a:extLst>
          </p:cNvPr>
          <p:cNvSpPr/>
          <p:nvPr/>
        </p:nvSpPr>
        <p:spPr>
          <a:xfrm>
            <a:off x="495300" y="11"/>
            <a:ext cx="11457603" cy="6857989"/>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C624C49-3B58-88A7-42A4-BFCB1E69F2BB}"/>
              </a:ext>
            </a:extLst>
          </p:cNvPr>
          <p:cNvSpPr/>
          <p:nvPr/>
        </p:nvSpPr>
        <p:spPr>
          <a:xfrm>
            <a:off x="2749644" y="183345"/>
            <a:ext cx="6214189" cy="2739211"/>
          </a:xfrm>
          <a:prstGeom prst="rect">
            <a:avLst/>
          </a:prstGeom>
          <a:noFill/>
        </p:spPr>
        <p:txBody>
          <a:bodyPr wrap="square" lIns="91440" tIns="45720" rIns="91440" bIns="45720">
            <a:spAutoFit/>
          </a:bodyPr>
          <a:lstStyle/>
          <a:p>
            <a:pPr algn="ctr"/>
            <a:r>
              <a:rPr lang="en-US" sz="5400" b="1" i="1" dirty="0">
                <a:ln w="0"/>
                <a:solidFill>
                  <a:schemeClr val="accent1">
                    <a:lumMod val="50000"/>
                  </a:schemeClr>
                </a:solidFill>
                <a:effectLst>
                  <a:reflection blurRad="6350" stA="53000" endA="300" endPos="35500" dir="5400000" sy="-90000" algn="bl" rotWithShape="0"/>
                </a:effectLst>
              </a:rPr>
              <a:t>CONCLUSION</a:t>
            </a:r>
          </a:p>
          <a:p>
            <a:pPr algn="ctr"/>
            <a:endParaRPr lang="en-US" sz="5400" b="1" i="1" cap="none" spc="0" dirty="0">
              <a:ln w="0"/>
              <a:solidFill>
                <a:schemeClr val="accent1">
                  <a:lumMod val="50000"/>
                </a:schemeClr>
              </a:solidFill>
              <a:effectLst>
                <a:reflection blurRad="6350" stA="53000" endA="300" endPos="35500" dir="5400000" sy="-90000" algn="bl" rotWithShape="0"/>
              </a:effectLst>
            </a:endParaRPr>
          </a:p>
          <a:p>
            <a:pPr algn="ctr"/>
            <a:endParaRPr lang="en-US" sz="36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sz="28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D77FF5F1-3222-6903-61AD-07BF72856780}"/>
              </a:ext>
            </a:extLst>
          </p:cNvPr>
          <p:cNvSpPr txBox="1"/>
          <p:nvPr/>
        </p:nvSpPr>
        <p:spPr>
          <a:xfrm>
            <a:off x="1206214" y="1427066"/>
            <a:ext cx="10065166" cy="5016758"/>
          </a:xfrm>
          <a:prstGeom prst="rect">
            <a:avLst/>
          </a:prstGeom>
          <a:noFill/>
        </p:spPr>
        <p:txBody>
          <a:bodyPr wrap="square" rtlCol="0">
            <a:spAutoFit/>
          </a:bodyPr>
          <a:lstStyle/>
          <a:p>
            <a:pPr marL="457200" indent="-457200">
              <a:buFont typeface="Wingdings" panose="05000000000000000000" pitchFamily="2" charset="2"/>
              <a:buChar char="§"/>
            </a:pPr>
            <a:r>
              <a:rPr lang="en-IN" sz="3200" dirty="0">
                <a:latin typeface="Arial Rounded MT Bold" panose="020F0704030504030204" pitchFamily="34" charset="0"/>
              </a:rPr>
              <a:t>In this project we have visualised the basics of Network &amp; performed Network Analysis.</a:t>
            </a:r>
          </a:p>
          <a:p>
            <a:pPr marL="457200" indent="-457200">
              <a:buFont typeface="Wingdings" panose="05000000000000000000" pitchFamily="2" charset="2"/>
              <a:buChar char="§"/>
            </a:pPr>
            <a:endParaRPr lang="en-IN" sz="3200" dirty="0">
              <a:latin typeface="Arial Rounded MT Bold" panose="020F0704030504030204" pitchFamily="34" charset="0"/>
            </a:endParaRPr>
          </a:p>
          <a:p>
            <a:pPr marL="457200" indent="-457200">
              <a:buFont typeface="Wingdings" panose="05000000000000000000" pitchFamily="2" charset="2"/>
              <a:buChar char="§"/>
            </a:pPr>
            <a:r>
              <a:rPr lang="en-IN" sz="3200" dirty="0">
                <a:latin typeface="Arial Rounded MT Bold" panose="020F0704030504030204" pitchFamily="34" charset="0"/>
              </a:rPr>
              <a:t>Identified Most Important Users in GitHub User Collaborative Network</a:t>
            </a:r>
          </a:p>
          <a:p>
            <a:pPr marL="457200" indent="-457200">
              <a:buFont typeface="Wingdings" panose="05000000000000000000" pitchFamily="2" charset="2"/>
              <a:buChar char="§"/>
            </a:pPr>
            <a:endParaRPr lang="en-IN" sz="3200" dirty="0">
              <a:latin typeface="Arial Rounded MT Bold" panose="020F0704030504030204" pitchFamily="34" charset="0"/>
            </a:endParaRPr>
          </a:p>
          <a:p>
            <a:pPr marL="457200" indent="-457200">
              <a:buFont typeface="Wingdings" panose="05000000000000000000" pitchFamily="2" charset="2"/>
              <a:buChar char="§"/>
            </a:pPr>
            <a:r>
              <a:rPr lang="en-IN" sz="3200" dirty="0">
                <a:latin typeface="Arial Rounded MT Bold" panose="020F0704030504030204" pitchFamily="34" charset="0"/>
              </a:rPr>
              <a:t>Identified Largest Communities of the Collaborators.</a:t>
            </a:r>
          </a:p>
          <a:p>
            <a:pPr marL="457200" indent="-457200">
              <a:buFont typeface="Wingdings" panose="05000000000000000000" pitchFamily="2" charset="2"/>
              <a:buChar char="§"/>
            </a:pPr>
            <a:endParaRPr lang="en-IN" sz="3200" dirty="0">
              <a:latin typeface="Arial Rounded MT Bold" panose="020F0704030504030204" pitchFamily="34" charset="0"/>
            </a:endParaRPr>
          </a:p>
          <a:p>
            <a:pPr marL="457200" indent="-457200">
              <a:buFont typeface="Wingdings" panose="05000000000000000000" pitchFamily="2" charset="2"/>
              <a:buChar char="§"/>
            </a:pPr>
            <a:r>
              <a:rPr lang="en-IN" sz="3200" dirty="0">
                <a:latin typeface="Arial Rounded MT Bold" panose="020F0704030504030204" pitchFamily="34" charset="0"/>
              </a:rPr>
              <a:t>Built a Collaboration Recommendation System.</a:t>
            </a:r>
          </a:p>
        </p:txBody>
      </p:sp>
    </p:spTree>
    <p:extLst>
      <p:ext uri="{BB962C8B-B14F-4D97-AF65-F5344CB8AC3E}">
        <p14:creationId xmlns:p14="http://schemas.microsoft.com/office/powerpoint/2010/main" val="1988282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ame 1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2" name="Picture 1" descr="2">
            <a:extLst>
              <a:ext uri="{FF2B5EF4-FFF2-40B4-BE49-F238E27FC236}">
                <a16:creationId xmlns:a16="http://schemas.microsoft.com/office/drawing/2014/main" id="{8A0FAC4D-C5DE-7D1F-4023-A208E0A01F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065" b="26973"/>
          <a:stretch/>
        </p:blipFill>
        <p:spPr bwMode="auto">
          <a:xfrm>
            <a:off x="20" y="11"/>
            <a:ext cx="12191980" cy="6857989"/>
          </a:xfrm>
          <a:prstGeom prst="rect">
            <a:avLst/>
          </a:prstGeom>
          <a:noFill/>
        </p:spPr>
      </p:pic>
      <p:sp>
        <p:nvSpPr>
          <p:cNvPr id="24" name="Rectangle 23">
            <a:extLst>
              <a:ext uri="{FF2B5EF4-FFF2-40B4-BE49-F238E27FC236}">
                <a16:creationId xmlns:a16="http://schemas.microsoft.com/office/drawing/2014/main" id="{107303E2-7D44-46E4-A0D5-73DF9974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72075"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22AF24B-DF9B-4580-9019-8FABD7AC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75" y="1255390"/>
            <a:ext cx="4008678" cy="403402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14E6672-D9A3-4574-B870-1513006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29740" y="720056"/>
            <a:ext cx="3094425" cy="3113994"/>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hape&#10;&#10;Description automatically generated with medium confidence">
            <a:extLst>
              <a:ext uri="{FF2B5EF4-FFF2-40B4-BE49-F238E27FC236}">
                <a16:creationId xmlns:a16="http://schemas.microsoft.com/office/drawing/2014/main" id="{FF3BE811-D1E2-2B31-47F9-006B13361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60755">
            <a:off x="130732" y="1147279"/>
            <a:ext cx="4910607" cy="4441371"/>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3A3F6B60-8CCD-9EE5-72F0-0B10BEF2F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366" y="126741"/>
            <a:ext cx="5617029" cy="2667000"/>
          </a:xfrm>
          <a:prstGeom prst="rect">
            <a:avLst/>
          </a:prstGeom>
        </p:spPr>
      </p:pic>
      <p:sp>
        <p:nvSpPr>
          <p:cNvPr id="9" name="Rectangle: Rounded Corners 8">
            <a:extLst>
              <a:ext uri="{FF2B5EF4-FFF2-40B4-BE49-F238E27FC236}">
                <a16:creationId xmlns:a16="http://schemas.microsoft.com/office/drawing/2014/main" id="{B78AA5A1-3F74-FF8A-1016-125D41DE422D}"/>
              </a:ext>
            </a:extLst>
          </p:cNvPr>
          <p:cNvSpPr/>
          <p:nvPr/>
        </p:nvSpPr>
        <p:spPr>
          <a:xfrm>
            <a:off x="5374433" y="3134629"/>
            <a:ext cx="6559419" cy="3382472"/>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C624C49-3B58-88A7-42A4-BFCB1E69F2BB}"/>
              </a:ext>
            </a:extLst>
          </p:cNvPr>
          <p:cNvSpPr/>
          <p:nvPr/>
        </p:nvSpPr>
        <p:spPr>
          <a:xfrm>
            <a:off x="5598366" y="3501100"/>
            <a:ext cx="6214189" cy="2923877"/>
          </a:xfrm>
          <a:prstGeom prst="rect">
            <a:avLst/>
          </a:prstGeom>
          <a:noFill/>
        </p:spPr>
        <p:txBody>
          <a:bodyPr wrap="square" lIns="91440" tIns="45720" rIns="91440" bIns="45720">
            <a:spAutoFit/>
          </a:bodyPr>
          <a:lstStyle/>
          <a:p>
            <a:pPr algn="ctr"/>
            <a:r>
              <a:rPr lang="en-US" sz="3600" b="1" i="1" cap="none" spc="0" dirty="0">
                <a:ln w="0"/>
                <a:solidFill>
                  <a:schemeClr val="accent1">
                    <a:lumMod val="50000"/>
                  </a:schemeClr>
                </a:solidFill>
                <a:effectLst>
                  <a:reflection blurRad="6350" stA="53000" endA="300" endPos="35500" dir="5400000" sy="-90000" algn="bl" rotWithShape="0"/>
                </a:effectLst>
              </a:rPr>
              <a:t>Team-15</a:t>
            </a:r>
          </a:p>
          <a:p>
            <a:pPr algn="ctr"/>
            <a:endParaRPr lang="en-US" sz="36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2800" b="1" i="1" cap="none" spc="0" dirty="0">
                <a:ln w="0"/>
                <a:solidFill>
                  <a:schemeClr val="accent2">
                    <a:lumMod val="50000"/>
                  </a:schemeClr>
                </a:solidFill>
                <a:effectLst>
                  <a:reflection blurRad="6350" stA="53000" endA="300" endPos="35500" dir="5400000" sy="-90000" algn="bl" rotWithShape="0"/>
                </a:effectLst>
              </a:rPr>
              <a:t>K.Vigneswar Siddu – 19MIA1013</a:t>
            </a:r>
          </a:p>
          <a:p>
            <a:pPr algn="ctr"/>
            <a:r>
              <a:rPr lang="en-US" sz="2800" b="1" i="1" dirty="0">
                <a:ln w="0"/>
                <a:solidFill>
                  <a:schemeClr val="accent2">
                    <a:lumMod val="75000"/>
                  </a:schemeClr>
                </a:solidFill>
                <a:effectLst>
                  <a:reflection blurRad="6350" stA="53000" endA="300" endPos="35500" dir="5400000" sy="-90000" algn="bl" rotWithShape="0"/>
                </a:effectLst>
              </a:rPr>
              <a:t>D. Nikkitha – 19MIA1043</a:t>
            </a:r>
          </a:p>
          <a:p>
            <a:pPr algn="ctr"/>
            <a:r>
              <a:rPr lang="en-US" sz="2800" b="1" i="1" dirty="0">
                <a:ln w="0"/>
                <a:solidFill>
                  <a:schemeClr val="accent3">
                    <a:lumMod val="50000"/>
                  </a:schemeClr>
                </a:solidFill>
                <a:effectLst>
                  <a:reflection blurRad="6350" stA="53000" endA="300" endPos="35500" dir="5400000" sy="-90000" algn="bl" rotWithShape="0"/>
                </a:effectLst>
              </a:rPr>
              <a:t>N. Shreya – 19MIA1044</a:t>
            </a:r>
          </a:p>
          <a:p>
            <a:pPr algn="ctr"/>
            <a:endParaRPr lang="en-US" sz="28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1639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6"/>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AE4DE96-6293-0DA0-05E1-1046AD05D6C4}"/>
              </a:ext>
            </a:extLst>
          </p:cNvPr>
          <p:cNvSpPr txBox="1"/>
          <p:nvPr/>
        </p:nvSpPr>
        <p:spPr>
          <a:xfrm>
            <a:off x="2105027" y="1085851"/>
            <a:ext cx="9800834" cy="5712788"/>
          </a:xfrm>
          <a:prstGeom prst="rect">
            <a:avLst/>
          </a:prstGeom>
          <a:noFill/>
        </p:spPr>
        <p:txBody>
          <a:bodyPr wrap="square" rtlCol="0">
            <a:spAutoFit/>
          </a:bodyPr>
          <a:lstStyle/>
          <a:p>
            <a:pPr marL="571500" indent="-571500" algn="just">
              <a:buFont typeface="Wingdings" panose="05000000000000000000" pitchFamily="2" charset="2"/>
              <a:buChar char="Ø"/>
            </a:pPr>
            <a:r>
              <a:rPr lang="en-US" sz="2000" dirty="0">
                <a:latin typeface="Calisto MT" panose="02040603050505030304" pitchFamily="18" charset="0"/>
              </a:rPr>
              <a:t>Social Media is a collective terminology for websites, blogs, apps and applications that targets Collaboration, Interaction, Communication, Content-sharing and Awareness spreading.</a:t>
            </a:r>
          </a:p>
          <a:p>
            <a:pPr algn="just"/>
            <a:endParaRPr lang="en-US" sz="2000" dirty="0">
              <a:latin typeface="Calisto MT" panose="02040603050505030304" pitchFamily="18" charset="0"/>
            </a:endParaRPr>
          </a:p>
          <a:p>
            <a:pPr marL="571500" indent="-571500" algn="just">
              <a:buFont typeface="Wingdings" panose="05000000000000000000" pitchFamily="2" charset="2"/>
              <a:buChar char="Ø"/>
            </a:pPr>
            <a:r>
              <a:rPr lang="en-US" sz="2000" dirty="0">
                <a:latin typeface="Calisto MT" panose="02040603050505030304" pitchFamily="18" charset="0"/>
              </a:rPr>
              <a:t>One such social media platform that we are going to focus on is “GitHub” platform.</a:t>
            </a:r>
          </a:p>
          <a:p>
            <a:pPr algn="just"/>
            <a:endParaRPr lang="en-US" sz="2000" dirty="0">
              <a:latin typeface="Calisto MT" panose="02040603050505030304" pitchFamily="18" charset="0"/>
            </a:endParaRPr>
          </a:p>
          <a:p>
            <a:pPr marL="571500" indent="-571500" algn="just">
              <a:buFont typeface="Wingdings" panose="05000000000000000000" pitchFamily="2" charset="2"/>
              <a:buChar char="Ø"/>
            </a:pPr>
            <a:r>
              <a:rPr lang="en-US" sz="2000" b="1" i="0" u="none" strike="noStrike" baseline="0" dirty="0">
                <a:solidFill>
                  <a:srgbClr val="000000"/>
                </a:solidFill>
                <a:latin typeface="Calisto MT" panose="02040603050505030304" pitchFamily="18" charset="0"/>
              </a:rPr>
              <a:t>GitHub </a:t>
            </a:r>
            <a:r>
              <a:rPr lang="en-US" sz="2000" b="0" i="0" u="none" strike="noStrike" baseline="0" dirty="0">
                <a:solidFill>
                  <a:srgbClr val="000000"/>
                </a:solidFill>
                <a:latin typeface="Calisto MT" panose="02040603050505030304" pitchFamily="18" charset="0"/>
              </a:rPr>
              <a:t>is one of the largest socialized coding platforms which provides developers an opportunity to integrate, meet and collaborate with other developers, coders, testers and share their works with one another through this platform.</a:t>
            </a:r>
          </a:p>
          <a:p>
            <a:pPr algn="just"/>
            <a:endParaRPr lang="en-US" sz="2000" b="0" i="0" u="none" strike="noStrike" baseline="0" dirty="0">
              <a:solidFill>
                <a:srgbClr val="000000"/>
              </a:solidFill>
              <a:latin typeface="Calisto MT" panose="02040603050505030304" pitchFamily="18" charset="0"/>
            </a:endParaRPr>
          </a:p>
          <a:p>
            <a:pPr marL="571500" indent="-571500" algn="just">
              <a:buFont typeface="Wingdings" panose="05000000000000000000" pitchFamily="2" charset="2"/>
              <a:buChar char="Ø"/>
            </a:pPr>
            <a:r>
              <a:rPr lang="en-US" sz="2000" b="0" i="0" u="none" strike="noStrike" baseline="0" dirty="0">
                <a:solidFill>
                  <a:srgbClr val="000000"/>
                </a:solidFill>
                <a:latin typeface="Calisto MT" panose="02040603050505030304" pitchFamily="18" charset="0"/>
              </a:rPr>
              <a:t>Analysing the GitHub user collaboration &amp; interaction data can reveal numerous hidden facts and features like the impact created by an author a.k.a editor in the domain of developers and learners by </a:t>
            </a:r>
            <a:r>
              <a:rPr lang="en-US" sz="2000" b="0" i="0" u="none" strike="noStrike" baseline="0" dirty="0" err="1">
                <a:solidFill>
                  <a:srgbClr val="000000"/>
                </a:solidFill>
                <a:latin typeface="Calisto MT" panose="02040603050505030304" pitchFamily="18" charset="0"/>
              </a:rPr>
              <a:t>analysing</a:t>
            </a:r>
            <a:r>
              <a:rPr lang="en-US" sz="2000" b="0" i="0" u="none" strike="noStrike" baseline="0" dirty="0">
                <a:solidFill>
                  <a:srgbClr val="000000"/>
                </a:solidFill>
                <a:latin typeface="Calisto MT" panose="02040603050505030304" pitchFamily="18" charset="0"/>
              </a:rPr>
              <a:t> the User Influence in GitHub Social Network. </a:t>
            </a:r>
          </a:p>
          <a:p>
            <a:pPr algn="just"/>
            <a:endParaRPr lang="en-US" sz="2000" dirty="0">
              <a:solidFill>
                <a:srgbClr val="000000"/>
              </a:solidFill>
              <a:latin typeface="Calisto MT" panose="02040603050505030304" pitchFamily="18" charset="0"/>
            </a:endParaRPr>
          </a:p>
          <a:p>
            <a:pPr marL="571500" indent="-571500" algn="just">
              <a:buFont typeface="Wingdings" panose="05000000000000000000" pitchFamily="2" charset="2"/>
              <a:buChar char="Ø"/>
            </a:pPr>
            <a:r>
              <a:rPr lang="en-US" sz="2000" b="1" i="0" u="none" strike="noStrike" baseline="0" dirty="0">
                <a:solidFill>
                  <a:srgbClr val="000000"/>
                </a:solidFill>
                <a:latin typeface="Calisto MT" panose="02040603050505030304" pitchFamily="18" charset="0"/>
              </a:rPr>
              <a:t>The </a:t>
            </a:r>
            <a:r>
              <a:rPr lang="en-US" sz="2000" b="0" i="0" u="none" strike="noStrike" baseline="0" dirty="0">
                <a:solidFill>
                  <a:srgbClr val="000000"/>
                </a:solidFill>
                <a:latin typeface="Calisto MT" panose="02040603050505030304" pitchFamily="18" charset="0"/>
              </a:rPr>
              <a:t>Main Objective of this project is to perform a </a:t>
            </a:r>
            <a:r>
              <a:rPr lang="en-US" sz="2000" b="1" i="0" u="none" strike="noStrike" baseline="0" dirty="0">
                <a:solidFill>
                  <a:srgbClr val="000000"/>
                </a:solidFill>
                <a:latin typeface="Calisto MT" panose="02040603050505030304" pitchFamily="18" charset="0"/>
              </a:rPr>
              <a:t>Panoramic study of Collaborative Patterns in GitHub </a:t>
            </a:r>
            <a:r>
              <a:rPr lang="en-US" sz="2000" i="0" u="none" strike="noStrike" baseline="0" dirty="0">
                <a:solidFill>
                  <a:srgbClr val="000000"/>
                </a:solidFill>
                <a:latin typeface="Calisto MT" panose="02040603050505030304" pitchFamily="18" charset="0"/>
              </a:rPr>
              <a:t>&amp;</a:t>
            </a:r>
            <a:r>
              <a:rPr lang="en-US" sz="2000" b="1" i="0" u="none" strike="noStrike" baseline="0" dirty="0">
                <a:solidFill>
                  <a:srgbClr val="000000"/>
                </a:solidFill>
                <a:latin typeface="Calisto MT" panose="02040603050505030304" pitchFamily="18" charset="0"/>
              </a:rPr>
              <a:t> </a:t>
            </a:r>
            <a:r>
              <a:rPr lang="en-US" sz="2000" b="0" i="0" u="none" strike="noStrike" baseline="0" dirty="0">
                <a:solidFill>
                  <a:srgbClr val="000000"/>
                </a:solidFill>
                <a:latin typeface="Calisto MT" panose="02040603050505030304" pitchFamily="18" charset="0"/>
              </a:rPr>
              <a:t>focus on “</a:t>
            </a:r>
            <a:r>
              <a:rPr lang="en-US" sz="2000" b="1" i="0" u="none" strike="noStrike" baseline="0" dirty="0">
                <a:solidFill>
                  <a:srgbClr val="000000"/>
                </a:solidFill>
                <a:latin typeface="Calisto MT" panose="02040603050505030304" pitchFamily="18" charset="0"/>
              </a:rPr>
              <a:t>Recommending Co-Editors/Co-Authors who have yet to collaborate to perform the best”. </a:t>
            </a:r>
            <a:r>
              <a:rPr lang="en-US" sz="2000" b="0" i="0" u="none" strike="noStrike" baseline="0" dirty="0">
                <a:solidFill>
                  <a:srgbClr val="000000"/>
                </a:solidFill>
                <a:latin typeface="Calisto MT" panose="02040603050505030304" pitchFamily="18" charset="0"/>
              </a:rPr>
              <a:t> </a:t>
            </a:r>
            <a:endParaRPr lang="en-IN" sz="2000" dirty="0">
              <a:latin typeface="Calisto MT" panose="02040603050505030304" pitchFamily="18" charset="0"/>
            </a:endParaRPr>
          </a:p>
        </p:txBody>
      </p:sp>
      <p:sp>
        <p:nvSpPr>
          <p:cNvPr id="2" name="Rectangle 1">
            <a:extLst>
              <a:ext uri="{FF2B5EF4-FFF2-40B4-BE49-F238E27FC236}">
                <a16:creationId xmlns:a16="http://schemas.microsoft.com/office/drawing/2014/main" id="{F3CBF089-97FF-7981-CD80-51B430511BF9}"/>
              </a:ext>
            </a:extLst>
          </p:cNvPr>
          <p:cNvSpPr/>
          <p:nvPr/>
        </p:nvSpPr>
        <p:spPr>
          <a:xfrm>
            <a:off x="3233913" y="0"/>
            <a:ext cx="378340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ABSTRACT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8489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6"/>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AE4DE96-6293-0DA0-05E1-1046AD05D6C4}"/>
              </a:ext>
            </a:extLst>
          </p:cNvPr>
          <p:cNvSpPr txBox="1"/>
          <p:nvPr/>
        </p:nvSpPr>
        <p:spPr>
          <a:xfrm>
            <a:off x="2105028" y="1412422"/>
            <a:ext cx="9800834" cy="5324535"/>
          </a:xfrm>
          <a:prstGeom prst="rect">
            <a:avLst/>
          </a:prstGeom>
          <a:noFill/>
        </p:spPr>
        <p:txBody>
          <a:bodyPr wrap="square" rtlCol="0">
            <a:spAutoFit/>
          </a:bodyPr>
          <a:lstStyle/>
          <a:p>
            <a:pPr marL="571500" indent="-571500" algn="just">
              <a:buFont typeface="Wingdings" panose="05000000000000000000" pitchFamily="2" charset="2"/>
              <a:buChar char="Ø"/>
            </a:pPr>
            <a:r>
              <a:rPr lang="en-US" sz="2000" dirty="0">
                <a:latin typeface="Calisto MT" panose="02040603050505030304" pitchFamily="18" charset="0"/>
              </a:rPr>
              <a:t>Social Network Analysis (SNA), termed as network science, is a general study of the social network utilizing network and graph theory concepts. It explores the behaviour of individuals at the micro-level, their relationships (social structure) at the macro level, and the connection between the two.</a:t>
            </a:r>
          </a:p>
          <a:p>
            <a:pPr algn="just"/>
            <a:endParaRPr lang="en-US" sz="2000" dirty="0">
              <a:latin typeface="Calisto MT" panose="02040603050505030304" pitchFamily="18" charset="0"/>
            </a:endParaRPr>
          </a:p>
          <a:p>
            <a:pPr marL="571500" indent="-571500" algn="just">
              <a:buFont typeface="Wingdings" panose="05000000000000000000" pitchFamily="2" charset="2"/>
              <a:buChar char="Ø"/>
            </a:pPr>
            <a:r>
              <a:rPr lang="en-US" sz="2000" dirty="0">
                <a:latin typeface="Calisto MT" panose="02040603050505030304" pitchFamily="18" charset="0"/>
              </a:rPr>
              <a:t>Going deep dive into the two major Social Media Platforms, in the case of Twitter and GitHub, Social Network Analysis can be used to analyze the relationships between users, their interactions, and their influence within the platforms.</a:t>
            </a:r>
          </a:p>
          <a:p>
            <a:pPr algn="just"/>
            <a:endParaRPr lang="en-US" sz="2000" dirty="0">
              <a:latin typeface="Calisto MT" panose="02040603050505030304" pitchFamily="18" charset="0"/>
            </a:endParaRPr>
          </a:p>
          <a:p>
            <a:pPr marL="571500" indent="-571500" algn="just">
              <a:buFont typeface="Wingdings" panose="05000000000000000000" pitchFamily="2" charset="2"/>
              <a:buChar char="Ø"/>
            </a:pPr>
            <a:r>
              <a:rPr lang="en-US" sz="2000" dirty="0">
                <a:latin typeface="Calisto MT" panose="02040603050505030304" pitchFamily="18" charset="0"/>
              </a:rPr>
              <a:t>For Twitter, SNA can be used to analyze the relationships between users based on their interactions such as follows, retweets, and mentions.</a:t>
            </a:r>
          </a:p>
          <a:p>
            <a:pPr algn="just"/>
            <a:endParaRPr lang="en-US" sz="2000" dirty="0">
              <a:latin typeface="Calisto MT" panose="02040603050505030304" pitchFamily="18" charset="0"/>
            </a:endParaRPr>
          </a:p>
          <a:p>
            <a:pPr marL="571500" indent="-571500" algn="just">
              <a:buFont typeface="Wingdings" panose="05000000000000000000" pitchFamily="2" charset="2"/>
              <a:buChar char="Ø"/>
            </a:pPr>
            <a:r>
              <a:rPr lang="en-US" sz="2000" b="0" i="0" u="none" strike="noStrike" baseline="0" dirty="0">
                <a:solidFill>
                  <a:srgbClr val="000000"/>
                </a:solidFill>
                <a:latin typeface="Calisto MT" panose="02040603050505030304" pitchFamily="18" charset="0"/>
              </a:rPr>
              <a:t>For GitHub, SNA can be used to analyze the relationships between users based on their contributions to open-source projects. This can include analyzing the contributions made by users to individual projects, as well as the connections between users who have worked on similar projects. </a:t>
            </a:r>
            <a:endParaRPr lang="en-US" sz="2000" dirty="0">
              <a:latin typeface="Calisto MT" panose="02040603050505030304" pitchFamily="18" charset="0"/>
            </a:endParaRPr>
          </a:p>
          <a:p>
            <a:pPr algn="just"/>
            <a:endParaRPr lang="en-US" sz="2000" dirty="0">
              <a:latin typeface="Calisto MT" panose="02040603050505030304" pitchFamily="18" charset="0"/>
            </a:endParaRPr>
          </a:p>
        </p:txBody>
      </p:sp>
      <p:sp>
        <p:nvSpPr>
          <p:cNvPr id="2" name="Rectangle 1">
            <a:extLst>
              <a:ext uri="{FF2B5EF4-FFF2-40B4-BE49-F238E27FC236}">
                <a16:creationId xmlns:a16="http://schemas.microsoft.com/office/drawing/2014/main" id="{F3CBF089-97FF-7981-CD80-51B430511BF9}"/>
              </a:ext>
            </a:extLst>
          </p:cNvPr>
          <p:cNvSpPr/>
          <p:nvPr/>
        </p:nvSpPr>
        <p:spPr>
          <a:xfrm>
            <a:off x="2282947" y="0"/>
            <a:ext cx="56853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Tree>
    <p:extLst>
      <p:ext uri="{BB962C8B-B14F-4D97-AF65-F5344CB8AC3E}">
        <p14:creationId xmlns:p14="http://schemas.microsoft.com/office/powerpoint/2010/main" val="109075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AE4DE96-6293-0DA0-05E1-1046AD05D6C4}"/>
              </a:ext>
            </a:extLst>
          </p:cNvPr>
          <p:cNvSpPr txBox="1"/>
          <p:nvPr/>
        </p:nvSpPr>
        <p:spPr>
          <a:xfrm>
            <a:off x="2105028" y="1412422"/>
            <a:ext cx="9800834" cy="4893647"/>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Calisto MT" panose="02040603050505030304" pitchFamily="18" charset="0"/>
              </a:rPr>
              <a:t>In this project GitHub API is utilized to access the GitHub Data and apply social network analysis techniques on the fetched data.</a:t>
            </a:r>
          </a:p>
          <a:p>
            <a:pPr marL="342900" indent="-342900" algn="just">
              <a:buFont typeface="Wingdings" panose="05000000000000000000" pitchFamily="2" charset="2"/>
              <a:buChar char="q"/>
            </a:pPr>
            <a:endParaRPr lang="en-US" sz="2400" dirty="0">
              <a:latin typeface="Calisto MT" panose="02040603050505030304" pitchFamily="18" charset="0"/>
            </a:endParaRPr>
          </a:p>
          <a:p>
            <a:pPr marL="342900" indent="-342900" algn="just">
              <a:buFont typeface="Wingdings" panose="05000000000000000000" pitchFamily="2" charset="2"/>
              <a:buChar char="q"/>
            </a:pPr>
            <a:r>
              <a:rPr lang="en-US" sz="2400" dirty="0">
                <a:latin typeface="Calisto MT" panose="02040603050505030304" pitchFamily="18" charset="0"/>
              </a:rPr>
              <a:t>The tasks include constructing graphs, finding influential users and performing community detection on the GitHub user data.</a:t>
            </a:r>
          </a:p>
          <a:p>
            <a:pPr marL="342900" indent="-342900" algn="just">
              <a:buFont typeface="Wingdings" panose="05000000000000000000" pitchFamily="2" charset="2"/>
              <a:buChar char="q"/>
            </a:pPr>
            <a:endParaRPr lang="en-US" sz="2400" dirty="0">
              <a:latin typeface="Calisto MT" panose="02040603050505030304" pitchFamily="18" charset="0"/>
            </a:endParaRPr>
          </a:p>
          <a:p>
            <a:pPr marL="342900" indent="-342900" algn="just">
              <a:buFont typeface="Wingdings" panose="05000000000000000000" pitchFamily="2" charset="2"/>
              <a:buChar char="q"/>
            </a:pPr>
            <a:r>
              <a:rPr lang="en-US" sz="2400" b="1" i="0" u="none" strike="noStrike" baseline="0" dirty="0">
                <a:solidFill>
                  <a:srgbClr val="000000"/>
                </a:solidFill>
                <a:latin typeface="Calisto MT" panose="02040603050505030304" pitchFamily="18" charset="0"/>
              </a:rPr>
              <a:t>The Outcome of the project is to develop a Simple Recommender System. </a:t>
            </a:r>
          </a:p>
          <a:p>
            <a:pPr marL="342900" indent="-342900" algn="just">
              <a:buFont typeface="Wingdings" panose="05000000000000000000" pitchFamily="2" charset="2"/>
              <a:buChar char="q"/>
            </a:pPr>
            <a:endParaRPr lang="en-US" sz="2400" b="1" dirty="0">
              <a:solidFill>
                <a:srgbClr val="000000"/>
              </a:solidFill>
              <a:latin typeface="Calisto MT" panose="02040603050505030304" pitchFamily="18" charset="0"/>
            </a:endParaRPr>
          </a:p>
          <a:p>
            <a:pPr marL="342900" indent="-342900" algn="just">
              <a:buFont typeface="Wingdings" panose="05000000000000000000" pitchFamily="2" charset="2"/>
              <a:buChar char="q"/>
            </a:pPr>
            <a:r>
              <a:rPr lang="en-US" sz="2400" dirty="0">
                <a:latin typeface="Calisto MT" panose="02040603050505030304" pitchFamily="18" charset="0"/>
              </a:rPr>
              <a:t>A recommendation system in social networks recommends users to "connect" with one another in some fashion. In the GitHub context, we will implement a recommender system that suggests Editors that should collaborate.</a:t>
            </a:r>
          </a:p>
        </p:txBody>
      </p:sp>
      <p:sp>
        <p:nvSpPr>
          <p:cNvPr id="2" name="Rectangle 1">
            <a:extLst>
              <a:ext uri="{FF2B5EF4-FFF2-40B4-BE49-F238E27FC236}">
                <a16:creationId xmlns:a16="http://schemas.microsoft.com/office/drawing/2014/main" id="{F3CBF089-97FF-7981-CD80-51B430511BF9}"/>
              </a:ext>
            </a:extLst>
          </p:cNvPr>
          <p:cNvSpPr/>
          <p:nvPr/>
        </p:nvSpPr>
        <p:spPr>
          <a:xfrm>
            <a:off x="2314199" y="0"/>
            <a:ext cx="812344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GOAL OF THE PROJECT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4720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AE4DE96-6293-0DA0-05E1-1046AD05D6C4}"/>
              </a:ext>
            </a:extLst>
          </p:cNvPr>
          <p:cNvSpPr txBox="1"/>
          <p:nvPr/>
        </p:nvSpPr>
        <p:spPr>
          <a:xfrm>
            <a:off x="2220684" y="1197818"/>
            <a:ext cx="9629193" cy="5293757"/>
          </a:xfrm>
          <a:prstGeom prst="rect">
            <a:avLst/>
          </a:prstGeom>
          <a:noFill/>
        </p:spPr>
        <p:txBody>
          <a:bodyPr wrap="square" rtlCol="0">
            <a:spAutoFit/>
          </a:bodyPr>
          <a:lstStyle/>
          <a:p>
            <a:pPr algn="l"/>
            <a:endParaRPr lang="en-IN" sz="1800" b="0" i="0" u="none" strike="noStrike" baseline="0" dirty="0">
              <a:solidFill>
                <a:srgbClr val="000000"/>
              </a:solidFill>
              <a:latin typeface="Calisto MT" panose="02040603050505030304" pitchFamily="18" charset="0"/>
            </a:endParaRPr>
          </a:p>
          <a:p>
            <a:pPr marL="342900" indent="-342900">
              <a:buFont typeface="Wingdings" panose="05000000000000000000" pitchFamily="2" charset="2"/>
              <a:buChar char="Ø"/>
            </a:pPr>
            <a:r>
              <a:rPr lang="en-US" sz="2000" b="1" i="0" u="none" strike="noStrike" baseline="0" dirty="0">
                <a:solidFill>
                  <a:srgbClr val="000000"/>
                </a:solidFill>
                <a:latin typeface="Calisto MT" panose="02040603050505030304" pitchFamily="18" charset="0"/>
              </a:rPr>
              <a:t>Identifying and analyzing network structures: </a:t>
            </a:r>
            <a:r>
              <a:rPr lang="en-US" sz="2000" b="0" i="0" u="none" strike="noStrike" baseline="0" dirty="0">
                <a:solidFill>
                  <a:srgbClr val="000000"/>
                </a:solidFill>
                <a:latin typeface="Calisto MT" panose="02040603050505030304" pitchFamily="18" charset="0"/>
              </a:rPr>
              <a:t>SNA can be used to identify and analyze the structure of networks on Twitter and GitHub. This includes identifying the nodes (users or repositories) and edges (follower relationships or collaborations) within the network, as well as analyzing the overall network structure (the degree of connectivity and the presence of clusters). </a:t>
            </a:r>
          </a:p>
          <a:p>
            <a:pPr marL="342900" indent="-342900">
              <a:buFont typeface="Wingdings" panose="05000000000000000000" pitchFamily="2" charset="2"/>
              <a:buChar char="Ø"/>
            </a:pPr>
            <a:endParaRPr lang="en-US" sz="2000" dirty="0">
              <a:solidFill>
                <a:srgbClr val="000000"/>
              </a:solidFill>
              <a:latin typeface="Calisto MT" panose="02040603050505030304" pitchFamily="18" charset="0"/>
            </a:endParaRPr>
          </a:p>
          <a:p>
            <a:pPr marL="342900" indent="-342900">
              <a:buFont typeface="Wingdings" panose="05000000000000000000" pitchFamily="2" charset="2"/>
              <a:buChar char="Ø"/>
            </a:pPr>
            <a:r>
              <a:rPr lang="en-US" sz="2000" b="1" i="0" u="none" strike="noStrike" baseline="0" dirty="0">
                <a:solidFill>
                  <a:srgbClr val="000000"/>
                </a:solidFill>
                <a:latin typeface="Calisto MT" panose="02040603050505030304" pitchFamily="18" charset="0"/>
              </a:rPr>
              <a:t>Identifying influential users: </a:t>
            </a:r>
            <a:r>
              <a:rPr lang="en-US" sz="2000" b="0" i="0" u="none" strike="noStrike" baseline="0" dirty="0">
                <a:solidFill>
                  <a:srgbClr val="000000"/>
                </a:solidFill>
                <a:latin typeface="Calisto MT" panose="02040603050505030304" pitchFamily="18" charset="0"/>
              </a:rPr>
              <a:t>SNA can be used to identify users who are highly connected or who have a significant impact on the network. </a:t>
            </a:r>
          </a:p>
          <a:p>
            <a:pPr marL="342900" indent="-342900">
              <a:buFont typeface="Wingdings" panose="05000000000000000000" pitchFamily="2" charset="2"/>
              <a:buChar char="Ø"/>
            </a:pPr>
            <a:endParaRPr lang="en-US" sz="2000" dirty="0">
              <a:solidFill>
                <a:srgbClr val="000000"/>
              </a:solidFill>
              <a:latin typeface="Calisto MT" panose="02040603050505030304" pitchFamily="18" charset="0"/>
            </a:endParaRPr>
          </a:p>
          <a:p>
            <a:pPr marL="342900" indent="-342900">
              <a:buFont typeface="Wingdings" panose="05000000000000000000" pitchFamily="2" charset="2"/>
              <a:buChar char="Ø"/>
            </a:pPr>
            <a:r>
              <a:rPr lang="en-US" sz="2000" b="1" i="0" u="none" strike="noStrike" baseline="0" dirty="0">
                <a:solidFill>
                  <a:srgbClr val="000000"/>
                </a:solidFill>
                <a:latin typeface="Calisto MT" panose="02040603050505030304" pitchFamily="18" charset="0"/>
              </a:rPr>
              <a:t>Analyzing community structure: </a:t>
            </a:r>
            <a:r>
              <a:rPr lang="en-US" sz="2000" b="0" i="0" u="none" strike="noStrike" baseline="0" dirty="0">
                <a:solidFill>
                  <a:srgbClr val="000000"/>
                </a:solidFill>
                <a:latin typeface="Calisto MT" panose="02040603050505030304" pitchFamily="18" charset="0"/>
              </a:rPr>
              <a:t>SNA can be used to identify and analyze communities within a network. </a:t>
            </a:r>
          </a:p>
          <a:p>
            <a:pPr marL="342900" indent="-342900">
              <a:buFont typeface="Wingdings" panose="05000000000000000000" pitchFamily="2" charset="2"/>
              <a:buChar char="Ø"/>
            </a:pPr>
            <a:endParaRPr lang="en-US" sz="2000" dirty="0">
              <a:solidFill>
                <a:srgbClr val="000000"/>
              </a:solidFill>
              <a:latin typeface="Calisto MT" panose="02040603050505030304" pitchFamily="18" charset="0"/>
            </a:endParaRPr>
          </a:p>
          <a:p>
            <a:pPr marL="342900" indent="-342900">
              <a:buFont typeface="Wingdings" panose="05000000000000000000" pitchFamily="2" charset="2"/>
              <a:buChar char="Ø"/>
            </a:pPr>
            <a:r>
              <a:rPr lang="en-US" sz="2000" b="1" i="0" u="none" strike="noStrike" baseline="0" dirty="0">
                <a:solidFill>
                  <a:srgbClr val="000000"/>
                </a:solidFill>
                <a:latin typeface="Calisto MT" panose="02040603050505030304" pitchFamily="18" charset="0"/>
              </a:rPr>
              <a:t>Predictive modelling: </a:t>
            </a:r>
            <a:r>
              <a:rPr lang="en-US" sz="2000" b="0" i="0" u="none" strike="noStrike" baseline="0" dirty="0">
                <a:solidFill>
                  <a:srgbClr val="000000"/>
                </a:solidFill>
                <a:latin typeface="Calisto MT" panose="02040603050505030304" pitchFamily="18" charset="0"/>
              </a:rPr>
              <a:t>SNA can also be used for predictive modelling, such as predicting user behaviour or identifying potential collaborations. We will perform GitHub network analysis to identify potential Collaborations &amp; also recommend the Co-Editors who have yet to collaborate &amp; edit together in GitHub. </a:t>
            </a:r>
          </a:p>
        </p:txBody>
      </p:sp>
      <p:sp>
        <p:nvSpPr>
          <p:cNvPr id="2" name="Rectangle 1">
            <a:extLst>
              <a:ext uri="{FF2B5EF4-FFF2-40B4-BE49-F238E27FC236}">
                <a16:creationId xmlns:a16="http://schemas.microsoft.com/office/drawing/2014/main" id="{F3CBF089-97FF-7981-CD80-51B430511BF9}"/>
              </a:ext>
            </a:extLst>
          </p:cNvPr>
          <p:cNvSpPr/>
          <p:nvPr/>
        </p:nvSpPr>
        <p:spPr>
          <a:xfrm>
            <a:off x="2145469" y="0"/>
            <a:ext cx="846090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Objectives </a:t>
            </a:r>
            <a:r>
              <a:rPr lang="en-US" sz="5400" b="1" dirty="0">
                <a:ln w="9525">
                  <a:solidFill>
                    <a:schemeClr val="bg1"/>
                  </a:solidFill>
                  <a:prstDash val="solid"/>
                </a:ln>
                <a:effectLst>
                  <a:outerShdw blurRad="12700" dist="38100" dir="2700000" algn="tl" rotWithShape="0">
                    <a:schemeClr val="bg1">
                      <a:lumMod val="50000"/>
                    </a:schemeClr>
                  </a:outerShdw>
                </a:effectLst>
              </a:rPr>
              <a:t>of the Project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02079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ame 1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2" name="Picture 1" descr="2">
            <a:extLst>
              <a:ext uri="{FF2B5EF4-FFF2-40B4-BE49-F238E27FC236}">
                <a16:creationId xmlns:a16="http://schemas.microsoft.com/office/drawing/2014/main" id="{8A0FAC4D-C5DE-7D1F-4023-A208E0A01F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065" b="26973"/>
          <a:stretch/>
        </p:blipFill>
        <p:spPr bwMode="auto">
          <a:xfrm>
            <a:off x="20" y="0"/>
            <a:ext cx="12191980" cy="6857989"/>
          </a:xfrm>
          <a:prstGeom prst="rect">
            <a:avLst/>
          </a:prstGeom>
          <a:noFill/>
        </p:spPr>
      </p:pic>
      <p:sp>
        <p:nvSpPr>
          <p:cNvPr id="24" name="Rectangle 23">
            <a:extLst>
              <a:ext uri="{FF2B5EF4-FFF2-40B4-BE49-F238E27FC236}">
                <a16:creationId xmlns:a16="http://schemas.microsoft.com/office/drawing/2014/main" id="{107303E2-7D44-46E4-A0D5-73DF9974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172075"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22AF24B-DF9B-4580-9019-8FABD7AC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75" y="1255390"/>
            <a:ext cx="4008678" cy="403402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14E6672-D9A3-4574-B870-1513006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29740" y="720056"/>
            <a:ext cx="3094425" cy="3113994"/>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D47993A-DE19-DB2F-AF76-57420C77EC4F}"/>
              </a:ext>
            </a:extLst>
          </p:cNvPr>
          <p:cNvSpPr/>
          <p:nvPr/>
        </p:nvSpPr>
        <p:spPr>
          <a:xfrm>
            <a:off x="251927" y="2817844"/>
            <a:ext cx="4495411" cy="10860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n w="13462">
                  <a:solidFill>
                    <a:schemeClr val="bg1"/>
                  </a:solidFill>
                  <a:prstDash val="solid"/>
                </a:ln>
                <a:solidFill>
                  <a:srgbClr val="FFFFFF"/>
                </a:solidFill>
                <a:effectLst>
                  <a:outerShdw dist="38100" dir="2700000" algn="bl" rotWithShape="0">
                    <a:schemeClr val="accent5"/>
                  </a:outerShdw>
                </a:effectLst>
                <a:latin typeface="+mj-lt"/>
                <a:cs typeface="Angsana New" panose="02020603050405020304" pitchFamily="18" charset="-34"/>
              </a:rPr>
              <a:t>WORKFLOW</a:t>
            </a:r>
          </a:p>
        </p:txBody>
      </p:sp>
      <p:pic>
        <p:nvPicPr>
          <p:cNvPr id="12" name="Picture 11" descr="Diagram&#10;&#10;Description automatically generated">
            <a:extLst>
              <a:ext uri="{FF2B5EF4-FFF2-40B4-BE49-F238E27FC236}">
                <a16:creationId xmlns:a16="http://schemas.microsoft.com/office/drawing/2014/main" id="{7F217018-B8D8-F106-3558-BC8825058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402" y="942390"/>
            <a:ext cx="7050998" cy="5225145"/>
          </a:xfrm>
          <a:prstGeom prst="rect">
            <a:avLst/>
          </a:prstGeom>
        </p:spPr>
      </p:pic>
    </p:spTree>
    <p:extLst>
      <p:ext uri="{BB962C8B-B14F-4D97-AF65-F5344CB8AC3E}">
        <p14:creationId xmlns:p14="http://schemas.microsoft.com/office/powerpoint/2010/main" val="95038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AE4DE96-6293-0DA0-05E1-1046AD05D6C4}"/>
              </a:ext>
            </a:extLst>
          </p:cNvPr>
          <p:cNvSpPr txBox="1"/>
          <p:nvPr/>
        </p:nvSpPr>
        <p:spPr>
          <a:xfrm>
            <a:off x="2220684" y="1197818"/>
            <a:ext cx="9629193" cy="5601533"/>
          </a:xfrm>
          <a:prstGeom prst="rect">
            <a:avLst/>
          </a:prstGeom>
          <a:noFill/>
        </p:spPr>
        <p:txBody>
          <a:bodyPr wrap="square" rtlCol="0">
            <a:spAutoFit/>
          </a:bodyPr>
          <a:lstStyle/>
          <a:p>
            <a:pPr algn="l"/>
            <a:endParaRPr lang="en-IN" sz="1800" b="0" i="0" u="none" strike="noStrike" baseline="0" dirty="0">
              <a:solidFill>
                <a:srgbClr val="000000"/>
              </a:solidFill>
              <a:latin typeface="Calisto MT" panose="02040603050505030304" pitchFamily="18" charset="0"/>
            </a:endParaRPr>
          </a:p>
          <a:p>
            <a:pPr marL="342900" indent="-342900">
              <a:buFont typeface="Wingdings" panose="05000000000000000000" pitchFamily="2" charset="2"/>
              <a:buChar char="q"/>
            </a:pPr>
            <a:r>
              <a:rPr lang="en-US" sz="2000" b="0" i="0" u="none" strike="noStrike" baseline="0" dirty="0">
                <a:solidFill>
                  <a:srgbClr val="000000"/>
                </a:solidFill>
                <a:latin typeface="Calisto MT" panose="02040603050505030304" pitchFamily="18" charset="0"/>
              </a:rPr>
              <a:t>Collect the required Datasets. The Datasets that we require for performing social network analytics is GitHub Dataset.</a:t>
            </a:r>
          </a:p>
          <a:p>
            <a:endParaRPr lang="en-US" sz="2000" b="0" i="0" u="none" strike="noStrike" baseline="0" dirty="0">
              <a:solidFill>
                <a:srgbClr val="000000"/>
              </a:solidFill>
              <a:latin typeface="Calisto MT" panose="02040603050505030304" pitchFamily="18" charset="0"/>
            </a:endParaRPr>
          </a:p>
          <a:p>
            <a:pPr marL="342900" indent="-342900">
              <a:buFont typeface="Wingdings" panose="05000000000000000000" pitchFamily="2" charset="2"/>
              <a:buChar char="q"/>
            </a:pPr>
            <a:r>
              <a:rPr lang="en-US" sz="2000" b="0" i="0" u="none" strike="noStrike" baseline="0" dirty="0">
                <a:solidFill>
                  <a:srgbClr val="000000"/>
                </a:solidFill>
                <a:latin typeface="Calisto MT" panose="02040603050505030304" pitchFamily="18" charset="0"/>
              </a:rPr>
              <a:t>In order to Perform Network Analytics on GitHub Dataset, we first need to plot/draw the Network. Hence, the first task of the project is to Basic Network Creation using NetworkX Library</a:t>
            </a:r>
          </a:p>
          <a:p>
            <a:r>
              <a:rPr lang="en-US" sz="2000" b="0" i="0" u="none" strike="noStrike" baseline="0" dirty="0">
                <a:solidFill>
                  <a:srgbClr val="000000"/>
                </a:solidFill>
                <a:latin typeface="Calisto MT" panose="02040603050505030304" pitchFamily="18" charset="0"/>
              </a:rPr>
              <a:t>a. Understand the type of the Graph that has been occurred.</a:t>
            </a:r>
          </a:p>
          <a:p>
            <a:r>
              <a:rPr lang="en-US" sz="2000" b="0" i="0" u="none" strike="noStrike" baseline="0" dirty="0">
                <a:solidFill>
                  <a:srgbClr val="000000"/>
                </a:solidFill>
                <a:latin typeface="Calisto MT" panose="02040603050505030304" pitchFamily="18" charset="0"/>
              </a:rPr>
              <a:t>b. Specify the Weights on edges.</a:t>
            </a:r>
          </a:p>
          <a:p>
            <a:r>
              <a:rPr lang="en-US" sz="2000" b="0" i="0" u="none" strike="noStrike" baseline="0" dirty="0">
                <a:solidFill>
                  <a:srgbClr val="000000"/>
                </a:solidFill>
                <a:latin typeface="Calisto MT" panose="02040603050505030304" pitchFamily="18" charset="0"/>
              </a:rPr>
              <a:t>c. Check the presence of Self-Loops in the Graph.</a:t>
            </a:r>
          </a:p>
          <a:p>
            <a:r>
              <a:rPr lang="en-US" sz="2000" b="0" i="0" u="none" strike="noStrike" baseline="0" dirty="0">
                <a:solidFill>
                  <a:srgbClr val="000000"/>
                </a:solidFill>
                <a:latin typeface="Calisto MT" panose="02040603050505030304" pitchFamily="18" charset="0"/>
              </a:rPr>
              <a:t>d. Network Visualization – Matrix Plot, Circos Plot &amp; Arc Plot.</a:t>
            </a:r>
          </a:p>
          <a:p>
            <a:endParaRPr lang="en-US" sz="2000" b="0" i="0" u="none" strike="noStrike" baseline="0" dirty="0">
              <a:solidFill>
                <a:srgbClr val="000000"/>
              </a:solidFill>
              <a:latin typeface="Calisto MT" panose="02040603050505030304" pitchFamily="18" charset="0"/>
            </a:endParaRPr>
          </a:p>
          <a:p>
            <a:pPr marL="342900" indent="-342900">
              <a:buFont typeface="Wingdings" panose="05000000000000000000" pitchFamily="2" charset="2"/>
              <a:buChar char="q"/>
            </a:pPr>
            <a:r>
              <a:rPr lang="en-US" sz="2000" b="0" i="0" u="none" strike="noStrike" baseline="0" dirty="0">
                <a:solidFill>
                  <a:srgbClr val="000000"/>
                </a:solidFill>
                <a:latin typeface="Calisto MT" panose="02040603050505030304" pitchFamily="18" charset="0"/>
              </a:rPr>
              <a:t>Perform a detailed Analysis on the Network </a:t>
            </a:r>
          </a:p>
          <a:p>
            <a:r>
              <a:rPr lang="en-US" sz="2000" b="0" i="0" u="none" strike="noStrike" baseline="0" dirty="0">
                <a:solidFill>
                  <a:srgbClr val="000000"/>
                </a:solidFill>
                <a:latin typeface="Calisto MT" panose="02040603050505030304" pitchFamily="18" charset="0"/>
              </a:rPr>
              <a:t>PART-I </a:t>
            </a:r>
            <a:r>
              <a:rPr lang="en-US" sz="2000" b="1" i="0" u="none" strike="noStrike" baseline="0" dirty="0">
                <a:solidFill>
                  <a:srgbClr val="000000"/>
                </a:solidFill>
                <a:latin typeface="Calisto MT" panose="02040603050505030304" pitchFamily="18" charset="0"/>
              </a:rPr>
              <a:t>Computing</a:t>
            </a:r>
            <a:r>
              <a:rPr lang="en-US" sz="2000" b="0" i="0" u="none" strike="noStrike" baseline="0" dirty="0">
                <a:solidFill>
                  <a:srgbClr val="000000"/>
                </a:solidFill>
                <a:latin typeface="Calisto MT" panose="02040603050505030304" pitchFamily="18" charset="0"/>
              </a:rPr>
              <a:t>: Degree Centrality, Betweenness Centrality &amp; Shortest Path</a:t>
            </a:r>
          </a:p>
          <a:p>
            <a:r>
              <a:rPr lang="en-US" sz="2000" dirty="0">
                <a:solidFill>
                  <a:srgbClr val="000000"/>
                </a:solidFill>
                <a:latin typeface="Calisto MT" panose="02040603050505030304" pitchFamily="18" charset="0"/>
              </a:rPr>
              <a:t>PART-II </a:t>
            </a:r>
            <a:r>
              <a:rPr lang="en-US" sz="2000" b="1" dirty="0">
                <a:solidFill>
                  <a:srgbClr val="000000"/>
                </a:solidFill>
                <a:latin typeface="Calisto MT" panose="02040603050505030304" pitchFamily="18" charset="0"/>
              </a:rPr>
              <a:t>Analysing the Influential Power of the Nodes in the network</a:t>
            </a:r>
          </a:p>
          <a:p>
            <a:r>
              <a:rPr lang="en-US" sz="2000" b="0" i="0" u="none" strike="noStrike" baseline="0" dirty="0">
                <a:solidFill>
                  <a:srgbClr val="000000"/>
                </a:solidFill>
                <a:latin typeface="Calisto MT" panose="02040603050505030304" pitchFamily="18" charset="0"/>
              </a:rPr>
              <a:t>PART-III </a:t>
            </a:r>
            <a:r>
              <a:rPr lang="en-US" sz="2000" b="1" i="0" u="none" strike="noStrike" baseline="0" dirty="0">
                <a:solidFill>
                  <a:srgbClr val="000000"/>
                </a:solidFill>
                <a:latin typeface="Calisto MT" panose="02040603050505030304" pitchFamily="18" charset="0"/>
              </a:rPr>
              <a:t>Analysing the Structure of the Network</a:t>
            </a:r>
          </a:p>
          <a:p>
            <a:r>
              <a:rPr lang="en-US" sz="2000" dirty="0">
                <a:solidFill>
                  <a:srgbClr val="000000"/>
                </a:solidFill>
                <a:latin typeface="Calisto MT" panose="02040603050505030304" pitchFamily="18" charset="0"/>
              </a:rPr>
              <a:t>PART-IV </a:t>
            </a:r>
            <a:r>
              <a:rPr lang="en-US" sz="2000" b="1" dirty="0">
                <a:solidFill>
                  <a:srgbClr val="000000"/>
                </a:solidFill>
                <a:latin typeface="Calisto MT" panose="02040603050505030304" pitchFamily="18" charset="0"/>
              </a:rPr>
              <a:t>Implementing &amp; Analyzing Graph Properties &amp; Recommending Co-Editors who have yet to edit.</a:t>
            </a:r>
            <a:endParaRPr lang="en-US" sz="2000" b="1" i="0" u="none" strike="noStrike" baseline="0" dirty="0">
              <a:solidFill>
                <a:srgbClr val="000000"/>
              </a:solidFill>
              <a:latin typeface="Calisto MT" panose="02040603050505030304" pitchFamily="18" charset="0"/>
            </a:endParaRPr>
          </a:p>
        </p:txBody>
      </p:sp>
      <p:sp>
        <p:nvSpPr>
          <p:cNvPr id="2" name="Rectangle 1">
            <a:extLst>
              <a:ext uri="{FF2B5EF4-FFF2-40B4-BE49-F238E27FC236}">
                <a16:creationId xmlns:a16="http://schemas.microsoft.com/office/drawing/2014/main" id="{F3CBF089-97FF-7981-CD80-51B430511BF9}"/>
              </a:ext>
            </a:extLst>
          </p:cNvPr>
          <p:cNvSpPr/>
          <p:nvPr/>
        </p:nvSpPr>
        <p:spPr>
          <a:xfrm>
            <a:off x="2303622" y="0"/>
            <a:ext cx="814460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Proposed Methodology</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7592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
            <a:extLst>
              <a:ext uri="{FF2B5EF4-FFF2-40B4-BE49-F238E27FC236}">
                <a16:creationId xmlns:a16="http://schemas.microsoft.com/office/drawing/2014/main" id="{5ABF827A-0785-34FA-215B-087804111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96466" y="2396467"/>
            <a:ext cx="6897959" cy="2105028"/>
          </a:xfrm>
          <a:prstGeom prst="rect">
            <a:avLst/>
          </a:prstGeom>
          <a:noFill/>
          <a:ln>
            <a:noFill/>
          </a:ln>
        </p:spPr>
      </p:pic>
      <p:sp>
        <p:nvSpPr>
          <p:cNvPr id="5" name="Rectangle 4">
            <a:extLst>
              <a:ext uri="{FF2B5EF4-FFF2-40B4-BE49-F238E27FC236}">
                <a16:creationId xmlns:a16="http://schemas.microsoft.com/office/drawing/2014/main" id="{BD869621-CB76-D8B3-CA5B-D1F45C9C22AA}"/>
              </a:ext>
            </a:extLst>
          </p:cNvPr>
          <p:cNvSpPr/>
          <p:nvPr/>
        </p:nvSpPr>
        <p:spPr>
          <a:xfrm>
            <a:off x="2105028" y="0"/>
            <a:ext cx="10083924" cy="10858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AE4DE96-6293-0DA0-05E1-1046AD05D6C4}"/>
              </a:ext>
            </a:extLst>
          </p:cNvPr>
          <p:cNvSpPr txBox="1"/>
          <p:nvPr/>
        </p:nvSpPr>
        <p:spPr>
          <a:xfrm>
            <a:off x="2258006" y="1432768"/>
            <a:ext cx="9629193" cy="5078313"/>
          </a:xfrm>
          <a:prstGeom prst="rect">
            <a:avLst/>
          </a:prstGeom>
          <a:noFill/>
        </p:spPr>
        <p:txBody>
          <a:bodyPr wrap="square" rtlCol="0">
            <a:spAutoFit/>
          </a:bodyPr>
          <a:lstStyle/>
          <a:p>
            <a:pPr marL="285750" indent="-285750" algn="l">
              <a:buFont typeface="Wingdings" panose="05000000000000000000" pitchFamily="2" charset="2"/>
              <a:buChar char="q"/>
            </a:pPr>
            <a:r>
              <a:rPr lang="en-US" b="0" i="0" u="none" strike="noStrike" baseline="0" dirty="0">
                <a:solidFill>
                  <a:srgbClr val="000000"/>
                </a:solidFill>
                <a:latin typeface="Calisto MT" panose="02040603050505030304" pitchFamily="18" charset="0"/>
              </a:rPr>
              <a:t>The GitHub User Collaboration Network Dataset is a dataset that contains information about the collaboration between users on the GitHub platform.</a:t>
            </a:r>
          </a:p>
          <a:p>
            <a:pPr marL="285750" indent="-285750" algn="l">
              <a:buFont typeface="Wingdings" panose="05000000000000000000" pitchFamily="2" charset="2"/>
              <a:buChar char="q"/>
            </a:pPr>
            <a:endParaRPr lang="en-US" dirty="0">
              <a:solidFill>
                <a:srgbClr val="000000"/>
              </a:solidFill>
              <a:latin typeface="Calisto MT" panose="02040603050505030304" pitchFamily="18" charset="0"/>
            </a:endParaRPr>
          </a:p>
          <a:p>
            <a:pPr marL="285750" indent="-285750" algn="l">
              <a:buFont typeface="Wingdings" panose="05000000000000000000" pitchFamily="2" charset="2"/>
              <a:buChar char="q"/>
            </a:pPr>
            <a:r>
              <a:rPr lang="en-US" b="0" i="0" u="none" strike="noStrike" baseline="0" dirty="0">
                <a:solidFill>
                  <a:srgbClr val="000000"/>
                </a:solidFill>
                <a:latin typeface="Calisto MT" panose="02040603050505030304" pitchFamily="18" charset="0"/>
              </a:rPr>
              <a:t>GitHub is a popular platform for developers to collaborate on open-source projects, and this dataset provides insight into how users interact with each other on the platform.</a:t>
            </a:r>
          </a:p>
          <a:p>
            <a:pPr marL="285750" indent="-285750" algn="l">
              <a:buFont typeface="Wingdings" panose="05000000000000000000" pitchFamily="2" charset="2"/>
              <a:buChar char="q"/>
            </a:pPr>
            <a:endParaRPr lang="en-US" dirty="0">
              <a:solidFill>
                <a:srgbClr val="000000"/>
              </a:solidFill>
              <a:latin typeface="Calisto MT" panose="02040603050505030304" pitchFamily="18" charset="0"/>
            </a:endParaRPr>
          </a:p>
          <a:p>
            <a:pPr marL="285750" indent="-285750" algn="l">
              <a:buFont typeface="Wingdings" panose="05000000000000000000" pitchFamily="2" charset="2"/>
              <a:buChar char="q"/>
            </a:pPr>
            <a:r>
              <a:rPr lang="en-US" b="0" i="0" u="none" strike="noStrike" baseline="0" dirty="0">
                <a:solidFill>
                  <a:srgbClr val="000000"/>
                </a:solidFill>
                <a:latin typeface="Calisto MT" panose="02040603050505030304" pitchFamily="18" charset="0"/>
              </a:rPr>
              <a:t>The Dataset is made out of using GitHub’s API to identify the Social Connections in Pull request &amp; Issues Comments. Social Network Connections are between the Author of the pull request/issue &amp; the author of the Comments.</a:t>
            </a:r>
          </a:p>
          <a:p>
            <a:pPr marL="285750" indent="-285750" algn="l">
              <a:buFont typeface="Wingdings" panose="05000000000000000000" pitchFamily="2" charset="2"/>
              <a:buChar char="q"/>
            </a:pPr>
            <a:endParaRPr lang="en-US" dirty="0">
              <a:solidFill>
                <a:srgbClr val="000000"/>
              </a:solidFill>
              <a:latin typeface="Calisto MT" panose="02040603050505030304" pitchFamily="18" charset="0"/>
            </a:endParaRPr>
          </a:p>
          <a:p>
            <a:pPr marL="285750" indent="-285750" algn="l">
              <a:buFont typeface="Wingdings" panose="05000000000000000000" pitchFamily="2" charset="2"/>
              <a:buChar char="q"/>
            </a:pPr>
            <a:r>
              <a:rPr lang="en-US" b="0" i="0" u="none" strike="noStrike" baseline="0" dirty="0">
                <a:solidFill>
                  <a:srgbClr val="000000"/>
                </a:solidFill>
                <a:latin typeface="Calisto MT" panose="02040603050505030304" pitchFamily="18" charset="0"/>
              </a:rPr>
              <a:t>It contains data on over 36 million users and 2 billion interactions, making it one of the largest publicly available datasets on GitHub collaboration.</a:t>
            </a:r>
          </a:p>
          <a:p>
            <a:pPr marL="285750" indent="-285750" algn="l">
              <a:buFont typeface="Wingdings" panose="05000000000000000000" pitchFamily="2" charset="2"/>
              <a:buChar char="q"/>
            </a:pPr>
            <a:endParaRPr lang="en-US" dirty="0">
              <a:solidFill>
                <a:srgbClr val="000000"/>
              </a:solidFill>
              <a:latin typeface="Calisto MT" panose="02040603050505030304" pitchFamily="18" charset="0"/>
            </a:endParaRPr>
          </a:p>
          <a:p>
            <a:pPr marL="285750" indent="-285750" algn="l">
              <a:buFont typeface="Wingdings" panose="05000000000000000000" pitchFamily="2" charset="2"/>
              <a:buChar char="q"/>
            </a:pPr>
            <a:r>
              <a:rPr lang="en-US" b="0" i="0" u="none" strike="noStrike" baseline="0" dirty="0">
                <a:solidFill>
                  <a:srgbClr val="000000"/>
                </a:solidFill>
                <a:latin typeface="Calisto MT" panose="02040603050505030304" pitchFamily="18" charset="0"/>
              </a:rPr>
              <a:t>This dataset has many potential applications, including the analysis of user behaviour on the platform, the prediction of future collaborations between users, and the identification of influential users within the GitHub community.</a:t>
            </a:r>
          </a:p>
          <a:p>
            <a:pPr algn="l"/>
            <a:endParaRPr lang="en-US" b="0" i="0" u="none" strike="noStrike" baseline="0" dirty="0">
              <a:solidFill>
                <a:srgbClr val="000000"/>
              </a:solidFill>
              <a:latin typeface="Calisto MT" panose="02040603050505030304" pitchFamily="18" charset="0"/>
            </a:endParaRPr>
          </a:p>
          <a:p>
            <a:pPr marL="285750" indent="-285750" algn="l">
              <a:buFont typeface="Wingdings" panose="05000000000000000000" pitchFamily="2" charset="2"/>
              <a:buChar char="q"/>
            </a:pPr>
            <a:r>
              <a:rPr lang="en-US" b="0" i="0" u="none" strike="noStrike" baseline="0" dirty="0">
                <a:solidFill>
                  <a:srgbClr val="000000"/>
                </a:solidFill>
                <a:latin typeface="Calisto MT" panose="02040603050505030304" pitchFamily="18" charset="0"/>
              </a:rPr>
              <a:t>The dataset was created by researchers at the University of Notre Dame.</a:t>
            </a:r>
            <a:endParaRPr lang="en-IN" b="0" i="0" u="none" strike="noStrike" baseline="0" dirty="0">
              <a:solidFill>
                <a:srgbClr val="000000"/>
              </a:solidFill>
              <a:latin typeface="Calisto MT" panose="02040603050505030304" pitchFamily="18" charset="0"/>
            </a:endParaRPr>
          </a:p>
        </p:txBody>
      </p:sp>
      <p:sp>
        <p:nvSpPr>
          <p:cNvPr id="2" name="Rectangle 1">
            <a:extLst>
              <a:ext uri="{FF2B5EF4-FFF2-40B4-BE49-F238E27FC236}">
                <a16:creationId xmlns:a16="http://schemas.microsoft.com/office/drawing/2014/main" id="{F3CBF089-97FF-7981-CD80-51B430511BF9}"/>
              </a:ext>
            </a:extLst>
          </p:cNvPr>
          <p:cNvSpPr/>
          <p:nvPr/>
        </p:nvSpPr>
        <p:spPr>
          <a:xfrm>
            <a:off x="2922381" y="0"/>
            <a:ext cx="690708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About The DATASET</a:t>
            </a:r>
          </a:p>
        </p:txBody>
      </p:sp>
    </p:spTree>
    <p:extLst>
      <p:ext uri="{BB962C8B-B14F-4D97-AF65-F5344CB8AC3E}">
        <p14:creationId xmlns:p14="http://schemas.microsoft.com/office/powerpoint/2010/main" val="2608159191"/>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241</TotalTime>
  <Words>1574</Words>
  <Application>Microsoft Office PowerPoint</Application>
  <PresentationFormat>Widescreen</PresentationFormat>
  <Paragraphs>169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Rounded MT Bold</vt:lpstr>
      <vt:lpstr>Avenir Next LT Pro</vt:lpstr>
      <vt:lpstr>Bahnschrift SemiBold SemiConden</vt:lpstr>
      <vt:lpstr>Bodoni MT</vt:lpstr>
      <vt:lpstr>Calisto MT</vt:lpstr>
      <vt:lpstr>Sabon Next LT</vt:lpstr>
      <vt:lpstr>Wingdings</vt:lpstr>
      <vt:lpstr>LuminousVTI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Nikki Doppalapudi</dc:creator>
  <cp:lastModifiedBy>Nikki Doppalapudi</cp:lastModifiedBy>
  <cp:revision>12</cp:revision>
  <dcterms:created xsi:type="dcterms:W3CDTF">2023-03-28T13:53:23Z</dcterms:created>
  <dcterms:modified xsi:type="dcterms:W3CDTF">2023-04-04T18:14:58Z</dcterms:modified>
</cp:coreProperties>
</file>