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8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4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5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51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06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76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9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0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2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6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47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0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platform-browser/BrowserModule" TargetMode="External"/><Relationship Id="rId2" Type="http://schemas.openxmlformats.org/officeDocument/2006/relationships/hyperlink" Target="https://angular.io/api/core/NgModu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nInit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Angular 4 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Baskerville Old Face" panose="02020602080505020303" pitchFamily="18" charset="0"/>
              </a:rPr>
              <a:t>Created By:</a:t>
            </a:r>
          </a:p>
          <a:p>
            <a:r>
              <a:rPr lang="en-US" dirty="0" err="1" smtClean="0">
                <a:latin typeface="Baskerville Old Face" panose="02020602080505020303" pitchFamily="18" charset="0"/>
              </a:rPr>
              <a:t>Accums</a:t>
            </a:r>
            <a:r>
              <a:rPr lang="en-US" dirty="0" smtClean="0">
                <a:latin typeface="Baskerville Old Face" panose="02020602080505020303" pitchFamily="18" charset="0"/>
              </a:rPr>
              <a:t> UI Team</a:t>
            </a:r>
          </a:p>
        </p:txBody>
      </p:sp>
    </p:spTree>
    <p:extLst>
      <p:ext uri="{BB962C8B-B14F-4D97-AF65-F5344CB8AC3E}">
        <p14:creationId xmlns:p14="http://schemas.microsoft.com/office/powerpoint/2010/main" val="18967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92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skerville Old Face" panose="02020602080505020303" pitchFamily="18" charset="0"/>
              </a:rPr>
              <a:t>Directive: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527"/>
            <a:ext cx="8596668" cy="465783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Baskerville Old Face" panose="02020602080505020303" pitchFamily="18" charset="0"/>
              </a:rPr>
              <a:t>A </a:t>
            </a:r>
            <a:r>
              <a:rPr lang="en-US" dirty="0" smtClean="0">
                <a:latin typeface="Baskerville Old Face" panose="02020602080505020303" pitchFamily="18" charset="0"/>
              </a:rPr>
              <a:t>Directive </a:t>
            </a:r>
            <a:r>
              <a:rPr lang="en-US" dirty="0">
                <a:latin typeface="Baskerville Old Face" panose="02020602080505020303" pitchFamily="18" charset="0"/>
              </a:rPr>
              <a:t>is a </a:t>
            </a:r>
            <a:r>
              <a:rPr lang="en-US" dirty="0" smtClean="0">
                <a:latin typeface="Baskerville Old Face" panose="02020602080505020303" pitchFamily="18" charset="0"/>
              </a:rPr>
              <a:t>component without a </a:t>
            </a:r>
            <a:r>
              <a:rPr lang="en-US" i="1" dirty="0" smtClean="0">
                <a:latin typeface="Baskerville Old Face" panose="02020602080505020303" pitchFamily="18" charset="0"/>
              </a:rPr>
              <a:t>template.</a:t>
            </a: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Example: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i="1" dirty="0" err="1" smtClean="0">
                <a:latin typeface="Baskerville Old Face" panose="02020602080505020303" pitchFamily="18" charset="0"/>
              </a:rPr>
              <a:t>ngStyle</a:t>
            </a:r>
            <a:r>
              <a:rPr lang="en-US" i="1" dirty="0" smtClean="0">
                <a:latin typeface="Baskerville Old Face" panose="02020602080505020303" pitchFamily="18" charset="0"/>
              </a:rPr>
              <a:t>, </a:t>
            </a:r>
            <a:r>
              <a:rPr lang="en-US" i="1" dirty="0" err="1" smtClean="0">
                <a:latin typeface="Baskerville Old Face" panose="02020602080505020303" pitchFamily="18" charset="0"/>
              </a:rPr>
              <a:t>ngClass</a:t>
            </a:r>
            <a:r>
              <a:rPr lang="en-US" i="1" dirty="0" smtClean="0">
                <a:latin typeface="Baskerville Old Face" panose="02020602080505020303" pitchFamily="18" charset="0"/>
              </a:rPr>
              <a:t>, </a:t>
            </a:r>
            <a:r>
              <a:rPr lang="en-US" i="1" dirty="0" err="1" smtClean="0">
                <a:latin typeface="Baskerville Old Face" panose="02020602080505020303" pitchFamily="18" charset="0"/>
              </a:rPr>
              <a:t>ngFor</a:t>
            </a:r>
            <a:r>
              <a:rPr lang="en-US" i="1" dirty="0" smtClean="0">
                <a:latin typeface="Baskerville Old Face" panose="02020602080505020303" pitchFamily="18" charset="0"/>
              </a:rPr>
              <a:t> etc.</a:t>
            </a:r>
          </a:p>
          <a:p>
            <a:pPr marL="0" indent="0">
              <a:buNone/>
            </a:pPr>
            <a:endParaRPr lang="en-US" i="1" dirty="0">
              <a:latin typeface="Baskerville Old Face" panose="020206020805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i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Types of Directive:</a:t>
            </a:r>
          </a:p>
          <a:p>
            <a:pPr>
              <a:buFont typeface="+mj-lt"/>
              <a:buAutoNum type="arabicPeriod"/>
            </a:pPr>
            <a:r>
              <a:rPr lang="en-US" b="1" i="1" dirty="0" smtClean="0">
                <a:latin typeface="Baskerville Old Face" panose="02020602080505020303" pitchFamily="18" charset="0"/>
              </a:rPr>
              <a:t>Attribute Directive</a:t>
            </a:r>
            <a:r>
              <a:rPr lang="en-US" i="1" dirty="0" smtClean="0">
                <a:latin typeface="Baskerville Old Face" panose="02020602080505020303" pitchFamily="18" charset="0"/>
              </a:rPr>
              <a:t>: </a:t>
            </a:r>
            <a:r>
              <a:rPr lang="en-US" dirty="0">
                <a:latin typeface="Baskerville Old Face" panose="02020602080505020303" pitchFamily="18" charset="0"/>
              </a:rPr>
              <a:t>change the appearance and behavior of an element. </a:t>
            </a:r>
            <a:r>
              <a:rPr lang="en-US" dirty="0" err="1">
                <a:latin typeface="Baskerville Old Face" panose="02020602080505020303" pitchFamily="18" charset="0"/>
              </a:rPr>
              <a:t>Eg</a:t>
            </a:r>
            <a:r>
              <a:rPr lang="en-US" dirty="0">
                <a:latin typeface="Baskerville Old Face" panose="02020602080505020303" pitchFamily="18" charset="0"/>
              </a:rPr>
              <a:t> – </a:t>
            </a:r>
            <a:r>
              <a:rPr lang="en-US" dirty="0" err="1" smtClean="0">
                <a:latin typeface="Baskerville Old Face" panose="02020602080505020303" pitchFamily="18" charset="0"/>
              </a:rPr>
              <a:t>NgStyle</a:t>
            </a:r>
            <a:endParaRPr lang="en-US" dirty="0" smtClean="0">
              <a:latin typeface="Baskerville Old Face" panose="020206020805050203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i="1" dirty="0" smtClean="0">
                <a:latin typeface="Baskerville Old Face" panose="02020602080505020303" pitchFamily="18" charset="0"/>
              </a:rPr>
              <a:t>Structure Directive</a:t>
            </a:r>
            <a:r>
              <a:rPr lang="en-US" i="1" dirty="0" smtClean="0">
                <a:latin typeface="Baskerville Old Face" panose="02020602080505020303" pitchFamily="18" charset="0"/>
              </a:rPr>
              <a:t>: </a:t>
            </a:r>
            <a:r>
              <a:rPr lang="en-US" dirty="0">
                <a:latin typeface="Baskerville Old Face" panose="02020602080505020303" pitchFamily="18" charset="0"/>
              </a:rPr>
              <a:t>– change the DOM layout by adding and removing DOM elements. </a:t>
            </a:r>
            <a:r>
              <a:rPr lang="en-US" dirty="0" err="1">
                <a:latin typeface="Baskerville Old Face" panose="02020602080505020303" pitchFamily="18" charset="0"/>
              </a:rPr>
              <a:t>Eg</a:t>
            </a:r>
            <a:r>
              <a:rPr lang="en-US" dirty="0">
                <a:latin typeface="Baskerville Old Face" panose="02020602080505020303" pitchFamily="18" charset="0"/>
              </a:rPr>
              <a:t> – </a:t>
            </a:r>
            <a:r>
              <a:rPr lang="en-US" dirty="0" err="1">
                <a:latin typeface="Baskerville Old Face" panose="02020602080505020303" pitchFamily="18" charset="0"/>
              </a:rPr>
              <a:t>NgFor</a:t>
            </a:r>
            <a:r>
              <a:rPr lang="en-US" dirty="0">
                <a:latin typeface="Baskerville Old Face" panose="02020602080505020303" pitchFamily="18" charset="0"/>
              </a:rPr>
              <a:t>, </a:t>
            </a:r>
            <a:r>
              <a:rPr lang="en-US" dirty="0" err="1">
                <a:latin typeface="Baskerville Old Face" panose="02020602080505020303" pitchFamily="18" charset="0"/>
              </a:rPr>
              <a:t>NgIf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skerville Old Face" panose="02020602080505020303" pitchFamily="18" charset="0"/>
              </a:rPr>
              <a:t>Types of Data Binding: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163"/>
            <a:ext cx="8596668" cy="443519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 </a:t>
            </a:r>
            <a:r>
              <a:rPr lang="en-US" sz="2000" b="1" i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Interpolation: </a:t>
            </a:r>
            <a:r>
              <a:rPr lang="en-US" dirty="0" smtClean="0">
                <a:latin typeface="Baskerville Old Face" panose="02020602080505020303" pitchFamily="18" charset="0"/>
              </a:rPr>
              <a:t>Use {{ }}  to show component data in to template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Property Binding:</a:t>
            </a: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Use to bind data to property of element or to pass data from parent component to child component. Ex: [</a:t>
            </a: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readonly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]=“true”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Event Binding: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Use to bind data to event Ex: (click)=“Login()”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Two Way Binding:</a:t>
            </a:r>
            <a:r>
              <a:rPr lang="en-US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Baskerville Old Face" panose="02020602080505020303" pitchFamily="18" charset="0"/>
              </a:rPr>
              <a:t>T</a:t>
            </a:r>
            <a:r>
              <a:rPr lang="en-US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o bind data from component to template and vice 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8355"/>
            <a:ext cx="9253845" cy="53830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l="-24915" r="-24915"/>
          <a:stretch>
            <a:fillRect/>
          </a:stretch>
        </p:blipFill>
        <p:spPr>
          <a:xfrm>
            <a:off x="543362" y="1789043"/>
            <a:ext cx="7766588" cy="42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457" y="132570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			Any Queries ?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6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96" y="633454"/>
            <a:ext cx="8596668" cy="6705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skerville Old Face" panose="02020602080505020303" pitchFamily="18" charset="0"/>
              </a:rPr>
              <a:t>Agenda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896" y="1304014"/>
            <a:ext cx="8596668" cy="45862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skerville Old Face" panose="02020602080505020303" pitchFamily="18" charset="0"/>
              </a:rPr>
              <a:t>What is Angular </a:t>
            </a:r>
            <a:r>
              <a:rPr lang="en-US" dirty="0" err="1" smtClean="0">
                <a:latin typeface="Baskerville Old Face" panose="02020602080505020303" pitchFamily="18" charset="0"/>
              </a:rPr>
              <a:t>js</a:t>
            </a:r>
            <a:r>
              <a:rPr lang="en-US" dirty="0" smtClean="0">
                <a:latin typeface="Baskerville Old Face" panose="02020602080505020303" pitchFamily="18" charset="0"/>
              </a:rPr>
              <a:t> and it’s key Feature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skerville Old Face" panose="02020602080505020303" pitchFamily="18" charset="0"/>
              </a:rPr>
              <a:t>Dependency: Node </a:t>
            </a:r>
            <a:r>
              <a:rPr lang="en-US" dirty="0" err="1" smtClean="0">
                <a:latin typeface="Baskerville Old Face" panose="02020602080505020303" pitchFamily="18" charset="0"/>
              </a:rPr>
              <a:t>js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smtClean="0">
                <a:latin typeface="Baskerville Old Face" panose="02020602080505020303" pitchFamily="18" charset="0"/>
              </a:rPr>
              <a:t>and Angular cli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skerville Old Face" panose="02020602080505020303" pitchFamily="18" charset="0"/>
              </a:rPr>
              <a:t>How to start with angular </a:t>
            </a:r>
            <a:r>
              <a:rPr lang="en-US" dirty="0" err="1" smtClean="0">
                <a:latin typeface="Baskerville Old Face" panose="02020602080505020303" pitchFamily="18" charset="0"/>
              </a:rPr>
              <a:t>js</a:t>
            </a:r>
            <a:r>
              <a:rPr lang="en-US" dirty="0" smtClean="0">
                <a:latin typeface="Baskerville Old Face" panose="02020602080505020303" pitchFamily="18" charset="0"/>
              </a:rPr>
              <a:t>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skerville Old Face" panose="02020602080505020303" pitchFamily="18" charset="0"/>
              </a:rPr>
              <a:t>Modules, Components, Services, Directive and Types </a:t>
            </a:r>
            <a:r>
              <a:rPr lang="en-US" dirty="0">
                <a:latin typeface="Baskerville Old Face" panose="02020602080505020303" pitchFamily="18" charset="0"/>
              </a:rPr>
              <a:t>of </a:t>
            </a:r>
            <a:r>
              <a:rPr lang="en-US" dirty="0" smtClean="0">
                <a:latin typeface="Baskerville Old Face" panose="02020602080505020303" pitchFamily="18" charset="0"/>
              </a:rPr>
              <a:t>Directive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skerville Old Face" panose="02020602080505020303" pitchFamily="18" charset="0"/>
              </a:rPr>
              <a:t>Data Binding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Baskerville Old Face" panose="02020602080505020303" pitchFamily="18" charset="0"/>
              </a:rPr>
              <a:t>Accums</a:t>
            </a:r>
            <a:r>
              <a:rPr lang="en-US" dirty="0" smtClean="0">
                <a:latin typeface="Baskerville Old Face" panose="02020602080505020303" pitchFamily="18" charset="0"/>
              </a:rPr>
              <a:t> UI Demo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24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skerville Old Face" panose="02020602080505020303" pitchFamily="18" charset="0"/>
              </a:rPr>
              <a:t>What is Angular and It’s Key Feature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896" y="151653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Angular is a </a:t>
            </a:r>
            <a:r>
              <a:rPr lang="en-US" b="1" dirty="0" smtClean="0">
                <a:latin typeface="Baskerville Old Face" panose="02020602080505020303" pitchFamily="18" charset="0"/>
              </a:rPr>
              <a:t>JavaScript/typescript </a:t>
            </a:r>
            <a:r>
              <a:rPr lang="en-US" dirty="0" smtClean="0">
                <a:latin typeface="Baskerville Old Face" panose="02020602080505020303" pitchFamily="18" charset="0"/>
              </a:rPr>
              <a:t>framework used to create reactive single page application.</a:t>
            </a:r>
          </a:p>
          <a:p>
            <a:pPr marL="0" indent="0">
              <a:buNone/>
            </a:pPr>
            <a:r>
              <a:rPr lang="en-US" b="1" u="sng" dirty="0" smtClean="0">
                <a:latin typeface="Baskerville Old Face" panose="02020602080505020303" pitchFamily="18" charset="0"/>
              </a:rPr>
              <a:t>Key Features: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skerville Old Face" panose="02020602080505020303" pitchFamily="18" charset="0"/>
              </a:rPr>
              <a:t>Modular 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skerville Old Face" panose="02020602080505020303" pitchFamily="18" charset="0"/>
              </a:rPr>
              <a:t>Hierarchical and dependency Injection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skerville Old Face" panose="02020602080505020303" pitchFamily="18" charset="0"/>
              </a:rPr>
              <a:t>Speed and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askerville Old Face" panose="02020602080505020303" pitchFamily="18" charset="0"/>
              </a:rPr>
              <a:t>Provides Two Way Data Binding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832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Dependency: </a:t>
            </a:r>
            <a:r>
              <a:rPr lang="en-US" sz="3200" dirty="0" smtClean="0">
                <a:latin typeface="Baskerville Old Face" panose="02020602080505020303" pitchFamily="18" charset="0"/>
              </a:rPr>
              <a:t>Node JS &amp; Angular cli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554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Node </a:t>
            </a:r>
            <a:r>
              <a:rPr lang="en-US" sz="2000" b="1" u="sng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Js</a:t>
            </a:r>
            <a:r>
              <a:rPr lang="en-US" sz="2000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smtClean="0">
                <a:latin typeface="Baskerville Old Face" panose="02020602080505020303" pitchFamily="18" charset="0"/>
              </a:rPr>
              <a:t>It is a pre-built </a:t>
            </a:r>
            <a:r>
              <a:rPr lang="en-US" dirty="0">
                <a:latin typeface="Baskerville Old Face" panose="02020602080505020303" pitchFamily="18" charset="0"/>
              </a:rPr>
              <a:t>installer for your </a:t>
            </a:r>
            <a:r>
              <a:rPr lang="en-US" dirty="0" smtClean="0">
                <a:latin typeface="Baskerville Old Face" panose="02020602080505020303" pitchFamily="18" charset="0"/>
              </a:rPr>
              <a:t>platform.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Angular </a:t>
            </a:r>
            <a:r>
              <a:rPr lang="en-US" sz="2000" b="1" u="sng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Cli</a:t>
            </a:r>
            <a:r>
              <a:rPr lang="en-US" sz="2000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en-US" b="1" dirty="0">
                <a:latin typeface="Baskerville Old Face" panose="02020602080505020303" pitchFamily="18" charset="0"/>
              </a:rPr>
              <a:t>Angular cli</a:t>
            </a:r>
            <a:r>
              <a:rPr lang="en-US" dirty="0">
                <a:latin typeface="Baskerville Old Face" panose="02020602080505020303" pitchFamily="18" charset="0"/>
              </a:rPr>
              <a:t> is a </a:t>
            </a:r>
            <a:r>
              <a:rPr lang="en-US" b="1" dirty="0">
                <a:latin typeface="Baskerville Old Face" panose="02020602080505020303" pitchFamily="18" charset="0"/>
              </a:rPr>
              <a:t>command line</a:t>
            </a:r>
            <a:r>
              <a:rPr lang="en-US" dirty="0">
                <a:latin typeface="Baskerville Old Face" panose="02020602080505020303" pitchFamily="18" charset="0"/>
              </a:rPr>
              <a:t> interface to </a:t>
            </a:r>
            <a:r>
              <a:rPr lang="en-US" dirty="0" smtClean="0">
                <a:latin typeface="Baskerville Old Face" panose="02020602080505020303" pitchFamily="18" charset="0"/>
              </a:rPr>
              <a:t>build</a:t>
            </a:r>
            <a:r>
              <a:rPr lang="en-US" dirty="0">
                <a:latin typeface="Baskerville Old Face" panose="02020602080505020303" pitchFamily="18" charset="0"/>
              </a:rPr>
              <a:t> </a:t>
            </a:r>
            <a:r>
              <a:rPr lang="en-US" b="1" dirty="0">
                <a:latin typeface="Baskerville Old Face" panose="02020602080505020303" pitchFamily="18" charset="0"/>
              </a:rPr>
              <a:t>angular</a:t>
            </a:r>
            <a:r>
              <a:rPr lang="en-US" dirty="0">
                <a:latin typeface="Baskerville Old Face" panose="02020602080505020303" pitchFamily="18" charset="0"/>
              </a:rPr>
              <a:t> apps using </a:t>
            </a:r>
            <a:r>
              <a:rPr lang="en-US" dirty="0" err="1">
                <a:latin typeface="Baskerville Old Face" panose="02020602080505020303" pitchFamily="18" charset="0"/>
              </a:rPr>
              <a:t>nodejs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smtClean="0">
                <a:latin typeface="Baskerville Old Face" panose="02020602080505020303" pitchFamily="18" charset="0"/>
              </a:rPr>
              <a:t>modules</a:t>
            </a:r>
            <a:r>
              <a:rPr lang="en-US" dirty="0">
                <a:latin typeface="Baskerville Old Face" panose="02020602080505020303" pitchFamily="18" charset="0"/>
              </a:rPr>
              <a:t>. Not only it provides you scalable project structure, instead it handles all common tedious tasks for you out of the box</a:t>
            </a:r>
            <a:r>
              <a:rPr lang="en-US" dirty="0" smtClean="0">
                <a:latin typeface="Baskerville Old Face" panose="02020602080505020303" pitchFamily="18" charset="0"/>
              </a:rPr>
              <a:t>.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Supported IDE: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smtClean="0">
                <a:latin typeface="Baskerville Old Face" panose="02020602080505020303" pitchFamily="18" charset="0"/>
              </a:rPr>
              <a:t>Visual studio or visual studio code or eclipse ide supports </a:t>
            </a:r>
            <a:r>
              <a:rPr lang="en-US" dirty="0" err="1" smtClean="0">
                <a:latin typeface="Baskerville Old Face" panose="02020602080505020303" pitchFamily="18" charset="0"/>
              </a:rPr>
              <a:t>AngularJs</a:t>
            </a:r>
            <a:r>
              <a:rPr lang="en-US" dirty="0" smtClean="0"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8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34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How to start with angular </a:t>
            </a:r>
            <a:r>
              <a:rPr lang="en-US" sz="3200" dirty="0" err="1">
                <a:latin typeface="Baskerville Old Face" panose="02020602080505020303" pitchFamily="18" charset="0"/>
              </a:rPr>
              <a:t>js</a:t>
            </a:r>
            <a:r>
              <a:rPr lang="en-US" sz="3200" dirty="0">
                <a:latin typeface="Baskerville Old Face" panose="02020602080505020303" pitchFamily="18" charset="0"/>
              </a:rPr>
              <a:t> </a:t>
            </a:r>
            <a:r>
              <a:rPr lang="en-US" sz="3200" dirty="0" smtClean="0">
                <a:latin typeface="Baskerville Old Face" panose="02020602080505020303" pitchFamily="18" charset="0"/>
              </a:rPr>
              <a:t>Application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943"/>
            <a:ext cx="8596668" cy="426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There are few commands to start with angular application</a:t>
            </a: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1. </a:t>
            </a:r>
            <a:r>
              <a:rPr lang="en-US" dirty="0" err="1" smtClean="0">
                <a:latin typeface="Baskerville Old Face" panose="02020602080505020303" pitchFamily="18" charset="0"/>
              </a:rPr>
              <a:t>npm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>
                <a:latin typeface="Baskerville Old Face" panose="02020602080505020303" pitchFamily="18" charset="0"/>
              </a:rPr>
              <a:t>install -g @angular/cli </a:t>
            </a:r>
            <a:r>
              <a:rPr lang="en-US" b="1" dirty="0">
                <a:latin typeface="Baskerville Old Face" panose="02020602080505020303" pitchFamily="18" charset="0"/>
              </a:rPr>
              <a:t>(Used to install angular cli globally</a:t>
            </a:r>
            <a:r>
              <a:rPr lang="en-US" b="1" dirty="0" smtClean="0">
                <a:latin typeface="Baskerville Old Face" panose="02020602080505020303" pitchFamily="18" charset="0"/>
              </a:rPr>
              <a:t>)</a:t>
            </a:r>
          </a:p>
          <a:p>
            <a:pPr>
              <a:buAutoNum type="arabicPeriod"/>
            </a:pPr>
            <a:endParaRPr lang="en-US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2. ng new my-app </a:t>
            </a:r>
            <a:r>
              <a:rPr lang="en-US" b="1" dirty="0">
                <a:latin typeface="Baskerville Old Face" panose="02020602080505020303" pitchFamily="18" charset="0"/>
              </a:rPr>
              <a:t>( To create new project. My-app is app name</a:t>
            </a:r>
            <a:r>
              <a:rPr lang="en-US" b="1" dirty="0" smtClean="0">
                <a:latin typeface="Baskerville Old Face" panose="02020602080505020303" pitchFamily="18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3. cd my-app </a:t>
            </a:r>
            <a:r>
              <a:rPr lang="en-US" b="1" dirty="0">
                <a:latin typeface="Baskerville Old Face" panose="02020602080505020303" pitchFamily="18" charset="0"/>
              </a:rPr>
              <a:t>(to go inside that app folder</a:t>
            </a:r>
            <a:r>
              <a:rPr lang="en-US" b="1" dirty="0" smtClean="0">
                <a:latin typeface="Baskerville Old Face" panose="02020602080505020303" pitchFamily="18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4. </a:t>
            </a:r>
            <a:r>
              <a:rPr lang="en-US" dirty="0" err="1">
                <a:latin typeface="Baskerville Old Face" panose="02020602080505020303" pitchFamily="18" charset="0"/>
              </a:rPr>
              <a:t>n</a:t>
            </a:r>
            <a:r>
              <a:rPr lang="en-US" dirty="0" err="1" smtClean="0">
                <a:latin typeface="Baskerville Old Face" panose="02020602080505020303" pitchFamily="18" charset="0"/>
              </a:rPr>
              <a:t>pm</a:t>
            </a:r>
            <a:r>
              <a:rPr lang="en-US" dirty="0" smtClean="0">
                <a:latin typeface="Baskerville Old Face" panose="02020602080505020303" pitchFamily="18" charset="0"/>
              </a:rPr>
              <a:t> install </a:t>
            </a:r>
            <a:r>
              <a:rPr lang="en-US" b="1" dirty="0" smtClean="0">
                <a:latin typeface="Baskerville Old Face" panose="02020602080505020303" pitchFamily="18" charset="0"/>
              </a:rPr>
              <a:t>( To install all basic package for angular app)</a:t>
            </a:r>
          </a:p>
          <a:p>
            <a:pPr marL="0" indent="0">
              <a:buNone/>
            </a:pP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4. ng serve –-port 9001 or ng serve </a:t>
            </a:r>
            <a:r>
              <a:rPr lang="en-US" b="1" dirty="0">
                <a:latin typeface="Baskerville Old Face" panose="02020602080505020303" pitchFamily="18" charset="0"/>
              </a:rPr>
              <a:t>( launches the server)</a:t>
            </a:r>
          </a:p>
        </p:txBody>
      </p:sp>
    </p:spTree>
    <p:extLst>
      <p:ext uri="{BB962C8B-B14F-4D97-AF65-F5344CB8AC3E}">
        <p14:creationId xmlns:p14="http://schemas.microsoft.com/office/powerpoint/2010/main" val="41789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1" t="8532" r="34274" b="12323"/>
          <a:stretch/>
        </p:blipFill>
        <p:spPr>
          <a:xfrm>
            <a:off x="4453128" y="429768"/>
            <a:ext cx="4498848" cy="64282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4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skerville Old Face" panose="02020602080505020303" pitchFamily="18" charset="0"/>
              </a:rPr>
              <a:t>Modules: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797"/>
            <a:ext cx="8596668" cy="502522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Baskerville Old Face" panose="02020602080505020303" pitchFamily="18" charset="0"/>
              </a:rPr>
              <a:t>It is a </a:t>
            </a:r>
            <a:r>
              <a:rPr lang="en-US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Cohesive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>
                <a:latin typeface="Baskerville Old Face" panose="02020602080505020303" pitchFamily="18" charset="0"/>
              </a:rPr>
              <a:t>block of components, directives, services and pipes.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Baskerville Old Face" panose="02020602080505020303" pitchFamily="18" charset="0"/>
              </a:rPr>
              <a:t>Decorator</a:t>
            </a:r>
            <a:r>
              <a:rPr lang="en-US" dirty="0">
                <a:latin typeface="Baskerville Old Face" panose="02020602080505020303" pitchFamily="18" charset="0"/>
              </a:rPr>
              <a:t>: @</a:t>
            </a:r>
            <a:r>
              <a:rPr lang="en-US" dirty="0" err="1" smtClean="0">
                <a:latin typeface="Baskerville Old Face" panose="02020602080505020303" pitchFamily="18" charset="0"/>
              </a:rPr>
              <a:t>NgModule</a:t>
            </a:r>
            <a:endParaRPr lang="en-US" dirty="0" smtClean="0">
              <a:latin typeface="Baskerville Old Face" panose="020206020805050203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Baskerville Old Face" panose="02020602080505020303" pitchFamily="18" charset="0"/>
              </a:rPr>
              <a:t>Example: </a:t>
            </a:r>
            <a:endParaRPr lang="en-US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       import </a:t>
            </a:r>
            <a:r>
              <a:rPr lang="en-US" dirty="0">
                <a:latin typeface="Baskerville Old Face" panose="02020602080505020303" pitchFamily="18" charset="0"/>
              </a:rPr>
              <a:t>{ </a:t>
            </a:r>
            <a:r>
              <a:rPr lang="en-US" dirty="0" err="1">
                <a:latin typeface="Baskerville Old Face" panose="02020602080505020303" pitchFamily="18" charset="0"/>
                <a:hlinkClick r:id="rId2"/>
              </a:rPr>
              <a:t>NgModule</a:t>
            </a:r>
            <a:r>
              <a:rPr lang="en-US" dirty="0">
                <a:latin typeface="Baskerville Old Face" panose="02020602080505020303" pitchFamily="18" charset="0"/>
              </a:rPr>
              <a:t> } from '@angular/core'; </a:t>
            </a: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       import </a:t>
            </a:r>
            <a:r>
              <a:rPr lang="en-US" dirty="0">
                <a:latin typeface="Baskerville Old Face" panose="02020602080505020303" pitchFamily="18" charset="0"/>
              </a:rPr>
              <a:t>{ </a:t>
            </a:r>
            <a:r>
              <a:rPr lang="en-US" dirty="0" err="1">
                <a:latin typeface="Baskerville Old Face" panose="02020602080505020303" pitchFamily="18" charset="0"/>
                <a:hlinkClick r:id="rId3"/>
              </a:rPr>
              <a:t>BrowserModule</a:t>
            </a:r>
            <a:r>
              <a:rPr lang="en-US" dirty="0">
                <a:latin typeface="Baskerville Old Face" panose="02020602080505020303" pitchFamily="18" charset="0"/>
              </a:rPr>
              <a:t> } from '@angular/platform-browser'; </a:t>
            </a:r>
            <a:endParaRPr lang="en-US" dirty="0" smtClean="0">
              <a:latin typeface="Baskerville Old Face" panose="02020602080505020303" pitchFamily="18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@</a:t>
            </a:r>
            <a:r>
              <a:rPr lang="en-US" dirty="0" err="1">
                <a:latin typeface="Baskerville Old Face" panose="02020602080505020303" pitchFamily="18" charset="0"/>
                <a:hlinkClick r:id="rId2"/>
              </a:rPr>
              <a:t>NgModule</a:t>
            </a:r>
            <a:r>
              <a:rPr lang="en-US" dirty="0">
                <a:latin typeface="Baskerville Old Face" panose="02020602080505020303" pitchFamily="18" charset="0"/>
              </a:rPr>
              <a:t>({ </a:t>
            </a:r>
            <a:endParaRPr lang="en-US" dirty="0" smtClean="0">
              <a:latin typeface="Baskerville Old Face" panose="02020602080505020303" pitchFamily="18" charset="0"/>
            </a:endParaRPr>
          </a:p>
          <a:p>
            <a:pPr marL="800100" lvl="2" indent="0">
              <a:buNone/>
            </a:pPr>
            <a:r>
              <a:rPr lang="en-US" sz="1600" dirty="0" smtClean="0">
                <a:latin typeface="Baskerville Old Face" panose="02020602080505020303" pitchFamily="18" charset="0"/>
              </a:rPr>
              <a:t>imports</a:t>
            </a:r>
            <a:r>
              <a:rPr lang="en-US" sz="1600" dirty="0">
                <a:latin typeface="Baskerville Old Face" panose="02020602080505020303" pitchFamily="18" charset="0"/>
              </a:rPr>
              <a:t>: [ </a:t>
            </a:r>
            <a:r>
              <a:rPr lang="en-US" sz="1600" dirty="0" err="1">
                <a:latin typeface="Baskerville Old Face" panose="02020602080505020303" pitchFamily="18" charset="0"/>
                <a:hlinkClick r:id="rId3"/>
              </a:rPr>
              <a:t>BrowserModule</a:t>
            </a:r>
            <a:r>
              <a:rPr lang="en-US" sz="1600" dirty="0">
                <a:latin typeface="Baskerville Old Face" panose="02020602080505020303" pitchFamily="18" charset="0"/>
              </a:rPr>
              <a:t> ], </a:t>
            </a:r>
            <a:endParaRPr lang="en-US" sz="1600" dirty="0" smtClean="0">
              <a:latin typeface="Baskerville Old Face" panose="02020602080505020303" pitchFamily="18" charset="0"/>
            </a:endParaRPr>
          </a:p>
          <a:p>
            <a:pPr marL="800100" lvl="2" indent="0">
              <a:buNone/>
            </a:pPr>
            <a:r>
              <a:rPr lang="en-US" sz="1600" dirty="0" smtClean="0">
                <a:latin typeface="Baskerville Old Face" panose="02020602080505020303" pitchFamily="18" charset="0"/>
              </a:rPr>
              <a:t>providers</a:t>
            </a:r>
            <a:r>
              <a:rPr lang="en-US" sz="1600" dirty="0">
                <a:latin typeface="Baskerville Old Face" panose="02020602080505020303" pitchFamily="18" charset="0"/>
              </a:rPr>
              <a:t>: [ Logger </a:t>
            </a:r>
            <a:r>
              <a:rPr lang="en-US" sz="1600" dirty="0" smtClean="0">
                <a:latin typeface="Baskerville Old Face" panose="02020602080505020303" pitchFamily="18" charset="0"/>
              </a:rPr>
              <a:t>],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Baskerville Old Face" panose="02020602080505020303" pitchFamily="18" charset="0"/>
              </a:rPr>
              <a:t>declarations</a:t>
            </a:r>
            <a:r>
              <a:rPr lang="en-US" sz="1600" dirty="0">
                <a:latin typeface="Baskerville Old Face" panose="02020602080505020303" pitchFamily="18" charset="0"/>
              </a:rPr>
              <a:t>: [ </a:t>
            </a:r>
            <a:r>
              <a:rPr lang="en-US" sz="1600" dirty="0" err="1">
                <a:latin typeface="Baskerville Old Face" panose="02020602080505020303" pitchFamily="18" charset="0"/>
              </a:rPr>
              <a:t>AppComponent</a:t>
            </a:r>
            <a:r>
              <a:rPr lang="en-US" sz="1600" dirty="0">
                <a:latin typeface="Baskerville Old Face" panose="02020602080505020303" pitchFamily="18" charset="0"/>
              </a:rPr>
              <a:t> ], </a:t>
            </a:r>
            <a:endParaRPr lang="en-US" sz="1600" dirty="0" smtClean="0">
              <a:latin typeface="Baskerville Old Face" panose="02020602080505020303" pitchFamily="18" charset="0"/>
            </a:endParaRPr>
          </a:p>
          <a:p>
            <a:pPr marL="800100" lvl="2" indent="0">
              <a:buNone/>
            </a:pPr>
            <a:r>
              <a:rPr lang="en-US" sz="1600" dirty="0" smtClean="0">
                <a:latin typeface="Baskerville Old Face" panose="02020602080505020303" pitchFamily="18" charset="0"/>
              </a:rPr>
              <a:t>exports</a:t>
            </a:r>
            <a:r>
              <a:rPr lang="en-US" sz="1600" dirty="0">
                <a:latin typeface="Baskerville Old Face" panose="02020602080505020303" pitchFamily="18" charset="0"/>
              </a:rPr>
              <a:t>: [ </a:t>
            </a:r>
            <a:r>
              <a:rPr lang="en-US" sz="1600" dirty="0" err="1">
                <a:latin typeface="Baskerville Old Face" panose="02020602080505020303" pitchFamily="18" charset="0"/>
              </a:rPr>
              <a:t>AppComponent</a:t>
            </a:r>
            <a:r>
              <a:rPr lang="en-US" sz="1600" dirty="0">
                <a:latin typeface="Baskerville Old Face" panose="02020602080505020303" pitchFamily="18" charset="0"/>
              </a:rPr>
              <a:t> </a:t>
            </a:r>
            <a:r>
              <a:rPr lang="en-US" sz="1600" dirty="0" smtClean="0">
                <a:latin typeface="Baskerville Old Face" panose="02020602080505020303" pitchFamily="18" charset="0"/>
              </a:rPr>
              <a:t>],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Baskerville Old Face" panose="02020602080505020303" pitchFamily="18" charset="0"/>
              </a:rPr>
              <a:t> bootstrap</a:t>
            </a:r>
            <a:r>
              <a:rPr lang="en-US" sz="1600" dirty="0">
                <a:latin typeface="Baskerville Old Face" panose="02020602080505020303" pitchFamily="18" charset="0"/>
              </a:rPr>
              <a:t>: [ </a:t>
            </a:r>
            <a:r>
              <a:rPr lang="en-US" sz="1600" dirty="0" err="1">
                <a:latin typeface="Baskerville Old Face" panose="02020602080505020303" pitchFamily="18" charset="0"/>
              </a:rPr>
              <a:t>AppComponent</a:t>
            </a:r>
            <a:r>
              <a:rPr lang="en-US" sz="1600" dirty="0">
                <a:latin typeface="Baskerville Old Face" panose="02020602080505020303" pitchFamily="18" charset="0"/>
              </a:rPr>
              <a:t> </a:t>
            </a:r>
            <a:r>
              <a:rPr lang="en-US" sz="1600" dirty="0" smtClean="0">
                <a:latin typeface="Baskerville Old Face" panose="02020602080505020303" pitchFamily="18" charset="0"/>
              </a:rPr>
              <a:t>]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Baskerville Old Face" panose="02020602080505020303" pitchFamily="18" charset="0"/>
              </a:rPr>
              <a:t> </a:t>
            </a:r>
            <a:r>
              <a:rPr lang="en-US" sz="1600" dirty="0">
                <a:latin typeface="Baskerville Old Face" panose="02020602080505020303" pitchFamily="18" charset="0"/>
              </a:rPr>
              <a:t>}) </a:t>
            </a:r>
            <a:endParaRPr lang="en-US" sz="1600" dirty="0" smtClean="0">
              <a:latin typeface="Baskerville Old Face" panose="02020602080505020303" pitchFamily="18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export </a:t>
            </a:r>
            <a:r>
              <a:rPr lang="en-US" dirty="0">
                <a:latin typeface="Baskerville Old Face" panose="02020602080505020303" pitchFamily="18" charset="0"/>
              </a:rPr>
              <a:t>class </a:t>
            </a:r>
            <a:r>
              <a:rPr lang="en-US" dirty="0" err="1">
                <a:latin typeface="Baskerville Old Face" panose="02020602080505020303" pitchFamily="18" charset="0"/>
              </a:rPr>
              <a:t>AppModule</a:t>
            </a:r>
            <a:r>
              <a:rPr lang="en-US" dirty="0">
                <a:latin typeface="Baskerville Old Face" panose="02020602080505020303" pitchFamily="18" charset="0"/>
              </a:rPr>
              <a:t> { }</a:t>
            </a:r>
            <a:endParaRPr lang="en-US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31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skerville Old Face" panose="02020602080505020303" pitchFamily="18" charset="0"/>
              </a:rPr>
              <a:t>Components: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9917"/>
            <a:ext cx="8596668" cy="472144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Component contains your business logic  and controls your view/template.</a:t>
            </a:r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A component is a </a:t>
            </a:r>
            <a:r>
              <a:rPr lang="en-US" i="1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directive-with-a-template</a:t>
            </a:r>
            <a:endParaRPr lang="en-US" dirty="0" smtClean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Decorator: </a:t>
            </a:r>
            <a:r>
              <a:rPr lang="en-US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@Component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	@</a:t>
            </a:r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  <a:hlinkClick r:id="rId2"/>
              </a:rPr>
              <a:t>Component</a:t>
            </a:r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({ </a:t>
            </a:r>
            <a:endParaRPr lang="en-US" dirty="0" smtClean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selector</a:t>
            </a:r>
            <a:r>
              <a:rPr lang="en-US" sz="1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: 'app-hero-list', </a:t>
            </a:r>
            <a:endParaRPr lang="en-US" sz="1800" dirty="0" smtClean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templateUrl</a:t>
            </a:r>
            <a:r>
              <a:rPr lang="en-US" sz="1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: './hero-list.component.html</a:t>
            </a:r>
            <a:r>
              <a:rPr lang="en-US" sz="18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',</a:t>
            </a:r>
          </a:p>
          <a:p>
            <a:pPr marL="800100" lvl="2" indent="0">
              <a:buNone/>
            </a:pPr>
            <a:r>
              <a:rPr lang="en-US" sz="1800" dirty="0" smtClean="0">
                <a:latin typeface="Baskerville Old Face" panose="02020602080505020303" pitchFamily="18" charset="0"/>
              </a:rPr>
              <a:t>  </a:t>
            </a:r>
            <a:r>
              <a:rPr lang="en-US" sz="1800" dirty="0" err="1" smtClean="0">
                <a:latin typeface="Baskerville Old Face" panose="02020602080505020303" pitchFamily="18" charset="0"/>
              </a:rPr>
              <a:t>styleUrls</a:t>
            </a:r>
            <a:r>
              <a:rPr lang="en-US" sz="1800" dirty="0">
                <a:latin typeface="Baskerville Old Face" panose="02020602080505020303" pitchFamily="18" charset="0"/>
              </a:rPr>
              <a:t>: </a:t>
            </a:r>
            <a:r>
              <a:rPr lang="en-US" sz="1800" dirty="0" smtClean="0">
                <a:latin typeface="Baskerville Old Face" panose="02020602080505020303" pitchFamily="18" charset="0"/>
              </a:rPr>
              <a:t>['./hero.component.css']</a:t>
            </a:r>
            <a:endParaRPr lang="en-US" sz="1800" dirty="0" smtClean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providers</a:t>
            </a:r>
            <a:r>
              <a:rPr lang="en-US" sz="1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: [ </a:t>
            </a:r>
            <a:r>
              <a:rPr lang="en-US" sz="1800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HeroService</a:t>
            </a:r>
            <a:r>
              <a:rPr lang="en-US" sz="1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] </a:t>
            </a:r>
            <a:endParaRPr lang="en-US" sz="1800" dirty="0" smtClean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8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}) 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export </a:t>
            </a:r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Baskerville Old Face" panose="02020602080505020303" pitchFamily="18" charset="0"/>
                <a:cs typeface="Times New Roman" panose="02020603050405020304" pitchFamily="18" charset="0"/>
              </a:rPr>
              <a:t>HeroListComponent</a:t>
            </a:r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implements </a:t>
            </a:r>
            <a:r>
              <a:rPr lang="en-US" dirty="0" err="1">
                <a:latin typeface="Baskerville Old Face" panose="02020602080505020303" pitchFamily="18" charset="0"/>
                <a:cs typeface="Times New Roman" panose="02020603050405020304" pitchFamily="18" charset="0"/>
                <a:hlinkClick r:id="rId3"/>
              </a:rPr>
              <a:t>OnInit</a:t>
            </a:r>
            <a:r>
              <a:rPr lang="en-US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 { /* . . . */ }</a:t>
            </a:r>
          </a:p>
        </p:txBody>
      </p:sp>
    </p:spTree>
    <p:extLst>
      <p:ext uri="{BB962C8B-B14F-4D97-AF65-F5344CB8AC3E}">
        <p14:creationId xmlns:p14="http://schemas.microsoft.com/office/powerpoint/2010/main" val="32064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0041"/>
            <a:ext cx="8596668" cy="685800"/>
          </a:xfrm>
        </p:spPr>
        <p:txBody>
          <a:bodyPr/>
          <a:lstStyle/>
          <a:p>
            <a:r>
              <a:rPr lang="en-US" dirty="0" smtClean="0"/>
              <a:t>Services: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701" y="1005841"/>
            <a:ext cx="8596668" cy="5559551"/>
          </a:xfrm>
        </p:spPr>
        <p:txBody>
          <a:bodyPr>
            <a:normAutofit fontScale="6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900" dirty="0" smtClean="0"/>
              <a:t>It is used to share data across components. All server side interaction logic we keep in service.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dirty="0" smtClean="0"/>
              <a:t>Service's are singleton object in typescript.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b="1" dirty="0" smtClean="0"/>
              <a:t>Example</a:t>
            </a:r>
            <a:r>
              <a:rPr lang="en-US" sz="2900" dirty="0" smtClean="0"/>
              <a:t>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500" dirty="0" smtClean="0"/>
              <a:t>export </a:t>
            </a:r>
            <a:r>
              <a:rPr lang="en-US" sz="2500" dirty="0"/>
              <a:t>class </a:t>
            </a:r>
            <a:r>
              <a:rPr lang="en-US" sz="2500" dirty="0" err="1"/>
              <a:t>GlobalService</a:t>
            </a:r>
            <a:r>
              <a:rPr lang="en-US" sz="2500" dirty="0"/>
              <a:t> {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smtClean="0"/>
              <a:t>constructor(private </a:t>
            </a:r>
            <a:r>
              <a:rPr lang="en-US" sz="2500" dirty="0" err="1"/>
              <a:t>httpClient</a:t>
            </a:r>
            <a:r>
              <a:rPr lang="en-US" sz="2500" dirty="0"/>
              <a:t> : Http) { }</a:t>
            </a:r>
          </a:p>
          <a:p>
            <a:pPr marL="0" indent="0">
              <a:buNone/>
            </a:pPr>
            <a:r>
              <a:rPr lang="en-US" sz="2500" dirty="0" smtClean="0"/>
              <a:t>		public </a:t>
            </a:r>
            <a:r>
              <a:rPr lang="en-US" sz="2500" dirty="0" err="1"/>
              <a:t>getRequest</a:t>
            </a:r>
            <a:r>
              <a:rPr lang="en-US" sz="2500" dirty="0"/>
              <a:t> ( </a:t>
            </a:r>
            <a:r>
              <a:rPr lang="en-US" sz="2500" dirty="0" err="1"/>
              <a:t>requestUrl</a:t>
            </a:r>
            <a:r>
              <a:rPr lang="en-US" sz="2500" dirty="0"/>
              <a:t> : string ) : Observable&lt;any&gt; {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		return </a:t>
            </a:r>
            <a:r>
              <a:rPr lang="en-US" sz="2500" dirty="0" err="1" smtClean="0"/>
              <a:t>this.httpClient.get</a:t>
            </a:r>
            <a:r>
              <a:rPr lang="en-US" sz="2500" dirty="0" smtClean="0"/>
              <a:t>(</a:t>
            </a:r>
            <a:r>
              <a:rPr lang="en-US" sz="2500" dirty="0" err="1" smtClean="0"/>
              <a:t>requestUrl</a:t>
            </a:r>
            <a:r>
              <a:rPr lang="en-US" sz="2500" dirty="0" smtClean="0"/>
              <a:t>)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					.map(response =&gt; </a:t>
            </a:r>
            <a:r>
              <a:rPr lang="en-US" sz="2500" dirty="0" err="1" smtClean="0"/>
              <a:t>this.handleResponse</a:t>
            </a:r>
            <a:r>
              <a:rPr lang="en-US" sz="2500" dirty="0" smtClean="0"/>
              <a:t>(response</a:t>
            </a:r>
            <a:r>
              <a:rPr lang="en-US" sz="2500" dirty="0"/>
              <a:t>))</a:t>
            </a:r>
          </a:p>
          <a:p>
            <a:pPr marL="2286000" lvl="5" indent="0">
              <a:buNone/>
            </a:pPr>
            <a:r>
              <a:rPr lang="en-US" sz="2500" dirty="0" smtClean="0"/>
              <a:t>                         .</a:t>
            </a:r>
            <a:r>
              <a:rPr lang="en-US" sz="2500" dirty="0"/>
              <a:t>catch(error =&gt; </a:t>
            </a:r>
            <a:r>
              <a:rPr lang="en-US" sz="2500" dirty="0" err="1"/>
              <a:t>this.handleError</a:t>
            </a:r>
            <a:r>
              <a:rPr lang="en-US" sz="2500" dirty="0"/>
              <a:t>(error</a:t>
            </a:r>
            <a:r>
              <a:rPr lang="en-US" sz="2500" dirty="0" smtClean="0"/>
              <a:t>))</a:t>
            </a:r>
          </a:p>
          <a:p>
            <a:pPr marL="2286000" lvl="5" indent="0">
              <a:buNone/>
            </a:pPr>
            <a:r>
              <a:rPr lang="en-US" sz="2500" dirty="0" smtClean="0"/>
              <a:t>} </a:t>
            </a:r>
          </a:p>
          <a:p>
            <a:pPr marL="0" indent="0">
              <a:buNone/>
            </a:pPr>
            <a:r>
              <a:rPr lang="en-US" sz="2500" dirty="0" smtClean="0"/>
              <a:t>	         public </a:t>
            </a:r>
            <a:r>
              <a:rPr lang="en-US" sz="2500" dirty="0" err="1"/>
              <a:t>postRequest</a:t>
            </a:r>
            <a:r>
              <a:rPr lang="en-US" sz="2500" dirty="0"/>
              <a:t>&lt;T&gt; (</a:t>
            </a:r>
            <a:r>
              <a:rPr lang="en-US" sz="2500" dirty="0" err="1"/>
              <a:t>requestUrl</a:t>
            </a:r>
            <a:r>
              <a:rPr lang="en-US" sz="2500" dirty="0"/>
              <a:t> : string, </a:t>
            </a:r>
            <a:r>
              <a:rPr lang="en-US" sz="2500" dirty="0" err="1"/>
              <a:t>postBody</a:t>
            </a:r>
            <a:r>
              <a:rPr lang="en-US" sz="2500" dirty="0"/>
              <a:t> : T) : Observable&lt;any&gt; {</a:t>
            </a:r>
          </a:p>
          <a:p>
            <a:pPr marL="0" indent="0">
              <a:buNone/>
            </a:pPr>
            <a:r>
              <a:rPr lang="en-US" sz="2500" dirty="0" smtClean="0"/>
              <a:t>				return </a:t>
            </a:r>
            <a:r>
              <a:rPr lang="en-US" sz="2500" dirty="0" err="1"/>
              <a:t>this.httpClient.post</a:t>
            </a:r>
            <a:r>
              <a:rPr lang="en-US" sz="2500" dirty="0"/>
              <a:t>(</a:t>
            </a:r>
            <a:r>
              <a:rPr lang="en-US" sz="2500" dirty="0" err="1"/>
              <a:t>requestUrl</a:t>
            </a:r>
            <a:r>
              <a:rPr lang="en-US" sz="2500" dirty="0"/>
              <a:t>, </a:t>
            </a:r>
            <a:r>
              <a:rPr lang="en-US" sz="2500" dirty="0" err="1" smtClean="0"/>
              <a:t>postBody</a:t>
            </a:r>
            <a:r>
              <a:rPr lang="en-US" sz="2500" dirty="0" smtClean="0"/>
              <a:t>)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				.</a:t>
            </a:r>
            <a:r>
              <a:rPr lang="en-US" sz="2500" dirty="0"/>
              <a:t>map(response =&gt; </a:t>
            </a:r>
            <a:r>
              <a:rPr lang="en-US" sz="2500" dirty="0" err="1"/>
              <a:t>this.handleResponse</a:t>
            </a:r>
            <a:r>
              <a:rPr lang="en-US" sz="2500" dirty="0"/>
              <a:t>(response</a:t>
            </a:r>
            <a:r>
              <a:rPr lang="en-US" sz="2500" dirty="0" smtClean="0"/>
              <a:t>))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				.</a:t>
            </a:r>
            <a:r>
              <a:rPr lang="en-US" sz="2500" dirty="0"/>
              <a:t>catch(error =&gt; </a:t>
            </a:r>
            <a:r>
              <a:rPr lang="en-US" sz="2500" dirty="0" err="1" smtClean="0"/>
              <a:t>this.handleError</a:t>
            </a:r>
            <a:r>
              <a:rPr lang="en-US" sz="2500" dirty="0" smtClean="0"/>
              <a:t>(error))</a:t>
            </a:r>
          </a:p>
          <a:p>
            <a:pPr marL="0" indent="0">
              <a:buNone/>
            </a:pPr>
            <a:r>
              <a:rPr lang="en-US" sz="2500" dirty="0" smtClean="0"/>
              <a:t>	    }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5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Deloitte US Color1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4040</TotalTime>
  <Words>334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Baskerville Old Face</vt:lpstr>
      <vt:lpstr>Courier New</vt:lpstr>
      <vt:lpstr>Times New Roman</vt:lpstr>
      <vt:lpstr>Trebuchet MS</vt:lpstr>
      <vt:lpstr>Wingdings</vt:lpstr>
      <vt:lpstr>Wingdings 3</vt:lpstr>
      <vt:lpstr>Facet</vt:lpstr>
      <vt:lpstr>Angular 4 </vt:lpstr>
      <vt:lpstr>Agenda</vt:lpstr>
      <vt:lpstr>What is Angular and It’s Key Feature</vt:lpstr>
      <vt:lpstr>Dependency: Node JS &amp; Angular cli</vt:lpstr>
      <vt:lpstr>How to start with angular js Application</vt:lpstr>
      <vt:lpstr>Project Structure</vt:lpstr>
      <vt:lpstr>Modules:</vt:lpstr>
      <vt:lpstr>Components:</vt:lpstr>
      <vt:lpstr>Services:</vt:lpstr>
      <vt:lpstr>Directive:</vt:lpstr>
      <vt:lpstr>Types of Data Binding:</vt:lpstr>
      <vt:lpstr>Data Binding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 Training</dc:title>
  <dc:creator>Agrawal, Nikita</dc:creator>
  <cp:lastModifiedBy>Agrawal, Nikita</cp:lastModifiedBy>
  <cp:revision>101</cp:revision>
  <dcterms:created xsi:type="dcterms:W3CDTF">2018-01-29T15:26:55Z</dcterms:created>
  <dcterms:modified xsi:type="dcterms:W3CDTF">2018-02-06T06:14:10Z</dcterms:modified>
</cp:coreProperties>
</file>