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37"/>
  </p:notesMasterIdLst>
  <p:sldIdLst>
    <p:sldId id="256" r:id="rId5"/>
    <p:sldId id="257" r:id="rId6"/>
    <p:sldId id="284" r:id="rId7"/>
    <p:sldId id="258" r:id="rId8"/>
    <p:sldId id="259" r:id="rId9"/>
    <p:sldId id="260" r:id="rId10"/>
    <p:sldId id="261" r:id="rId11"/>
    <p:sldId id="263" r:id="rId12"/>
    <p:sldId id="262" r:id="rId13"/>
    <p:sldId id="264" r:id="rId14"/>
    <p:sldId id="265" r:id="rId15"/>
    <p:sldId id="283" r:id="rId16"/>
    <p:sldId id="266" r:id="rId17"/>
    <p:sldId id="268" r:id="rId18"/>
    <p:sldId id="267" r:id="rId19"/>
    <p:sldId id="269" r:id="rId20"/>
    <p:sldId id="270" r:id="rId21"/>
    <p:sldId id="271" r:id="rId22"/>
    <p:sldId id="272" r:id="rId23"/>
    <p:sldId id="273" r:id="rId24"/>
    <p:sldId id="274" r:id="rId25"/>
    <p:sldId id="275" r:id="rId26"/>
    <p:sldId id="276" r:id="rId27"/>
    <p:sldId id="277" r:id="rId28"/>
    <p:sldId id="278" r:id="rId29"/>
    <p:sldId id="279" r:id="rId30"/>
    <p:sldId id="285" r:id="rId31"/>
    <p:sldId id="286" r:id="rId32"/>
    <p:sldId id="287" r:id="rId33"/>
    <p:sldId id="280" r:id="rId34"/>
    <p:sldId id="281" r:id="rId35"/>
    <p:sldId id="282" r:id="rId3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iSnyxVbCdqfxpmAcD2nvUpPTdXN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869983-9CB1-9A10-1452-A8CC1FFFFC7C}" v="85" dt="2023-10-06T07:09:35.675"/>
    <p1510:client id="{6CB00498-1273-4A66-BD85-50F9C84F3588}" v="2" dt="2023-10-13T06:43:06.7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customschemas.google.com/relationships/presentationmetadata" Target="meta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EER GUPTA - 60018220007" userId="S::sameer.gupta007@svkmmumbai.onmicrosoft.com::830cc941-4157-423e-b9a9-d7855f22f92f" providerId="AD" clId="Web-{6CB00498-1273-4A66-BD85-50F9C84F3588}"/>
    <pc:docChg chg="sldOrd">
      <pc:chgData name="SAMEER GUPTA - 60018220007" userId="S::sameer.gupta007@svkmmumbai.onmicrosoft.com::830cc941-4157-423e-b9a9-d7855f22f92f" providerId="AD" clId="Web-{6CB00498-1273-4A66-BD85-50F9C84F3588}" dt="2023-10-13T06:43:06.796" v="1"/>
      <pc:docMkLst>
        <pc:docMk/>
      </pc:docMkLst>
      <pc:sldChg chg="ord">
        <pc:chgData name="SAMEER GUPTA - 60018220007" userId="S::sameer.gupta007@svkmmumbai.onmicrosoft.com::830cc941-4157-423e-b9a9-d7855f22f92f" providerId="AD" clId="Web-{6CB00498-1273-4A66-BD85-50F9C84F3588}" dt="2023-10-13T06:28:43.736" v="0"/>
        <pc:sldMkLst>
          <pc:docMk/>
          <pc:sldMk cId="0" sldId="262"/>
        </pc:sldMkLst>
      </pc:sldChg>
      <pc:sldChg chg="ord">
        <pc:chgData name="SAMEER GUPTA - 60018220007" userId="S::sameer.gupta007@svkmmumbai.onmicrosoft.com::830cc941-4157-423e-b9a9-d7855f22f92f" providerId="AD" clId="Web-{6CB00498-1273-4A66-BD85-50F9C84F3588}" dt="2023-10-13T06:43:06.796" v="1"/>
        <pc:sldMkLst>
          <pc:docMk/>
          <pc:sldMk cId="0" sldId="267"/>
        </pc:sldMkLst>
      </pc:sldChg>
    </pc:docChg>
  </pc:docChgLst>
  <pc:docChgLst>
    <pc:chgData name="Deepali Patil" userId="S::deepali.patil@djsce.ac.in::ac81880a-d873-4979-ab56-d974d9135f73" providerId="AD" clId="Web-{22869983-9CB1-9A10-1452-A8CC1FFFFC7C}"/>
    <pc:docChg chg="addSld delSld modSld">
      <pc:chgData name="Deepali Patil" userId="S::deepali.patil@djsce.ac.in::ac81880a-d873-4979-ab56-d974d9135f73" providerId="AD" clId="Web-{22869983-9CB1-9A10-1452-A8CC1FFFFC7C}" dt="2023-10-06T07:09:32.753" v="92" actId="20577"/>
      <pc:docMkLst>
        <pc:docMk/>
      </pc:docMkLst>
      <pc:sldChg chg="modSp new">
        <pc:chgData name="Deepali Patil" userId="S::deepali.patil@djsce.ac.in::ac81880a-d873-4979-ab56-d974d9135f73" providerId="AD" clId="Web-{22869983-9CB1-9A10-1452-A8CC1FFFFC7C}" dt="2023-10-06T06:55:25.231" v="35" actId="20577"/>
        <pc:sldMkLst>
          <pc:docMk/>
          <pc:sldMk cId="1282325817" sldId="283"/>
        </pc:sldMkLst>
        <pc:spChg chg="mod">
          <ac:chgData name="Deepali Patil" userId="S::deepali.patil@djsce.ac.in::ac81880a-d873-4979-ab56-d974d9135f73" providerId="AD" clId="Web-{22869983-9CB1-9A10-1452-A8CC1FFFFC7C}" dt="2023-10-06T06:53:06.993" v="9" actId="20577"/>
          <ac:spMkLst>
            <pc:docMk/>
            <pc:sldMk cId="1282325817" sldId="283"/>
            <ac:spMk id="2" creationId="{42928B94-4F1F-45E4-99A0-E276A07CEC72}"/>
          </ac:spMkLst>
        </pc:spChg>
        <pc:spChg chg="mod">
          <ac:chgData name="Deepali Patil" userId="S::deepali.patil@djsce.ac.in::ac81880a-d873-4979-ab56-d974d9135f73" providerId="AD" clId="Web-{22869983-9CB1-9A10-1452-A8CC1FFFFC7C}" dt="2023-10-06T06:55:25.231" v="35" actId="20577"/>
          <ac:spMkLst>
            <pc:docMk/>
            <pc:sldMk cId="1282325817" sldId="283"/>
            <ac:spMk id="3" creationId="{987D1E69-1A57-A33F-38F4-F3DEE559FFDD}"/>
          </ac:spMkLst>
        </pc:spChg>
      </pc:sldChg>
      <pc:sldChg chg="add">
        <pc:chgData name="Deepali Patil" userId="S::deepali.patil@djsce.ac.in::ac81880a-d873-4979-ab56-d974d9135f73" providerId="AD" clId="Web-{22869983-9CB1-9A10-1452-A8CC1FFFFC7C}" dt="2023-10-06T06:57:28.765" v="61"/>
        <pc:sldMkLst>
          <pc:docMk/>
          <pc:sldMk cId="2521556835" sldId="284"/>
        </pc:sldMkLst>
      </pc:sldChg>
      <pc:sldChg chg="addSp modSp new del">
        <pc:chgData name="Deepali Patil" userId="S::deepali.patil@djsce.ac.in::ac81880a-d873-4979-ab56-d974d9135f73" providerId="AD" clId="Web-{22869983-9CB1-9A10-1452-A8CC1FFFFC7C}" dt="2023-10-06T06:57:17.499" v="60"/>
        <pc:sldMkLst>
          <pc:docMk/>
          <pc:sldMk cId="3710542833" sldId="284"/>
        </pc:sldMkLst>
        <pc:spChg chg="mod">
          <ac:chgData name="Deepali Patil" userId="S::deepali.patil@djsce.ac.in::ac81880a-d873-4979-ab56-d974d9135f73" providerId="AD" clId="Web-{22869983-9CB1-9A10-1452-A8CC1FFFFC7C}" dt="2023-10-06T06:56:00.091" v="43" actId="20577"/>
          <ac:spMkLst>
            <pc:docMk/>
            <pc:sldMk cId="3710542833" sldId="284"/>
            <ac:spMk id="2" creationId="{2CC72A5E-8D81-D86B-C14B-F8DD5719BCA5}"/>
          </ac:spMkLst>
        </pc:spChg>
        <pc:spChg chg="mod">
          <ac:chgData name="Deepali Patil" userId="S::deepali.patil@djsce.ac.in::ac81880a-d873-4979-ab56-d974d9135f73" providerId="AD" clId="Web-{22869983-9CB1-9A10-1452-A8CC1FFFFC7C}" dt="2023-10-06T06:57:16.515" v="59" actId="20577"/>
          <ac:spMkLst>
            <pc:docMk/>
            <pc:sldMk cId="3710542833" sldId="284"/>
            <ac:spMk id="3" creationId="{12529AF8-6C97-D99C-F09C-5B5EB2A8023A}"/>
          </ac:spMkLst>
        </pc:spChg>
        <pc:picChg chg="add mod">
          <ac:chgData name="Deepali Patil" userId="S::deepali.patil@djsce.ac.in::ac81880a-d873-4979-ab56-d974d9135f73" providerId="AD" clId="Web-{22869983-9CB1-9A10-1452-A8CC1FFFFC7C}" dt="2023-10-06T06:57:08.765" v="56" actId="1076"/>
          <ac:picMkLst>
            <pc:docMk/>
            <pc:sldMk cId="3710542833" sldId="284"/>
            <ac:picMk id="4" creationId="{D93D5536-B115-023F-622F-D2C00FEA993D}"/>
          </ac:picMkLst>
        </pc:picChg>
      </pc:sldChg>
      <pc:sldChg chg="modSp new">
        <pc:chgData name="Deepali Patil" userId="S::deepali.patil@djsce.ac.in::ac81880a-d873-4979-ab56-d974d9135f73" providerId="AD" clId="Web-{22869983-9CB1-9A10-1452-A8CC1FFFFC7C}" dt="2023-10-06T07:05:00.105" v="70" actId="20577"/>
        <pc:sldMkLst>
          <pc:docMk/>
          <pc:sldMk cId="1210558983" sldId="285"/>
        </pc:sldMkLst>
        <pc:spChg chg="mod">
          <ac:chgData name="Deepali Patil" userId="S::deepali.patil@djsce.ac.in::ac81880a-d873-4979-ab56-d974d9135f73" providerId="AD" clId="Web-{22869983-9CB1-9A10-1452-A8CC1FFFFC7C}" dt="2023-10-06T07:00:05.379" v="64" actId="20577"/>
          <ac:spMkLst>
            <pc:docMk/>
            <pc:sldMk cId="1210558983" sldId="285"/>
            <ac:spMk id="2" creationId="{7202AA55-F482-A602-C19E-E19802EAED1A}"/>
          </ac:spMkLst>
        </pc:spChg>
        <pc:spChg chg="mod">
          <ac:chgData name="Deepali Patil" userId="S::deepali.patil@djsce.ac.in::ac81880a-d873-4979-ab56-d974d9135f73" providerId="AD" clId="Web-{22869983-9CB1-9A10-1452-A8CC1FFFFC7C}" dt="2023-10-06T07:05:00.105" v="70" actId="20577"/>
          <ac:spMkLst>
            <pc:docMk/>
            <pc:sldMk cId="1210558983" sldId="285"/>
            <ac:spMk id="3" creationId="{1284AD39-4543-FC7D-B04E-7D39D0A22294}"/>
          </ac:spMkLst>
        </pc:spChg>
      </pc:sldChg>
      <pc:sldChg chg="modSp new">
        <pc:chgData name="Deepali Patil" userId="S::deepali.patil@djsce.ac.in::ac81880a-d873-4979-ab56-d974d9135f73" providerId="AD" clId="Web-{22869983-9CB1-9A10-1452-A8CC1FFFFC7C}" dt="2023-10-06T07:07:30.781" v="85" actId="20577"/>
        <pc:sldMkLst>
          <pc:docMk/>
          <pc:sldMk cId="259877480" sldId="286"/>
        </pc:sldMkLst>
        <pc:spChg chg="mod">
          <ac:chgData name="Deepali Patil" userId="S::deepali.patil@djsce.ac.in::ac81880a-d873-4979-ab56-d974d9135f73" providerId="AD" clId="Web-{22869983-9CB1-9A10-1452-A8CC1FFFFC7C}" dt="2023-10-06T07:07:30.781" v="85" actId="20577"/>
          <ac:spMkLst>
            <pc:docMk/>
            <pc:sldMk cId="259877480" sldId="286"/>
            <ac:spMk id="2" creationId="{229A4651-5917-934A-62FF-4DE3C6DFDF5F}"/>
          </ac:spMkLst>
        </pc:spChg>
        <pc:spChg chg="mod">
          <ac:chgData name="Deepali Patil" userId="S::deepali.patil@djsce.ac.in::ac81880a-d873-4979-ab56-d974d9135f73" providerId="AD" clId="Web-{22869983-9CB1-9A10-1452-A8CC1FFFFC7C}" dt="2023-10-06T07:05:57.623" v="81" actId="20577"/>
          <ac:spMkLst>
            <pc:docMk/>
            <pc:sldMk cId="259877480" sldId="286"/>
            <ac:spMk id="3" creationId="{1FD7C60F-8578-9422-AA8E-CA452404CF15}"/>
          </ac:spMkLst>
        </pc:spChg>
      </pc:sldChg>
      <pc:sldChg chg="add del">
        <pc:chgData name="Deepali Patil" userId="S::deepali.patil@djsce.ac.in::ac81880a-d873-4979-ab56-d974d9135f73" providerId="AD" clId="Web-{22869983-9CB1-9A10-1452-A8CC1FFFFC7C}" dt="2023-10-06T07:00:22.129" v="66"/>
        <pc:sldMkLst>
          <pc:docMk/>
          <pc:sldMk cId="2874269144" sldId="286"/>
        </pc:sldMkLst>
      </pc:sldChg>
      <pc:sldChg chg="modSp add replId">
        <pc:chgData name="Deepali Patil" userId="S::deepali.patil@djsce.ac.in::ac81880a-d873-4979-ab56-d974d9135f73" providerId="AD" clId="Web-{22869983-9CB1-9A10-1452-A8CC1FFFFC7C}" dt="2023-10-06T07:09:32.753" v="92" actId="20577"/>
        <pc:sldMkLst>
          <pc:docMk/>
          <pc:sldMk cId="4060445770" sldId="287"/>
        </pc:sldMkLst>
        <pc:spChg chg="mod">
          <ac:chgData name="Deepali Patil" userId="S::deepali.patil@djsce.ac.in::ac81880a-d873-4979-ab56-d974d9135f73" providerId="AD" clId="Web-{22869983-9CB1-9A10-1452-A8CC1FFFFC7C}" dt="2023-10-06T07:09:32.753" v="92" actId="20577"/>
          <ac:spMkLst>
            <pc:docMk/>
            <pc:sldMk cId="4060445770" sldId="287"/>
            <ac:spMk id="3" creationId="{1FD7C60F-8578-9422-AA8E-CA452404CF1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 name="Google Shape;6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 name="Google Shape;6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1b0b528da34_0_4"/>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g1b0b528da34_0_4"/>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Google Shape;16;g1b0b528da34_0_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g1b0b528da34_0_39"/>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g1b0b528da34_0_39"/>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1" name="Google Shape;51;g1b0b528da34_0_3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g1b0b528da34_0_4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4"/>
        <p:cNvGrpSpPr/>
        <p:nvPr/>
      </p:nvGrpSpPr>
      <p:grpSpPr>
        <a:xfrm>
          <a:off x="0" y="0"/>
          <a:ext cx="0" cy="0"/>
          <a:chOff x="0" y="0"/>
          <a:chExt cx="0" cy="0"/>
        </a:xfrm>
      </p:grpSpPr>
      <p:sp>
        <p:nvSpPr>
          <p:cNvPr id="55" name="Google Shape;55;g1b0b528da34_0_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6" name="Google Shape;56;g1b0b528da34_0_45"/>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1200"/>
              </a:spcBef>
              <a:spcAft>
                <a:spcPts val="0"/>
              </a:spcAft>
              <a:buClr>
                <a:schemeClr val="dk1"/>
              </a:buClr>
              <a:buSzPts val="1800"/>
              <a:buChar char="●"/>
              <a:defRPr/>
            </a:lvl7pPr>
            <a:lvl8pPr marL="3657600" lvl="7" indent="-342900" algn="l" rtl="0">
              <a:spcBef>
                <a:spcPts val="1200"/>
              </a:spcBef>
              <a:spcAft>
                <a:spcPts val="0"/>
              </a:spcAft>
              <a:buClr>
                <a:schemeClr val="dk1"/>
              </a:buClr>
              <a:buSzPts val="1800"/>
              <a:buChar char="○"/>
              <a:defRPr/>
            </a:lvl8pPr>
            <a:lvl9pPr marL="4114800" lvl="8" indent="-342900" algn="l" rtl="0">
              <a:spcBef>
                <a:spcPts val="1200"/>
              </a:spcBef>
              <a:spcAft>
                <a:spcPts val="1200"/>
              </a:spcAft>
              <a:buClr>
                <a:schemeClr val="dk1"/>
              </a:buClr>
              <a:buSzPts val="1800"/>
              <a:buChar char="■"/>
              <a:defRPr/>
            </a:lvl9pPr>
          </a:lstStyle>
          <a:p>
            <a:endParaRPr/>
          </a:p>
        </p:txBody>
      </p:sp>
      <p:sp>
        <p:nvSpPr>
          <p:cNvPr id="57" name="Google Shape;57;g1b0b528da34_0_4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g1b0b528da34_0_4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g1b0b528da34_0_4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sz="1200" b="0" i="0" u="none" strike="noStrike" cap="none">
                <a:solidFill>
                  <a:srgbClr val="888888"/>
                </a:solidFill>
                <a:latin typeface="Calibri"/>
                <a:ea typeface="Calibri"/>
                <a:cs typeface="Calibri"/>
                <a:sym typeface="Calibri"/>
              </a:defRPr>
            </a:lvl1pPr>
            <a:lvl2pPr marL="0" lvl="1" indent="0" algn="r" rtl="0">
              <a:spcBef>
                <a:spcPts val="0"/>
              </a:spcBef>
              <a:buNone/>
              <a:defRPr sz="1200" b="0" i="0" u="none" strike="noStrike" cap="none">
                <a:solidFill>
                  <a:srgbClr val="888888"/>
                </a:solidFill>
                <a:latin typeface="Calibri"/>
                <a:ea typeface="Calibri"/>
                <a:cs typeface="Calibri"/>
                <a:sym typeface="Calibri"/>
              </a:defRPr>
            </a:lvl2pPr>
            <a:lvl3pPr marL="0" lvl="2" indent="0" algn="r" rtl="0">
              <a:spcBef>
                <a:spcPts val="0"/>
              </a:spcBef>
              <a:buNone/>
              <a:defRPr sz="1200" b="0" i="0" u="none" strike="noStrike" cap="none">
                <a:solidFill>
                  <a:srgbClr val="888888"/>
                </a:solidFill>
                <a:latin typeface="Calibri"/>
                <a:ea typeface="Calibri"/>
                <a:cs typeface="Calibri"/>
                <a:sym typeface="Calibri"/>
              </a:defRPr>
            </a:lvl3pPr>
            <a:lvl4pPr marL="0" lvl="3" indent="0" algn="r" rtl="0">
              <a:spcBef>
                <a:spcPts val="0"/>
              </a:spcBef>
              <a:buNone/>
              <a:defRPr sz="1200" b="0" i="0" u="none" strike="noStrike" cap="none">
                <a:solidFill>
                  <a:srgbClr val="888888"/>
                </a:solidFill>
                <a:latin typeface="Calibri"/>
                <a:ea typeface="Calibri"/>
                <a:cs typeface="Calibri"/>
                <a:sym typeface="Calibri"/>
              </a:defRPr>
            </a:lvl4pPr>
            <a:lvl5pPr marL="0" lvl="4" indent="0" algn="r" rtl="0">
              <a:spcBef>
                <a:spcPts val="0"/>
              </a:spcBef>
              <a:buNone/>
              <a:defRPr sz="1200" b="0" i="0" u="none" strike="noStrike" cap="none">
                <a:solidFill>
                  <a:srgbClr val="888888"/>
                </a:solidFill>
                <a:latin typeface="Calibri"/>
                <a:ea typeface="Calibri"/>
                <a:cs typeface="Calibri"/>
                <a:sym typeface="Calibri"/>
              </a:defRPr>
            </a:lvl5pPr>
            <a:lvl6pPr marL="0" lvl="5" indent="0" algn="r" rtl="0">
              <a:spcBef>
                <a:spcPts val="0"/>
              </a:spcBef>
              <a:buNone/>
              <a:defRPr sz="1200" b="0" i="0" u="none" strike="noStrike" cap="none">
                <a:solidFill>
                  <a:srgbClr val="888888"/>
                </a:solidFill>
                <a:latin typeface="Calibri"/>
                <a:ea typeface="Calibri"/>
                <a:cs typeface="Calibri"/>
                <a:sym typeface="Calibri"/>
              </a:defRPr>
            </a:lvl6pPr>
            <a:lvl7pPr marL="0" lvl="6" indent="0" algn="r" rtl="0">
              <a:spcBef>
                <a:spcPts val="0"/>
              </a:spcBef>
              <a:buNone/>
              <a:defRPr sz="1200" b="0" i="0" u="none" strike="noStrike" cap="none">
                <a:solidFill>
                  <a:srgbClr val="888888"/>
                </a:solidFill>
                <a:latin typeface="Calibri"/>
                <a:ea typeface="Calibri"/>
                <a:cs typeface="Calibri"/>
                <a:sym typeface="Calibri"/>
              </a:defRPr>
            </a:lvl7pPr>
            <a:lvl8pPr marL="0" lvl="7" indent="0" algn="r" rtl="0">
              <a:spcBef>
                <a:spcPts val="0"/>
              </a:spcBef>
              <a:buNone/>
              <a:defRPr sz="1200" b="0" i="0" u="none" strike="noStrike" cap="none">
                <a:solidFill>
                  <a:srgbClr val="888888"/>
                </a:solidFill>
                <a:latin typeface="Calibri"/>
                <a:ea typeface="Calibri"/>
                <a:cs typeface="Calibri"/>
                <a:sym typeface="Calibri"/>
              </a:defRPr>
            </a:lvl8pPr>
            <a:lvl9pPr marL="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1b0b528da34_0_8"/>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g1b0b528da34_0_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1b0b528da34_0_11"/>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g1b0b528da34_0_11"/>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g1b0b528da34_0_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g1b0b528da34_0_1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g1b0b528da34_0_1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g1b0b528da34_0_1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g1b0b528da34_0_1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g1b0b528da34_0_2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g1b0b528da34_0_2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g1b0b528da34_0_23"/>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g1b0b528da34_0_23"/>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g1b0b528da34_0_2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g1b0b528da34_0_27"/>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Google Shape;38;g1b0b528da34_0_2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1b0b528da34_0_30"/>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g1b0b528da34_0_30"/>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g1b0b528da34_0_30"/>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g1b0b528da34_0_30"/>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4" name="Google Shape;44;g1b0b528da34_0_3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g1b0b528da34_0_36"/>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7" name="Google Shape;47;g1b0b528da34_0_3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1b0b528da34_0_0"/>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1" name="Google Shape;11;g1b0b528da34_0_0"/>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12" name="Google Shape;12;g1b0b528da34_0_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
          <p:cNvSpPr txBox="1">
            <a:spLocks noGrp="1"/>
          </p:cNvSpPr>
          <p:nvPr>
            <p:ph type="ctrTitle"/>
          </p:nvPr>
        </p:nvSpPr>
        <p:spPr>
          <a:xfrm>
            <a:off x="685800" y="609600"/>
            <a:ext cx="8206680" cy="526767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None/>
            </a:pPr>
            <a:br>
              <a:rPr lang="en-US"/>
            </a:br>
            <a:br>
              <a:rPr lang="en-US"/>
            </a:br>
            <a:br>
              <a:rPr lang="en-US"/>
            </a:br>
            <a:br>
              <a:rPr lang="en-US"/>
            </a:br>
            <a:r>
              <a:rPr lang="en-US"/>
              <a:t>DBMS</a:t>
            </a:r>
            <a:br>
              <a:rPr lang="en-US"/>
            </a:br>
            <a:br>
              <a:rPr lang="en-US"/>
            </a:br>
            <a:r>
              <a:rPr lang="en-US" sz="2700"/>
              <a:t>SQL-Join</a:t>
            </a:r>
            <a:br>
              <a:rPr lang="en-US"/>
            </a:br>
            <a:br>
              <a:rPr lang="en-US"/>
            </a:br>
            <a:r>
              <a:rPr lang="en-US"/>
              <a:t>					</a:t>
            </a:r>
            <a:br>
              <a:rPr lang="en-US"/>
            </a:br>
            <a:br>
              <a:rPr lang="en-US"/>
            </a:br>
            <a:endParaRPr sz="2000"/>
          </a:p>
        </p:txBody>
      </p:sp>
      <p:sp>
        <p:nvSpPr>
          <p:cNvPr id="65" name="Google Shape;65;p1"/>
          <p:cNvSpPr/>
          <p:nvPr/>
        </p:nvSpPr>
        <p:spPr>
          <a:xfrm>
            <a:off x="1763331" y="456342"/>
            <a:ext cx="4846904" cy="67710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endParaRPr/>
          </a:p>
        </p:txBody>
      </p:sp>
      <p:sp>
        <p:nvSpPr>
          <p:cNvPr id="117" name="Google Shape;117;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254000" algn="l" rtl="0">
              <a:spcBef>
                <a:spcPts val="0"/>
              </a:spcBef>
              <a:spcAft>
                <a:spcPts val="0"/>
              </a:spcAft>
              <a:buClr>
                <a:schemeClr val="dk1"/>
              </a:buClr>
              <a:buSzPts val="1800"/>
              <a:buFont typeface="Times New Roman"/>
              <a:buChar char="●"/>
            </a:pPr>
            <a:r>
              <a:rPr lang="en-US">
                <a:latin typeface="Times New Roman"/>
                <a:ea typeface="Times New Roman"/>
                <a:cs typeface="Times New Roman"/>
                <a:sym typeface="Times New Roman"/>
              </a:rPr>
              <a:t>SELECT StudentCourse.COURSE_ID, Student.NAME, Student.AGE FROM Student INNER JOIN StudentCourse </a:t>
            </a:r>
            <a:endParaRPr>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r>
              <a:rPr lang="en-US">
                <a:latin typeface="Times New Roman"/>
                <a:ea typeface="Times New Roman"/>
                <a:cs typeface="Times New Roman"/>
                <a:sym typeface="Times New Roman"/>
              </a:rPr>
              <a:t>                                ON</a:t>
            </a:r>
            <a:endParaRPr>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r>
              <a:rPr lang="en-US">
                <a:latin typeface="Times New Roman"/>
                <a:ea typeface="Times New Roman"/>
                <a:cs typeface="Times New Roman"/>
                <a:sym typeface="Times New Roman"/>
              </a:rPr>
              <a:t> Student.ROLL_NO = StudentCourse.ROLL_NO;</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OUTPUT:</a:t>
            </a:r>
            <a:endParaRPr/>
          </a:p>
        </p:txBody>
      </p:sp>
      <p:sp>
        <p:nvSpPr>
          <p:cNvPr id="123" name="Google Shape;123;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124" name="Google Shape;124;p11"/>
          <p:cNvPicPr preferRelativeResize="0"/>
          <p:nvPr/>
        </p:nvPicPr>
        <p:blipFill rotWithShape="1">
          <a:blip r:embed="rId3">
            <a:alphaModFix/>
          </a:blip>
          <a:srcRect/>
          <a:stretch/>
        </p:blipFill>
        <p:spPr>
          <a:xfrm>
            <a:off x="-14524" y="1772816"/>
            <a:ext cx="8717019" cy="353679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28B94-4F1F-45E4-99A0-E276A07CEC72}"/>
              </a:ext>
            </a:extLst>
          </p:cNvPr>
          <p:cNvSpPr>
            <a:spLocks noGrp="1"/>
          </p:cNvSpPr>
          <p:nvPr>
            <p:ph type="title"/>
          </p:nvPr>
        </p:nvSpPr>
        <p:spPr/>
        <p:txBody>
          <a:bodyPr/>
          <a:lstStyle/>
          <a:p>
            <a:r>
              <a:rPr lang="en-US" dirty="0"/>
              <a:t>Natural Join</a:t>
            </a:r>
          </a:p>
        </p:txBody>
      </p:sp>
      <p:sp>
        <p:nvSpPr>
          <p:cNvPr id="3" name="Text Placeholder 2">
            <a:extLst>
              <a:ext uri="{FF2B5EF4-FFF2-40B4-BE49-F238E27FC236}">
                <a16:creationId xmlns:a16="http://schemas.microsoft.com/office/drawing/2014/main" id="{987D1E69-1A57-A33F-38F4-F3DEE559FFDD}"/>
              </a:ext>
            </a:extLst>
          </p:cNvPr>
          <p:cNvSpPr>
            <a:spLocks noGrp="1"/>
          </p:cNvSpPr>
          <p:nvPr>
            <p:ph type="body" idx="1"/>
          </p:nvPr>
        </p:nvSpPr>
        <p:spPr/>
        <p:txBody>
          <a:bodyPr>
            <a:normAutofit fontScale="92500"/>
          </a:bodyPr>
          <a:lstStyle/>
          <a:p>
            <a:r>
              <a:rPr lang="en-US" sz="1300" dirty="0">
                <a:latin typeface="Helvetica"/>
                <a:cs typeface="Helvetica"/>
              </a:rPr>
              <a:t>The SQL NATURAL JOIN is a type of EQUI JOIN and is structured in such a way that, columns with the same name of associated tables will appear once only.</a:t>
            </a:r>
            <a:endParaRPr lang="en-US"/>
          </a:p>
          <a:p>
            <a:pPr>
              <a:lnSpc>
                <a:spcPct val="114999"/>
              </a:lnSpc>
            </a:pPr>
            <a:r>
              <a:rPr lang="en-US" sz="1300" b="1" dirty="0">
                <a:latin typeface="Helvetica"/>
                <a:cs typeface="Helvetica"/>
              </a:rPr>
              <a:t>Natural Join: Guidelines</a:t>
            </a:r>
            <a:endParaRPr lang="en-US" sz="1300" dirty="0">
              <a:latin typeface="Helvetica"/>
              <a:cs typeface="Helvetica"/>
            </a:endParaRPr>
          </a:p>
          <a:p>
            <a:pPr marL="114300" indent="0">
              <a:lnSpc>
                <a:spcPct val="114999"/>
              </a:lnSpc>
              <a:buNone/>
            </a:pPr>
            <a:r>
              <a:rPr lang="en-US" sz="1300" dirty="0">
                <a:latin typeface="Helvetica"/>
                <a:cs typeface="Helvetica"/>
              </a:rPr>
              <a:t>        - The associated tables have one or more pairs of identically named columns.</a:t>
            </a:r>
            <a:br>
              <a:rPr lang="en-US" sz="1300" dirty="0">
                <a:latin typeface="Helvetica"/>
                <a:cs typeface="Helvetica"/>
              </a:rPr>
            </a:br>
            <a:r>
              <a:rPr lang="en-US" sz="1300" dirty="0">
                <a:latin typeface="Helvetica"/>
                <a:cs typeface="Helvetica"/>
              </a:rPr>
              <a:t>        - The columns must be the same data type.</a:t>
            </a:r>
            <a:br>
              <a:rPr lang="en-US" sz="1300" dirty="0">
                <a:latin typeface="Helvetica"/>
                <a:cs typeface="Helvetica"/>
              </a:rPr>
            </a:br>
            <a:r>
              <a:rPr lang="en-US" sz="1300" dirty="0">
                <a:latin typeface="Helvetica"/>
                <a:cs typeface="Helvetica"/>
              </a:rPr>
              <a:t>        - Don’t use ON clause in a natural join.</a:t>
            </a:r>
            <a:endParaRPr lang="en-US" dirty="0"/>
          </a:p>
          <a:p>
            <a:pPr>
              <a:lnSpc>
                <a:spcPct val="114999"/>
              </a:lnSpc>
            </a:pPr>
            <a:r>
              <a:rPr lang="en-US" sz="1300" dirty="0">
                <a:latin typeface="Consolas"/>
                <a:cs typeface="Helvetica"/>
              </a:rPr>
              <a:t>SELECT *
FROM table1
NATURAL JOIN table2;</a:t>
            </a:r>
          </a:p>
          <a:p>
            <a:pPr>
              <a:lnSpc>
                <a:spcPct val="114999"/>
              </a:lnSpc>
            </a:pPr>
            <a:r>
              <a:rPr lang="en-US" sz="1200" dirty="0">
                <a:solidFill>
                  <a:srgbClr val="1990B8"/>
                </a:solidFill>
                <a:latin typeface="Consolas"/>
                <a:cs typeface="Helvetica"/>
              </a:rPr>
              <a:t>SELECT</a:t>
            </a:r>
            <a:r>
              <a:rPr lang="en-US" sz="1200" dirty="0">
                <a:solidFill>
                  <a:srgbClr val="000000"/>
                </a:solidFill>
                <a:latin typeface="Consolas"/>
                <a:cs typeface="Helvetica"/>
              </a:rPr>
              <a:t> </a:t>
            </a:r>
            <a:r>
              <a:rPr lang="en-US" sz="1200" dirty="0">
                <a:solidFill>
                  <a:srgbClr val="A67F59"/>
                </a:solidFill>
                <a:latin typeface="Consolas"/>
                <a:cs typeface="Helvetica"/>
              </a:rPr>
              <a:t>*</a:t>
            </a:r>
            <a:r>
              <a:rPr lang="en-US" sz="1200" dirty="0">
                <a:solidFill>
                  <a:srgbClr val="000000"/>
                </a:solidFill>
                <a:latin typeface="Consolas"/>
                <a:cs typeface="Helvetica"/>
              </a:rPr>
              <a:t> </a:t>
            </a:r>
            <a:r>
              <a:rPr lang="en-US" sz="1200" dirty="0">
                <a:solidFill>
                  <a:srgbClr val="1990B8"/>
                </a:solidFill>
                <a:latin typeface="Consolas"/>
                <a:cs typeface="Helvetica"/>
              </a:rPr>
              <a:t>FROM</a:t>
            </a:r>
            <a:r>
              <a:rPr lang="en-US" sz="1200" dirty="0">
                <a:solidFill>
                  <a:srgbClr val="000000"/>
                </a:solidFill>
                <a:latin typeface="Consolas"/>
                <a:cs typeface="Helvetica"/>
              </a:rPr>
              <a:t> foods </a:t>
            </a:r>
            <a:r>
              <a:rPr lang="en-US" sz="1200" dirty="0">
                <a:solidFill>
                  <a:srgbClr val="1990B8"/>
                </a:solidFill>
                <a:latin typeface="Consolas"/>
                <a:cs typeface="Helvetica"/>
              </a:rPr>
              <a:t>NATURAL</a:t>
            </a:r>
            <a:r>
              <a:rPr lang="en-US" sz="1200" dirty="0">
                <a:solidFill>
                  <a:srgbClr val="000000"/>
                </a:solidFill>
                <a:latin typeface="Consolas"/>
                <a:cs typeface="Helvetica"/>
              </a:rPr>
              <a:t> </a:t>
            </a:r>
            <a:r>
              <a:rPr lang="en-US" sz="1200" dirty="0">
                <a:solidFill>
                  <a:srgbClr val="1990B8"/>
                </a:solidFill>
                <a:latin typeface="Consolas"/>
                <a:cs typeface="Helvetica"/>
              </a:rPr>
              <a:t>JOIN</a:t>
            </a:r>
            <a:r>
              <a:rPr lang="en-US" sz="1200" dirty="0">
                <a:solidFill>
                  <a:srgbClr val="000000"/>
                </a:solidFill>
                <a:latin typeface="Consolas"/>
                <a:cs typeface="Helvetica"/>
              </a:rPr>
              <a:t> company</a:t>
            </a:r>
            <a:r>
              <a:rPr lang="en-US" sz="1200" dirty="0">
                <a:solidFill>
                  <a:srgbClr val="5F6364"/>
                </a:solidFill>
                <a:latin typeface="Consolas"/>
                <a:cs typeface="Helvetica"/>
              </a:rPr>
              <a:t>;</a:t>
            </a:r>
          </a:p>
          <a:p>
            <a:pPr>
              <a:lnSpc>
                <a:spcPct val="114999"/>
              </a:lnSpc>
            </a:pPr>
            <a:r>
              <a:rPr lang="en-US" sz="1200" dirty="0">
                <a:solidFill>
                  <a:srgbClr val="009999"/>
                </a:solidFill>
                <a:latin typeface="Consolas"/>
                <a:cs typeface="Helvetica"/>
              </a:rPr>
              <a:t>COMPANY_ID ITEM_ID    ITEM_NAME                 ITEM_UNIT  COMPANY_NAME              COMPANY_CITY
---------- ---------- ------------------------- ---------- ------------------------- --------------
16         1          Chex Mix                  Pcs        Akas Foods                Delhi
15         6          Cheez-It                  Pcs        Jack Hill Ltd             London
15         2          BN Biscuit                Pcs        Jack Hill Ltd             London
17         3          Mighty Munch              Pcs        Foodies.                  London
15         4          Pot Rice                  Pcs        Jack Hill Ltd             London
18         5          Jaffa Cakes               Pcs        Order All                 Boston</a:t>
            </a:r>
            <a:endParaRPr lang="en-US" sz="1200" dirty="0">
              <a:solidFill>
                <a:srgbClr val="5F6364"/>
              </a:solidFill>
              <a:latin typeface="Consolas"/>
              <a:cs typeface="Helvetica"/>
            </a:endParaRPr>
          </a:p>
        </p:txBody>
      </p:sp>
    </p:spTree>
    <p:extLst>
      <p:ext uri="{BB962C8B-B14F-4D97-AF65-F5344CB8AC3E}">
        <p14:creationId xmlns:p14="http://schemas.microsoft.com/office/powerpoint/2010/main" val="1282325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b="1"/>
              <a:t>LEFT JOIN</a:t>
            </a:r>
            <a:endParaRPr/>
          </a:p>
        </p:txBody>
      </p:sp>
      <p:sp>
        <p:nvSpPr>
          <p:cNvPr id="130" name="Google Shape;130;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This join returns all the rows of the table on the left side of the join and matching rows for the table on the right side of join. </a:t>
            </a:r>
            <a:endParaRPr/>
          </a:p>
          <a:p>
            <a:pPr marL="342900" lvl="0" indent="-342900" algn="l" rtl="0">
              <a:spcBef>
                <a:spcPts val="640"/>
              </a:spcBef>
              <a:spcAft>
                <a:spcPts val="0"/>
              </a:spcAft>
              <a:buClr>
                <a:schemeClr val="dk1"/>
              </a:buClr>
              <a:buSzPts val="3200"/>
              <a:buChar char="●"/>
            </a:pPr>
            <a:r>
              <a:rPr lang="en-US"/>
              <a:t>The rows for which there is no matching row on right side, the result-set will contain </a:t>
            </a:r>
            <a:r>
              <a:rPr lang="en-US" i="1">
                <a:solidFill>
                  <a:srgbClr val="FF0000"/>
                </a:solidFill>
              </a:rPr>
              <a:t>null</a:t>
            </a:r>
            <a:r>
              <a:rPr lang="en-US">
                <a:solidFill>
                  <a:srgbClr val="FF0000"/>
                </a:solidFill>
              </a:rPr>
              <a:t>.</a:t>
            </a:r>
            <a:r>
              <a:rPr lang="en-US"/>
              <a:t> </a:t>
            </a:r>
            <a:endParaRPr/>
          </a:p>
          <a:p>
            <a:pPr marL="342900" lvl="0" indent="-342900" algn="l" rtl="0">
              <a:spcBef>
                <a:spcPts val="640"/>
              </a:spcBef>
              <a:spcAft>
                <a:spcPts val="0"/>
              </a:spcAft>
              <a:buClr>
                <a:schemeClr val="dk1"/>
              </a:buClr>
              <a:buSzPts val="3200"/>
              <a:buChar char="●"/>
            </a:pPr>
            <a:r>
              <a:rPr lang="en-US"/>
              <a:t>LEFT JOIN is also known as LEFT OUTER JOIN.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EG:</a:t>
            </a:r>
            <a:endParaRPr/>
          </a:p>
        </p:txBody>
      </p:sp>
      <p:sp>
        <p:nvSpPr>
          <p:cNvPr id="142" name="Google Shape;142;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0" algn="l" rtl="0">
              <a:spcBef>
                <a:spcPts val="0"/>
              </a:spcBef>
              <a:spcAft>
                <a:spcPts val="0"/>
              </a:spcAft>
              <a:buNone/>
            </a:pPr>
            <a:r>
              <a:rPr lang="en-US" sz="2100">
                <a:latin typeface="Times New Roman"/>
                <a:ea typeface="Times New Roman"/>
                <a:cs typeface="Times New Roman"/>
                <a:sym typeface="Times New Roman"/>
              </a:rPr>
              <a:t>SELECT Student.NAME, StudentCourse.COURSE_ID  </a:t>
            </a:r>
            <a:endParaRPr sz="2100">
              <a:latin typeface="Times New Roman"/>
              <a:ea typeface="Times New Roman"/>
              <a:cs typeface="Times New Roman"/>
              <a:sym typeface="Times New Roman"/>
            </a:endParaRPr>
          </a:p>
          <a:p>
            <a:pPr marL="342900" lvl="0" indent="0" algn="l" rtl="0">
              <a:spcBef>
                <a:spcPts val="0"/>
              </a:spcBef>
              <a:spcAft>
                <a:spcPts val="0"/>
              </a:spcAft>
              <a:buNone/>
            </a:pPr>
            <a:r>
              <a:rPr lang="en-US" sz="2100">
                <a:latin typeface="Times New Roman"/>
                <a:ea typeface="Times New Roman"/>
                <a:cs typeface="Times New Roman"/>
                <a:sym typeface="Times New Roman"/>
              </a:rPr>
              <a:t>FROM Student </a:t>
            </a:r>
            <a:r>
              <a:rPr lang="en-US" sz="2100">
                <a:solidFill>
                  <a:srgbClr val="FF0000"/>
                </a:solidFill>
                <a:latin typeface="Times New Roman"/>
                <a:ea typeface="Times New Roman"/>
                <a:cs typeface="Times New Roman"/>
                <a:sym typeface="Times New Roman"/>
              </a:rPr>
              <a:t>LEFT JOIN</a:t>
            </a:r>
            <a:r>
              <a:rPr lang="en-US" sz="2100">
                <a:latin typeface="Times New Roman"/>
                <a:ea typeface="Times New Roman"/>
                <a:cs typeface="Times New Roman"/>
                <a:sym typeface="Times New Roman"/>
              </a:rPr>
              <a:t> StudentCourse </a:t>
            </a:r>
            <a:endParaRPr sz="2100">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r>
              <a:rPr lang="en-US" sz="2100">
                <a:latin typeface="Times New Roman"/>
                <a:ea typeface="Times New Roman"/>
                <a:cs typeface="Times New Roman"/>
                <a:sym typeface="Times New Roman"/>
              </a:rPr>
              <a:t>                             </a:t>
            </a:r>
            <a:r>
              <a:rPr lang="en-US" sz="2100">
                <a:solidFill>
                  <a:srgbClr val="FF0000"/>
                </a:solidFill>
                <a:latin typeface="Times New Roman"/>
                <a:ea typeface="Times New Roman"/>
                <a:cs typeface="Times New Roman"/>
                <a:sym typeface="Times New Roman"/>
              </a:rPr>
              <a:t>ON</a:t>
            </a:r>
            <a:endParaRPr sz="2100">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r>
              <a:rPr lang="en-US" sz="2100">
                <a:latin typeface="Times New Roman"/>
                <a:ea typeface="Times New Roman"/>
                <a:cs typeface="Times New Roman"/>
                <a:sym typeface="Times New Roman"/>
              </a:rPr>
              <a:t> StudentCourse.ROLL_NO = Student.ROLL_NO;</a:t>
            </a:r>
            <a:endParaRPr sz="21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b="1"/>
              <a:t>Syntax:</a:t>
            </a:r>
            <a:endParaRPr/>
          </a:p>
        </p:txBody>
      </p:sp>
      <p:sp>
        <p:nvSpPr>
          <p:cNvPr id="136" name="Google Shape;136;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0" algn="l" rtl="0">
              <a:spcBef>
                <a:spcPts val="0"/>
              </a:spcBef>
              <a:spcAft>
                <a:spcPts val="0"/>
              </a:spcAft>
              <a:buNone/>
            </a:pPr>
            <a:r>
              <a:rPr lang="en-US">
                <a:latin typeface="Times New Roman"/>
                <a:ea typeface="Times New Roman"/>
                <a:cs typeface="Times New Roman"/>
                <a:sym typeface="Times New Roman"/>
              </a:rPr>
              <a:t>SELECT table1.column1, table1.column2, table2.column1,.... </a:t>
            </a:r>
            <a:endParaRPr>
              <a:latin typeface="Times New Roman"/>
              <a:ea typeface="Times New Roman"/>
              <a:cs typeface="Times New Roman"/>
              <a:sym typeface="Times New Roman"/>
            </a:endParaRPr>
          </a:p>
          <a:p>
            <a:pPr marL="342900" lvl="0" indent="0" algn="l" rtl="0">
              <a:spcBef>
                <a:spcPts val="0"/>
              </a:spcBef>
              <a:spcAft>
                <a:spcPts val="0"/>
              </a:spcAft>
              <a:buNone/>
            </a:pPr>
            <a:r>
              <a:rPr lang="en-US">
                <a:latin typeface="Times New Roman"/>
                <a:ea typeface="Times New Roman"/>
                <a:cs typeface="Times New Roman"/>
                <a:sym typeface="Times New Roman"/>
              </a:rPr>
              <a:t> FROM table1 </a:t>
            </a:r>
            <a:r>
              <a:rPr lang="en-US">
                <a:solidFill>
                  <a:srgbClr val="FF0000"/>
                </a:solidFill>
                <a:latin typeface="Times New Roman"/>
                <a:ea typeface="Times New Roman"/>
                <a:cs typeface="Times New Roman"/>
                <a:sym typeface="Times New Roman"/>
              </a:rPr>
              <a:t>LEFT JOIN</a:t>
            </a:r>
            <a:r>
              <a:rPr lang="en-US">
                <a:latin typeface="Times New Roman"/>
                <a:ea typeface="Times New Roman"/>
                <a:cs typeface="Times New Roman"/>
                <a:sym typeface="Times New Roman"/>
              </a:rPr>
              <a:t> table2 </a:t>
            </a:r>
            <a:endParaRPr>
              <a:latin typeface="Times New Roman"/>
              <a:ea typeface="Times New Roman"/>
              <a:cs typeface="Times New Roman"/>
              <a:sym typeface="Times New Roman"/>
            </a:endParaRPr>
          </a:p>
          <a:p>
            <a:pPr marL="914400" lvl="0" indent="457200" algn="l" rtl="0">
              <a:spcBef>
                <a:spcPts val="640"/>
              </a:spcBef>
              <a:spcAft>
                <a:spcPts val="0"/>
              </a:spcAft>
              <a:buClr>
                <a:schemeClr val="dk1"/>
              </a:buClr>
              <a:buSzPts val="3200"/>
              <a:buNone/>
            </a:pPr>
            <a:r>
              <a:rPr lang="en-US">
                <a:solidFill>
                  <a:srgbClr val="FF0000"/>
                </a:solidFill>
                <a:latin typeface="Times New Roman"/>
                <a:ea typeface="Times New Roman"/>
                <a:cs typeface="Times New Roman"/>
                <a:sym typeface="Times New Roman"/>
              </a:rPr>
              <a:t>ON </a:t>
            </a:r>
            <a:endParaRPr>
              <a:solidFill>
                <a:srgbClr val="FF0000"/>
              </a:solidFill>
              <a:latin typeface="Times New Roman"/>
              <a:ea typeface="Times New Roman"/>
              <a:cs typeface="Times New Roman"/>
              <a:sym typeface="Times New Roman"/>
            </a:endParaRPr>
          </a:p>
          <a:p>
            <a:pPr marL="0" lvl="0" indent="457200" algn="l" rtl="0">
              <a:spcBef>
                <a:spcPts val="640"/>
              </a:spcBef>
              <a:spcAft>
                <a:spcPts val="0"/>
              </a:spcAft>
              <a:buClr>
                <a:schemeClr val="dk1"/>
              </a:buClr>
              <a:buSzPts val="3200"/>
              <a:buNone/>
            </a:pPr>
            <a:r>
              <a:rPr lang="en-US">
                <a:latin typeface="Times New Roman"/>
                <a:ea typeface="Times New Roman"/>
                <a:cs typeface="Times New Roman"/>
                <a:sym typeface="Times New Roman"/>
              </a:rPr>
              <a:t>table1.matching_column = table2.matching_column;</a:t>
            </a:r>
            <a:r>
              <a:rPr lang="en-US" sz="2400"/>
              <a:t> </a:t>
            </a:r>
            <a:endParaRPr sz="2400"/>
          </a:p>
          <a:p>
            <a:pPr marL="342900" lvl="0" indent="-139700" algn="l" rtl="0">
              <a:spcBef>
                <a:spcPts val="640"/>
              </a:spcBef>
              <a:spcAft>
                <a:spcPts val="0"/>
              </a:spcAft>
              <a:buClr>
                <a:schemeClr val="dk1"/>
              </a:buClr>
              <a:buSzPts val="3200"/>
              <a:buNone/>
            </a:pPr>
            <a:endParaRPr/>
          </a:p>
          <a:p>
            <a:pPr marL="342900" lvl="0" indent="-342900" algn="l" rtl="0">
              <a:spcBef>
                <a:spcPts val="640"/>
              </a:spcBef>
              <a:spcAft>
                <a:spcPts val="0"/>
              </a:spcAft>
              <a:buClr>
                <a:schemeClr val="dk1"/>
              </a:buClr>
              <a:buSzPts val="3200"/>
              <a:buChar char="●"/>
            </a:pPr>
            <a:r>
              <a:rPr lang="en-US"/>
              <a:t>table1: First table. </a:t>
            </a:r>
            <a:endParaRPr/>
          </a:p>
          <a:p>
            <a:pPr marL="342900" lvl="0" indent="-342900" algn="l" rtl="0">
              <a:spcBef>
                <a:spcPts val="640"/>
              </a:spcBef>
              <a:spcAft>
                <a:spcPts val="0"/>
              </a:spcAft>
              <a:buClr>
                <a:schemeClr val="dk1"/>
              </a:buClr>
              <a:buSzPts val="3200"/>
              <a:buChar char="●"/>
            </a:pPr>
            <a:r>
              <a:rPr lang="en-US"/>
              <a:t>table2: Second table </a:t>
            </a:r>
            <a:endParaRPr/>
          </a:p>
          <a:p>
            <a:pPr marL="342900" lvl="0" indent="-342900" algn="l" rtl="0">
              <a:spcBef>
                <a:spcPts val="640"/>
              </a:spcBef>
              <a:spcAft>
                <a:spcPts val="0"/>
              </a:spcAft>
              <a:buClr>
                <a:schemeClr val="dk1"/>
              </a:buClr>
              <a:buSzPts val="3200"/>
              <a:buChar char="●"/>
            </a:pPr>
            <a:r>
              <a:rPr lang="en-US"/>
              <a:t>matching_column: Column common to both the tables.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endParaRPr/>
          </a:p>
        </p:txBody>
      </p:sp>
      <p:sp>
        <p:nvSpPr>
          <p:cNvPr id="148" name="Google Shape;148;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149" name="Google Shape;149;p15"/>
          <p:cNvPicPr preferRelativeResize="0"/>
          <p:nvPr/>
        </p:nvPicPr>
        <p:blipFill rotWithShape="1">
          <a:blip r:embed="rId3">
            <a:alphaModFix/>
          </a:blip>
          <a:srcRect/>
          <a:stretch/>
        </p:blipFill>
        <p:spPr>
          <a:xfrm>
            <a:off x="1547663" y="1052736"/>
            <a:ext cx="6034735" cy="519657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b="1"/>
              <a:t>RIGHT JOIN</a:t>
            </a:r>
            <a:r>
              <a:rPr lang="en-US"/>
              <a:t>:</a:t>
            </a:r>
            <a:endParaRPr/>
          </a:p>
        </p:txBody>
      </p:sp>
      <p:sp>
        <p:nvSpPr>
          <p:cNvPr id="155" name="Google Shape;155;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RIGHT JOIN is similar to LEFT JOIN. This join returns all the rows of the table on the right side of the join and matching rows for the table on the left side of join. </a:t>
            </a:r>
            <a:endParaRPr/>
          </a:p>
          <a:p>
            <a:pPr marL="342900" lvl="0" indent="-342900" algn="l" rtl="0">
              <a:spcBef>
                <a:spcPts val="640"/>
              </a:spcBef>
              <a:spcAft>
                <a:spcPts val="0"/>
              </a:spcAft>
              <a:buClr>
                <a:schemeClr val="dk1"/>
              </a:buClr>
              <a:buSzPts val="3200"/>
              <a:buChar char="●"/>
            </a:pPr>
            <a:r>
              <a:rPr lang="en-US"/>
              <a:t>The rows for which there is no matching row on left side, the result-set will contain </a:t>
            </a:r>
            <a:r>
              <a:rPr lang="en-US" i="1"/>
              <a:t>null</a:t>
            </a:r>
            <a:r>
              <a:rPr lang="en-US"/>
              <a:t>. RIGHT JOIN is also known as RIGHT OUTER JOIN.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endParaRPr/>
          </a:p>
        </p:txBody>
      </p:sp>
      <p:sp>
        <p:nvSpPr>
          <p:cNvPr id="161" name="Google Shape;161;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0" algn="l" rtl="0">
              <a:spcBef>
                <a:spcPts val="0"/>
              </a:spcBef>
              <a:spcAft>
                <a:spcPts val="0"/>
              </a:spcAft>
              <a:buNone/>
            </a:pPr>
            <a:r>
              <a:rPr lang="en-US">
                <a:latin typeface="Times New Roman"/>
                <a:ea typeface="Times New Roman"/>
                <a:cs typeface="Times New Roman"/>
                <a:sym typeface="Times New Roman"/>
              </a:rPr>
              <a:t>SELECT table1.column1,table1.column2,table2.column1,.... </a:t>
            </a:r>
            <a:endParaRPr>
              <a:latin typeface="Times New Roman"/>
              <a:ea typeface="Times New Roman"/>
              <a:cs typeface="Times New Roman"/>
              <a:sym typeface="Times New Roman"/>
            </a:endParaRPr>
          </a:p>
          <a:p>
            <a:pPr marL="342900" lvl="0" indent="0" algn="l" rtl="0">
              <a:spcBef>
                <a:spcPts val="0"/>
              </a:spcBef>
              <a:spcAft>
                <a:spcPts val="0"/>
              </a:spcAft>
              <a:buNone/>
            </a:pPr>
            <a:r>
              <a:rPr lang="en-US">
                <a:latin typeface="Times New Roman"/>
                <a:ea typeface="Times New Roman"/>
                <a:cs typeface="Times New Roman"/>
                <a:sym typeface="Times New Roman"/>
              </a:rPr>
              <a:t>FROM table1 </a:t>
            </a:r>
            <a:r>
              <a:rPr lang="en-US">
                <a:solidFill>
                  <a:srgbClr val="FF0000"/>
                </a:solidFill>
                <a:latin typeface="Times New Roman"/>
                <a:ea typeface="Times New Roman"/>
                <a:cs typeface="Times New Roman"/>
                <a:sym typeface="Times New Roman"/>
              </a:rPr>
              <a:t>RIGHT JOIN</a:t>
            </a:r>
            <a:r>
              <a:rPr lang="en-US">
                <a:latin typeface="Times New Roman"/>
                <a:ea typeface="Times New Roman"/>
                <a:cs typeface="Times New Roman"/>
                <a:sym typeface="Times New Roman"/>
              </a:rPr>
              <a:t> table2 </a:t>
            </a:r>
            <a:endParaRPr>
              <a:latin typeface="Times New Roman"/>
              <a:ea typeface="Times New Roman"/>
              <a:cs typeface="Times New Roman"/>
              <a:sym typeface="Times New Roman"/>
            </a:endParaRPr>
          </a:p>
          <a:p>
            <a:pPr marL="1371600" lvl="0" indent="457200" algn="l" rtl="0">
              <a:spcBef>
                <a:spcPts val="640"/>
              </a:spcBef>
              <a:spcAft>
                <a:spcPts val="0"/>
              </a:spcAft>
              <a:buClr>
                <a:schemeClr val="dk1"/>
              </a:buClr>
              <a:buSzPts val="3200"/>
              <a:buNone/>
            </a:pPr>
            <a:r>
              <a:rPr lang="en-US">
                <a:solidFill>
                  <a:srgbClr val="FF0000"/>
                </a:solidFill>
                <a:latin typeface="Times New Roman"/>
                <a:ea typeface="Times New Roman"/>
                <a:cs typeface="Times New Roman"/>
                <a:sym typeface="Times New Roman"/>
              </a:rPr>
              <a:t>ON </a:t>
            </a:r>
            <a:endParaRPr>
              <a:solidFill>
                <a:srgbClr val="FF0000"/>
              </a:solidFill>
              <a:latin typeface="Times New Roman"/>
              <a:ea typeface="Times New Roman"/>
              <a:cs typeface="Times New Roman"/>
              <a:sym typeface="Times New Roman"/>
            </a:endParaRPr>
          </a:p>
          <a:p>
            <a:pPr marL="0" lvl="0" indent="457200" algn="l" rtl="0">
              <a:spcBef>
                <a:spcPts val="640"/>
              </a:spcBef>
              <a:spcAft>
                <a:spcPts val="0"/>
              </a:spcAft>
              <a:buClr>
                <a:schemeClr val="dk1"/>
              </a:buClr>
              <a:buSzPts val="3200"/>
              <a:buNone/>
            </a:pPr>
            <a:r>
              <a:rPr lang="en-US">
                <a:latin typeface="Times New Roman"/>
                <a:ea typeface="Times New Roman"/>
                <a:cs typeface="Times New Roman"/>
                <a:sym typeface="Times New Roman"/>
              </a:rPr>
              <a:t>table1.matching_column = table2.matching_column;</a:t>
            </a:r>
            <a:r>
              <a:rPr lang="en-US" sz="2400"/>
              <a:t> </a:t>
            </a:r>
            <a:endParaRPr sz="2400"/>
          </a:p>
          <a:p>
            <a:pPr marL="0" lvl="0" indent="0" algn="l" rtl="0">
              <a:spcBef>
                <a:spcPts val="640"/>
              </a:spcBef>
              <a:spcAft>
                <a:spcPts val="0"/>
              </a:spcAft>
              <a:buClr>
                <a:schemeClr val="dk1"/>
              </a:buClr>
              <a:buSzPts val="3200"/>
              <a:buNone/>
            </a:pPr>
            <a:endParaRPr/>
          </a:p>
          <a:p>
            <a:pPr marL="0" lvl="0" indent="0" algn="l" rtl="0">
              <a:spcBef>
                <a:spcPts val="640"/>
              </a:spcBef>
              <a:spcAft>
                <a:spcPts val="0"/>
              </a:spcAft>
              <a:buClr>
                <a:schemeClr val="dk1"/>
              </a:buClr>
              <a:buSzPts val="3200"/>
              <a:buNone/>
            </a:pPr>
            <a:r>
              <a:rPr lang="en-US"/>
              <a:t>table1: First table. </a:t>
            </a:r>
            <a:endParaRPr/>
          </a:p>
          <a:p>
            <a:pPr marL="0" lvl="0" indent="0" algn="l" rtl="0">
              <a:spcBef>
                <a:spcPts val="640"/>
              </a:spcBef>
              <a:spcAft>
                <a:spcPts val="0"/>
              </a:spcAft>
              <a:buClr>
                <a:schemeClr val="dk1"/>
              </a:buClr>
              <a:buSzPts val="3200"/>
              <a:buNone/>
            </a:pPr>
            <a:r>
              <a:rPr lang="en-US"/>
              <a:t>table2: Second table</a:t>
            </a:r>
            <a:endParaRPr/>
          </a:p>
          <a:p>
            <a:pPr marL="0" lvl="0" indent="0" algn="l" rtl="0">
              <a:spcBef>
                <a:spcPts val="640"/>
              </a:spcBef>
              <a:spcAft>
                <a:spcPts val="0"/>
              </a:spcAft>
              <a:buClr>
                <a:schemeClr val="dk1"/>
              </a:buClr>
              <a:buSzPts val="3200"/>
              <a:buNone/>
            </a:pPr>
            <a:r>
              <a:rPr lang="en-US"/>
              <a:t> matching_column: Column common to both the tables.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endParaRPr/>
          </a:p>
        </p:txBody>
      </p:sp>
      <p:sp>
        <p:nvSpPr>
          <p:cNvPr id="167" name="Google Shape;167;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0" algn="l" rtl="0">
              <a:spcBef>
                <a:spcPts val="0"/>
              </a:spcBef>
              <a:spcAft>
                <a:spcPts val="0"/>
              </a:spcAft>
              <a:buNone/>
            </a:pPr>
            <a:r>
              <a:rPr lang="en-US">
                <a:latin typeface="Times New Roman"/>
                <a:ea typeface="Times New Roman"/>
                <a:cs typeface="Times New Roman"/>
                <a:sym typeface="Times New Roman"/>
              </a:rPr>
              <a:t>SELECT Student.NAME,StudentCourse.COURSE_ID </a:t>
            </a:r>
            <a:endParaRPr>
              <a:latin typeface="Times New Roman"/>
              <a:ea typeface="Times New Roman"/>
              <a:cs typeface="Times New Roman"/>
              <a:sym typeface="Times New Roman"/>
            </a:endParaRPr>
          </a:p>
          <a:p>
            <a:pPr marL="342900" lvl="0" indent="0" algn="l" rtl="0">
              <a:spcBef>
                <a:spcPts val="640"/>
              </a:spcBef>
              <a:spcAft>
                <a:spcPts val="0"/>
              </a:spcAft>
              <a:buNone/>
            </a:pPr>
            <a:r>
              <a:rPr lang="en-US">
                <a:latin typeface="Times New Roman"/>
                <a:ea typeface="Times New Roman"/>
                <a:cs typeface="Times New Roman"/>
                <a:sym typeface="Times New Roman"/>
              </a:rPr>
              <a:t>FROM Student </a:t>
            </a:r>
            <a:r>
              <a:rPr lang="en-US">
                <a:solidFill>
                  <a:srgbClr val="FF0000"/>
                </a:solidFill>
                <a:latin typeface="Times New Roman"/>
                <a:ea typeface="Times New Roman"/>
                <a:cs typeface="Times New Roman"/>
                <a:sym typeface="Times New Roman"/>
              </a:rPr>
              <a:t>RIGHT JOIN</a:t>
            </a:r>
            <a:r>
              <a:rPr lang="en-US">
                <a:latin typeface="Times New Roman"/>
                <a:ea typeface="Times New Roman"/>
                <a:cs typeface="Times New Roman"/>
                <a:sym typeface="Times New Roman"/>
              </a:rPr>
              <a:t> StudentCourse </a:t>
            </a:r>
            <a:endParaRPr>
              <a:latin typeface="Times New Roman"/>
              <a:ea typeface="Times New Roman"/>
              <a:cs typeface="Times New Roman"/>
              <a:sym typeface="Times New Roman"/>
            </a:endParaRPr>
          </a:p>
          <a:p>
            <a:pPr marL="1714500" lvl="0" indent="114300" algn="l" rtl="0">
              <a:spcBef>
                <a:spcPts val="640"/>
              </a:spcBef>
              <a:spcAft>
                <a:spcPts val="0"/>
              </a:spcAft>
              <a:buNone/>
            </a:pPr>
            <a:r>
              <a:rPr lang="en-US">
                <a:solidFill>
                  <a:srgbClr val="FF0000"/>
                </a:solidFill>
                <a:latin typeface="Times New Roman"/>
                <a:ea typeface="Times New Roman"/>
                <a:cs typeface="Times New Roman"/>
                <a:sym typeface="Times New Roman"/>
              </a:rPr>
              <a:t>ON</a:t>
            </a:r>
            <a:endParaRPr>
              <a:solidFill>
                <a:srgbClr val="FF0000"/>
              </a:solidFill>
              <a:latin typeface="Times New Roman"/>
              <a:ea typeface="Times New Roman"/>
              <a:cs typeface="Times New Roman"/>
              <a:sym typeface="Times New Roman"/>
            </a:endParaRPr>
          </a:p>
          <a:p>
            <a:pPr marL="342900" lvl="0" indent="0" algn="l" rtl="0">
              <a:spcBef>
                <a:spcPts val="640"/>
              </a:spcBef>
              <a:spcAft>
                <a:spcPts val="0"/>
              </a:spcAft>
              <a:buNone/>
            </a:pPr>
            <a:r>
              <a:rPr lang="en-US">
                <a:latin typeface="Times New Roman"/>
                <a:ea typeface="Times New Roman"/>
                <a:cs typeface="Times New Roman"/>
                <a:sym typeface="Times New Roman"/>
              </a:rPr>
              <a:t> StudentCourse.ROLL_NO = Student.ROLL_NO;</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endParaRPr/>
          </a:p>
        </p:txBody>
      </p:sp>
      <p:sp>
        <p:nvSpPr>
          <p:cNvPr id="71" name="Google Shape;71;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A SQL Join statement is used to combine data or rows from two or more tables based on a common field between them.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endParaRPr/>
          </a:p>
        </p:txBody>
      </p:sp>
      <p:sp>
        <p:nvSpPr>
          <p:cNvPr id="173" name="Google Shape;173;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174" name="Google Shape;174;p19"/>
          <p:cNvPicPr preferRelativeResize="0"/>
          <p:nvPr/>
        </p:nvPicPr>
        <p:blipFill rotWithShape="1">
          <a:blip r:embed="rId3">
            <a:alphaModFix/>
          </a:blip>
          <a:srcRect/>
          <a:stretch/>
        </p:blipFill>
        <p:spPr>
          <a:xfrm>
            <a:off x="1043608" y="980728"/>
            <a:ext cx="6129795" cy="536569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b="1"/>
              <a:t>FULL JOIN</a:t>
            </a:r>
            <a:endParaRPr/>
          </a:p>
        </p:txBody>
      </p:sp>
      <p:sp>
        <p:nvSpPr>
          <p:cNvPr id="180" name="Google Shape;180;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FULL JOIN creates the result-set by combining result of </a:t>
            </a:r>
            <a:r>
              <a:rPr lang="en-US">
                <a:solidFill>
                  <a:srgbClr val="FF0000"/>
                </a:solidFill>
              </a:rPr>
              <a:t>both LEFT JOIN and RIGHT JOIN. </a:t>
            </a:r>
            <a:endParaRPr>
              <a:solidFill>
                <a:srgbClr val="FF0000"/>
              </a:solidFill>
            </a:endParaRPr>
          </a:p>
          <a:p>
            <a:pPr marL="342900" lvl="0" indent="-342900" algn="l" rtl="0">
              <a:spcBef>
                <a:spcPts val="640"/>
              </a:spcBef>
              <a:spcAft>
                <a:spcPts val="0"/>
              </a:spcAft>
              <a:buClr>
                <a:schemeClr val="dk1"/>
              </a:buClr>
              <a:buSzPts val="3200"/>
              <a:buChar char="●"/>
            </a:pPr>
            <a:r>
              <a:rPr lang="en-US"/>
              <a:t>The result-set will contain all the rows from both the tables. </a:t>
            </a:r>
            <a:endParaRPr/>
          </a:p>
          <a:p>
            <a:pPr marL="342900" lvl="0" indent="-342900" algn="l" rtl="0">
              <a:spcBef>
                <a:spcPts val="640"/>
              </a:spcBef>
              <a:spcAft>
                <a:spcPts val="0"/>
              </a:spcAft>
              <a:buClr>
                <a:schemeClr val="dk1"/>
              </a:buClr>
              <a:buSzPts val="3200"/>
              <a:buChar char="●"/>
            </a:pPr>
            <a:r>
              <a:rPr lang="en-US"/>
              <a:t>The rows for which there is no matching, the result-set will contain </a:t>
            </a:r>
            <a:r>
              <a:rPr lang="en-US" i="1"/>
              <a:t>NULL</a:t>
            </a:r>
            <a:r>
              <a:rPr lang="en-US"/>
              <a:t> values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endParaRPr/>
          </a:p>
        </p:txBody>
      </p:sp>
      <p:sp>
        <p:nvSpPr>
          <p:cNvPr id="186" name="Google Shape;186;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0" algn="l" rtl="0">
              <a:spcBef>
                <a:spcPts val="0"/>
              </a:spcBef>
              <a:spcAft>
                <a:spcPts val="0"/>
              </a:spcAft>
              <a:buNone/>
            </a:pPr>
            <a:r>
              <a:rPr lang="en-US">
                <a:latin typeface="Times New Roman"/>
                <a:ea typeface="Times New Roman"/>
                <a:cs typeface="Times New Roman"/>
                <a:sym typeface="Times New Roman"/>
              </a:rPr>
              <a:t>SELECT  able1.column1,table1.column2,table2.column1,.... </a:t>
            </a:r>
            <a:endParaRPr>
              <a:latin typeface="Times New Roman"/>
              <a:ea typeface="Times New Roman"/>
              <a:cs typeface="Times New Roman"/>
              <a:sym typeface="Times New Roman"/>
            </a:endParaRPr>
          </a:p>
          <a:p>
            <a:pPr marL="342900" lvl="0" indent="0" algn="l" rtl="0">
              <a:spcBef>
                <a:spcPts val="0"/>
              </a:spcBef>
              <a:spcAft>
                <a:spcPts val="0"/>
              </a:spcAft>
              <a:buNone/>
            </a:pPr>
            <a:r>
              <a:rPr lang="en-US">
                <a:latin typeface="Times New Roman"/>
                <a:ea typeface="Times New Roman"/>
                <a:cs typeface="Times New Roman"/>
                <a:sym typeface="Times New Roman"/>
              </a:rPr>
              <a:t>FROM table1 </a:t>
            </a:r>
            <a:r>
              <a:rPr lang="en-US">
                <a:solidFill>
                  <a:srgbClr val="FF0000"/>
                </a:solidFill>
                <a:latin typeface="Times New Roman"/>
                <a:ea typeface="Times New Roman"/>
                <a:cs typeface="Times New Roman"/>
                <a:sym typeface="Times New Roman"/>
              </a:rPr>
              <a:t>FULL JOIN</a:t>
            </a:r>
            <a:r>
              <a:rPr lang="en-US">
                <a:latin typeface="Times New Roman"/>
                <a:ea typeface="Times New Roman"/>
                <a:cs typeface="Times New Roman"/>
                <a:sym typeface="Times New Roman"/>
              </a:rPr>
              <a:t> table2 </a:t>
            </a:r>
            <a:endParaRPr>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r>
              <a:rPr lang="en-US">
                <a:latin typeface="Times New Roman"/>
                <a:ea typeface="Times New Roman"/>
                <a:cs typeface="Times New Roman"/>
                <a:sym typeface="Times New Roman"/>
              </a:rPr>
              <a:t>    			</a:t>
            </a:r>
            <a:r>
              <a:rPr lang="en-US">
                <a:solidFill>
                  <a:srgbClr val="FF0000"/>
                </a:solidFill>
                <a:latin typeface="Times New Roman"/>
                <a:ea typeface="Times New Roman"/>
                <a:cs typeface="Times New Roman"/>
                <a:sym typeface="Times New Roman"/>
              </a:rPr>
              <a:t>ON</a:t>
            </a:r>
            <a:endParaRPr>
              <a:solidFill>
                <a:srgbClr val="FF0000"/>
              </a:solidFill>
              <a:latin typeface="Times New Roman"/>
              <a:ea typeface="Times New Roman"/>
              <a:cs typeface="Times New Roman"/>
              <a:sym typeface="Times New Roman"/>
            </a:endParaRPr>
          </a:p>
          <a:p>
            <a:pPr marL="0" lvl="0" indent="457200" algn="l" rtl="0">
              <a:spcBef>
                <a:spcPts val="640"/>
              </a:spcBef>
              <a:spcAft>
                <a:spcPts val="0"/>
              </a:spcAft>
              <a:buClr>
                <a:schemeClr val="dk1"/>
              </a:buClr>
              <a:buSzPts val="3200"/>
              <a:buNone/>
            </a:pPr>
            <a:r>
              <a:rPr lang="en-US">
                <a:latin typeface="Times New Roman"/>
                <a:ea typeface="Times New Roman"/>
                <a:cs typeface="Times New Roman"/>
                <a:sym typeface="Times New Roman"/>
              </a:rPr>
              <a:t>table1.matching_column = table2.matching_column; </a:t>
            </a:r>
            <a:endParaRPr>
              <a:latin typeface="Times New Roman"/>
              <a:ea typeface="Times New Roman"/>
              <a:cs typeface="Times New Roman"/>
              <a:sym typeface="Times New Roman"/>
            </a:endParaRPr>
          </a:p>
          <a:p>
            <a:pPr marL="342900" lvl="0" indent="-190500" algn="l" rtl="0">
              <a:spcBef>
                <a:spcPts val="480"/>
              </a:spcBef>
              <a:spcAft>
                <a:spcPts val="0"/>
              </a:spcAft>
              <a:buClr>
                <a:schemeClr val="dk1"/>
              </a:buClr>
              <a:buSzPts val="2400"/>
              <a:buNone/>
            </a:pPr>
            <a:endParaRPr sz="2400"/>
          </a:p>
          <a:p>
            <a:pPr marL="342900" lvl="0" indent="-342900" algn="l" rtl="0">
              <a:spcBef>
                <a:spcPts val="640"/>
              </a:spcBef>
              <a:spcAft>
                <a:spcPts val="0"/>
              </a:spcAft>
              <a:buClr>
                <a:schemeClr val="dk1"/>
              </a:buClr>
              <a:buSzPts val="3200"/>
              <a:buChar char="●"/>
            </a:pPr>
            <a:r>
              <a:rPr lang="en-US"/>
              <a:t>table1: First table. </a:t>
            </a:r>
            <a:endParaRPr/>
          </a:p>
          <a:p>
            <a:pPr marL="342900" lvl="0" indent="-342900" algn="l" rtl="0">
              <a:spcBef>
                <a:spcPts val="640"/>
              </a:spcBef>
              <a:spcAft>
                <a:spcPts val="0"/>
              </a:spcAft>
              <a:buClr>
                <a:schemeClr val="dk1"/>
              </a:buClr>
              <a:buSzPts val="3200"/>
              <a:buChar char="●"/>
            </a:pPr>
            <a:r>
              <a:rPr lang="en-US"/>
              <a:t>table2: Second table</a:t>
            </a:r>
            <a:endParaRPr/>
          </a:p>
          <a:p>
            <a:pPr marL="342900" lvl="0" indent="-342900" algn="l" rtl="0">
              <a:spcBef>
                <a:spcPts val="640"/>
              </a:spcBef>
              <a:spcAft>
                <a:spcPts val="0"/>
              </a:spcAft>
              <a:buClr>
                <a:schemeClr val="dk1"/>
              </a:buClr>
              <a:buSzPts val="3200"/>
              <a:buChar char="●"/>
            </a:pPr>
            <a:r>
              <a:rPr lang="en-US"/>
              <a:t> matching_column: Column common to both the tables.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endParaRPr/>
          </a:p>
        </p:txBody>
      </p:sp>
      <p:sp>
        <p:nvSpPr>
          <p:cNvPr id="192" name="Google Shape;192;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0" algn="l" rtl="0">
              <a:spcBef>
                <a:spcPts val="0"/>
              </a:spcBef>
              <a:spcAft>
                <a:spcPts val="0"/>
              </a:spcAft>
              <a:buNone/>
            </a:pPr>
            <a:r>
              <a:rPr lang="en-US">
                <a:latin typeface="Times New Roman"/>
                <a:ea typeface="Times New Roman"/>
                <a:cs typeface="Times New Roman"/>
                <a:sym typeface="Times New Roman"/>
              </a:rPr>
              <a:t>SELECT Student.NAME,StudentCourse.COURSE_ID</a:t>
            </a:r>
            <a:endParaRPr>
              <a:latin typeface="Times New Roman"/>
              <a:ea typeface="Times New Roman"/>
              <a:cs typeface="Times New Roman"/>
              <a:sym typeface="Times New Roman"/>
            </a:endParaRPr>
          </a:p>
          <a:p>
            <a:pPr marL="342900" lvl="0" indent="0" algn="l" rtl="0">
              <a:spcBef>
                <a:spcPts val="0"/>
              </a:spcBef>
              <a:spcAft>
                <a:spcPts val="0"/>
              </a:spcAft>
              <a:buNone/>
            </a:pPr>
            <a:r>
              <a:rPr lang="en-US">
                <a:latin typeface="Times New Roman"/>
                <a:ea typeface="Times New Roman"/>
                <a:cs typeface="Times New Roman"/>
                <a:sym typeface="Times New Roman"/>
              </a:rPr>
              <a:t> FROM Student </a:t>
            </a:r>
            <a:r>
              <a:rPr lang="en-US">
                <a:solidFill>
                  <a:srgbClr val="FF0000"/>
                </a:solidFill>
                <a:latin typeface="Times New Roman"/>
                <a:ea typeface="Times New Roman"/>
                <a:cs typeface="Times New Roman"/>
                <a:sym typeface="Times New Roman"/>
              </a:rPr>
              <a:t>FULL JOIN</a:t>
            </a:r>
            <a:r>
              <a:rPr lang="en-US">
                <a:latin typeface="Times New Roman"/>
                <a:ea typeface="Times New Roman"/>
                <a:cs typeface="Times New Roman"/>
                <a:sym typeface="Times New Roman"/>
              </a:rPr>
              <a:t> StudentCourse </a:t>
            </a:r>
            <a:endParaRPr>
              <a:latin typeface="Times New Roman"/>
              <a:ea typeface="Times New Roman"/>
              <a:cs typeface="Times New Roman"/>
              <a:sym typeface="Times New Roman"/>
            </a:endParaRPr>
          </a:p>
          <a:p>
            <a:pPr marL="1371600" lvl="0" indent="457200" algn="l" rtl="0">
              <a:spcBef>
                <a:spcPts val="640"/>
              </a:spcBef>
              <a:spcAft>
                <a:spcPts val="0"/>
              </a:spcAft>
              <a:buClr>
                <a:schemeClr val="dk1"/>
              </a:buClr>
              <a:buSzPts val="3200"/>
              <a:buNone/>
            </a:pPr>
            <a:r>
              <a:rPr lang="en-US">
                <a:solidFill>
                  <a:srgbClr val="FF0000"/>
                </a:solidFill>
                <a:latin typeface="Times New Roman"/>
                <a:ea typeface="Times New Roman"/>
                <a:cs typeface="Times New Roman"/>
                <a:sym typeface="Times New Roman"/>
              </a:rPr>
              <a:t>ON</a:t>
            </a: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r>
              <a:rPr lang="en-US">
                <a:latin typeface="Times New Roman"/>
                <a:ea typeface="Times New Roman"/>
                <a:cs typeface="Times New Roman"/>
                <a:sym typeface="Times New Roman"/>
              </a:rPr>
              <a:t>StudentCourse.ROLL_NO = Student.ROLL_NO;</a:t>
            </a:r>
            <a:endParaRPr>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endParaRPr/>
          </a:p>
        </p:txBody>
      </p:sp>
      <p:sp>
        <p:nvSpPr>
          <p:cNvPr id="198" name="Google Shape;198;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199" name="Google Shape;199;p23"/>
          <p:cNvPicPr preferRelativeResize="0"/>
          <p:nvPr/>
        </p:nvPicPr>
        <p:blipFill rotWithShape="1">
          <a:blip r:embed="rId3">
            <a:alphaModFix/>
          </a:blip>
          <a:srcRect/>
          <a:stretch/>
        </p:blipFill>
        <p:spPr>
          <a:xfrm>
            <a:off x="1835696" y="299636"/>
            <a:ext cx="5040560" cy="576461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endParaRPr/>
          </a:p>
        </p:txBody>
      </p:sp>
      <p:sp>
        <p:nvSpPr>
          <p:cNvPr id="205" name="Google Shape;205;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206" name="Google Shape;206;p24"/>
          <p:cNvPicPr preferRelativeResize="0"/>
          <p:nvPr/>
        </p:nvPicPr>
        <p:blipFill rotWithShape="1">
          <a:blip r:embed="rId3">
            <a:alphaModFix/>
          </a:blip>
          <a:srcRect/>
          <a:stretch/>
        </p:blipFill>
        <p:spPr>
          <a:xfrm>
            <a:off x="539552" y="476672"/>
            <a:ext cx="7880899" cy="574413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endParaRPr/>
          </a:p>
        </p:txBody>
      </p:sp>
      <p:sp>
        <p:nvSpPr>
          <p:cNvPr id="212" name="Google Shape;212;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213" name="Google Shape;213;p25"/>
          <p:cNvPicPr preferRelativeResize="0"/>
          <p:nvPr/>
        </p:nvPicPr>
        <p:blipFill rotWithShape="1">
          <a:blip r:embed="rId3">
            <a:alphaModFix/>
          </a:blip>
          <a:srcRect/>
          <a:stretch/>
        </p:blipFill>
        <p:spPr>
          <a:xfrm>
            <a:off x="2071688" y="123825"/>
            <a:ext cx="5000625" cy="66103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2AA55-F482-A602-C19E-E19802EAED1A}"/>
              </a:ext>
            </a:extLst>
          </p:cNvPr>
          <p:cNvSpPr>
            <a:spLocks noGrp="1"/>
          </p:cNvSpPr>
          <p:nvPr>
            <p:ph type="title"/>
          </p:nvPr>
        </p:nvSpPr>
        <p:spPr/>
        <p:txBody>
          <a:bodyPr/>
          <a:lstStyle/>
          <a:p>
            <a:r>
              <a:rPr lang="en-US" dirty="0"/>
              <a:t>Self join</a:t>
            </a:r>
          </a:p>
        </p:txBody>
      </p:sp>
      <p:sp>
        <p:nvSpPr>
          <p:cNvPr id="3" name="Text Placeholder 2">
            <a:extLst>
              <a:ext uri="{FF2B5EF4-FFF2-40B4-BE49-F238E27FC236}">
                <a16:creationId xmlns:a16="http://schemas.microsoft.com/office/drawing/2014/main" id="{1284AD39-4543-FC7D-B04E-7D39D0A22294}"/>
              </a:ext>
            </a:extLst>
          </p:cNvPr>
          <p:cNvSpPr>
            <a:spLocks noGrp="1"/>
          </p:cNvSpPr>
          <p:nvPr>
            <p:ph type="body" idx="1"/>
          </p:nvPr>
        </p:nvSpPr>
        <p:spPr/>
        <p:txBody>
          <a:bodyPr>
            <a:normAutofit fontScale="92500" lnSpcReduction="10000"/>
          </a:bodyPr>
          <a:lstStyle/>
          <a:p>
            <a:r>
              <a:rPr lang="en-US" dirty="0"/>
              <a:t>Join a table to itself</a:t>
            </a:r>
          </a:p>
          <a:p>
            <a:pPr>
              <a:lnSpc>
                <a:spcPct val="114999"/>
              </a:lnSpc>
            </a:pPr>
            <a:r>
              <a:rPr lang="en-US" sz="1300">
                <a:latin typeface="Helvetica"/>
                <a:cs typeface="Helvetica"/>
              </a:rPr>
              <a:t>A SELF JOIN is another type of join in SQL which is used to join a table to itself, especially when the table has a FOREIGN KEY which references its own PRIMARY KEY.</a:t>
            </a:r>
            <a:endParaRPr lang="en-US"/>
          </a:p>
          <a:p>
            <a:pPr>
              <a:lnSpc>
                <a:spcPct val="114999"/>
              </a:lnSpc>
            </a:pPr>
            <a:r>
              <a:rPr lang="en-US" sz="1300">
                <a:latin typeface="Helvetica"/>
                <a:cs typeface="Helvetica"/>
              </a:rPr>
              <a:t>In this join, the participating table appears twice after the FROM clause and is followed by aliases for the tables that qualify column names in the join condition</a:t>
            </a:r>
            <a:endParaRPr lang="en-US"/>
          </a:p>
          <a:p>
            <a:pPr>
              <a:lnSpc>
                <a:spcPct val="114999"/>
              </a:lnSpc>
            </a:pPr>
            <a:r>
              <a:rPr lang="en-US" sz="1300" dirty="0">
                <a:latin typeface="Helvetica"/>
                <a:cs typeface="Helvetica"/>
              </a:rPr>
              <a:t>In this join, those rows are returned from the table which are satisfying the conditions.</a:t>
            </a:r>
            <a:endParaRPr lang="en-US" dirty="0"/>
          </a:p>
          <a:p>
            <a:pPr>
              <a:lnSpc>
                <a:spcPct val="114999"/>
              </a:lnSpc>
            </a:pPr>
            <a:r>
              <a:rPr lang="en-US" dirty="0">
                <a:solidFill>
                  <a:srgbClr val="000000"/>
                </a:solidFill>
                <a:latin typeface="Consolas"/>
              </a:rPr>
              <a:t>+------------+---------------+--------------+
| COMPANY_ID | COMPANY_NAME  | COMPANY_CITY |
+------------+---------------+--------------+
| 18         | Order All     | Boston       |
| 15         | Jack Hill Ltd | London       |
| 16         | Akas Foods    | Delhi        |
| 17         | Foodies.      | London       |
| 19         | sip-n-Bite.   | New York     |
+------------+---------------+--------------+</a:t>
            </a:r>
            <a:endParaRPr lang="en-US" dirty="0"/>
          </a:p>
        </p:txBody>
      </p:sp>
    </p:spTree>
    <p:extLst>
      <p:ext uri="{BB962C8B-B14F-4D97-AF65-F5344CB8AC3E}">
        <p14:creationId xmlns:p14="http://schemas.microsoft.com/office/powerpoint/2010/main" val="1210558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A4651-5917-934A-62FF-4DE3C6DFDF5F}"/>
              </a:ext>
            </a:extLst>
          </p:cNvPr>
          <p:cNvSpPr>
            <a:spLocks noGrp="1"/>
          </p:cNvSpPr>
          <p:nvPr>
            <p:ph type="title"/>
          </p:nvPr>
        </p:nvSpPr>
        <p:spPr/>
        <p:txBody>
          <a:bodyPr/>
          <a:lstStyle/>
          <a:p>
            <a:r>
              <a:rPr lang="en-US" dirty="0"/>
              <a:t>Self Join</a:t>
            </a:r>
          </a:p>
        </p:txBody>
      </p:sp>
      <p:sp>
        <p:nvSpPr>
          <p:cNvPr id="3" name="Text Placeholder 2">
            <a:extLst>
              <a:ext uri="{FF2B5EF4-FFF2-40B4-BE49-F238E27FC236}">
                <a16:creationId xmlns:a16="http://schemas.microsoft.com/office/drawing/2014/main" id="{1FD7C60F-8578-9422-AA8E-CA452404CF15}"/>
              </a:ext>
            </a:extLst>
          </p:cNvPr>
          <p:cNvSpPr>
            <a:spLocks noGrp="1"/>
          </p:cNvSpPr>
          <p:nvPr>
            <p:ph type="body" idx="1"/>
          </p:nvPr>
        </p:nvSpPr>
        <p:spPr/>
        <p:txBody>
          <a:bodyPr/>
          <a:lstStyle/>
          <a:p>
            <a:r>
              <a:rPr lang="en-US" sz="1300" dirty="0">
                <a:latin typeface="Helvetica"/>
                <a:cs typeface="Helvetica"/>
              </a:rPr>
              <a:t>To get '</a:t>
            </a:r>
            <a:r>
              <a:rPr lang="en-US" sz="1300" err="1">
                <a:latin typeface="Helvetica"/>
                <a:cs typeface="Helvetica"/>
              </a:rPr>
              <a:t>company_name</a:t>
            </a:r>
            <a:r>
              <a:rPr lang="en-US" sz="1300" dirty="0">
                <a:latin typeface="Helvetica"/>
                <a:cs typeface="Helvetica"/>
              </a:rPr>
              <a:t>' and '</a:t>
            </a:r>
            <a:r>
              <a:rPr lang="en-US" sz="1300" err="1">
                <a:latin typeface="Helvetica"/>
                <a:cs typeface="Helvetica"/>
              </a:rPr>
              <a:t>company_city</a:t>
            </a:r>
            <a:r>
              <a:rPr lang="en-US" sz="1300" dirty="0">
                <a:latin typeface="Helvetica"/>
                <a:cs typeface="Helvetica"/>
              </a:rPr>
              <a:t>' from 'company' table which is entitled as alias 'a' and '</a:t>
            </a:r>
            <a:r>
              <a:rPr lang="en-US" sz="1300" err="1">
                <a:latin typeface="Helvetica"/>
                <a:cs typeface="Helvetica"/>
              </a:rPr>
              <a:t>company_name</a:t>
            </a:r>
            <a:r>
              <a:rPr lang="en-US" sz="1300" dirty="0">
                <a:latin typeface="Helvetica"/>
                <a:cs typeface="Helvetica"/>
              </a:rPr>
              <a:t>' form 'company' table which is entitled as alias 'b' after an SELF JOINING with a table itself, the following SQL statement can be used:</a:t>
            </a:r>
          </a:p>
          <a:p>
            <a:pPr>
              <a:lnSpc>
                <a:spcPct val="114999"/>
              </a:lnSpc>
            </a:pPr>
            <a:r>
              <a:rPr lang="en-US" sz="1200" dirty="0">
                <a:solidFill>
                  <a:srgbClr val="1990B8"/>
                </a:solidFill>
                <a:latin typeface="Consolas"/>
                <a:cs typeface="Helvetica"/>
              </a:rPr>
              <a:t>SELECT</a:t>
            </a:r>
            <a:r>
              <a:rPr lang="en-US" sz="1200" dirty="0">
                <a:solidFill>
                  <a:srgbClr val="000000"/>
                </a:solidFill>
                <a:latin typeface="Consolas"/>
                <a:cs typeface="Helvetica"/>
              </a:rPr>
              <a:t> </a:t>
            </a:r>
            <a:r>
              <a:rPr lang="en-US" sz="1200" err="1">
                <a:solidFill>
                  <a:srgbClr val="000000"/>
                </a:solidFill>
                <a:latin typeface="Consolas"/>
                <a:cs typeface="Helvetica"/>
              </a:rPr>
              <a:t>a</a:t>
            </a:r>
            <a:r>
              <a:rPr lang="en-US" sz="1200" err="1">
                <a:solidFill>
                  <a:srgbClr val="5F6364"/>
                </a:solidFill>
                <a:latin typeface="Consolas"/>
                <a:cs typeface="Helvetica"/>
              </a:rPr>
              <a:t>.</a:t>
            </a:r>
            <a:r>
              <a:rPr lang="en-US" sz="1200" err="1">
                <a:solidFill>
                  <a:srgbClr val="000000"/>
                </a:solidFill>
                <a:latin typeface="Consolas"/>
                <a:cs typeface="Helvetica"/>
              </a:rPr>
              <a:t>company_name</a:t>
            </a:r>
            <a:r>
              <a:rPr lang="en-US" sz="1200" err="1">
                <a:solidFill>
                  <a:srgbClr val="5F6364"/>
                </a:solidFill>
                <a:latin typeface="Consolas"/>
                <a:cs typeface="Helvetica"/>
              </a:rPr>
              <a:t>,</a:t>
            </a:r>
            <a:r>
              <a:rPr lang="en-US" sz="1200" err="1">
                <a:solidFill>
                  <a:srgbClr val="000000"/>
                </a:solidFill>
                <a:latin typeface="Consolas"/>
                <a:cs typeface="Helvetica"/>
              </a:rPr>
              <a:t>b</a:t>
            </a:r>
            <a:r>
              <a:rPr lang="en-US" sz="1200" err="1">
                <a:solidFill>
                  <a:srgbClr val="5F6364"/>
                </a:solidFill>
                <a:latin typeface="Consolas"/>
                <a:cs typeface="Helvetica"/>
              </a:rPr>
              <a:t>.</a:t>
            </a:r>
            <a:r>
              <a:rPr lang="en-US" sz="1200" err="1">
                <a:solidFill>
                  <a:srgbClr val="000000"/>
                </a:solidFill>
                <a:latin typeface="Consolas"/>
                <a:cs typeface="Helvetica"/>
              </a:rPr>
              <a:t>company_name</a:t>
            </a:r>
            <a:r>
              <a:rPr lang="en-US" sz="1200" err="1">
                <a:solidFill>
                  <a:srgbClr val="5F6364"/>
                </a:solidFill>
                <a:latin typeface="Consolas"/>
                <a:cs typeface="Helvetica"/>
              </a:rPr>
              <a:t>,</a:t>
            </a:r>
            <a:r>
              <a:rPr lang="en-US" sz="1200" err="1">
                <a:solidFill>
                  <a:srgbClr val="000000"/>
                </a:solidFill>
                <a:latin typeface="Consolas"/>
                <a:cs typeface="Helvetica"/>
              </a:rPr>
              <a:t>a</a:t>
            </a:r>
            <a:r>
              <a:rPr lang="en-US" sz="1200" err="1">
                <a:solidFill>
                  <a:srgbClr val="5F6364"/>
                </a:solidFill>
                <a:latin typeface="Consolas"/>
                <a:cs typeface="Helvetica"/>
              </a:rPr>
              <a:t>.</a:t>
            </a:r>
            <a:r>
              <a:rPr lang="en-US" sz="1200" err="1">
                <a:solidFill>
                  <a:srgbClr val="000000"/>
                </a:solidFill>
                <a:latin typeface="Consolas"/>
                <a:cs typeface="Helvetica"/>
              </a:rPr>
              <a:t>company_city</a:t>
            </a:r>
            <a:r>
              <a:rPr lang="en-US" sz="1200" dirty="0">
                <a:solidFill>
                  <a:srgbClr val="000000"/>
                </a:solidFill>
                <a:latin typeface="Consolas"/>
                <a:cs typeface="Helvetica"/>
              </a:rPr>
              <a:t> </a:t>
            </a:r>
            <a:r>
              <a:rPr lang="en-US" sz="1200" dirty="0">
                <a:solidFill>
                  <a:srgbClr val="1990B8"/>
                </a:solidFill>
                <a:latin typeface="Consolas"/>
                <a:cs typeface="Helvetica"/>
              </a:rPr>
              <a:t>FROM</a:t>
            </a:r>
            <a:r>
              <a:rPr lang="en-US" sz="1200" dirty="0">
                <a:solidFill>
                  <a:srgbClr val="000000"/>
                </a:solidFill>
                <a:latin typeface="Consolas"/>
                <a:cs typeface="Helvetica"/>
              </a:rPr>
              <a:t> company a</a:t>
            </a:r>
            <a:r>
              <a:rPr lang="en-US" sz="1200" dirty="0">
                <a:solidFill>
                  <a:srgbClr val="5F6364"/>
                </a:solidFill>
                <a:latin typeface="Consolas"/>
                <a:cs typeface="Helvetica"/>
              </a:rPr>
              <a:t>,</a:t>
            </a:r>
            <a:r>
              <a:rPr lang="en-US" sz="1200" dirty="0">
                <a:solidFill>
                  <a:srgbClr val="000000"/>
                </a:solidFill>
                <a:latin typeface="Consolas"/>
                <a:cs typeface="Helvetica"/>
              </a:rPr>
              <a:t> company b </a:t>
            </a:r>
            <a:r>
              <a:rPr lang="en-US" sz="1200" dirty="0">
                <a:solidFill>
                  <a:srgbClr val="1990B8"/>
                </a:solidFill>
                <a:latin typeface="Consolas"/>
                <a:cs typeface="Helvetica"/>
              </a:rPr>
              <a:t>WHERE</a:t>
            </a:r>
            <a:r>
              <a:rPr lang="en-US" sz="1200" dirty="0">
                <a:solidFill>
                  <a:srgbClr val="000000"/>
                </a:solidFill>
                <a:latin typeface="Consolas"/>
                <a:cs typeface="Helvetica"/>
              </a:rPr>
              <a:t> </a:t>
            </a:r>
            <a:r>
              <a:rPr lang="en-US" sz="1200" err="1">
                <a:solidFill>
                  <a:srgbClr val="000000"/>
                </a:solidFill>
                <a:latin typeface="Consolas"/>
                <a:cs typeface="Helvetica"/>
              </a:rPr>
              <a:t>a</a:t>
            </a:r>
            <a:r>
              <a:rPr lang="en-US" sz="1200" err="1">
                <a:solidFill>
                  <a:srgbClr val="5F6364"/>
                </a:solidFill>
                <a:latin typeface="Consolas"/>
                <a:cs typeface="Helvetica"/>
              </a:rPr>
              <a:t>.</a:t>
            </a:r>
            <a:r>
              <a:rPr lang="en-US" sz="1200" err="1">
                <a:solidFill>
                  <a:srgbClr val="000000"/>
                </a:solidFill>
                <a:latin typeface="Consolas"/>
                <a:cs typeface="Helvetica"/>
              </a:rPr>
              <a:t>company_city</a:t>
            </a:r>
            <a:r>
              <a:rPr lang="en-US" sz="1200" dirty="0">
                <a:solidFill>
                  <a:srgbClr val="A67F59"/>
                </a:solidFill>
                <a:latin typeface="Consolas"/>
                <a:cs typeface="Helvetica"/>
              </a:rPr>
              <a:t>=</a:t>
            </a:r>
            <a:r>
              <a:rPr lang="en-US" sz="1200" err="1">
                <a:solidFill>
                  <a:srgbClr val="000000"/>
                </a:solidFill>
                <a:latin typeface="Consolas"/>
                <a:cs typeface="Helvetica"/>
              </a:rPr>
              <a:t>b</a:t>
            </a:r>
            <a:r>
              <a:rPr lang="en-US" sz="1200" err="1">
                <a:solidFill>
                  <a:srgbClr val="5F6364"/>
                </a:solidFill>
                <a:latin typeface="Consolas"/>
                <a:cs typeface="Helvetica"/>
              </a:rPr>
              <a:t>.</a:t>
            </a:r>
            <a:r>
              <a:rPr lang="en-US" sz="1200" err="1">
                <a:solidFill>
                  <a:srgbClr val="000000"/>
                </a:solidFill>
                <a:latin typeface="Consolas"/>
                <a:cs typeface="Helvetica"/>
              </a:rPr>
              <a:t>company_city</a:t>
            </a:r>
            <a:r>
              <a:rPr lang="en-US" sz="1200" dirty="0">
                <a:solidFill>
                  <a:srgbClr val="5F6364"/>
                </a:solidFill>
                <a:latin typeface="Consolas"/>
                <a:cs typeface="Helvetica"/>
              </a:rPr>
              <a:t>;</a:t>
            </a:r>
          </a:p>
          <a:p>
            <a:pPr>
              <a:lnSpc>
                <a:spcPct val="114999"/>
              </a:lnSpc>
            </a:pPr>
            <a:r>
              <a:rPr lang="en-US" sz="1200" dirty="0">
                <a:solidFill>
                  <a:srgbClr val="009999"/>
                </a:solidFill>
                <a:latin typeface="Consolas"/>
                <a:cs typeface="Helvetica"/>
              </a:rPr>
              <a:t>COMPANY_NAME              COMPANY_NAME              COMPANY_CITY
------------------------- ------------------------- -------------
Order All                 Order All                 Boston
Foodies.                  Jack Hill Ltd             London
Jack Hill Ltd             Jack Hill Ltd             London
Akas Foods                Akas Foods                Delhi
Foodies.                  Foodies.                  London
Jack Hill Ltd             Foodies.                  London
sip-n-Bite.               sip-n-Bite.               New York</a:t>
            </a:r>
            <a:endParaRPr lang="en-US" sz="1200" dirty="0">
              <a:solidFill>
                <a:srgbClr val="5F6364"/>
              </a:solidFill>
              <a:latin typeface="Consolas"/>
              <a:cs typeface="Helvetica"/>
            </a:endParaRPr>
          </a:p>
          <a:p>
            <a:pPr>
              <a:lnSpc>
                <a:spcPct val="114999"/>
              </a:lnSpc>
            </a:pPr>
            <a:r>
              <a:rPr lang="en-US" sz="1200" dirty="0" err="1">
                <a:solidFill>
                  <a:srgbClr val="009999"/>
                </a:solidFill>
              </a:rPr>
              <a:t>a.company_city</a:t>
            </a:r>
            <a:r>
              <a:rPr lang="en-US" sz="1200" dirty="0">
                <a:solidFill>
                  <a:srgbClr val="009999"/>
                </a:solidFill>
              </a:rPr>
              <a:t>=</a:t>
            </a:r>
            <a:r>
              <a:rPr lang="en-US" sz="1200" dirty="0" err="1">
                <a:solidFill>
                  <a:srgbClr val="009999"/>
                </a:solidFill>
              </a:rPr>
              <a:t>b.company_city</a:t>
            </a:r>
            <a:r>
              <a:rPr lang="en-US" sz="1200" dirty="0">
                <a:solidFill>
                  <a:srgbClr val="009999"/>
                </a:solidFill>
              </a:rPr>
              <a:t> excludes all pairs containing companies of different cities.</a:t>
            </a:r>
            <a:endParaRPr lang="en-US" sz="1200" dirty="0">
              <a:solidFill>
                <a:srgbClr val="009999"/>
              </a:solidFill>
              <a:latin typeface="Consolas"/>
              <a:cs typeface="Helvetica"/>
            </a:endParaRPr>
          </a:p>
        </p:txBody>
      </p:sp>
    </p:spTree>
    <p:extLst>
      <p:ext uri="{BB962C8B-B14F-4D97-AF65-F5344CB8AC3E}">
        <p14:creationId xmlns:p14="http://schemas.microsoft.com/office/powerpoint/2010/main" val="2598774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A4651-5917-934A-62FF-4DE3C6DFDF5F}"/>
              </a:ext>
            </a:extLst>
          </p:cNvPr>
          <p:cNvSpPr>
            <a:spLocks noGrp="1"/>
          </p:cNvSpPr>
          <p:nvPr>
            <p:ph type="title"/>
          </p:nvPr>
        </p:nvSpPr>
        <p:spPr/>
        <p:txBody>
          <a:bodyPr/>
          <a:lstStyle/>
          <a:p>
            <a:r>
              <a:rPr lang="en-US" dirty="0"/>
              <a:t>Self Join</a:t>
            </a:r>
          </a:p>
        </p:txBody>
      </p:sp>
      <p:sp>
        <p:nvSpPr>
          <p:cNvPr id="3" name="Text Placeholder 2">
            <a:extLst>
              <a:ext uri="{FF2B5EF4-FFF2-40B4-BE49-F238E27FC236}">
                <a16:creationId xmlns:a16="http://schemas.microsoft.com/office/drawing/2014/main" id="{1FD7C60F-8578-9422-AA8E-CA452404CF15}"/>
              </a:ext>
            </a:extLst>
          </p:cNvPr>
          <p:cNvSpPr>
            <a:spLocks noGrp="1"/>
          </p:cNvSpPr>
          <p:nvPr>
            <p:ph type="body" idx="1"/>
          </p:nvPr>
        </p:nvSpPr>
        <p:spPr/>
        <p:txBody>
          <a:bodyPr/>
          <a:lstStyle/>
          <a:p>
            <a:r>
              <a:rPr lang="en-US" sz="1300" dirty="0">
                <a:latin typeface="Helvetica"/>
                <a:cs typeface="Helvetica"/>
              </a:rPr>
              <a:t>To get the list of employees and their supervisor the following SQL statement has used:</a:t>
            </a:r>
          </a:p>
          <a:p>
            <a:pPr>
              <a:lnSpc>
                <a:spcPct val="114999"/>
              </a:lnSpc>
            </a:pPr>
            <a:r>
              <a:rPr lang="en-US" sz="1200" dirty="0">
                <a:solidFill>
                  <a:srgbClr val="1990B8"/>
                </a:solidFill>
                <a:latin typeface="Consolas"/>
                <a:cs typeface="Helvetica"/>
              </a:rPr>
              <a:t>SELECT</a:t>
            </a:r>
            <a:r>
              <a:rPr lang="en-US" sz="1200" dirty="0">
                <a:solidFill>
                  <a:srgbClr val="000000"/>
                </a:solidFill>
                <a:latin typeface="Consolas"/>
                <a:cs typeface="Helvetica"/>
              </a:rPr>
              <a:t> </a:t>
            </a:r>
            <a:r>
              <a:rPr lang="en-US" sz="1200" dirty="0" err="1">
                <a:solidFill>
                  <a:srgbClr val="000000"/>
                </a:solidFill>
                <a:latin typeface="Consolas"/>
                <a:cs typeface="Helvetica"/>
              </a:rPr>
              <a:t>a</a:t>
            </a:r>
            <a:r>
              <a:rPr lang="en-US" sz="1200" dirty="0" err="1">
                <a:solidFill>
                  <a:srgbClr val="5F6364"/>
                </a:solidFill>
                <a:latin typeface="Consolas"/>
                <a:cs typeface="Helvetica"/>
              </a:rPr>
              <a:t>.</a:t>
            </a:r>
            <a:r>
              <a:rPr lang="en-US" sz="1200" dirty="0" err="1">
                <a:solidFill>
                  <a:srgbClr val="000000"/>
                </a:solidFill>
                <a:latin typeface="Consolas"/>
                <a:cs typeface="Helvetica"/>
              </a:rPr>
              <a:t>emp_id</a:t>
            </a:r>
            <a:r>
              <a:rPr lang="en-US" sz="1200" dirty="0">
                <a:solidFill>
                  <a:srgbClr val="000000"/>
                </a:solidFill>
                <a:latin typeface="Consolas"/>
                <a:cs typeface="Helvetica"/>
              </a:rPr>
              <a:t> </a:t>
            </a:r>
            <a:r>
              <a:rPr lang="en-US" sz="1200" dirty="0">
                <a:solidFill>
                  <a:srgbClr val="1990B8"/>
                </a:solidFill>
                <a:latin typeface="Consolas"/>
                <a:cs typeface="Helvetica"/>
              </a:rPr>
              <a:t>AS</a:t>
            </a:r>
            <a:r>
              <a:rPr lang="en-US" sz="1200" dirty="0">
                <a:solidFill>
                  <a:srgbClr val="000000"/>
                </a:solidFill>
                <a:latin typeface="Consolas"/>
                <a:cs typeface="Helvetica"/>
              </a:rPr>
              <a:t> </a:t>
            </a:r>
            <a:r>
              <a:rPr lang="en-US" sz="1200" dirty="0">
                <a:solidFill>
                  <a:srgbClr val="2F9C0A"/>
                </a:solidFill>
                <a:latin typeface="Consolas"/>
                <a:cs typeface="Helvetica"/>
              </a:rPr>
              <a:t>"Emp_ID"</a:t>
            </a:r>
            <a:r>
              <a:rPr lang="en-US" sz="1200" dirty="0">
                <a:solidFill>
                  <a:srgbClr val="5F6364"/>
                </a:solidFill>
                <a:latin typeface="Consolas"/>
                <a:cs typeface="Helvetica"/>
              </a:rPr>
              <a:t>,</a:t>
            </a:r>
            <a:r>
              <a:rPr lang="en-US" sz="1200" dirty="0" err="1">
                <a:solidFill>
                  <a:srgbClr val="000000"/>
                </a:solidFill>
                <a:latin typeface="Consolas"/>
                <a:cs typeface="Helvetica"/>
              </a:rPr>
              <a:t>a</a:t>
            </a:r>
            <a:r>
              <a:rPr lang="en-US" sz="1200" dirty="0" err="1">
                <a:solidFill>
                  <a:srgbClr val="5F6364"/>
                </a:solidFill>
                <a:latin typeface="Consolas"/>
                <a:cs typeface="Helvetica"/>
              </a:rPr>
              <a:t>.</a:t>
            </a:r>
            <a:r>
              <a:rPr lang="en-US" sz="1200" dirty="0" err="1">
                <a:solidFill>
                  <a:srgbClr val="000000"/>
                </a:solidFill>
                <a:latin typeface="Consolas"/>
                <a:cs typeface="Helvetica"/>
              </a:rPr>
              <a:t>emp_name</a:t>
            </a:r>
            <a:r>
              <a:rPr lang="en-US" sz="1200" dirty="0">
                <a:solidFill>
                  <a:srgbClr val="000000"/>
                </a:solidFill>
                <a:latin typeface="Consolas"/>
                <a:cs typeface="Helvetica"/>
              </a:rPr>
              <a:t> </a:t>
            </a:r>
            <a:r>
              <a:rPr lang="en-US" sz="1200" dirty="0">
                <a:solidFill>
                  <a:srgbClr val="1990B8"/>
                </a:solidFill>
                <a:latin typeface="Consolas"/>
                <a:cs typeface="Helvetica"/>
              </a:rPr>
              <a:t>AS</a:t>
            </a:r>
            <a:r>
              <a:rPr lang="en-US" sz="1200" dirty="0">
                <a:solidFill>
                  <a:srgbClr val="000000"/>
                </a:solidFill>
                <a:latin typeface="Consolas"/>
                <a:cs typeface="Helvetica"/>
              </a:rPr>
              <a:t> </a:t>
            </a:r>
            <a:r>
              <a:rPr lang="en-US" sz="1200" dirty="0">
                <a:solidFill>
                  <a:srgbClr val="2F9C0A"/>
                </a:solidFill>
                <a:latin typeface="Consolas"/>
                <a:cs typeface="Helvetica"/>
              </a:rPr>
              <a:t>"Employee Name"</a:t>
            </a:r>
            <a:r>
              <a:rPr lang="en-US" sz="1200" dirty="0">
                <a:solidFill>
                  <a:srgbClr val="5F6364"/>
                </a:solidFill>
                <a:latin typeface="Consolas"/>
                <a:cs typeface="Helvetica"/>
              </a:rPr>
              <a:t>,</a:t>
            </a:r>
            <a:r>
              <a:rPr lang="en-US" sz="1200" dirty="0">
                <a:solidFill>
                  <a:srgbClr val="000000"/>
                </a:solidFill>
                <a:latin typeface="Consolas"/>
                <a:cs typeface="Helvetica"/>
              </a:rPr>
              <a:t>
</a:t>
            </a:r>
            <a:r>
              <a:rPr lang="en-US" sz="1200" dirty="0" err="1">
                <a:solidFill>
                  <a:srgbClr val="000000"/>
                </a:solidFill>
                <a:latin typeface="Consolas"/>
                <a:cs typeface="Helvetica"/>
              </a:rPr>
              <a:t>b</a:t>
            </a:r>
            <a:r>
              <a:rPr lang="en-US" sz="1200" dirty="0" err="1">
                <a:solidFill>
                  <a:srgbClr val="5F6364"/>
                </a:solidFill>
                <a:latin typeface="Consolas"/>
                <a:cs typeface="Helvetica"/>
              </a:rPr>
              <a:t>.</a:t>
            </a:r>
            <a:r>
              <a:rPr lang="en-US" sz="1200" dirty="0" err="1">
                <a:solidFill>
                  <a:srgbClr val="000000"/>
                </a:solidFill>
                <a:latin typeface="Consolas"/>
                <a:cs typeface="Helvetica"/>
              </a:rPr>
              <a:t>emp_id</a:t>
            </a:r>
            <a:r>
              <a:rPr lang="en-US" sz="1200" dirty="0">
                <a:solidFill>
                  <a:srgbClr val="000000"/>
                </a:solidFill>
                <a:latin typeface="Consolas"/>
                <a:cs typeface="Helvetica"/>
              </a:rPr>
              <a:t> </a:t>
            </a:r>
            <a:r>
              <a:rPr lang="en-US" sz="1200" dirty="0">
                <a:solidFill>
                  <a:srgbClr val="1990B8"/>
                </a:solidFill>
                <a:latin typeface="Consolas"/>
                <a:cs typeface="Helvetica"/>
              </a:rPr>
              <a:t>AS</a:t>
            </a:r>
            <a:r>
              <a:rPr lang="en-US" sz="1200" dirty="0">
                <a:solidFill>
                  <a:srgbClr val="000000"/>
                </a:solidFill>
                <a:latin typeface="Consolas"/>
                <a:cs typeface="Helvetica"/>
              </a:rPr>
              <a:t> </a:t>
            </a:r>
            <a:r>
              <a:rPr lang="en-US" sz="1200" dirty="0">
                <a:solidFill>
                  <a:srgbClr val="2F9C0A"/>
                </a:solidFill>
                <a:latin typeface="Consolas"/>
                <a:cs typeface="Helvetica"/>
              </a:rPr>
              <a:t>"Supervisor ID"</a:t>
            </a:r>
            <a:r>
              <a:rPr lang="en-US" sz="1200" dirty="0">
                <a:solidFill>
                  <a:srgbClr val="5F6364"/>
                </a:solidFill>
                <a:latin typeface="Consolas"/>
                <a:cs typeface="Helvetica"/>
              </a:rPr>
              <a:t>,</a:t>
            </a:r>
            <a:r>
              <a:rPr lang="en-US" sz="1200" dirty="0" err="1">
                <a:solidFill>
                  <a:srgbClr val="000000"/>
                </a:solidFill>
                <a:latin typeface="Consolas"/>
                <a:cs typeface="Helvetica"/>
              </a:rPr>
              <a:t>b</a:t>
            </a:r>
            <a:r>
              <a:rPr lang="en-US" sz="1200" dirty="0" err="1">
                <a:solidFill>
                  <a:srgbClr val="5F6364"/>
                </a:solidFill>
                <a:latin typeface="Consolas"/>
                <a:cs typeface="Helvetica"/>
              </a:rPr>
              <a:t>.</a:t>
            </a:r>
            <a:r>
              <a:rPr lang="en-US" sz="1200" dirty="0" err="1">
                <a:solidFill>
                  <a:srgbClr val="000000"/>
                </a:solidFill>
                <a:latin typeface="Consolas"/>
                <a:cs typeface="Helvetica"/>
              </a:rPr>
              <a:t>emp_name</a:t>
            </a:r>
            <a:r>
              <a:rPr lang="en-US" sz="1200" dirty="0">
                <a:solidFill>
                  <a:srgbClr val="000000"/>
                </a:solidFill>
                <a:latin typeface="Consolas"/>
                <a:cs typeface="Helvetica"/>
              </a:rPr>
              <a:t> </a:t>
            </a:r>
            <a:r>
              <a:rPr lang="en-US" sz="1200" dirty="0">
                <a:solidFill>
                  <a:srgbClr val="1990B8"/>
                </a:solidFill>
                <a:latin typeface="Consolas"/>
                <a:cs typeface="Helvetica"/>
              </a:rPr>
              <a:t>AS</a:t>
            </a:r>
            <a:r>
              <a:rPr lang="en-US" sz="1200" dirty="0">
                <a:solidFill>
                  <a:srgbClr val="000000"/>
                </a:solidFill>
                <a:latin typeface="Consolas"/>
                <a:cs typeface="Helvetica"/>
              </a:rPr>
              <a:t> </a:t>
            </a:r>
            <a:r>
              <a:rPr lang="en-US" sz="1200" dirty="0">
                <a:solidFill>
                  <a:srgbClr val="2F9C0A"/>
                </a:solidFill>
                <a:latin typeface="Consolas"/>
                <a:cs typeface="Helvetica"/>
              </a:rPr>
              <a:t>"Supervisor Name"</a:t>
            </a:r>
            <a:r>
              <a:rPr lang="en-US" sz="1200" dirty="0">
                <a:solidFill>
                  <a:srgbClr val="000000"/>
                </a:solidFill>
                <a:latin typeface="Consolas"/>
                <a:cs typeface="Helvetica"/>
              </a:rPr>
              <a:t>
</a:t>
            </a:r>
            <a:r>
              <a:rPr lang="en-US" sz="1200" dirty="0">
                <a:solidFill>
                  <a:srgbClr val="1990B8"/>
                </a:solidFill>
                <a:latin typeface="Consolas"/>
                <a:cs typeface="Helvetica"/>
              </a:rPr>
              <a:t>FROM</a:t>
            </a:r>
            <a:r>
              <a:rPr lang="en-US" sz="1200" dirty="0">
                <a:solidFill>
                  <a:srgbClr val="000000"/>
                </a:solidFill>
                <a:latin typeface="Consolas"/>
                <a:cs typeface="Helvetica"/>
              </a:rPr>
              <a:t> employee a</a:t>
            </a:r>
            <a:r>
              <a:rPr lang="en-US" sz="1200" dirty="0">
                <a:solidFill>
                  <a:srgbClr val="5F6364"/>
                </a:solidFill>
                <a:latin typeface="Consolas"/>
                <a:cs typeface="Helvetica"/>
              </a:rPr>
              <a:t>,</a:t>
            </a:r>
            <a:r>
              <a:rPr lang="en-US" sz="1200" dirty="0">
                <a:solidFill>
                  <a:srgbClr val="000000"/>
                </a:solidFill>
                <a:latin typeface="Consolas"/>
                <a:cs typeface="Helvetica"/>
              </a:rPr>
              <a:t> employee b
</a:t>
            </a:r>
            <a:r>
              <a:rPr lang="en-US" sz="1200" dirty="0">
                <a:solidFill>
                  <a:srgbClr val="1990B8"/>
                </a:solidFill>
                <a:latin typeface="Consolas"/>
                <a:cs typeface="Helvetica"/>
              </a:rPr>
              <a:t>WHERE</a:t>
            </a:r>
            <a:r>
              <a:rPr lang="en-US" sz="1200" dirty="0">
                <a:solidFill>
                  <a:srgbClr val="000000"/>
                </a:solidFill>
                <a:latin typeface="Consolas"/>
                <a:cs typeface="Helvetica"/>
              </a:rPr>
              <a:t> </a:t>
            </a:r>
            <a:r>
              <a:rPr lang="en-US" sz="1200" dirty="0" err="1">
                <a:solidFill>
                  <a:srgbClr val="000000"/>
                </a:solidFill>
                <a:latin typeface="Consolas"/>
                <a:cs typeface="Helvetica"/>
              </a:rPr>
              <a:t>a</a:t>
            </a:r>
            <a:r>
              <a:rPr lang="en-US" sz="1200" dirty="0" err="1">
                <a:solidFill>
                  <a:srgbClr val="5F6364"/>
                </a:solidFill>
                <a:latin typeface="Consolas"/>
                <a:cs typeface="Helvetica"/>
              </a:rPr>
              <a:t>.</a:t>
            </a:r>
            <a:r>
              <a:rPr lang="en-US" sz="1200" dirty="0" err="1">
                <a:solidFill>
                  <a:srgbClr val="000000"/>
                </a:solidFill>
                <a:latin typeface="Consolas"/>
                <a:cs typeface="Helvetica"/>
              </a:rPr>
              <a:t>emp_supv</a:t>
            </a:r>
            <a:r>
              <a:rPr lang="en-US" sz="1200" dirty="0">
                <a:solidFill>
                  <a:srgbClr val="000000"/>
                </a:solidFill>
                <a:latin typeface="Consolas"/>
                <a:cs typeface="Helvetica"/>
              </a:rPr>
              <a:t> </a:t>
            </a:r>
            <a:r>
              <a:rPr lang="en-US" sz="1200" dirty="0">
                <a:solidFill>
                  <a:srgbClr val="A67F59"/>
                </a:solidFill>
                <a:latin typeface="Consolas"/>
                <a:cs typeface="Helvetica"/>
              </a:rPr>
              <a:t>=</a:t>
            </a:r>
            <a:r>
              <a:rPr lang="en-US" sz="1200" dirty="0">
                <a:solidFill>
                  <a:srgbClr val="000000"/>
                </a:solidFill>
                <a:latin typeface="Consolas"/>
                <a:cs typeface="Helvetica"/>
              </a:rPr>
              <a:t> </a:t>
            </a:r>
            <a:r>
              <a:rPr lang="en-US" sz="1200" dirty="0" err="1">
                <a:solidFill>
                  <a:srgbClr val="000000"/>
                </a:solidFill>
                <a:latin typeface="Consolas"/>
                <a:cs typeface="Helvetica"/>
              </a:rPr>
              <a:t>b</a:t>
            </a:r>
            <a:r>
              <a:rPr lang="en-US" sz="1200" dirty="0" err="1">
                <a:solidFill>
                  <a:srgbClr val="5F6364"/>
                </a:solidFill>
                <a:latin typeface="Consolas"/>
                <a:cs typeface="Helvetica"/>
              </a:rPr>
              <a:t>.</a:t>
            </a:r>
            <a:r>
              <a:rPr lang="en-US" sz="1200" dirty="0" err="1">
                <a:solidFill>
                  <a:srgbClr val="000000"/>
                </a:solidFill>
                <a:latin typeface="Consolas"/>
                <a:cs typeface="Helvetica"/>
              </a:rPr>
              <a:t>emp_id</a:t>
            </a:r>
            <a:r>
              <a:rPr lang="en-US" sz="1200" dirty="0">
                <a:solidFill>
                  <a:srgbClr val="5F6364"/>
                </a:solidFill>
                <a:latin typeface="Consolas"/>
                <a:cs typeface="Helvetica"/>
              </a:rPr>
              <a:t>;</a:t>
            </a:r>
            <a:endParaRPr lang="en-US" sz="1300" dirty="0">
              <a:latin typeface="Helvetica"/>
              <a:cs typeface="Helvetica"/>
            </a:endParaRPr>
          </a:p>
          <a:p>
            <a:pPr>
              <a:lnSpc>
                <a:spcPct val="114999"/>
              </a:lnSpc>
            </a:pPr>
            <a:endParaRPr lang="en-US" sz="1200" dirty="0">
              <a:solidFill>
                <a:srgbClr val="BBBBBB"/>
              </a:solidFill>
              <a:latin typeface="Helvetica"/>
              <a:cs typeface="Helvetica"/>
            </a:endParaRPr>
          </a:p>
          <a:p>
            <a:pPr>
              <a:lnSpc>
                <a:spcPct val="114999"/>
              </a:lnSpc>
            </a:pPr>
            <a:endParaRPr lang="en-US" sz="1300" dirty="0">
              <a:latin typeface="Helvetica"/>
              <a:cs typeface="Helvetica"/>
            </a:endParaRPr>
          </a:p>
        </p:txBody>
      </p:sp>
    </p:spTree>
    <p:extLst>
      <p:ext uri="{BB962C8B-B14F-4D97-AF65-F5344CB8AC3E}">
        <p14:creationId xmlns:p14="http://schemas.microsoft.com/office/powerpoint/2010/main" val="4060445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2A5E-8D81-D86B-C14B-F8DD5719BCA5}"/>
              </a:ext>
            </a:extLst>
          </p:cNvPr>
          <p:cNvSpPr>
            <a:spLocks noGrp="1"/>
          </p:cNvSpPr>
          <p:nvPr>
            <p:ph type="title"/>
          </p:nvPr>
        </p:nvSpPr>
        <p:spPr/>
        <p:txBody>
          <a:bodyPr/>
          <a:lstStyle/>
          <a:p>
            <a:r>
              <a:rPr lang="en-US" dirty="0"/>
              <a:t>CROSS JOIN</a:t>
            </a:r>
          </a:p>
        </p:txBody>
      </p:sp>
      <p:sp>
        <p:nvSpPr>
          <p:cNvPr id="3" name="Text Placeholder 2">
            <a:extLst>
              <a:ext uri="{FF2B5EF4-FFF2-40B4-BE49-F238E27FC236}">
                <a16:creationId xmlns:a16="http://schemas.microsoft.com/office/drawing/2014/main" id="{12529AF8-6C97-D99C-F09C-5B5EB2A8023A}"/>
              </a:ext>
            </a:extLst>
          </p:cNvPr>
          <p:cNvSpPr>
            <a:spLocks noGrp="1"/>
          </p:cNvSpPr>
          <p:nvPr>
            <p:ph type="body" idx="1"/>
          </p:nvPr>
        </p:nvSpPr>
        <p:spPr/>
        <p:txBody>
          <a:bodyPr/>
          <a:lstStyle/>
          <a:p>
            <a:r>
              <a:rPr lang="en-US" sz="1300" dirty="0">
                <a:latin typeface="Helvetica"/>
                <a:cs typeface="Helvetica"/>
              </a:rPr>
              <a:t>The SQL CROSS JOIN produces a result set which is the number of rows in the first table multiplied by the number of rows in the second table if no WHERE clause is used along with CROSS JOIN. This kind of result is called as Cartesian Product.</a:t>
            </a:r>
            <a:endParaRPr lang="en-US" dirty="0"/>
          </a:p>
          <a:p>
            <a:pPr>
              <a:lnSpc>
                <a:spcPct val="114999"/>
              </a:lnSpc>
            </a:pPr>
            <a:r>
              <a:rPr lang="en-US" sz="1300" dirty="0">
                <a:latin typeface="Helvetica"/>
                <a:cs typeface="Helvetica"/>
              </a:rPr>
              <a:t>If WHERE clause is used with CROSS JOIN, it functions like an INNER JOIN.</a:t>
            </a:r>
            <a:endParaRPr lang="en-US" dirty="0"/>
          </a:p>
          <a:p>
            <a:pPr>
              <a:lnSpc>
                <a:spcPct val="114999"/>
              </a:lnSpc>
            </a:pPr>
            <a:r>
              <a:rPr lang="en-US" sz="1200" dirty="0">
                <a:solidFill>
                  <a:srgbClr val="358CCB"/>
                </a:solidFill>
                <a:latin typeface="Consolas"/>
                <a:cs typeface="Helvetica"/>
              </a:rPr>
              <a:t>SELECT * 
FROM table1 
CROSS JOIN table2;</a:t>
            </a:r>
            <a:endParaRPr lang="en-US" sz="1300" dirty="0">
              <a:latin typeface="Helvetica"/>
              <a:cs typeface="Helvetica"/>
            </a:endParaRPr>
          </a:p>
          <a:p>
            <a:pPr>
              <a:lnSpc>
                <a:spcPct val="114999"/>
              </a:lnSpc>
            </a:pPr>
            <a:r>
              <a:rPr lang="en-US" sz="1200" dirty="0">
                <a:solidFill>
                  <a:srgbClr val="358CCB"/>
                </a:solidFill>
                <a:latin typeface="Consolas"/>
                <a:cs typeface="Helvetica"/>
              </a:rPr>
              <a:t>OR</a:t>
            </a:r>
          </a:p>
          <a:p>
            <a:pPr>
              <a:lnSpc>
                <a:spcPct val="114999"/>
              </a:lnSpc>
            </a:pPr>
            <a:r>
              <a:rPr lang="en-US" sz="1200" dirty="0">
                <a:solidFill>
                  <a:srgbClr val="1990B8"/>
                </a:solidFill>
                <a:latin typeface="Consolas"/>
                <a:cs typeface="Helvetica"/>
              </a:rPr>
              <a:t>SELECT</a:t>
            </a:r>
            <a:r>
              <a:rPr lang="en-US" sz="1200" dirty="0">
                <a:solidFill>
                  <a:srgbClr val="000000"/>
                </a:solidFill>
                <a:latin typeface="Consolas"/>
                <a:cs typeface="Helvetica"/>
              </a:rPr>
              <a:t> </a:t>
            </a:r>
            <a:r>
              <a:rPr lang="en-US" sz="1200" dirty="0" err="1">
                <a:solidFill>
                  <a:srgbClr val="000000"/>
                </a:solidFill>
                <a:latin typeface="Consolas"/>
                <a:cs typeface="Helvetica"/>
              </a:rPr>
              <a:t>foods</a:t>
            </a:r>
            <a:r>
              <a:rPr lang="en-US" sz="1200" dirty="0" err="1">
                <a:solidFill>
                  <a:srgbClr val="5F6364"/>
                </a:solidFill>
                <a:latin typeface="Consolas"/>
                <a:cs typeface="Helvetica"/>
              </a:rPr>
              <a:t>.</a:t>
            </a:r>
            <a:r>
              <a:rPr lang="en-US" sz="1200" dirty="0" err="1">
                <a:solidFill>
                  <a:srgbClr val="000000"/>
                </a:solidFill>
                <a:latin typeface="Consolas"/>
                <a:cs typeface="Helvetica"/>
              </a:rPr>
              <a:t>item_name</a:t>
            </a:r>
            <a:r>
              <a:rPr lang="en-US" sz="1200" dirty="0" err="1">
                <a:solidFill>
                  <a:srgbClr val="5F6364"/>
                </a:solidFill>
                <a:latin typeface="Consolas"/>
                <a:cs typeface="Helvetica"/>
              </a:rPr>
              <a:t>,</a:t>
            </a:r>
            <a:r>
              <a:rPr lang="en-US" sz="1200" dirty="0" err="1">
                <a:solidFill>
                  <a:srgbClr val="000000"/>
                </a:solidFill>
                <a:latin typeface="Consolas"/>
                <a:cs typeface="Helvetica"/>
              </a:rPr>
              <a:t>foods</a:t>
            </a:r>
            <a:r>
              <a:rPr lang="en-US" sz="1200" dirty="0" err="1">
                <a:solidFill>
                  <a:srgbClr val="5F6364"/>
                </a:solidFill>
                <a:latin typeface="Consolas"/>
                <a:cs typeface="Helvetica"/>
              </a:rPr>
              <a:t>.</a:t>
            </a:r>
            <a:r>
              <a:rPr lang="en-US" sz="1200" dirty="0" err="1">
                <a:solidFill>
                  <a:srgbClr val="000000"/>
                </a:solidFill>
                <a:latin typeface="Consolas"/>
                <a:cs typeface="Helvetica"/>
              </a:rPr>
              <a:t>item_unit</a:t>
            </a:r>
            <a:r>
              <a:rPr lang="en-US" sz="1200" dirty="0">
                <a:solidFill>
                  <a:srgbClr val="5F6364"/>
                </a:solidFill>
                <a:latin typeface="Consolas"/>
                <a:cs typeface="Helvetica"/>
              </a:rPr>
              <a:t>,</a:t>
            </a:r>
            <a:r>
              <a:rPr lang="en-US" sz="1200" dirty="0">
                <a:solidFill>
                  <a:srgbClr val="000000"/>
                </a:solidFill>
                <a:latin typeface="Consolas"/>
                <a:cs typeface="Helvetica"/>
              </a:rPr>
              <a:t> </a:t>
            </a:r>
            <a:r>
              <a:rPr lang="en-US" sz="1200" dirty="0" err="1">
                <a:solidFill>
                  <a:srgbClr val="000000"/>
                </a:solidFill>
                <a:latin typeface="Consolas"/>
                <a:cs typeface="Helvetica"/>
              </a:rPr>
              <a:t>company</a:t>
            </a:r>
            <a:r>
              <a:rPr lang="en-US" sz="1200" dirty="0" err="1">
                <a:solidFill>
                  <a:srgbClr val="5F6364"/>
                </a:solidFill>
                <a:latin typeface="Consolas"/>
                <a:cs typeface="Helvetica"/>
              </a:rPr>
              <a:t>.</a:t>
            </a:r>
            <a:r>
              <a:rPr lang="en-US" sz="1200" dirty="0" err="1">
                <a:solidFill>
                  <a:srgbClr val="000000"/>
                </a:solidFill>
                <a:latin typeface="Consolas"/>
                <a:cs typeface="Helvetica"/>
              </a:rPr>
              <a:t>company_name</a:t>
            </a:r>
            <a:r>
              <a:rPr lang="en-US" sz="1200" dirty="0" err="1">
                <a:solidFill>
                  <a:srgbClr val="5F6364"/>
                </a:solidFill>
                <a:latin typeface="Consolas"/>
                <a:cs typeface="Helvetica"/>
              </a:rPr>
              <a:t>,</a:t>
            </a:r>
            <a:r>
              <a:rPr lang="en-US" sz="1200" dirty="0" err="1">
                <a:solidFill>
                  <a:srgbClr val="000000"/>
                </a:solidFill>
                <a:latin typeface="Consolas"/>
                <a:cs typeface="Helvetica"/>
              </a:rPr>
              <a:t>company</a:t>
            </a:r>
            <a:r>
              <a:rPr lang="en-US" sz="1200" dirty="0" err="1">
                <a:solidFill>
                  <a:srgbClr val="5F6364"/>
                </a:solidFill>
                <a:latin typeface="Consolas"/>
                <a:cs typeface="Helvetica"/>
              </a:rPr>
              <a:t>.</a:t>
            </a:r>
            <a:r>
              <a:rPr lang="en-US" sz="1200" dirty="0" err="1">
                <a:solidFill>
                  <a:srgbClr val="000000"/>
                </a:solidFill>
                <a:latin typeface="Consolas"/>
                <a:cs typeface="Helvetica"/>
              </a:rPr>
              <a:t>company_city</a:t>
            </a:r>
            <a:r>
              <a:rPr lang="en-US" sz="1200" dirty="0">
                <a:solidFill>
                  <a:srgbClr val="000000"/>
                </a:solidFill>
                <a:latin typeface="Consolas"/>
                <a:cs typeface="Helvetica"/>
              </a:rPr>
              <a:t> </a:t>
            </a:r>
            <a:r>
              <a:rPr lang="en-US" sz="1200" dirty="0">
                <a:solidFill>
                  <a:srgbClr val="1990B8"/>
                </a:solidFill>
                <a:latin typeface="Consolas"/>
                <a:cs typeface="Helvetica"/>
              </a:rPr>
              <a:t>FROM</a:t>
            </a:r>
            <a:r>
              <a:rPr lang="en-US" sz="1200" dirty="0">
                <a:solidFill>
                  <a:srgbClr val="000000"/>
                </a:solidFill>
                <a:latin typeface="Consolas"/>
                <a:cs typeface="Helvetica"/>
              </a:rPr>
              <a:t> </a:t>
            </a:r>
            <a:r>
              <a:rPr lang="en-US" sz="1200" dirty="0" err="1">
                <a:solidFill>
                  <a:srgbClr val="000000"/>
                </a:solidFill>
                <a:latin typeface="Consolas"/>
                <a:cs typeface="Helvetica"/>
              </a:rPr>
              <a:t>foods</a:t>
            </a:r>
            <a:r>
              <a:rPr lang="en-US" sz="1200" dirty="0" err="1">
                <a:solidFill>
                  <a:srgbClr val="5F6364"/>
                </a:solidFill>
                <a:latin typeface="Consolas"/>
                <a:cs typeface="Helvetica"/>
              </a:rPr>
              <a:t>,</a:t>
            </a:r>
            <a:r>
              <a:rPr lang="en-US" sz="1200" dirty="0" err="1">
                <a:solidFill>
                  <a:srgbClr val="000000"/>
                </a:solidFill>
                <a:latin typeface="Consolas"/>
                <a:cs typeface="Helvetica"/>
              </a:rPr>
              <a:t>company</a:t>
            </a:r>
            <a:r>
              <a:rPr lang="en-US" sz="1200" dirty="0">
                <a:solidFill>
                  <a:srgbClr val="5F6364"/>
                </a:solidFill>
                <a:latin typeface="Consolas"/>
                <a:cs typeface="Helvetica"/>
              </a:rPr>
              <a:t>;</a:t>
            </a:r>
            <a:endParaRPr lang="en-US" sz="1200" dirty="0">
              <a:solidFill>
                <a:srgbClr val="358CCB"/>
              </a:solidFill>
              <a:latin typeface="Consolas"/>
              <a:cs typeface="Helvetica"/>
            </a:endParaRPr>
          </a:p>
          <a:p>
            <a:pPr>
              <a:lnSpc>
                <a:spcPct val="114999"/>
              </a:lnSpc>
            </a:pPr>
            <a:endParaRPr lang="en-US" dirty="0"/>
          </a:p>
        </p:txBody>
      </p:sp>
      <p:pic>
        <p:nvPicPr>
          <p:cNvPr id="4" name="Picture 3" descr="Sql cross join syntax">
            <a:extLst>
              <a:ext uri="{FF2B5EF4-FFF2-40B4-BE49-F238E27FC236}">
                <a16:creationId xmlns:a16="http://schemas.microsoft.com/office/drawing/2014/main" id="{D93D5536-B115-023F-622F-D2C00FEA993D}"/>
              </a:ext>
            </a:extLst>
          </p:cNvPr>
          <p:cNvPicPr>
            <a:picLocks noChangeAspect="1"/>
          </p:cNvPicPr>
          <p:nvPr/>
        </p:nvPicPr>
        <p:blipFill>
          <a:blip r:embed="rId2"/>
          <a:stretch>
            <a:fillRect/>
          </a:stretch>
        </p:blipFill>
        <p:spPr>
          <a:xfrm>
            <a:off x="2793423" y="3989822"/>
            <a:ext cx="2743199" cy="2047582"/>
          </a:xfrm>
          <a:prstGeom prst="rect">
            <a:avLst/>
          </a:prstGeom>
        </p:spPr>
      </p:pic>
    </p:spTree>
    <p:extLst>
      <p:ext uri="{BB962C8B-B14F-4D97-AF65-F5344CB8AC3E}">
        <p14:creationId xmlns:p14="http://schemas.microsoft.com/office/powerpoint/2010/main" val="2521556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endParaRPr/>
          </a:p>
        </p:txBody>
      </p:sp>
      <p:sp>
        <p:nvSpPr>
          <p:cNvPr id="219" name="Google Shape;219;p2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220" name="Google Shape;220;p26"/>
          <p:cNvPicPr preferRelativeResize="0"/>
          <p:nvPr/>
        </p:nvPicPr>
        <p:blipFill rotWithShape="1">
          <a:blip r:embed="rId3">
            <a:alphaModFix/>
          </a:blip>
          <a:srcRect/>
          <a:stretch/>
        </p:blipFill>
        <p:spPr>
          <a:xfrm>
            <a:off x="543761" y="404665"/>
            <a:ext cx="7066714" cy="530557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endParaRPr/>
          </a:p>
        </p:txBody>
      </p:sp>
      <p:sp>
        <p:nvSpPr>
          <p:cNvPr id="226" name="Google Shape;226;p2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227" name="Google Shape;227;p27"/>
          <p:cNvPicPr preferRelativeResize="0"/>
          <p:nvPr/>
        </p:nvPicPr>
        <p:blipFill rotWithShape="1">
          <a:blip r:embed="rId3">
            <a:alphaModFix/>
          </a:blip>
          <a:srcRect/>
          <a:stretch/>
        </p:blipFill>
        <p:spPr>
          <a:xfrm>
            <a:off x="0" y="0"/>
            <a:ext cx="9144000" cy="6858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endParaRPr/>
          </a:p>
        </p:txBody>
      </p:sp>
      <p:sp>
        <p:nvSpPr>
          <p:cNvPr id="233" name="Google Shape;233;p28"/>
          <p:cNvSpPr txBox="1">
            <a:spLocks noGrp="1"/>
          </p:cNvSpPr>
          <p:nvPr>
            <p:ph type="body" idx="1"/>
          </p:nvPr>
        </p:nvSpPr>
        <p:spPr>
          <a:xfrm>
            <a:off x="457200" y="2971800"/>
            <a:ext cx="8229600" cy="315436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6000"/>
              <a:buNone/>
            </a:pPr>
            <a:r>
              <a:rPr lang="en-US" sz="6000"/>
              <a:t>Thank you !</a:t>
            </a:r>
            <a:endParaRPr/>
          </a:p>
          <a:p>
            <a:pPr marL="0" lvl="0" indent="0" algn="ctr" rtl="0">
              <a:spcBef>
                <a:spcPts val="1200"/>
              </a:spcBef>
              <a:spcAft>
                <a:spcPts val="0"/>
              </a:spcAft>
              <a:buClr>
                <a:schemeClr val="dk1"/>
              </a:buClr>
              <a:buSzPts val="6000"/>
              <a:buNone/>
            </a:pPr>
            <a:endParaRPr sz="6000"/>
          </a:p>
        </p:txBody>
      </p:sp>
      <p:sp>
        <p:nvSpPr>
          <p:cNvPr id="234" name="Google Shape;234;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US"/>
              <a:t>32</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endParaRPr/>
          </a:p>
        </p:txBody>
      </p:sp>
      <p:sp>
        <p:nvSpPr>
          <p:cNvPr id="77" name="Google Shape;77;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78" name="Google Shape;78;p4"/>
          <p:cNvPicPr preferRelativeResize="0"/>
          <p:nvPr/>
        </p:nvPicPr>
        <p:blipFill rotWithShape="1">
          <a:blip r:embed="rId3">
            <a:alphaModFix/>
          </a:blip>
          <a:srcRect/>
          <a:stretch/>
        </p:blipFill>
        <p:spPr>
          <a:xfrm>
            <a:off x="1331640" y="823716"/>
            <a:ext cx="6459256" cy="555175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endParaRPr/>
          </a:p>
        </p:txBody>
      </p:sp>
      <p:sp>
        <p:nvSpPr>
          <p:cNvPr id="84" name="Google Shape;84;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85" name="Google Shape;85;p5"/>
          <p:cNvPicPr preferRelativeResize="0"/>
          <p:nvPr/>
        </p:nvPicPr>
        <p:blipFill rotWithShape="1">
          <a:blip r:embed="rId3">
            <a:alphaModFix/>
          </a:blip>
          <a:srcRect/>
          <a:stretch/>
        </p:blipFill>
        <p:spPr>
          <a:xfrm>
            <a:off x="683568" y="579462"/>
            <a:ext cx="7416824" cy="543523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b="1"/>
              <a:t>INNER JOIN</a:t>
            </a:r>
            <a:endParaRPr/>
          </a:p>
        </p:txBody>
      </p:sp>
      <p:sp>
        <p:nvSpPr>
          <p:cNvPr id="91" name="Google Shape;91;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The INNER JOIN keyword selects all rows from both the tables as long as the condition satisfies.</a:t>
            </a:r>
            <a:endParaRPr/>
          </a:p>
          <a:p>
            <a:pPr marL="342900" lvl="0" indent="-342900" algn="l" rtl="0">
              <a:spcBef>
                <a:spcPts val="640"/>
              </a:spcBef>
              <a:spcAft>
                <a:spcPts val="0"/>
              </a:spcAft>
              <a:buClr>
                <a:schemeClr val="dk1"/>
              </a:buClr>
              <a:buSzPts val="3200"/>
              <a:buChar char="●"/>
            </a:pPr>
            <a:r>
              <a:rPr lang="en-US"/>
              <a:t> This keyword will create the result-set by combining all rows from both the tables where the condition satisfies i.e value of the common field will be same.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b="1"/>
              <a:t>Syntax</a:t>
            </a:r>
            <a:endParaRPr/>
          </a:p>
        </p:txBody>
      </p:sp>
      <p:sp>
        <p:nvSpPr>
          <p:cNvPr id="97" name="Google Shape;97;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0" algn="l" rtl="0">
              <a:spcBef>
                <a:spcPts val="0"/>
              </a:spcBef>
              <a:spcAft>
                <a:spcPts val="0"/>
              </a:spcAft>
              <a:buNone/>
            </a:pPr>
            <a:r>
              <a:rPr lang="en-US" sz="1600">
                <a:latin typeface="Times New Roman"/>
                <a:ea typeface="Times New Roman"/>
                <a:cs typeface="Times New Roman"/>
                <a:sym typeface="Times New Roman"/>
              </a:rPr>
              <a:t>SELECT table1.column1, table1.column2, table2.column1,.... </a:t>
            </a:r>
            <a:endParaRPr sz="1600">
              <a:latin typeface="Times New Roman"/>
              <a:ea typeface="Times New Roman"/>
              <a:cs typeface="Times New Roman"/>
              <a:sym typeface="Times New Roman"/>
            </a:endParaRPr>
          </a:p>
          <a:p>
            <a:pPr marL="342900" lvl="0" indent="0" algn="l" rtl="0">
              <a:spcBef>
                <a:spcPts val="0"/>
              </a:spcBef>
              <a:spcAft>
                <a:spcPts val="0"/>
              </a:spcAft>
              <a:buNone/>
            </a:pPr>
            <a:r>
              <a:rPr lang="en-US" sz="1600">
                <a:latin typeface="Times New Roman"/>
                <a:ea typeface="Times New Roman"/>
                <a:cs typeface="Times New Roman"/>
                <a:sym typeface="Times New Roman"/>
              </a:rPr>
              <a:t>FROM table1 </a:t>
            </a:r>
            <a:r>
              <a:rPr lang="en-US" sz="1600" b="1">
                <a:solidFill>
                  <a:srgbClr val="FF0000"/>
                </a:solidFill>
                <a:latin typeface="Times New Roman"/>
                <a:ea typeface="Times New Roman"/>
                <a:cs typeface="Times New Roman"/>
                <a:sym typeface="Times New Roman"/>
              </a:rPr>
              <a:t>INNER JOIN</a:t>
            </a:r>
            <a:r>
              <a:rPr lang="en-US" sz="1600">
                <a:latin typeface="Times New Roman"/>
                <a:ea typeface="Times New Roman"/>
                <a:cs typeface="Times New Roman"/>
                <a:sym typeface="Times New Roman"/>
              </a:rPr>
              <a:t> table2 </a:t>
            </a:r>
            <a:endParaRPr sz="1600">
              <a:latin typeface="Times New Roman"/>
              <a:ea typeface="Times New Roman"/>
              <a:cs typeface="Times New Roman"/>
              <a:sym typeface="Times New Roman"/>
            </a:endParaRPr>
          </a:p>
          <a:p>
            <a:pPr marL="342900" lvl="0" indent="0" algn="l" rtl="0">
              <a:spcBef>
                <a:spcPts val="0"/>
              </a:spcBef>
              <a:spcAft>
                <a:spcPts val="0"/>
              </a:spcAft>
              <a:buNone/>
            </a:pPr>
            <a:r>
              <a:rPr lang="en-US" sz="1600">
                <a:latin typeface="Times New Roman"/>
                <a:ea typeface="Times New Roman"/>
                <a:cs typeface="Times New Roman"/>
                <a:sym typeface="Times New Roman"/>
              </a:rPr>
              <a:t> </a:t>
            </a:r>
            <a:r>
              <a:rPr lang="en-US" sz="1600">
                <a:solidFill>
                  <a:srgbClr val="FF0000"/>
                </a:solidFill>
                <a:latin typeface="Times New Roman"/>
                <a:ea typeface="Times New Roman"/>
                <a:cs typeface="Times New Roman"/>
                <a:sym typeface="Times New Roman"/>
              </a:rPr>
              <a:t>ON </a:t>
            </a:r>
            <a:endParaRPr sz="1600">
              <a:solidFill>
                <a:srgbClr val="FF0000"/>
              </a:solidFill>
              <a:latin typeface="Times New Roman"/>
              <a:ea typeface="Times New Roman"/>
              <a:cs typeface="Times New Roman"/>
              <a:sym typeface="Times New Roman"/>
            </a:endParaRPr>
          </a:p>
          <a:p>
            <a:pPr marL="342900" lvl="0" indent="0" algn="l" rtl="0">
              <a:spcBef>
                <a:spcPts val="0"/>
              </a:spcBef>
              <a:spcAft>
                <a:spcPts val="0"/>
              </a:spcAft>
              <a:buNone/>
            </a:pPr>
            <a:r>
              <a:rPr lang="en-US" sz="1600">
                <a:latin typeface="Times New Roman"/>
                <a:ea typeface="Times New Roman"/>
                <a:cs typeface="Times New Roman"/>
                <a:sym typeface="Times New Roman"/>
              </a:rPr>
              <a:t>table1.</a:t>
            </a:r>
            <a:r>
              <a:rPr lang="en-US" sz="1600">
                <a:solidFill>
                  <a:srgbClr val="FF0000"/>
                </a:solidFill>
                <a:latin typeface="Times New Roman"/>
                <a:ea typeface="Times New Roman"/>
                <a:cs typeface="Times New Roman"/>
                <a:sym typeface="Times New Roman"/>
              </a:rPr>
              <a:t>matching_column</a:t>
            </a:r>
            <a:r>
              <a:rPr lang="en-US" sz="1600">
                <a:latin typeface="Times New Roman"/>
                <a:ea typeface="Times New Roman"/>
                <a:cs typeface="Times New Roman"/>
                <a:sym typeface="Times New Roman"/>
              </a:rPr>
              <a:t> = table2.</a:t>
            </a:r>
            <a:r>
              <a:rPr lang="en-US" sz="1600">
                <a:solidFill>
                  <a:srgbClr val="FF0000"/>
                </a:solidFill>
                <a:latin typeface="Times New Roman"/>
                <a:ea typeface="Times New Roman"/>
                <a:cs typeface="Times New Roman"/>
                <a:sym typeface="Times New Roman"/>
              </a:rPr>
              <a:t>matching_column</a:t>
            </a:r>
            <a:r>
              <a:rPr lang="en-US" sz="1600">
                <a:latin typeface="Times New Roman"/>
                <a:ea typeface="Times New Roman"/>
                <a:cs typeface="Times New Roman"/>
                <a:sym typeface="Times New Roman"/>
              </a:rPr>
              <a:t>;</a:t>
            </a:r>
            <a:r>
              <a:rPr lang="en-US" sz="2400"/>
              <a:t> </a:t>
            </a:r>
            <a:endParaRPr sz="2400"/>
          </a:p>
          <a:p>
            <a:pPr marL="342900" lvl="0" indent="-139700" algn="l" rtl="0">
              <a:spcBef>
                <a:spcPts val="640"/>
              </a:spcBef>
              <a:spcAft>
                <a:spcPts val="0"/>
              </a:spcAft>
              <a:buClr>
                <a:schemeClr val="dk1"/>
              </a:buClr>
              <a:buSzPts val="3200"/>
              <a:buNone/>
            </a:pPr>
            <a:endParaRPr b="1"/>
          </a:p>
          <a:p>
            <a:pPr marL="342900" lvl="0" indent="-342900" algn="l" rtl="0">
              <a:spcBef>
                <a:spcPts val="640"/>
              </a:spcBef>
              <a:spcAft>
                <a:spcPts val="0"/>
              </a:spcAft>
              <a:buClr>
                <a:schemeClr val="dk1"/>
              </a:buClr>
              <a:buSzPts val="3200"/>
              <a:buChar char="●"/>
            </a:pPr>
            <a:r>
              <a:rPr lang="en-US" b="1"/>
              <a:t>table1</a:t>
            </a:r>
            <a:r>
              <a:rPr lang="en-US"/>
              <a:t>: First table. </a:t>
            </a:r>
            <a:endParaRPr/>
          </a:p>
          <a:p>
            <a:pPr marL="342900" lvl="0" indent="-342900" algn="l" rtl="0">
              <a:spcBef>
                <a:spcPts val="640"/>
              </a:spcBef>
              <a:spcAft>
                <a:spcPts val="0"/>
              </a:spcAft>
              <a:buClr>
                <a:schemeClr val="dk1"/>
              </a:buClr>
              <a:buSzPts val="3200"/>
              <a:buChar char="●"/>
            </a:pPr>
            <a:r>
              <a:rPr lang="en-US" b="1"/>
              <a:t>table2</a:t>
            </a:r>
            <a:r>
              <a:rPr lang="en-US"/>
              <a:t>: Second table </a:t>
            </a:r>
            <a:endParaRPr/>
          </a:p>
          <a:p>
            <a:pPr marL="342900" lvl="0" indent="-342900" algn="l" rtl="0">
              <a:spcBef>
                <a:spcPts val="640"/>
              </a:spcBef>
              <a:spcAft>
                <a:spcPts val="0"/>
              </a:spcAft>
              <a:buClr>
                <a:schemeClr val="dk1"/>
              </a:buClr>
              <a:buSzPts val="3200"/>
              <a:buChar char="●"/>
            </a:pPr>
            <a:r>
              <a:rPr lang="en-US" b="1"/>
              <a:t>matching_column</a:t>
            </a:r>
            <a:r>
              <a:rPr lang="en-US"/>
              <a:t>: Column common to both the tables.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9"/>
          <p:cNvSpPr txBox="1">
            <a:spLocks noGrp="1"/>
          </p:cNvSpPr>
          <p:nvPr>
            <p:ph type="title"/>
          </p:nvPr>
        </p:nvSpPr>
        <p:spPr>
          <a:xfrm>
            <a:off x="755576" y="274638"/>
            <a:ext cx="7344816" cy="70609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sz="3600" b="1"/>
              <a:t>StudentCourse</a:t>
            </a:r>
            <a:endParaRPr sz="3600"/>
          </a:p>
        </p:txBody>
      </p:sp>
      <p:sp>
        <p:nvSpPr>
          <p:cNvPr id="110" name="Google Shape;110;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111" name="Google Shape;111;p9"/>
          <p:cNvPicPr preferRelativeResize="0"/>
          <p:nvPr/>
        </p:nvPicPr>
        <p:blipFill rotWithShape="1">
          <a:blip r:embed="rId3">
            <a:alphaModFix/>
          </a:blip>
          <a:srcRect/>
          <a:stretch/>
        </p:blipFill>
        <p:spPr>
          <a:xfrm>
            <a:off x="1403647" y="1268760"/>
            <a:ext cx="6235429" cy="535452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b="1"/>
              <a:t>Student</a:t>
            </a:r>
            <a:endParaRPr/>
          </a:p>
        </p:txBody>
      </p:sp>
      <p:sp>
        <p:nvSpPr>
          <p:cNvPr id="103" name="Google Shape;103;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104" name="Google Shape;104;p8"/>
          <p:cNvPicPr preferRelativeResize="0"/>
          <p:nvPr/>
        </p:nvPicPr>
        <p:blipFill rotWithShape="1">
          <a:blip r:embed="rId3">
            <a:alphaModFix/>
          </a:blip>
          <a:srcRect/>
          <a:stretch/>
        </p:blipFill>
        <p:spPr>
          <a:xfrm>
            <a:off x="659111" y="1484784"/>
            <a:ext cx="8260541" cy="410445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34F78752E2AF4CBE8E4151E64EEE9E" ma:contentTypeVersion="3" ma:contentTypeDescription="Create a new document." ma:contentTypeScope="" ma:versionID="e52e521609901dcb6fce95b4de792776">
  <xsd:schema xmlns:xsd="http://www.w3.org/2001/XMLSchema" xmlns:xs="http://www.w3.org/2001/XMLSchema" xmlns:p="http://schemas.microsoft.com/office/2006/metadata/properties" xmlns:ns2="7ae9ba74-2e8e-405a-90a7-9869866399c3" targetNamespace="http://schemas.microsoft.com/office/2006/metadata/properties" ma:root="true" ma:fieldsID="5cb4d9adc67af70989837eb9b79e1180" ns2:_="">
    <xsd:import namespace="7ae9ba74-2e8e-405a-90a7-9869866399c3"/>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e9ba74-2e8e-405a-90a7-9869866399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30F4F8-08E9-4FC3-BBBE-5632EFC279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e9ba74-2e8e-405a-90a7-9869866399c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ABB42F1-0441-4770-83D1-47FDDBE58BB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FEB66D7-C6F6-4931-920E-C4676385774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32</Slides>
  <Notes>27</Notes>
  <HiddenSlides>0</HiddenSlide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Simple Light</vt:lpstr>
      <vt:lpstr>    DBMS  SQL-Join         </vt:lpstr>
      <vt:lpstr>PowerPoint Presentation</vt:lpstr>
      <vt:lpstr>CROSS JOIN</vt:lpstr>
      <vt:lpstr>PowerPoint Presentation</vt:lpstr>
      <vt:lpstr>PowerPoint Presentation</vt:lpstr>
      <vt:lpstr>INNER JOIN</vt:lpstr>
      <vt:lpstr>Syntax</vt:lpstr>
      <vt:lpstr>StudentCourse</vt:lpstr>
      <vt:lpstr>Student</vt:lpstr>
      <vt:lpstr>PowerPoint Presentation</vt:lpstr>
      <vt:lpstr>OUTPUT:</vt:lpstr>
      <vt:lpstr>Natural Join</vt:lpstr>
      <vt:lpstr>LEFT JOIN</vt:lpstr>
      <vt:lpstr>EG:</vt:lpstr>
      <vt:lpstr>Syntax:</vt:lpstr>
      <vt:lpstr>PowerPoint Presentation</vt:lpstr>
      <vt:lpstr>RIGHT JOIN:</vt:lpstr>
      <vt:lpstr>PowerPoint Presentation</vt:lpstr>
      <vt:lpstr>PowerPoint Presentation</vt:lpstr>
      <vt:lpstr>PowerPoint Presentation</vt:lpstr>
      <vt:lpstr>FULL JOIN</vt:lpstr>
      <vt:lpstr>PowerPoint Presentation</vt:lpstr>
      <vt:lpstr>PowerPoint Presentation</vt:lpstr>
      <vt:lpstr>PowerPoint Presentation</vt:lpstr>
      <vt:lpstr>PowerPoint Presentation</vt:lpstr>
      <vt:lpstr>PowerPoint Presentation</vt:lpstr>
      <vt:lpstr>Self join</vt:lpstr>
      <vt:lpstr>Self Join</vt:lpstr>
      <vt:lpstr>Self Join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DBMS  SQL-Join         </dc:title>
  <dc:creator>admin</dc:creator>
  <cp:revision>48</cp:revision>
  <dcterms:created xsi:type="dcterms:W3CDTF">2014-08-14T04:56:55Z</dcterms:created>
  <dcterms:modified xsi:type="dcterms:W3CDTF">2023-10-13T06:52:00Z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0x0101004934F78752E2AF4CBE8E4151E64EEE9E</vt:lpwstr>
  </property>
</Properties>
</file>