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301" r:id="rId5"/>
    <p:sldId id="30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09" r:id="rId17"/>
    <p:sldId id="269" r:id="rId18"/>
    <p:sldId id="305" r:id="rId19"/>
    <p:sldId id="30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10" r:id="rId28"/>
    <p:sldId id="277" r:id="rId29"/>
    <p:sldId id="278" r:id="rId30"/>
    <p:sldId id="279" r:id="rId31"/>
    <p:sldId id="280" r:id="rId32"/>
    <p:sldId id="303" r:id="rId33"/>
    <p:sldId id="281" r:id="rId34"/>
    <p:sldId id="282" r:id="rId35"/>
    <p:sldId id="308" r:id="rId36"/>
    <p:sldId id="283" r:id="rId37"/>
    <p:sldId id="304" r:id="rId38"/>
    <p:sldId id="284" r:id="rId39"/>
    <p:sldId id="285" r:id="rId40"/>
    <p:sldId id="286" r:id="rId41"/>
    <p:sldId id="287" r:id="rId42"/>
    <p:sldId id="288" r:id="rId43"/>
    <p:sldId id="299" r:id="rId44"/>
    <p:sldId id="300" r:id="rId45"/>
    <p:sldId id="289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Wo/FkQKAPbZTdiuezxpbJaSk9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71A23B-3F26-4929-A6AB-D79C4DDDA5E6}">
  <a:tblStyle styleId="{4671A23B-3F26-4929-A6AB-D79C4DDDA5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8e95dcb5d_0_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1b8e95dcb5d_0_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1b8e95dcb5d_0_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8e95dcb5d_0_39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8e95dcb5d_0_39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b8e95dcb5d_0_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e95dcb5d_0_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8e95dcb5d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b8e95dcb5d_0_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1b8e95dcb5d_0_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b8e95dcb5d_0_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b8e95dcb5d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8e95dcb5d_0_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1b8e95dcb5d_0_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8e95dcb5d_0_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b8e95dcb5d_0_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1b8e95dcb5d_0_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8e95dcb5d_0_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b8e95dcb5d_0_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1b8e95dcb5d_0_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1b8e95dcb5d_0_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8e95dcb5d_0_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b8e95dcb5d_0_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8e95dcb5d_0_2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1b8e95dcb5d_0_2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1b8e95dcb5d_0_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e95dcb5d_0_2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1b8e95dcb5d_0_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8e95dcb5d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b8e95dcb5d_0_3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1b8e95dcb5d_0_3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1b8e95dcb5d_0_3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b8e95dcb5d_0_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e95dcb5d_0_3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b8e95dcb5d_0_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8e95dcb5d_0_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b8e95dcb5d_0_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b8e95dcb5d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DBMS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700"/>
              <a:t>Integrity Constraints 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			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sz="2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NOT NULL Constraint − Ensures that a column cannot have NULL value.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DEFAULT Constraint − Provides a default value for a column when none is specified.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UNIQUE Constraint − Ensures that all values in a column are different.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− Uniquely identifies each row/record in a database table.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FOREIGN Key − Uniquely identifies a row/record in any of the given database table.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CHECK Constraint − The CHECK constraint ensures that all the values in a column satisfies certain conditions.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Domain Integrity </a:t>
            </a:r>
            <a:br>
              <a:rPr lang="en-US" sz="4000"/>
            </a:br>
            <a:r>
              <a:rPr lang="en-US" sz="4000"/>
              <a:t>(Not Null)</a:t>
            </a:r>
            <a:endParaRPr sz="4000"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This constraint ensures all rows in the table contain a definite value for the column which is specified as not null. </a:t>
            </a:r>
            <a:endParaRPr sz="2200"/>
          </a:p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Which means a </a:t>
            </a:r>
            <a:r>
              <a:rPr lang="en-US" sz="2200">
                <a:solidFill>
                  <a:srgbClr val="FF0000"/>
                </a:solidFill>
              </a:rPr>
              <a:t>null value is not allowed.</a:t>
            </a:r>
            <a:endParaRPr sz="2200">
              <a:solidFill>
                <a:srgbClr val="FF0000"/>
              </a:solidFill>
            </a:endParaRPr>
          </a:p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By default, a column can hold NULL values. </a:t>
            </a:r>
            <a:endParaRPr sz="2200"/>
          </a:p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If you do not want a column to have a NULL value, then you need to define such a constraint on this column specifying that NULL is now not allowed for that column.</a:t>
            </a:r>
            <a:endParaRPr sz="2200"/>
          </a:p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A NULL is not the same as no data, rather, it represents unknown data.</a:t>
            </a:r>
            <a:endParaRPr sz="22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Example</a:t>
            </a:r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TABLE employee</a:t>
            </a:r>
            <a:br>
              <a:rPr lang="en-US"/>
            </a:br>
            <a:r>
              <a:rPr lang="en-US"/>
              <a:t>( id number(5),</a:t>
            </a:r>
            <a:br>
              <a:rPr lang="en-US"/>
            </a:br>
            <a:r>
              <a:rPr lang="en-US"/>
              <a:t>name char(20) </a:t>
            </a:r>
            <a:r>
              <a:rPr lang="en-US">
                <a:solidFill>
                  <a:srgbClr val="FF0000"/>
                </a:solidFill>
              </a:rPr>
              <a:t>NOT NULL,</a:t>
            </a:r>
            <a:r>
              <a:rPr lang="en-US"/>
              <a:t/>
            </a:r>
            <a:br>
              <a:rPr lang="en-US"/>
            </a:br>
            <a:r>
              <a:rPr lang="en-US"/>
              <a:t>dept char(10),</a:t>
            </a:r>
            <a:br>
              <a:rPr lang="en-US"/>
            </a:br>
            <a:r>
              <a:rPr lang="en-US"/>
              <a:t>age number(2),</a:t>
            </a:r>
            <a:br>
              <a:rPr lang="en-US"/>
            </a:br>
            <a:r>
              <a:rPr lang="en-US"/>
              <a:t>salary number(10),</a:t>
            </a:r>
            <a:br>
              <a:rPr lang="en-US"/>
            </a:br>
            <a:r>
              <a:rPr lang="en-US"/>
              <a:t>location char(10)</a:t>
            </a:r>
            <a:br>
              <a:rPr lang="en-US"/>
            </a:b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more example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CUSTOMERS(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 NOT NULL,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 (20) NOT NULL,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AGE INT NOT NULL,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CHAR (25) ,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SALARY DECIMAL (18, 2),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PRIMARY KEY (ID) 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If CUSTOMERS table has </a:t>
            </a:r>
            <a:r>
              <a:rPr lang="en-US" sz="2800">
                <a:solidFill>
                  <a:srgbClr val="FF0000"/>
                </a:solidFill>
              </a:rPr>
              <a:t>already been created,</a:t>
            </a:r>
            <a:r>
              <a:rPr lang="en-US" sz="2800"/>
              <a:t> then to add a NOT NULL constraint to the SALARY column</a:t>
            </a: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 TABLE CUSTOMERS MODIFY Age INT NOT NULL;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586-C670-DB91-7725-B3512E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Null and default as column 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00A67-0C32-90CB-39DE-3D3D6F8D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86" y="1539545"/>
            <a:ext cx="6172199" cy="2835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43DAD-5C80-F616-A309-1C120ADC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86" y="3424807"/>
            <a:ext cx="5791200" cy="32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Domain Integrity</a:t>
            </a:r>
            <a:br>
              <a:rPr lang="en-US" sz="4000"/>
            </a:br>
            <a:r>
              <a:rPr lang="en-US" sz="4000"/>
              <a:t>(Check)</a:t>
            </a:r>
            <a:endParaRPr sz="4000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Using this constraint, we can specify a condition for a field, which should be satisfied at the time of entering values for this field.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CREATE TABLE </a:t>
            </a:r>
            <a:r>
              <a:rPr lang="en-US" sz="2800" b="1"/>
              <a:t>Student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(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ID </a:t>
            </a:r>
            <a:r>
              <a:rPr lang="en-US" sz="2800" b="1"/>
              <a:t>int</a:t>
            </a:r>
            <a:r>
              <a:rPr lang="en-US" sz="2800"/>
              <a:t>(6) NOT NULL,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NAME </a:t>
            </a:r>
            <a:r>
              <a:rPr lang="en-US" sz="2800" b="1"/>
              <a:t>varchar</a:t>
            </a:r>
            <a:r>
              <a:rPr lang="en-US" sz="2800"/>
              <a:t>(10) NOT NULL,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AGE int </a:t>
            </a:r>
            <a:r>
              <a:rPr lang="en-US" sz="2800">
                <a:solidFill>
                  <a:srgbClr val="FF0000"/>
                </a:solidFill>
              </a:rPr>
              <a:t>NOT NULL </a:t>
            </a:r>
            <a:r>
              <a:rPr lang="en-US" sz="2800" b="1">
                <a:solidFill>
                  <a:srgbClr val="FF00FF"/>
                </a:solidFill>
              </a:rPr>
              <a:t>CHECK</a:t>
            </a:r>
            <a:r>
              <a:rPr lang="en-US" sz="2800">
                <a:solidFill>
                  <a:srgbClr val="FF00FF"/>
                </a:solidFill>
              </a:rPr>
              <a:t> (AGE &gt;= 18)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689C-3923-EEA3-8B62-B7CDEA25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Constraints</a:t>
            </a:r>
          </a:p>
        </p:txBody>
      </p:sp>
      <p:pic>
        <p:nvPicPr>
          <p:cNvPr id="4" name="Picture 3" descr="A black and white text with black text&#10;&#10;Description automatically generated">
            <a:extLst>
              <a:ext uri="{FF2B5EF4-FFF2-40B4-BE49-F238E27FC236}">
                <a16:creationId xmlns:a16="http://schemas.microsoft.com/office/drawing/2014/main" id="{6760960D-7408-B74C-9825-C2A09953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60" y="2273816"/>
            <a:ext cx="5669971" cy="25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63D0-4BDD-1AAE-F38E-7FA6E66E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as Column and Table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4072F-BCC6-4364-4FF3-CC226F9A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1621282"/>
            <a:ext cx="7531677" cy="2827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F8CA3-80F5-4338-910A-1966E43D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82" y="3541283"/>
            <a:ext cx="6085608" cy="24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Integrity constraints are a set of rules. It is used to maintain the </a:t>
            </a:r>
            <a:r>
              <a:rPr lang="en-US">
                <a:solidFill>
                  <a:srgbClr val="FF0000"/>
                </a:solidFill>
              </a:rPr>
              <a:t>quality of information.</a:t>
            </a: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Integrity constraints ensure that the data insertion, updating, and other processes have to be performed in such a way that </a:t>
            </a:r>
            <a:r>
              <a:rPr lang="en-US">
                <a:solidFill>
                  <a:srgbClr val="FF0000"/>
                </a:solidFill>
              </a:rPr>
              <a:t>data integrity is not affected.</a:t>
            </a: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Thus, integrity constraint is used to guard against accidental damage to the database.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 TABLE Persons</a:t>
            </a:r>
            <a:br>
              <a:rPr lang="en-US"/>
            </a:br>
            <a:r>
              <a:rPr lang="en-US"/>
              <a:t>ADD CHECK (Age&gt;=18);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CREATE TABLE employee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( id number(5) PRIMARY KEY,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name char(20),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dept char(10),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age number(2),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gender char(1) CHECK (gender in ('M','F')),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salary number(10),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location char(10)</a:t>
            </a:r>
            <a:endParaRPr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Domain Integrity</a:t>
            </a:r>
            <a:br>
              <a:rPr lang="en-US"/>
            </a:br>
            <a:r>
              <a:rPr lang="en-US"/>
              <a:t>(Default)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DEFAULT constraint provides a </a:t>
            </a:r>
            <a:r>
              <a:rPr lang="en-US">
                <a:solidFill>
                  <a:srgbClr val="FF0000"/>
                </a:solidFill>
              </a:rPr>
              <a:t>default value</a:t>
            </a:r>
            <a:r>
              <a:rPr lang="en-US"/>
              <a:t> to a column when the INSERT INTO statement </a:t>
            </a:r>
            <a:r>
              <a:rPr lang="en-US">
                <a:solidFill>
                  <a:srgbClr val="FF0000"/>
                </a:solidFill>
              </a:rPr>
              <a:t>does not provide a specific value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 example, the following SQL creates a new table called CUSTOMERS and adds five columns. Here, the SALARY column is set to 5000.00 by default, so in case the INSERT INTO statement does not provide a value for this column, then by default this column would be set to 5000.00.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CUSTOMERS(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ID   INT             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NAME VARCHAR (20)    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AGE  INT             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ADDRESS  CHAR (25) 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SALARY   DECIMAL (18, 2) </a:t>
            </a:r>
            <a:r>
              <a:rPr lang="en-US">
                <a:solidFill>
                  <a:srgbClr val="FF0000"/>
                </a:solidFill>
              </a:rPr>
              <a:t>DEFAULT 5000.00,</a:t>
            </a:r>
            <a:r>
              <a:rPr lang="en-US"/>
              <a:t>       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PRIMARY KEY (ID)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Persons 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ID int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LastName varchar(255)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FirstName varchar(255),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Age int,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City varchar(255) </a:t>
            </a:r>
            <a:r>
              <a:rPr lang="en-US">
                <a:solidFill>
                  <a:srgbClr val="FF0000"/>
                </a:solidFill>
              </a:rPr>
              <a:t>DEFAULT ‘Mumbai'</a:t>
            </a: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 NOT NULL,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AGE int </a:t>
            </a:r>
            <a:r>
              <a:rPr lang="en-US">
                <a:solidFill>
                  <a:srgbClr val="FF0000"/>
                </a:solidFill>
              </a:rPr>
              <a:t>DEFAULT 18</a:t>
            </a:r>
            <a:endParaRPr>
              <a:solidFill>
                <a:srgbClr val="FF0000"/>
              </a:solidFill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586-C670-DB91-7725-B3512E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BD974-8F03-C8E0-7DA2-595840B3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4" y="1332969"/>
            <a:ext cx="6509904" cy="41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3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2.Entity Integrity</a:t>
            </a:r>
            <a:br>
              <a:rPr lang="en-US" sz="4000"/>
            </a:br>
            <a:r>
              <a:rPr lang="en-US" sz="4000"/>
              <a:t>(Primary Key)</a:t>
            </a:r>
            <a:endParaRPr sz="4000"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in SQL is a field which uniquely identifies each row in the table, it is the combination of </a:t>
            </a:r>
            <a:r>
              <a:rPr lang="en-US">
                <a:solidFill>
                  <a:srgbClr val="FF0000"/>
                </a:solidFill>
              </a:rPr>
              <a:t>NOT NULL and UNIQUE </a:t>
            </a:r>
            <a:r>
              <a:rPr lang="en-US"/>
              <a:t>SQL Constraints.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 field in a table is specified as a primary key, then the field can not contain NULL values.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Also for this field, the rows should contain unique values.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primary key is a field in a table which uniquely identifies each row/record in a database table.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Primary keys must contain unique values. A primary key column cannot have NULL values.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Constraints are the</a:t>
            </a:r>
            <a:r>
              <a:rPr lang="en-US" sz="2200">
                <a:solidFill>
                  <a:srgbClr val="FF0000"/>
                </a:solidFill>
              </a:rPr>
              <a:t> rules</a:t>
            </a:r>
            <a:r>
              <a:rPr lang="en-US" sz="2200"/>
              <a:t> enforced on the </a:t>
            </a:r>
            <a:r>
              <a:rPr lang="en-US" sz="2200">
                <a:solidFill>
                  <a:srgbClr val="FF0000"/>
                </a:solidFill>
              </a:rPr>
              <a:t>data columns</a:t>
            </a:r>
            <a:r>
              <a:rPr lang="en-US" sz="2200"/>
              <a:t> of a table. </a:t>
            </a:r>
            <a:endParaRPr sz="2200"/>
          </a:p>
          <a:p>
            <a:pPr marL="3429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These are used to limit the type of data that can go </a:t>
            </a:r>
            <a:r>
              <a:rPr lang="en-US" sz="2200">
                <a:solidFill>
                  <a:srgbClr val="FF0000"/>
                </a:solidFill>
              </a:rPr>
              <a:t>into a table. </a:t>
            </a:r>
            <a:endParaRPr sz="2200">
              <a:solidFill>
                <a:srgbClr val="FF0000"/>
              </a:solidFill>
            </a:endParaRPr>
          </a:p>
          <a:p>
            <a:pPr marL="3429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This ensures the accuracy and reliability of the data in the database.</a:t>
            </a:r>
            <a:endParaRPr sz="2200"/>
          </a:p>
          <a:p>
            <a:pPr marL="342900" lvl="0" indent="-30480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Constraints could be either on a column level or a table level.</a:t>
            </a:r>
            <a:endParaRPr sz="2200"/>
          </a:p>
          <a:p>
            <a:pPr marL="342900" lvl="0" indent="-304800" algn="l" rtl="0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The column level constraints are applied only to one column, whereas the table level constraints are applied to the whole table.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</a:t>
            </a:r>
            <a:r>
              <a:rPr lang="en-US">
                <a:solidFill>
                  <a:srgbClr val="FF0000"/>
                </a:solidFill>
              </a:rPr>
              <a:t>NOT NULL UNIQUE,</a:t>
            </a:r>
            <a:endParaRPr>
              <a:solidFill>
                <a:srgbClr val="FF0000"/>
              </a:solidFill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varchar(20),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PRIMARY KEY(ID)</a:t>
            </a:r>
            <a:endParaRPr>
              <a:solidFill>
                <a:srgbClr val="FF0000"/>
              </a:solidFill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Persons 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 NOT NULL PRIMARY KEY,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LastName varchar(255) NOT NULL,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FirstName varchar(255),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Age int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);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586-C670-DB91-7725-B3512E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as column and table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1648D-8A12-AF70-4590-4529AB7C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60" y="1277606"/>
            <a:ext cx="6016335" cy="270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48742-A727-C7B8-DF30-2C5140B8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05" y="3901095"/>
            <a:ext cx="6570517" cy="2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3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2.Entity Integrity</a:t>
            </a:r>
            <a:br>
              <a:rPr lang="en-US"/>
            </a:br>
            <a:r>
              <a:rPr lang="en-US"/>
              <a:t>(Unique)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unique SQL constraint helps to identify each row uniquely, which means a particular column and rows should have unique values. One or more columns can be unique.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TABLE Student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ID int(6) NOT NULL UNIQUE,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NAME varchar(10),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ADDRESS varchar(20)</a:t>
            </a:r>
            <a:endParaRPr/>
          </a:p>
          <a:p>
            <a:pPr marL="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586-C670-DB91-7725-B3512E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as column and table constraints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A139A-8948-BB37-B445-66D25574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77" y="1244540"/>
            <a:ext cx="5955721" cy="2559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267BF-E59C-25B7-351D-D5A4B29F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547241"/>
            <a:ext cx="6250130" cy="26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30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Referential Integrity 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SQL Foreign Key is a field in a table which uniquely identifies each row of another table,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which means this field </a:t>
            </a:r>
            <a:r>
              <a:rPr lang="en-US">
                <a:solidFill>
                  <a:srgbClr val="FF0000"/>
                </a:solidFill>
              </a:rPr>
              <a:t>points to the primary key of another table</a:t>
            </a:r>
            <a:r>
              <a:rPr lang="en-US"/>
              <a:t>, thus creating a link between the two tables.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7586-C670-DB91-7725-B3512E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as column and table constraints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3D27F-452C-0A4C-4AAD-B3521B83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50408"/>
            <a:ext cx="6068290" cy="2642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558E5-58D3-4890-3DCC-AAB12CFE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5" y="3301791"/>
            <a:ext cx="6024995" cy="28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O_ID</a:t>
            </a:r>
            <a:r>
              <a:rPr lang="en-US"/>
              <a:t>	   ORDER_NO	    C_ID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1		2253			3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2		3325			3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3		4521			2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4		8532			1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915016" y="1048312"/>
            <a:ext cx="172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Customers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/>
              <a:t>C_ID</a:t>
            </a:r>
            <a:r>
              <a:rPr lang="en-US"/>
              <a:t>	        NAME		   ADDRESS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1		RAMESH		DELHI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2		SURESH		NOIDA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3		DHARMESH	     GURGAON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C68-9488-BFBF-7803-7E232CB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Constraints: Integrity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E6FCA-E979-1AF9-10F3-26218E61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8" y="1619131"/>
            <a:ext cx="7280563" cy="39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0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CREATE TABLE Orders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(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O_ID int NOT NULL,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ORDER_NO int NOT NULL,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C_ID int,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PRIMARY KEY (O_ID),</a:t>
            </a:r>
            <a:endParaRPr sz="2200"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</a:rPr>
              <a:t>FOREIGN KEY (C_ID) REFERENCES Customers(C_ID)</a:t>
            </a:r>
            <a:endParaRPr sz="2200">
              <a:solidFill>
                <a:srgbClr val="FF0000"/>
              </a:solidFill>
            </a:endParaRPr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52" name="Google Shape;252;p33"/>
          <p:cNvGraphicFramePr/>
          <p:nvPr/>
        </p:nvGraphicFramePr>
        <p:xfrm>
          <a:off x="539552" y="2060848"/>
          <a:ext cx="8147200" cy="1706880"/>
        </p:xfrm>
        <a:graphic>
          <a:graphicData uri="http://schemas.openxmlformats.org/drawingml/2006/table">
            <a:tbl>
              <a:tblPr firstRow="1" bandRow="1">
                <a:noFill/>
                <a:tableStyleId>{4671A23B-3F26-4929-A6AB-D79C4DDDA5E6}</a:tableStyleId>
              </a:tblPr>
              <a:tblGrid>
                <a:gridCol w="20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/>
                        <a:t>PersonID</a:t>
                      </a:r>
                      <a:endParaRPr sz="1800" u="sng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LastName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FirstName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Age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Hansen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Ola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30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Svendson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Tove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Pettersen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Kari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3" name="Google Shape;253;p33"/>
          <p:cNvGraphicFramePr/>
          <p:nvPr/>
        </p:nvGraphicFramePr>
        <p:xfrm>
          <a:off x="557808" y="4437112"/>
          <a:ext cx="4572000" cy="2133600"/>
        </p:xfrm>
        <a:graphic>
          <a:graphicData uri="http://schemas.openxmlformats.org/drawingml/2006/table">
            <a:tbl>
              <a:tblPr firstRow="1" bandRow="1">
                <a:noFill/>
                <a:tableStyleId>{4671A23B-3F26-4929-A6AB-D79C4DDDA5E6}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strike="noStrike" cap="none"/>
                        <a:t>OrderID</a:t>
                      </a:r>
                      <a:endParaRPr sz="1800" u="sng" strike="noStrike" cap="none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OrderNumber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PersonID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77895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44678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22456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24562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4" name="Google Shape;254;p33"/>
          <p:cNvSpPr txBox="1"/>
          <p:nvPr/>
        </p:nvSpPr>
        <p:spPr>
          <a:xfrm>
            <a:off x="899592" y="1628800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899592" y="392376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CREATE TABLE Order (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 OrderID int NOT NULL,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OrderNumber int NOT NULL,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 PersonID int,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PRIMARY KEY (OrderID),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   FOREIGN KEY (PersonID) REFERENCES Person(PersonID)</a:t>
            </a:r>
            <a:endParaRPr sz="22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/>
              <a:t>);</a:t>
            </a:r>
            <a:endParaRPr sz="2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79CD-3213-27A3-01CA-4BB7A9D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C71B3-1AAC-F708-2CF6-FAB6ADFE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46" y="1957971"/>
            <a:ext cx="6492585" cy="32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9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CE9-9C97-055F-BDA9-E995465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BD164-5F99-6E7D-C8AC-F06951DF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1" y="1649619"/>
            <a:ext cx="6665768" cy="311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84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body" idx="1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endParaRPr sz="6000"/>
          </a:p>
        </p:txBody>
      </p:sp>
      <p:sp>
        <p:nvSpPr>
          <p:cNvPr id="268" name="Google Shape;26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82DD-5FBD-882B-D302-21154FD1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and table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3F422-F39B-F2CE-784C-C8E55579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05" y="1301338"/>
            <a:ext cx="6752358" cy="43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Integrity Constraint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412776"/>
            <a:ext cx="7851741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Domain Integrity Constraints</a:t>
            </a: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Not Null Constraint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Check Constraint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Default Constraint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Entity Integrity Constraints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Primary key constraint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Unique constraint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3.Refrential Integrity Constraints </a:t>
            </a:r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Foreign key constraint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4F78752E2AF4CBE8E4151E64EEE9E" ma:contentTypeVersion="3" ma:contentTypeDescription="Create a new document." ma:contentTypeScope="" ma:versionID="e52e521609901dcb6fce95b4de792776">
  <xsd:schema xmlns:xsd="http://www.w3.org/2001/XMLSchema" xmlns:xs="http://www.w3.org/2001/XMLSchema" xmlns:p="http://schemas.microsoft.com/office/2006/metadata/properties" xmlns:ns2="7ae9ba74-2e8e-405a-90a7-9869866399c3" targetNamespace="http://schemas.microsoft.com/office/2006/metadata/properties" ma:root="true" ma:fieldsID="5cb4d9adc67af70989837eb9b79e1180" ns2:_="">
    <xsd:import namespace="7ae9ba74-2e8e-405a-90a7-986986639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9ba74-2e8e-405a-90a7-986986639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294328-979D-4DD3-9E35-9C1B5DA92142}"/>
</file>

<file path=customXml/itemProps2.xml><?xml version="1.0" encoding="utf-8"?>
<ds:datastoreItem xmlns:ds="http://schemas.openxmlformats.org/officeDocument/2006/customXml" ds:itemID="{58B87988-ADE8-435B-85D9-F2188E564962}"/>
</file>

<file path=customXml/itemProps3.xml><?xml version="1.0" encoding="utf-8"?>
<ds:datastoreItem xmlns:ds="http://schemas.openxmlformats.org/officeDocument/2006/customXml" ds:itemID="{EE05F219-17A2-4A4F-99D6-F561A5B35DD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On-screen Show (4:3)</PresentationFormat>
  <Paragraphs>188</Paragraphs>
  <Slides>45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Simple Light</vt:lpstr>
      <vt:lpstr>    DBMS  Integrity Constraints          </vt:lpstr>
      <vt:lpstr>PowerPoint Presentation</vt:lpstr>
      <vt:lpstr>PowerPoint Presentation</vt:lpstr>
      <vt:lpstr>Integrity Constraints: Integrity</vt:lpstr>
      <vt:lpstr>Column and table constraints</vt:lpstr>
      <vt:lpstr>Types of Integrity Constraint</vt:lpstr>
      <vt:lpstr>1. Domain Integrity Constraints</vt:lpstr>
      <vt:lpstr>2. Entity Integrity Constraints</vt:lpstr>
      <vt:lpstr>3.Refrential Integrity Constraints </vt:lpstr>
      <vt:lpstr>PowerPoint Presentation</vt:lpstr>
      <vt:lpstr>PowerPoint Presentation</vt:lpstr>
      <vt:lpstr>1. Domain Integrity  (Not Null)</vt:lpstr>
      <vt:lpstr>Example</vt:lpstr>
      <vt:lpstr>One more example</vt:lpstr>
      <vt:lpstr>If CUSTOMERS table has already been created, then to add a NOT NULL constraint to the SALARY column</vt:lpstr>
      <vt:lpstr>Not Null and default as column constraints</vt:lpstr>
      <vt:lpstr>1. Domain Integrity (Check)</vt:lpstr>
      <vt:lpstr>Check Constraints</vt:lpstr>
      <vt:lpstr>Check as Column and Table Constraints</vt:lpstr>
      <vt:lpstr>PowerPoint Presentation</vt:lpstr>
      <vt:lpstr>PowerPoint Presentation</vt:lpstr>
      <vt:lpstr>1. Domain Integrity (Default)</vt:lpstr>
      <vt:lpstr>PowerPoint Presentation</vt:lpstr>
      <vt:lpstr>PowerPoint Presentation</vt:lpstr>
      <vt:lpstr>PowerPoint Presentation</vt:lpstr>
      <vt:lpstr>PowerPoint Presentation</vt:lpstr>
      <vt:lpstr>Domain constraints</vt:lpstr>
      <vt:lpstr>2.Entity Integrity (Primary Key)</vt:lpstr>
      <vt:lpstr>PowerPoint Presentation</vt:lpstr>
      <vt:lpstr>PowerPoint Presentation</vt:lpstr>
      <vt:lpstr>PowerPoint Presentation</vt:lpstr>
      <vt:lpstr>Primary key as column and table constraints</vt:lpstr>
      <vt:lpstr>2.Entity Integrity (Unique)</vt:lpstr>
      <vt:lpstr>PowerPoint Presentation</vt:lpstr>
      <vt:lpstr>Unique as column and table constraints</vt:lpstr>
      <vt:lpstr>3. Referential Integrity </vt:lpstr>
      <vt:lpstr>Foreign key as column and table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Assertion Constraints</vt:lpstr>
      <vt:lpstr>Trigger Constraints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DBMS  Integrity Constraints          </dc:title>
  <dc:creator>admin</dc:creator>
  <cp:lastModifiedBy>Deepali Patil</cp:lastModifiedBy>
  <cp:revision>1</cp:revision>
  <dcterms:created xsi:type="dcterms:W3CDTF">2014-08-14T04:56:55Z</dcterms:created>
  <dcterms:modified xsi:type="dcterms:W3CDTF">2023-09-27T05:40:06Z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0x0101004934F78752E2AF4CBE8E4151E64EEE9E</vt:lpwstr>
  </property>
</Properties>
</file>