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jr56qjma9X3dBJjOlDk6dm1K6p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7"/>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 name="Google Shape;16;p27"/>
          <p:cNvSpPr/>
          <p:nvPr/>
        </p:nvSpPr>
        <p:spPr>
          <a:xfrm>
            <a:off x="1307870" y="1267730"/>
            <a:ext cx="9576262" cy="4307950"/>
          </a:xfrm>
          <a:prstGeom prst="rect">
            <a:avLst/>
          </a:prstGeom>
          <a:solidFill>
            <a:schemeClr val="dk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7"/>
          <p:cNvSpPr/>
          <p:nvPr/>
        </p:nvSpPr>
        <p:spPr>
          <a:xfrm>
            <a:off x="1447801" y="1411615"/>
            <a:ext cx="9296400" cy="4034770"/>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7"/>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7"/>
          <p:cNvGrpSpPr/>
          <p:nvPr/>
        </p:nvGrpSpPr>
        <p:grpSpPr>
          <a:xfrm>
            <a:off x="5250180" y="1267730"/>
            <a:ext cx="1691640" cy="615934"/>
            <a:chOff x="5250180" y="1267730"/>
            <a:chExt cx="1691640" cy="615934"/>
          </a:xfrm>
        </p:grpSpPr>
        <p:cxnSp>
          <p:nvCxnSpPr>
            <p:cNvPr id="20" name="Google Shape;20;p27"/>
            <p:cNvCxnSpPr/>
            <p:nvPr/>
          </p:nvCxnSpPr>
          <p:spPr>
            <a:xfrm>
              <a:off x="525018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1" name="Google Shape;21;p27"/>
            <p:cNvCxnSpPr/>
            <p:nvPr/>
          </p:nvCxnSpPr>
          <p:spPr>
            <a:xfrm>
              <a:off x="6941820" y="1267730"/>
              <a:ext cx="0" cy="612648"/>
            </a:xfrm>
            <a:prstGeom prst="straightConnector1">
              <a:avLst/>
            </a:prstGeom>
            <a:solidFill>
              <a:srgbClr val="FEFEFE"/>
            </a:solidFill>
            <a:ln cap="flat" cmpd="sng" w="9525">
              <a:solidFill>
                <a:srgbClr val="FFFFFF"/>
              </a:solidFill>
              <a:prstDash val="solid"/>
              <a:miter lim="800000"/>
              <a:headEnd len="sm" w="sm" type="none"/>
              <a:tailEnd len="sm" w="sm" type="none"/>
            </a:ln>
          </p:spPr>
        </p:cxnSp>
        <p:cxnSp>
          <p:nvCxnSpPr>
            <p:cNvPr id="22" name="Google Shape;22;p27"/>
            <p:cNvCxnSpPr/>
            <p:nvPr/>
          </p:nvCxnSpPr>
          <p:spPr>
            <a:xfrm>
              <a:off x="5250180" y="1883664"/>
              <a:ext cx="1691640" cy="0"/>
            </a:xfrm>
            <a:prstGeom prst="straightConnector1">
              <a:avLst/>
            </a:prstGeom>
            <a:solidFill>
              <a:srgbClr val="FEFEFE"/>
            </a:solidFill>
            <a:ln cap="flat" cmpd="sng" w="9525">
              <a:solidFill>
                <a:srgbClr val="FFFFFF"/>
              </a:solidFill>
              <a:prstDash val="solid"/>
              <a:miter lim="800000"/>
              <a:headEnd len="sm" w="sm" type="none"/>
              <a:tailEnd len="sm" w="sm" type="none"/>
            </a:ln>
          </p:spPr>
        </p:cxnSp>
      </p:grpSp>
      <p:sp>
        <p:nvSpPr>
          <p:cNvPr id="23" name="Google Shape;23;p27"/>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FEFEFE"/>
              </a:buClr>
              <a:buSzPts val="6800"/>
              <a:buFont typeface="Century Gothic"/>
              <a:buNone/>
              <a:defRPr b="0" sz="680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7"/>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5" name="Google Shape;25;p27"/>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5" name="Shape 105"/>
        <p:cNvGrpSpPr/>
        <p:nvPr/>
      </p:nvGrpSpPr>
      <p:grpSpPr>
        <a:xfrm>
          <a:off x="0" y="0"/>
          <a:ext cx="0" cy="0"/>
          <a:chOff x="0" y="0"/>
          <a:chExt cx="0" cy="0"/>
        </a:xfrm>
      </p:grpSpPr>
      <p:sp>
        <p:nvSpPr>
          <p:cNvPr id="106" name="Google Shape;106;p35"/>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5"/>
          <p:cNvSpPr/>
          <p:nvPr>
            <p:ph idx="2" type="pic"/>
          </p:nvPr>
        </p:nvSpPr>
        <p:spPr>
          <a:xfrm>
            <a:off x="228599" y="237744"/>
            <a:ext cx="7696201" cy="6382512"/>
          </a:xfrm>
          <a:prstGeom prst="rect">
            <a:avLst/>
          </a:prstGeom>
          <a:solidFill>
            <a:srgbClr val="95C77F"/>
          </a:solidFill>
          <a:ln>
            <a:noFill/>
          </a:ln>
        </p:spPr>
      </p:sp>
      <p:sp>
        <p:nvSpPr>
          <p:cNvPr id="108" name="Google Shape;108;p35"/>
          <p:cNvSpPr txBox="1"/>
          <p:nvPr>
            <p:ph idx="10" type="dt"/>
          </p:nvPr>
        </p:nvSpPr>
        <p:spPr>
          <a:xfrm>
            <a:off x="5662337" y="6035040"/>
            <a:ext cx="2071963"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1" type="ftr"/>
          </p:nvPr>
        </p:nvSpPr>
        <p:spPr>
          <a:xfrm>
            <a:off x="612648" y="6035040"/>
            <a:ext cx="4588002"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b="1"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5"/>
          <p:cNvSpPr txBox="1"/>
          <p:nvPr>
            <p:ph idx="12" type="sldNum"/>
          </p:nvPr>
        </p:nvSpPr>
        <p:spPr>
          <a:xfrm>
            <a:off x="10396728" y="6035040"/>
            <a:ext cx="1225296"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35"/>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5"/>
          <p:cNvSpPr txBox="1"/>
          <p:nvPr>
            <p:ph type="title"/>
          </p:nvPr>
        </p:nvSpPr>
        <p:spPr>
          <a:xfrm>
            <a:off x="8477250" y="603504"/>
            <a:ext cx="3144774" cy="16459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b="0" sz="320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5"/>
          <p:cNvSpPr txBox="1"/>
          <p:nvPr>
            <p:ph idx="1" type="body"/>
          </p:nvPr>
        </p:nvSpPr>
        <p:spPr>
          <a:xfrm>
            <a:off x="8477250" y="2386584"/>
            <a:ext cx="3144774" cy="35112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2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8"/>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40" name="Google Shape;40;p28"/>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2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9"/>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46" name="Google Shape;46;p29"/>
          <p:cNvSpPr txBox="1"/>
          <p:nvPr>
            <p:ph idx="2" type="body"/>
          </p:nvPr>
        </p:nvSpPr>
        <p:spPr>
          <a:xfrm>
            <a:off x="6461760" y="2103120"/>
            <a:ext cx="466344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47" name="Google Shape;47;p29"/>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0" name="Shape 50"/>
        <p:cNvGrpSpPr/>
        <p:nvPr/>
      </p:nvGrpSpPr>
      <p:grpSpPr>
        <a:xfrm>
          <a:off x="0" y="0"/>
          <a:ext cx="0" cy="0"/>
          <a:chOff x="0" y="0"/>
          <a:chExt cx="0" cy="0"/>
        </a:xfrm>
      </p:grpSpPr>
      <p:sp>
        <p:nvSpPr>
          <p:cNvPr id="51" name="Google Shape;51;p26"/>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26"/>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6"/>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6"/>
          <p:cNvSpPr/>
          <p:nvPr/>
        </p:nvSpPr>
        <p:spPr>
          <a:xfrm>
            <a:off x="5135880" y="1267730"/>
            <a:ext cx="1920240" cy="731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26"/>
          <p:cNvGrpSpPr/>
          <p:nvPr/>
        </p:nvGrpSpPr>
        <p:grpSpPr>
          <a:xfrm>
            <a:off x="5250180" y="1267730"/>
            <a:ext cx="1691640" cy="615934"/>
            <a:chOff x="5250180" y="1267730"/>
            <a:chExt cx="1691640" cy="615934"/>
          </a:xfrm>
        </p:grpSpPr>
        <p:cxnSp>
          <p:nvCxnSpPr>
            <p:cNvPr id="56" name="Google Shape;56;p26"/>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7" name="Google Shape;57;p26"/>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58" name="Google Shape;58;p26"/>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59" name="Google Shape;59;p26"/>
          <p:cNvSpPr txBox="1"/>
          <p:nvPr>
            <p:ph type="ctrTitle"/>
          </p:nvPr>
        </p:nvSpPr>
        <p:spPr>
          <a:xfrm>
            <a:off x="1629103" y="2244830"/>
            <a:ext cx="8933796" cy="2437232"/>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Gothic"/>
              <a:buNone/>
              <a:defRPr b="0"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subTitle"/>
          </p:nvPr>
        </p:nvSpPr>
        <p:spPr>
          <a:xfrm>
            <a:off x="1629101" y="4682062"/>
            <a:ext cx="8936846" cy="457201"/>
          </a:xfrm>
          <a:prstGeom prst="rect">
            <a:avLst/>
          </a:prstGeom>
          <a:noFill/>
          <a:ln>
            <a:noFill/>
          </a:ln>
        </p:spPr>
        <p:txBody>
          <a:bodyPr anchorCtr="0" anchor="t" bIns="45700" lIns="91425" spcFirstLastPara="1" rIns="91425" wrap="square" tIns="45700">
            <a:normAutofit/>
          </a:bodyPr>
          <a:lstStyle>
            <a:lvl1pPr lvl="0" algn="ctr">
              <a:lnSpc>
                <a:spcPct val="110000"/>
              </a:lnSpc>
              <a:spcBef>
                <a:spcPts val="0"/>
              </a:spcBef>
              <a:spcAft>
                <a:spcPts val="0"/>
              </a:spcAft>
              <a:buSzPts val="1800"/>
              <a:buNone/>
              <a:defRPr sz="1800">
                <a:solidFill>
                  <a:srgbClr val="0C0C0C"/>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61" name="Google Shape;61;p26"/>
          <p:cNvSpPr txBox="1"/>
          <p:nvPr>
            <p:ph idx="10" type="dt"/>
          </p:nvPr>
        </p:nvSpPr>
        <p:spPr>
          <a:xfrm>
            <a:off x="5318760" y="1341256"/>
            <a:ext cx="1554480" cy="48554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1" type="ftr"/>
          </p:nvPr>
        </p:nvSpPr>
        <p:spPr>
          <a:xfrm>
            <a:off x="1629100" y="5177408"/>
            <a:ext cx="5730295"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2" type="sldNum"/>
          </p:nvPr>
        </p:nvSpPr>
        <p:spPr>
          <a:xfrm>
            <a:off x="8606920" y="5177408"/>
            <a:ext cx="1955980"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4" name="Shape 64"/>
        <p:cNvGrpSpPr/>
        <p:nvPr/>
      </p:nvGrpSpPr>
      <p:grpSpPr>
        <a:xfrm>
          <a:off x="0" y="0"/>
          <a:ext cx="0" cy="0"/>
          <a:chOff x="0" y="0"/>
          <a:chExt cx="0" cy="0"/>
        </a:xfrm>
      </p:grpSpPr>
      <p:sp>
        <p:nvSpPr>
          <p:cNvPr id="65" name="Google Shape;65;p30"/>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6" name="Google Shape;66;p30"/>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0"/>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0"/>
          <p:cNvSpPr/>
          <p:nvPr/>
        </p:nvSpPr>
        <p:spPr>
          <a:xfrm>
            <a:off x="5135880" y="1267730"/>
            <a:ext cx="1920240" cy="73152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0"/>
          <p:cNvSpPr txBox="1"/>
          <p:nvPr>
            <p:ph type="title"/>
          </p:nvPr>
        </p:nvSpPr>
        <p:spPr>
          <a:xfrm>
            <a:off x="1629156" y="2275165"/>
            <a:ext cx="8933688" cy="2406895"/>
          </a:xfrm>
          <a:prstGeom prst="rect">
            <a:avLst/>
          </a:prstGeom>
          <a:noFill/>
          <a:ln>
            <a:noFill/>
          </a:ln>
        </p:spPr>
        <p:txBody>
          <a:bodyPr anchorCtr="0" anchor="ctr" bIns="45700" lIns="91425" spcFirstLastPara="1" rIns="91425" wrap="square" tIns="45700">
            <a:normAutofit/>
          </a:bodyPr>
          <a:lstStyle>
            <a:lvl1pPr lvl="0" algn="ctr">
              <a:lnSpc>
                <a:spcPct val="83000"/>
              </a:lnSpc>
              <a:spcBef>
                <a:spcPts val="0"/>
              </a:spcBef>
              <a:spcAft>
                <a:spcPts val="0"/>
              </a:spcAft>
              <a:buClr>
                <a:srgbClr val="262626"/>
              </a:buClr>
              <a:buSzPts val="6800"/>
              <a:buFont typeface="Century Gothic"/>
              <a:buNone/>
              <a:defRPr sz="68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0" name="Google Shape;70;p30"/>
          <p:cNvGrpSpPr/>
          <p:nvPr/>
        </p:nvGrpSpPr>
        <p:grpSpPr>
          <a:xfrm>
            <a:off x="5250180" y="1267730"/>
            <a:ext cx="1691640" cy="615934"/>
            <a:chOff x="5250180" y="1267730"/>
            <a:chExt cx="1691640" cy="615934"/>
          </a:xfrm>
        </p:grpSpPr>
        <p:cxnSp>
          <p:nvCxnSpPr>
            <p:cNvPr id="71" name="Google Shape;71;p30"/>
            <p:cNvCxnSpPr/>
            <p:nvPr/>
          </p:nvCxnSpPr>
          <p:spPr>
            <a:xfrm>
              <a:off x="525018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2" name="Google Shape;72;p30"/>
            <p:cNvCxnSpPr/>
            <p:nvPr/>
          </p:nvCxnSpPr>
          <p:spPr>
            <a:xfrm>
              <a:off x="6941820" y="1267730"/>
              <a:ext cx="0" cy="612648"/>
            </a:xfrm>
            <a:prstGeom prst="straightConnector1">
              <a:avLst/>
            </a:prstGeom>
            <a:solidFill>
              <a:srgbClr val="262626"/>
            </a:solidFill>
            <a:ln cap="flat" cmpd="sng" w="9525">
              <a:solidFill>
                <a:srgbClr val="FFFFFF"/>
              </a:solidFill>
              <a:prstDash val="solid"/>
              <a:miter lim="800000"/>
              <a:headEnd len="sm" w="sm" type="none"/>
              <a:tailEnd len="sm" w="sm" type="none"/>
            </a:ln>
          </p:spPr>
        </p:cxnSp>
        <p:cxnSp>
          <p:nvCxnSpPr>
            <p:cNvPr id="73" name="Google Shape;73;p30"/>
            <p:cNvCxnSpPr/>
            <p:nvPr/>
          </p:nvCxnSpPr>
          <p:spPr>
            <a:xfrm>
              <a:off x="5250180" y="1883664"/>
              <a:ext cx="1691640" cy="0"/>
            </a:xfrm>
            <a:prstGeom prst="straightConnector1">
              <a:avLst/>
            </a:prstGeom>
            <a:solidFill>
              <a:srgbClr val="262626"/>
            </a:solidFill>
            <a:ln cap="flat" cmpd="sng" w="9525">
              <a:solidFill>
                <a:srgbClr val="FFFFFF"/>
              </a:solidFill>
              <a:prstDash val="solid"/>
              <a:miter lim="800000"/>
              <a:headEnd len="sm" w="sm" type="none"/>
              <a:tailEnd len="sm" w="sm" type="none"/>
            </a:ln>
          </p:spPr>
        </p:cxnSp>
      </p:grpSp>
      <p:sp>
        <p:nvSpPr>
          <p:cNvPr id="74" name="Google Shape;74;p30"/>
          <p:cNvSpPr txBox="1"/>
          <p:nvPr>
            <p:ph idx="1" type="body"/>
          </p:nvPr>
        </p:nvSpPr>
        <p:spPr>
          <a:xfrm>
            <a:off x="1629156" y="4682062"/>
            <a:ext cx="8939784"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10000"/>
              </a:lnSpc>
              <a:spcBef>
                <a:spcPts val="900"/>
              </a:spcBef>
              <a:spcAft>
                <a:spcPts val="0"/>
              </a:spcAft>
              <a:buSzPts val="1800"/>
              <a:buNone/>
              <a:defRPr sz="1800">
                <a:solidFill>
                  <a:srgbClr val="0C0C0C"/>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75" name="Google Shape;75;p30"/>
          <p:cNvSpPr txBox="1"/>
          <p:nvPr>
            <p:ph idx="10" type="dt"/>
          </p:nvPr>
        </p:nvSpPr>
        <p:spPr>
          <a:xfrm>
            <a:off x="5318760" y="1344502"/>
            <a:ext cx="1554480" cy="498781"/>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1629157" y="5177408"/>
            <a:ext cx="566013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8604504" y="5177408"/>
            <a:ext cx="1958339"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3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a:off x="1069848"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i="0" sz="1900">
                <a:solidFill>
                  <a:schemeClr val="dk1"/>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1" name="Google Shape;81;p31"/>
          <p:cNvSpPr txBox="1"/>
          <p:nvPr>
            <p:ph idx="2" type="body"/>
          </p:nvPr>
        </p:nvSpPr>
        <p:spPr>
          <a:xfrm>
            <a:off x="1069848" y="2792472"/>
            <a:ext cx="4663440" cy="316382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2" name="Google Shape;82;p31"/>
          <p:cNvSpPr txBox="1"/>
          <p:nvPr>
            <p:ph idx="3" type="body"/>
          </p:nvPr>
        </p:nvSpPr>
        <p:spPr>
          <a:xfrm>
            <a:off x="6458712" y="2074334"/>
            <a:ext cx="466344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0"/>
              </a:spcBef>
              <a:spcAft>
                <a:spcPts val="0"/>
              </a:spcAft>
              <a:buSzPts val="1900"/>
              <a:buNone/>
              <a:defRPr b="1" sz="1900">
                <a:solidFill>
                  <a:schemeClr val="dk1"/>
                </a:solidFill>
              </a:defRPr>
            </a:lvl1pPr>
            <a:lvl2pPr indent="-228600" lvl="1" marL="914400" algn="l">
              <a:lnSpc>
                <a:spcPct val="100000"/>
              </a:lnSpc>
              <a:spcBef>
                <a:spcPts val="500"/>
              </a:spcBef>
              <a:spcAft>
                <a:spcPts val="0"/>
              </a:spcAft>
              <a:buSzPts val="1800"/>
              <a:buNone/>
              <a:defRPr b="1" sz="18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83" name="Google Shape;83;p31"/>
          <p:cNvSpPr txBox="1"/>
          <p:nvPr>
            <p:ph idx="4" type="body"/>
          </p:nvPr>
        </p:nvSpPr>
        <p:spPr>
          <a:xfrm>
            <a:off x="6458712" y="2792471"/>
            <a:ext cx="4663440" cy="316450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4" name="Google Shape;84;p31"/>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3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2"/>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2"/>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33"/>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3"/>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6" name="Shape 96"/>
        <p:cNvGrpSpPr/>
        <p:nvPr/>
      </p:nvGrpSpPr>
      <p:grpSpPr>
        <a:xfrm>
          <a:off x="0" y="0"/>
          <a:ext cx="0" cy="0"/>
          <a:chOff x="0" y="0"/>
          <a:chExt cx="0" cy="0"/>
        </a:xfrm>
      </p:grpSpPr>
      <p:sp>
        <p:nvSpPr>
          <p:cNvPr id="97" name="Google Shape;97;p34"/>
          <p:cNvSpPr/>
          <p:nvPr/>
        </p:nvSpPr>
        <p:spPr>
          <a:xfrm>
            <a:off x="8119870" y="237744"/>
            <a:ext cx="3826596" cy="6382512"/>
          </a:xfrm>
          <a:prstGeom prst="rect">
            <a:avLst/>
          </a:prstGeom>
          <a:solidFill>
            <a:srgbClr val="D8D8D8">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4"/>
          <p:cNvSpPr/>
          <p:nvPr/>
        </p:nvSpPr>
        <p:spPr>
          <a:xfrm>
            <a:off x="8254660" y="374904"/>
            <a:ext cx="3557016" cy="6108192"/>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4"/>
          <p:cNvSpPr txBox="1"/>
          <p:nvPr>
            <p:ph type="title"/>
          </p:nvPr>
        </p:nvSpPr>
        <p:spPr>
          <a:xfrm>
            <a:off x="8458200" y="607392"/>
            <a:ext cx="3161963" cy="1645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Century Gothic"/>
              <a:buNone/>
              <a:defRPr b="0" sz="320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4"/>
          <p:cNvSpPr txBox="1"/>
          <p:nvPr>
            <p:ph idx="1" type="body"/>
          </p:nvPr>
        </p:nvSpPr>
        <p:spPr>
          <a:xfrm>
            <a:off x="685800" y="609600"/>
            <a:ext cx="6858000" cy="53340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900"/>
              </a:spcBef>
              <a:spcAft>
                <a:spcPts val="0"/>
              </a:spcAft>
              <a:buSzPts val="1900"/>
              <a:buChar char="◦"/>
              <a:defRPr sz="19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101" name="Google Shape;101;p34"/>
          <p:cNvSpPr txBox="1"/>
          <p:nvPr>
            <p:ph idx="2" type="body"/>
          </p:nvPr>
        </p:nvSpPr>
        <p:spPr>
          <a:xfrm>
            <a:off x="8458200" y="2336800"/>
            <a:ext cx="3161963" cy="36068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800"/>
              <a:buNone/>
              <a:defRPr sz="1800">
                <a:solidFill>
                  <a:schemeClr val="dk1"/>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102" name="Google Shape;102;p34"/>
          <p:cNvSpPr txBox="1"/>
          <p:nvPr>
            <p:ph idx="10" type="dt"/>
          </p:nvPr>
        </p:nvSpPr>
        <p:spPr>
          <a:xfrm>
            <a:off x="5588000" y="6035040"/>
            <a:ext cx="1955800" cy="36576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4"/>
          <p:cNvSpPr txBox="1"/>
          <p:nvPr>
            <p:ph idx="11" type="ftr"/>
          </p:nvPr>
        </p:nvSpPr>
        <p:spPr>
          <a:xfrm>
            <a:off x="685801" y="6035040"/>
            <a:ext cx="458470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4"/>
          <p:cNvSpPr txBox="1"/>
          <p:nvPr>
            <p:ph idx="12" type="sldNum"/>
          </p:nvPr>
        </p:nvSpPr>
        <p:spPr>
          <a:xfrm>
            <a:off x="10396728" y="6035040"/>
            <a:ext cx="1223435" cy="36576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800" u="none" cap="none" strike="noStrike">
                <a:solidFill>
                  <a:srgbClr val="262626"/>
                </a:solidFill>
                <a:latin typeface="Century Gothic"/>
                <a:ea typeface="Century Gothic"/>
                <a:cs typeface="Century Gothic"/>
                <a:sym typeface="Century Gothic"/>
              </a:defRPr>
            </a:lvl1pPr>
            <a:lvl2pPr indent="0" lvl="1" marL="0" algn="r">
              <a:spcBef>
                <a:spcPts val="0"/>
              </a:spcBef>
              <a:buNone/>
              <a:defRPr b="0" i="0" sz="800" u="none" cap="none" strike="noStrike">
                <a:solidFill>
                  <a:srgbClr val="262626"/>
                </a:solidFill>
                <a:latin typeface="Century Gothic"/>
                <a:ea typeface="Century Gothic"/>
                <a:cs typeface="Century Gothic"/>
                <a:sym typeface="Century Gothic"/>
              </a:defRPr>
            </a:lvl2pPr>
            <a:lvl3pPr indent="0" lvl="2" marL="0" algn="r">
              <a:spcBef>
                <a:spcPts val="0"/>
              </a:spcBef>
              <a:buNone/>
              <a:defRPr b="0" i="0" sz="800" u="none" cap="none" strike="noStrike">
                <a:solidFill>
                  <a:srgbClr val="262626"/>
                </a:solidFill>
                <a:latin typeface="Century Gothic"/>
                <a:ea typeface="Century Gothic"/>
                <a:cs typeface="Century Gothic"/>
                <a:sym typeface="Century Gothic"/>
              </a:defRPr>
            </a:lvl3pPr>
            <a:lvl4pPr indent="0" lvl="3" marL="0" algn="r">
              <a:spcBef>
                <a:spcPts val="0"/>
              </a:spcBef>
              <a:buNone/>
              <a:defRPr b="0" i="0" sz="800" u="none" cap="none" strike="noStrike">
                <a:solidFill>
                  <a:srgbClr val="262626"/>
                </a:solidFill>
                <a:latin typeface="Century Gothic"/>
                <a:ea typeface="Century Gothic"/>
                <a:cs typeface="Century Gothic"/>
                <a:sym typeface="Century Gothic"/>
              </a:defRPr>
            </a:lvl4pPr>
            <a:lvl5pPr indent="0" lvl="4" marL="0" algn="r">
              <a:spcBef>
                <a:spcPts val="0"/>
              </a:spcBef>
              <a:buNone/>
              <a:defRPr b="0" i="0" sz="800" u="none" cap="none" strike="noStrike">
                <a:solidFill>
                  <a:srgbClr val="262626"/>
                </a:solidFill>
                <a:latin typeface="Century Gothic"/>
                <a:ea typeface="Century Gothic"/>
                <a:cs typeface="Century Gothic"/>
                <a:sym typeface="Century Gothic"/>
              </a:defRPr>
            </a:lvl5pPr>
            <a:lvl6pPr indent="0" lvl="5" marL="0" algn="r">
              <a:spcBef>
                <a:spcPts val="0"/>
              </a:spcBef>
              <a:buNone/>
              <a:defRPr b="0" i="0" sz="800" u="none" cap="none" strike="noStrike">
                <a:solidFill>
                  <a:srgbClr val="262626"/>
                </a:solidFill>
                <a:latin typeface="Century Gothic"/>
                <a:ea typeface="Century Gothic"/>
                <a:cs typeface="Century Gothic"/>
                <a:sym typeface="Century Gothic"/>
              </a:defRPr>
            </a:lvl6pPr>
            <a:lvl7pPr indent="0" lvl="6" marL="0" algn="r">
              <a:spcBef>
                <a:spcPts val="0"/>
              </a:spcBef>
              <a:buNone/>
              <a:defRPr b="0" i="0" sz="800" u="none" cap="none" strike="noStrike">
                <a:solidFill>
                  <a:srgbClr val="262626"/>
                </a:solidFill>
                <a:latin typeface="Century Gothic"/>
                <a:ea typeface="Century Gothic"/>
                <a:cs typeface="Century Gothic"/>
                <a:sym typeface="Century Gothic"/>
              </a:defRPr>
            </a:lvl7pPr>
            <a:lvl8pPr indent="0" lvl="7" marL="0" algn="r">
              <a:spcBef>
                <a:spcPts val="0"/>
              </a:spcBef>
              <a:buNone/>
              <a:defRPr b="0" i="0" sz="800" u="none" cap="none" strike="noStrike">
                <a:solidFill>
                  <a:srgbClr val="262626"/>
                </a:solidFill>
                <a:latin typeface="Century Gothic"/>
                <a:ea typeface="Century Gothic"/>
                <a:cs typeface="Century Gothic"/>
                <a:sym typeface="Century Gothic"/>
              </a:defRPr>
            </a:lvl8pPr>
            <a:lvl9pPr indent="0" lvl="8" marL="0" algn="r">
              <a:spcBef>
                <a:spcPts val="0"/>
              </a:spcBef>
              <a:buNone/>
              <a:defRPr b="0" i="0" sz="800" u="none" cap="none" strike="noStrike">
                <a:solidFill>
                  <a:srgbClr val="262626"/>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2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 name="Google Shape;7;p25"/>
          <p:cNvSpPr/>
          <p:nvPr/>
        </p:nvSpPr>
        <p:spPr>
          <a:xfrm>
            <a:off x="234696" y="237744"/>
            <a:ext cx="11722608" cy="6382512"/>
          </a:xfrm>
          <a:prstGeom prst="rect">
            <a:avLst/>
          </a:prstGeom>
          <a:solidFill>
            <a:schemeClr val="dk1">
              <a:alpha val="6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5"/>
          <p:cNvSpPr/>
          <p:nvPr/>
        </p:nvSpPr>
        <p:spPr>
          <a:xfrm>
            <a:off x="371856" y="374904"/>
            <a:ext cx="11448288" cy="6108192"/>
          </a:xfrm>
          <a:prstGeom prst="rect">
            <a:avLst/>
          </a:prstGeom>
          <a:noFill/>
          <a:ln cap="sq" cmpd="sng" w="9525">
            <a:solidFill>
              <a:srgbClr val="FEFEF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EFEFE"/>
              </a:buClr>
              <a:buSzPts val="4000"/>
              <a:buFont typeface="Century Gothic"/>
              <a:buNone/>
              <a:defRPr b="0" i="0" sz="4000" u="none" cap="none" strike="noStrik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FEFEFE"/>
              </a:buClr>
              <a:buSzPts val="1500"/>
              <a:buFont typeface="Garamond"/>
              <a:buChar char="◦"/>
              <a:defRPr b="0" i="0" sz="1500" u="none" cap="none" strike="noStrike">
                <a:solidFill>
                  <a:schemeClr val="lt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FEFEFE"/>
              </a:buClr>
              <a:buSzPts val="1300"/>
              <a:buFont typeface="Garamond"/>
              <a:buChar char="◦"/>
              <a:defRPr b="0" i="0" sz="1300" u="none" cap="none" strike="noStrike">
                <a:solidFill>
                  <a:schemeClr val="lt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FEFEFE"/>
              </a:buClr>
              <a:buSzPts val="1200"/>
              <a:buFont typeface="Garamond"/>
              <a:buChar char="◦"/>
              <a:defRPr b="0" i="0" sz="1200" u="none" cap="none" strike="noStrike">
                <a:solidFill>
                  <a:schemeClr val="lt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FEFEFE"/>
              </a:buClr>
              <a:buSzPts val="1400"/>
              <a:buFont typeface="Garamond"/>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1" name="Google Shape;11;p25"/>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 name="Google Shape;12;p25"/>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25"/>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FEFEFE"/>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FEFEFE"/>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FEFEFE"/>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FEFEFE"/>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FEFEFE"/>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FEFEFE"/>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FEFEFE"/>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FEFEFE"/>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FEFEF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24"/>
          <p:cNvSpPr/>
          <p:nvPr/>
        </p:nvSpPr>
        <p:spPr>
          <a:xfrm>
            <a:off x="234696" y="237744"/>
            <a:ext cx="11722608" cy="6382512"/>
          </a:xfrm>
          <a:prstGeom prst="rect">
            <a:avLst/>
          </a:prstGeom>
          <a:solidFill>
            <a:srgbClr val="BFBFBF">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4"/>
          <p:cNvSpPr/>
          <p:nvPr/>
        </p:nvSpPr>
        <p:spPr>
          <a:xfrm>
            <a:off x="371856" y="374904"/>
            <a:ext cx="11448288" cy="6108192"/>
          </a:xfrm>
          <a:prstGeom prst="rect">
            <a:avLst/>
          </a:prstGeom>
          <a:noFill/>
          <a:ln cap="sq" cmpd="sng" w="9525">
            <a:solidFill>
              <a:srgbClr val="26262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Century Gothic"/>
              <a:buNone/>
              <a:defRPr b="0" i="0" sz="40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2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10000"/>
              </a:lnSpc>
              <a:spcBef>
                <a:spcPts val="900"/>
              </a:spcBef>
              <a:spcAft>
                <a:spcPts val="0"/>
              </a:spcAft>
              <a:buClr>
                <a:srgbClr val="262626"/>
              </a:buClr>
              <a:buSzPts val="1500"/>
              <a:buFont typeface="Garamond"/>
              <a:buChar char="◦"/>
              <a:defRPr b="0" i="0" sz="1500" u="none" cap="none" strike="noStrike">
                <a:solidFill>
                  <a:schemeClr val="dk1"/>
                </a:solidFill>
                <a:latin typeface="Century Gothic"/>
                <a:ea typeface="Century Gothic"/>
                <a:cs typeface="Century Gothic"/>
                <a:sym typeface="Century Gothic"/>
              </a:defRPr>
            </a:lvl1pPr>
            <a:lvl2pPr indent="-311150" lvl="1" marL="914400" marR="0" rtl="0" algn="l">
              <a:lnSpc>
                <a:spcPct val="100000"/>
              </a:lnSpc>
              <a:spcBef>
                <a:spcPts val="500"/>
              </a:spcBef>
              <a:spcAft>
                <a:spcPts val="0"/>
              </a:spcAft>
              <a:buClr>
                <a:srgbClr val="262626"/>
              </a:buClr>
              <a:buSzPts val="1300"/>
              <a:buFont typeface="Garamond"/>
              <a:buChar char="◦"/>
              <a:defRPr b="0" i="0" sz="1300" u="none" cap="none" strike="noStrike">
                <a:solidFill>
                  <a:schemeClr val="dk1"/>
                </a:solidFill>
                <a:latin typeface="Century Gothic"/>
                <a:ea typeface="Century Gothic"/>
                <a:cs typeface="Century Gothic"/>
                <a:sym typeface="Century Gothic"/>
              </a:defRPr>
            </a:lvl2pPr>
            <a:lvl3pPr indent="-304800" lvl="2" marL="13716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3pPr>
            <a:lvl4pPr indent="-304800" lvl="3" marL="18288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4pPr>
            <a:lvl5pPr indent="-304800" lvl="4" marL="2286000" marR="0" rtl="0" algn="l">
              <a:lnSpc>
                <a:spcPct val="100000"/>
              </a:lnSpc>
              <a:spcBef>
                <a:spcPts val="500"/>
              </a:spcBef>
              <a:spcAft>
                <a:spcPts val="0"/>
              </a:spcAft>
              <a:buClr>
                <a:srgbClr val="262626"/>
              </a:buClr>
              <a:buSzPts val="1200"/>
              <a:buFont typeface="Garamond"/>
              <a:buChar char="◦"/>
              <a:defRPr b="0" i="0" sz="12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34" name="Google Shape;34;p24"/>
          <p:cNvSpPr txBox="1"/>
          <p:nvPr>
            <p:ph idx="10" type="dt"/>
          </p:nvPr>
        </p:nvSpPr>
        <p:spPr>
          <a:xfrm>
            <a:off x="7256794" y="6035040"/>
            <a:ext cx="2893045" cy="36576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5" name="Google Shape;35;p24"/>
          <p:cNvSpPr txBox="1"/>
          <p:nvPr>
            <p:ph idx="11" type="ftr"/>
          </p:nvPr>
        </p:nvSpPr>
        <p:spPr>
          <a:xfrm>
            <a:off x="1066800" y="6035040"/>
            <a:ext cx="581660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24"/>
          <p:cNvSpPr txBox="1"/>
          <p:nvPr>
            <p:ph idx="12" type="sldNum"/>
          </p:nvPr>
        </p:nvSpPr>
        <p:spPr>
          <a:xfrm>
            <a:off x="10287000" y="6035040"/>
            <a:ext cx="838200" cy="36576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8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javatpoint.com/os-tutorial" TargetMode="External"/><Relationship Id="rId4" Type="http://schemas.openxmlformats.org/officeDocument/2006/relationships/hyperlink" Target="https://www.javatpoint.com/windows" TargetMode="External"/><Relationship Id="rId5" Type="http://schemas.openxmlformats.org/officeDocument/2006/relationships/hyperlink" Target="https://www.javatpoint.com/linux-tutoria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javatpoint.com/os-tutorial"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descr="abstract image" id="118" name="Google Shape;118;p1"/>
          <p:cNvPicPr preferRelativeResize="0"/>
          <p:nvPr/>
        </p:nvPicPr>
        <p:blipFill rotWithShape="1">
          <a:blip r:embed="rId3">
            <a:alphaModFix/>
          </a:blip>
          <a:srcRect b="0" l="0" r="0" t="0"/>
          <a:stretch/>
        </p:blipFill>
        <p:spPr>
          <a:xfrm>
            <a:off x="20" y="10"/>
            <a:ext cx="12191980" cy="6857990"/>
          </a:xfrm>
          <a:prstGeom prst="rect">
            <a:avLst/>
          </a:prstGeom>
          <a:noFill/>
          <a:ln>
            <a:noFill/>
          </a:ln>
        </p:spPr>
      </p:pic>
      <p:sp>
        <p:nvSpPr>
          <p:cNvPr id="119" name="Google Shape;119;p1"/>
          <p:cNvSpPr/>
          <p:nvPr/>
        </p:nvSpPr>
        <p:spPr>
          <a:xfrm>
            <a:off x="5695067" y="1808532"/>
            <a:ext cx="5452527" cy="3240936"/>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p:nvPr/>
        </p:nvSpPr>
        <p:spPr>
          <a:xfrm>
            <a:off x="5861010" y="1975104"/>
            <a:ext cx="5120640" cy="2907792"/>
          </a:xfrm>
          <a:prstGeom prst="rect">
            <a:avLst/>
          </a:prstGeom>
          <a:noFill/>
          <a:ln cap="sq"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txBox="1"/>
          <p:nvPr>
            <p:ph type="ctrTitle"/>
          </p:nvPr>
        </p:nvSpPr>
        <p:spPr>
          <a:xfrm>
            <a:off x="6033793" y="2355458"/>
            <a:ext cx="4775075" cy="163090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3000"/>
              </a:lnSpc>
              <a:spcBef>
                <a:spcPts val="0"/>
              </a:spcBef>
              <a:spcAft>
                <a:spcPts val="0"/>
              </a:spcAft>
              <a:buClr>
                <a:schemeClr val="lt1"/>
              </a:buClr>
              <a:buSzPct val="100000"/>
              <a:buFont typeface="Century Gothic"/>
              <a:buNone/>
            </a:pPr>
            <a:r>
              <a:rPr lang="en-US" sz="4400">
                <a:solidFill>
                  <a:schemeClr val="lt1"/>
                </a:solidFill>
              </a:rPr>
              <a:t>OPERATING SYSTEM OVERVIEW</a:t>
            </a:r>
            <a:endParaRPr/>
          </a:p>
        </p:txBody>
      </p:sp>
      <p:sp>
        <p:nvSpPr>
          <p:cNvPr id="122" name="Google Shape;122;p1"/>
          <p:cNvSpPr txBox="1"/>
          <p:nvPr>
            <p:ph idx="1" type="subTitle"/>
          </p:nvPr>
        </p:nvSpPr>
        <p:spPr>
          <a:xfrm>
            <a:off x="7582868" y="4406526"/>
            <a:ext cx="4775075" cy="559656"/>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00"/>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800"/>
              <a:buChar char="◦"/>
            </a:pPr>
            <a:r>
              <a:rPr lang="en-US" sz="2800">
                <a:latin typeface="Times New Roman"/>
                <a:ea typeface="Times New Roman"/>
                <a:cs typeface="Times New Roman"/>
                <a:sym typeface="Times New Roman"/>
              </a:rPr>
              <a:t>A monolithic kernel is an operating system architecture where the entire operating system is working in kernel space. </a:t>
            </a:r>
            <a:endParaRPr/>
          </a:p>
        </p:txBody>
      </p:sp>
      <p:pic>
        <p:nvPicPr>
          <p:cNvPr id="175" name="Google Shape;175;p10"/>
          <p:cNvPicPr preferRelativeResize="0"/>
          <p:nvPr>
            <p:ph idx="2" type="body"/>
          </p:nvPr>
        </p:nvPicPr>
        <p:blipFill rotWithShape="1">
          <a:blip r:embed="rId3">
            <a:alphaModFix/>
          </a:blip>
          <a:srcRect b="0" l="0" r="0" t="0"/>
          <a:stretch/>
        </p:blipFill>
        <p:spPr>
          <a:xfrm>
            <a:off x="6059805" y="882015"/>
            <a:ext cx="5118735" cy="52558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idx="1" type="body"/>
          </p:nvPr>
        </p:nvSpPr>
        <p:spPr>
          <a:xfrm>
            <a:off x="1066800" y="881380"/>
            <a:ext cx="10034270" cy="4970780"/>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000"/>
              <a:buChar char="◦"/>
            </a:pPr>
            <a:r>
              <a:rPr b="1" lang="en-US" sz="2000">
                <a:latin typeface="Times New Roman"/>
                <a:ea typeface="Times New Roman"/>
                <a:cs typeface="Times New Roman"/>
                <a:sym typeface="Times New Roman"/>
              </a:rPr>
              <a:t>Advantages :</a:t>
            </a:r>
            <a:endParaRPr sz="2000">
              <a:latin typeface="Times New Roman"/>
              <a:ea typeface="Times New Roman"/>
              <a:cs typeface="Times New Roman"/>
              <a:sym typeface="Times New Roman"/>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The execution of the monolithic kernel is quite fast as the services such as memory management, file management, process scheduling, etc., are implemented under the same address space.</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A process runs completely in single address space in the monolithic kernel.</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The monolithic kernel is a static single binary file.</a:t>
            </a:r>
            <a:endParaRPr/>
          </a:p>
          <a:p>
            <a:pPr indent="-182880" lvl="0" marL="182880" rtl="0" algn="l">
              <a:lnSpc>
                <a:spcPct val="110000"/>
              </a:lnSpc>
              <a:spcBef>
                <a:spcPts val="900"/>
              </a:spcBef>
              <a:spcAft>
                <a:spcPts val="0"/>
              </a:spcAft>
              <a:buSzPts val="2000"/>
              <a:buChar char="◦"/>
            </a:pPr>
            <a:r>
              <a:rPr b="1" lang="en-US" sz="2000">
                <a:latin typeface="Times New Roman"/>
                <a:ea typeface="Times New Roman"/>
                <a:cs typeface="Times New Roman"/>
                <a:sym typeface="Times New Roman"/>
              </a:rPr>
              <a:t>Disadvantages :</a:t>
            </a:r>
            <a:endParaRPr b="1" sz="2000">
              <a:latin typeface="Times New Roman"/>
              <a:ea typeface="Times New Roman"/>
              <a:cs typeface="Times New Roman"/>
              <a:sym typeface="Times New Roman"/>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If any service fails in the monolithic kernel, it leads to the failure of the entire system.</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The entire operating system needs to be modified by the user to add any new service.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idx="1" type="body"/>
          </p:nvPr>
        </p:nvSpPr>
        <p:spPr>
          <a:xfrm>
            <a:off x="1066800" y="699770"/>
            <a:ext cx="10819130" cy="5152390"/>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800"/>
              <a:buChar char="◦"/>
            </a:pPr>
            <a:r>
              <a:rPr b="1" lang="en-US"/>
              <a:t>Features of Monolithic System</a:t>
            </a:r>
            <a:endParaRPr/>
          </a:p>
          <a:p>
            <a:pPr indent="-182880" lvl="0" marL="182880" rtl="0" algn="l">
              <a:lnSpc>
                <a:spcPct val="110000"/>
              </a:lnSpc>
              <a:spcBef>
                <a:spcPts val="900"/>
              </a:spcBef>
              <a:spcAft>
                <a:spcPts val="0"/>
              </a:spcAft>
              <a:buSzPts val="2400"/>
              <a:buChar char="◦"/>
            </a:pPr>
            <a:r>
              <a:rPr lang="en-US" sz="2400">
                <a:latin typeface="Times New Roman"/>
                <a:ea typeface="Times New Roman"/>
                <a:cs typeface="Times New Roman"/>
                <a:sym typeface="Times New Roman"/>
              </a:rPr>
              <a:t>The monolithic operating system provides the following features to the users, such as:</a:t>
            </a:r>
            <a:endParaRPr/>
          </a:p>
          <a:p>
            <a:pPr indent="-182880" lvl="0" marL="182880" rtl="0" algn="l">
              <a:lnSpc>
                <a:spcPct val="110000"/>
              </a:lnSpc>
              <a:spcBef>
                <a:spcPts val="900"/>
              </a:spcBef>
              <a:spcAft>
                <a:spcPts val="0"/>
              </a:spcAft>
              <a:buSzPts val="2400"/>
              <a:buChar char="◦"/>
            </a:pPr>
            <a:r>
              <a:rPr lang="en-US" sz="2400">
                <a:latin typeface="Times New Roman"/>
                <a:ea typeface="Times New Roman"/>
                <a:cs typeface="Times New Roman"/>
                <a:sym typeface="Times New Roman"/>
              </a:rPr>
              <a:t>Simple structure: This type of operating system has a simple structure. All the components needed for processing are embedded into the kernel.</a:t>
            </a:r>
            <a:endParaRPr/>
          </a:p>
          <a:p>
            <a:pPr indent="-182880" lvl="0" marL="182880" rtl="0" algn="l">
              <a:lnSpc>
                <a:spcPct val="110000"/>
              </a:lnSpc>
              <a:spcBef>
                <a:spcPts val="900"/>
              </a:spcBef>
              <a:spcAft>
                <a:spcPts val="0"/>
              </a:spcAft>
              <a:buSzPts val="2400"/>
              <a:buChar char="◦"/>
            </a:pPr>
            <a:r>
              <a:rPr lang="en-US" sz="2400">
                <a:latin typeface="Times New Roman"/>
                <a:ea typeface="Times New Roman"/>
                <a:cs typeface="Times New Roman"/>
                <a:sym typeface="Times New Roman"/>
              </a:rPr>
              <a:t>Works for smaller tasks: It works better for performing smaller tasks as it can handle limited resources.</a:t>
            </a:r>
            <a:endParaRPr/>
          </a:p>
          <a:p>
            <a:pPr indent="-182880" lvl="0" marL="182880" rtl="0" algn="l">
              <a:lnSpc>
                <a:spcPct val="110000"/>
              </a:lnSpc>
              <a:spcBef>
                <a:spcPts val="900"/>
              </a:spcBef>
              <a:spcAft>
                <a:spcPts val="0"/>
              </a:spcAft>
              <a:buSzPts val="2400"/>
              <a:buChar char="◦"/>
            </a:pPr>
            <a:r>
              <a:rPr lang="en-US" sz="2400">
                <a:latin typeface="Times New Roman"/>
                <a:ea typeface="Times New Roman"/>
                <a:cs typeface="Times New Roman"/>
                <a:sym typeface="Times New Roman"/>
              </a:rPr>
              <a:t>Communication between components: All the components can directly communicate with each other and also with the kernel.</a:t>
            </a:r>
            <a:endParaRPr/>
          </a:p>
          <a:p>
            <a:pPr indent="-182880" lvl="0" marL="182880" rtl="0" algn="l">
              <a:lnSpc>
                <a:spcPct val="110000"/>
              </a:lnSpc>
              <a:spcBef>
                <a:spcPts val="900"/>
              </a:spcBef>
              <a:spcAft>
                <a:spcPts val="0"/>
              </a:spcAft>
              <a:buSzPts val="2400"/>
              <a:buChar char="◦"/>
            </a:pPr>
            <a:r>
              <a:rPr lang="en-US" sz="2400">
                <a:latin typeface="Times New Roman"/>
                <a:ea typeface="Times New Roman"/>
                <a:cs typeface="Times New Roman"/>
                <a:sym typeface="Times New Roman"/>
              </a:rPr>
              <a:t>Fast operating system: The code to make a monolithic kernel is very fast and robust.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800"/>
              <a:buChar char="◦"/>
            </a:pPr>
            <a:r>
              <a:rPr lang="en-US" sz="2800">
                <a:latin typeface="Times New Roman"/>
                <a:ea typeface="Times New Roman"/>
                <a:cs typeface="Times New Roman"/>
                <a:sym typeface="Times New Roman"/>
              </a:rPr>
              <a:t>A microkernel is a kernel type that provides low-level address space management, thread management, and interprocess communication to implement an operating system.</a:t>
            </a:r>
            <a:endParaRPr/>
          </a:p>
        </p:txBody>
      </p:sp>
      <p:pic>
        <p:nvPicPr>
          <p:cNvPr id="191" name="Google Shape;191;p13"/>
          <p:cNvPicPr preferRelativeResize="0"/>
          <p:nvPr>
            <p:ph idx="2" type="body"/>
          </p:nvPr>
        </p:nvPicPr>
        <p:blipFill rotWithShape="1">
          <a:blip r:embed="rId3">
            <a:alphaModFix/>
          </a:blip>
          <a:srcRect b="0" l="0" r="0" t="0"/>
          <a:stretch/>
        </p:blipFill>
        <p:spPr>
          <a:xfrm>
            <a:off x="6461760" y="1429385"/>
            <a:ext cx="4663440" cy="42056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idx="1" type="body"/>
          </p:nvPr>
        </p:nvSpPr>
        <p:spPr>
          <a:xfrm>
            <a:off x="1066800" y="624205"/>
            <a:ext cx="10261600" cy="5227955"/>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000"/>
              <a:buChar char="◦"/>
            </a:pPr>
            <a:r>
              <a:rPr b="1" lang="en-US" sz="2000">
                <a:latin typeface="Times New Roman"/>
                <a:ea typeface="Times New Roman"/>
                <a:cs typeface="Times New Roman"/>
                <a:sym typeface="Times New Roman"/>
              </a:rPr>
              <a:t>Advantages :</a:t>
            </a:r>
            <a:endParaRPr b="1" sz="2000">
              <a:latin typeface="Times New Roman"/>
              <a:ea typeface="Times New Roman"/>
              <a:cs typeface="Times New Roman"/>
              <a:sym typeface="Times New Roman"/>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The architecture of this kernel is small and isolated hence it can function better.</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Expansion of the system is easier, it is simply added to the system application without disturbing the kernel.</a:t>
            </a:r>
            <a:endParaRPr/>
          </a:p>
          <a:p>
            <a:pPr indent="-182880" lvl="0" marL="182880" rtl="0" algn="l">
              <a:lnSpc>
                <a:spcPct val="110000"/>
              </a:lnSpc>
              <a:spcBef>
                <a:spcPts val="900"/>
              </a:spcBef>
              <a:spcAft>
                <a:spcPts val="0"/>
              </a:spcAft>
              <a:buSzPts val="2000"/>
              <a:buChar char="◦"/>
            </a:pPr>
            <a:r>
              <a:rPr b="1" lang="en-US" sz="2000">
                <a:latin typeface="Times New Roman"/>
                <a:ea typeface="Times New Roman"/>
                <a:cs typeface="Times New Roman"/>
                <a:sym typeface="Times New Roman"/>
              </a:rPr>
              <a:t>Disadvantages :</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In a microkernel system, providing services are more costly than in a traditional monolithic system.</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The performance of a microkernel system might be indifferent and cause issues.</a:t>
            </a:r>
            <a:endParaRPr b="1" sz="2000">
              <a:latin typeface="Times New Roman"/>
              <a:ea typeface="Times New Roman"/>
              <a:cs typeface="Times New Roman"/>
              <a:sym typeface="Times New Roman"/>
            </a:endParaRPr>
          </a:p>
          <a:p>
            <a:pPr indent="-55879" lvl="0" marL="182880" rtl="0" algn="l">
              <a:lnSpc>
                <a:spcPct val="110000"/>
              </a:lnSpc>
              <a:spcBef>
                <a:spcPts val="900"/>
              </a:spcBef>
              <a:spcAft>
                <a:spcPts val="0"/>
              </a:spcAft>
              <a:buSzPts val="2000"/>
              <a:buNone/>
            </a:pPr>
            <a:r>
              <a:t/>
            </a:r>
            <a:endParaRPr sz="2000">
              <a:latin typeface="Times New Roman"/>
              <a:ea typeface="Times New Roman"/>
              <a:cs typeface="Times New Roman"/>
              <a:sym typeface="Times New Roman"/>
            </a:endParaRPr>
          </a:p>
          <a:p>
            <a:pPr indent="-55879" lvl="0" marL="182880" rtl="0" algn="l">
              <a:lnSpc>
                <a:spcPct val="110000"/>
              </a:lnSpc>
              <a:spcBef>
                <a:spcPts val="900"/>
              </a:spcBef>
              <a:spcAft>
                <a:spcPts val="0"/>
              </a:spcAft>
              <a:buSzPts val="2000"/>
              <a:buNone/>
            </a:pPr>
            <a:r>
              <a:t/>
            </a:r>
            <a:endParaRPr sz="2000">
              <a:latin typeface="Times New Roman"/>
              <a:ea typeface="Times New Roman"/>
              <a:cs typeface="Times New Roman"/>
              <a:sym typeface="Times New Roman"/>
            </a:endParaRPr>
          </a:p>
          <a:p>
            <a:pPr indent="-55879" lvl="0" marL="182880" rtl="0" algn="l">
              <a:lnSpc>
                <a:spcPct val="110000"/>
              </a:lnSpc>
              <a:spcBef>
                <a:spcPts val="9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5"/>
          <p:cNvPicPr preferRelativeResize="0"/>
          <p:nvPr>
            <p:ph idx="1" type="body"/>
          </p:nvPr>
        </p:nvPicPr>
        <p:blipFill rotWithShape="1">
          <a:blip r:embed="rId3">
            <a:alphaModFix/>
          </a:blip>
          <a:srcRect b="0" l="0" r="0" t="0"/>
          <a:stretch/>
        </p:blipFill>
        <p:spPr>
          <a:xfrm>
            <a:off x="1884045" y="895985"/>
            <a:ext cx="9065260" cy="54381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Types of Operating Systems</a:t>
            </a:r>
            <a:endParaRPr/>
          </a:p>
        </p:txBody>
      </p:sp>
      <p:pic>
        <p:nvPicPr>
          <p:cNvPr id="207" name="Google Shape;207;p16"/>
          <p:cNvPicPr preferRelativeResize="0"/>
          <p:nvPr>
            <p:ph idx="1" type="body"/>
          </p:nvPr>
        </p:nvPicPr>
        <p:blipFill rotWithShape="1">
          <a:blip r:embed="rId3">
            <a:alphaModFix/>
          </a:blip>
          <a:srcRect b="0" l="0" r="0" t="0"/>
          <a:stretch/>
        </p:blipFill>
        <p:spPr>
          <a:xfrm>
            <a:off x="1833131" y="2103438"/>
            <a:ext cx="7851196" cy="37480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idx="1" type="body"/>
          </p:nvPr>
        </p:nvSpPr>
        <p:spPr>
          <a:xfrm>
            <a:off x="1066799" y="2103120"/>
            <a:ext cx="9714807" cy="3749040"/>
          </a:xfrm>
          <a:prstGeom prst="rect">
            <a:avLst/>
          </a:prstGeom>
          <a:noFill/>
          <a:ln>
            <a:noFill/>
          </a:ln>
        </p:spPr>
        <p:txBody>
          <a:bodyPr anchorCtr="0" anchor="t" bIns="45700" lIns="91425" spcFirstLastPara="1" rIns="91425" wrap="square" tIns="45700">
            <a:normAutofit fontScale="92500" lnSpcReduction="20000"/>
          </a:bodyPr>
          <a:lstStyle/>
          <a:p>
            <a:pPr indent="-182880" lvl="0" marL="182880" rtl="0" algn="l">
              <a:lnSpc>
                <a:spcPct val="110000"/>
              </a:lnSpc>
              <a:spcBef>
                <a:spcPts val="0"/>
              </a:spcBef>
              <a:spcAft>
                <a:spcPts val="0"/>
              </a:spcAft>
              <a:buSzPct val="100000"/>
              <a:buChar char="◦"/>
            </a:pPr>
            <a:r>
              <a:rPr b="1" lang="en-US">
                <a:latin typeface="Times New Roman"/>
                <a:ea typeface="Times New Roman"/>
                <a:cs typeface="Times New Roman"/>
                <a:sym typeface="Times New Roman"/>
              </a:rPr>
              <a:t>Simple Batch Systems </a:t>
            </a:r>
            <a:endParaRPr b="1">
              <a:latin typeface="Times New Roman"/>
              <a:ea typeface="Times New Roman"/>
              <a:cs typeface="Times New Roman"/>
              <a:sym typeface="Times New Roman"/>
            </a:endParaRPr>
          </a:p>
          <a:p>
            <a:pPr indent="0" lvl="0" marL="0" rtl="0" algn="just">
              <a:lnSpc>
                <a:spcPct val="110000"/>
              </a:lnSpc>
              <a:spcBef>
                <a:spcPts val="900"/>
              </a:spcBef>
              <a:spcAft>
                <a:spcPts val="0"/>
              </a:spcAft>
              <a:buSzPct val="100000"/>
              <a:buNone/>
            </a:pPr>
            <a:r>
              <a:rPr lang="en-US">
                <a:latin typeface="Times New Roman"/>
                <a:ea typeface="Times New Roman"/>
                <a:cs typeface="Times New Roman"/>
                <a:sym typeface="Times New Roman"/>
              </a:rPr>
              <a:t>Early computers were very expensive, and therefore it was important to maximize processor utilization. The wasted time due to scheduling and setup time was unacceptable. To improve utilization, the concept of a batch OS was developed. It appears that the first batch OS (and the first OS of any kind) was developed in the mid-1950s by General Motors for use on an IBM 701 [WEIZ81]. </a:t>
            </a:r>
            <a:endParaRPr/>
          </a:p>
          <a:p>
            <a:pPr indent="0" lvl="0" marL="0" rtl="0" algn="just">
              <a:lnSpc>
                <a:spcPct val="110000"/>
              </a:lnSpc>
              <a:spcBef>
                <a:spcPts val="900"/>
              </a:spcBef>
              <a:spcAft>
                <a:spcPts val="0"/>
              </a:spcAft>
              <a:buSzPct val="100000"/>
              <a:buNone/>
            </a:pPr>
            <a:r>
              <a:rPr lang="en-US">
                <a:latin typeface="Times New Roman"/>
                <a:ea typeface="Times New Roman"/>
                <a:cs typeface="Times New Roman"/>
                <a:sym typeface="Times New Roman"/>
              </a:rPr>
              <a:t>The concept was subsequently refined and implemented on the IBM 704 by a number of IBM customers. By the early 1960s, a number of vendors had developed batch operating systems for their computer systems. IBSYS, the IBM OS for the 7090/7094 computers, is particularly notable because of its widespread influence on other systems. The central idea behind the simple batch-processing scheme is the use of a piece of software known as the monitor . </a:t>
            </a:r>
            <a:endParaRPr/>
          </a:p>
          <a:p>
            <a:pPr indent="0" lvl="0" marL="0" rtl="0" algn="just">
              <a:lnSpc>
                <a:spcPct val="110000"/>
              </a:lnSpc>
              <a:spcBef>
                <a:spcPts val="900"/>
              </a:spcBef>
              <a:spcAft>
                <a:spcPts val="0"/>
              </a:spcAft>
              <a:buSzPct val="100000"/>
              <a:buNone/>
            </a:pPr>
            <a:r>
              <a:rPr lang="en-US">
                <a:latin typeface="Times New Roman"/>
                <a:ea typeface="Times New Roman"/>
                <a:cs typeface="Times New Roman"/>
                <a:sym typeface="Times New Roman"/>
              </a:rPr>
              <a:t>With this type of OS, the user no longer has direct access to the processor. Instead, the user submits the job on cards or tape to a computer operator, who batches the jobs together sequentially and places the entire batch on an input device, for use by the monitor. Each program is constructed to branch back to the monitor when it completes processing, at which point the monitor automatically begins loading the next program</a:t>
            </a:r>
            <a:endParaRPr>
              <a:latin typeface="Times New Roman"/>
              <a:ea typeface="Times New Roman"/>
              <a:cs typeface="Times New Roman"/>
              <a:sym typeface="Times New Roman"/>
            </a:endParaRPr>
          </a:p>
          <a:p>
            <a:pPr indent="-77152" lvl="0" marL="182880" rtl="0" algn="l">
              <a:lnSpc>
                <a:spcPct val="110000"/>
              </a:lnSpc>
              <a:spcBef>
                <a:spcPts val="900"/>
              </a:spcBef>
              <a:spcAft>
                <a:spcPts val="0"/>
              </a:spcAft>
              <a:buSzPct val="100000"/>
              <a:buNone/>
            </a:pPr>
            <a:r>
              <a:t/>
            </a:r>
            <a:endParaRPr b="1">
              <a:latin typeface="Times New Roman"/>
              <a:ea typeface="Times New Roman"/>
              <a:cs typeface="Times New Roman"/>
              <a:sym typeface="Times New Roman"/>
            </a:endParaRPr>
          </a:p>
          <a:p>
            <a:pPr indent="-77152" lvl="0" marL="182880" rtl="0" algn="l">
              <a:lnSpc>
                <a:spcPct val="110000"/>
              </a:lnSpc>
              <a:spcBef>
                <a:spcPts val="900"/>
              </a:spcBef>
              <a:spcAft>
                <a:spcPts val="0"/>
              </a:spcAft>
              <a:buSzPct val="100000"/>
              <a:buNone/>
            </a:pPr>
            <a:r>
              <a:t/>
            </a:r>
            <a:endParaRPr b="1">
              <a:latin typeface="Times New Roman"/>
              <a:ea typeface="Times New Roman"/>
              <a:cs typeface="Times New Roman"/>
              <a:sym typeface="Times New Roman"/>
            </a:endParaRPr>
          </a:p>
          <a:p>
            <a:pPr indent="-77152" lvl="0" marL="182880" rtl="0" algn="l">
              <a:lnSpc>
                <a:spcPct val="110000"/>
              </a:lnSpc>
              <a:spcBef>
                <a:spcPts val="900"/>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idx="1" type="body"/>
          </p:nvPr>
        </p:nvSpPr>
        <p:spPr>
          <a:xfrm>
            <a:off x="399011" y="374073"/>
            <a:ext cx="11238807" cy="6109853"/>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800"/>
              <a:buChar char="◦"/>
            </a:pPr>
            <a:r>
              <a:rPr b="1" lang="en-US" u="sng"/>
              <a:t>Multiprogramming Operating System</a:t>
            </a:r>
            <a:endParaRPr/>
          </a:p>
          <a:p>
            <a:pPr indent="-182880" lvl="0" marL="182880" rtl="0" algn="l">
              <a:lnSpc>
                <a:spcPct val="110000"/>
              </a:lnSpc>
              <a:spcBef>
                <a:spcPts val="900"/>
              </a:spcBef>
              <a:spcAft>
                <a:spcPts val="0"/>
              </a:spcAft>
              <a:buSzPts val="2000"/>
              <a:buChar char="◦"/>
            </a:pPr>
            <a:r>
              <a:rPr lang="en-US" sz="2000"/>
              <a:t>Multiprogramming is an extension to batch processing where the CPU is always kept busy. Each process needs two types of system time: CPU time and IO time.</a:t>
            </a:r>
            <a:endParaRPr/>
          </a:p>
          <a:p>
            <a:pPr indent="-182880" lvl="0" marL="182880" rtl="0" algn="l">
              <a:lnSpc>
                <a:spcPct val="110000"/>
              </a:lnSpc>
              <a:spcBef>
                <a:spcPts val="900"/>
              </a:spcBef>
              <a:spcAft>
                <a:spcPts val="0"/>
              </a:spcAft>
              <a:buSzPts val="2000"/>
              <a:buChar char="◦"/>
            </a:pPr>
            <a:r>
              <a:rPr lang="en-US" sz="2000"/>
              <a:t>In a multiprogramming environment, when a process does its I/O, The CPU can start the execution of other processes. Therefore, multiprogramming improves the efficiency of the system.</a:t>
            </a:r>
            <a:endParaRPr/>
          </a:p>
          <a:p>
            <a:pPr indent="-182880" lvl="0" marL="182880" rtl="0" algn="l">
              <a:lnSpc>
                <a:spcPct val="110000"/>
              </a:lnSpc>
              <a:spcBef>
                <a:spcPts val="900"/>
              </a:spcBef>
              <a:spcAft>
                <a:spcPts val="0"/>
              </a:spcAft>
              <a:buSzPts val="2000"/>
              <a:buChar char="◦"/>
            </a:pPr>
            <a:r>
              <a:rPr b="1" lang="en-US" sz="2000" u="sng"/>
              <a:t>Advantages of Multiprogramming OS</a:t>
            </a:r>
            <a:endParaRPr/>
          </a:p>
          <a:p>
            <a:pPr indent="-182880" lvl="0" marL="182880" rtl="0" algn="l">
              <a:lnSpc>
                <a:spcPct val="110000"/>
              </a:lnSpc>
              <a:spcBef>
                <a:spcPts val="900"/>
              </a:spcBef>
              <a:spcAft>
                <a:spcPts val="0"/>
              </a:spcAft>
              <a:buSzPts val="2000"/>
              <a:buChar char="◦"/>
            </a:pPr>
            <a:r>
              <a:rPr lang="en-US" sz="2000"/>
              <a:t>Throughout the system, it increased as the CPU always had one program to execute.</a:t>
            </a:r>
            <a:endParaRPr/>
          </a:p>
          <a:p>
            <a:pPr indent="-182880" lvl="0" marL="182880" rtl="0" algn="l">
              <a:lnSpc>
                <a:spcPct val="110000"/>
              </a:lnSpc>
              <a:spcBef>
                <a:spcPts val="900"/>
              </a:spcBef>
              <a:spcAft>
                <a:spcPts val="0"/>
              </a:spcAft>
              <a:buSzPts val="2000"/>
              <a:buChar char="◦"/>
            </a:pPr>
            <a:r>
              <a:rPr lang="en-US" sz="2000"/>
              <a:t>Response time can also be reduced.</a:t>
            </a:r>
            <a:endParaRPr/>
          </a:p>
          <a:p>
            <a:pPr indent="-182880" lvl="0" marL="182880" rtl="0" algn="l">
              <a:lnSpc>
                <a:spcPct val="110000"/>
              </a:lnSpc>
              <a:spcBef>
                <a:spcPts val="900"/>
              </a:spcBef>
              <a:spcAft>
                <a:spcPts val="0"/>
              </a:spcAft>
              <a:buSzPts val="2000"/>
              <a:buChar char="◦"/>
            </a:pPr>
            <a:r>
              <a:rPr b="1" lang="en-US" sz="2000" u="sng"/>
              <a:t>Disadvantages of Multiprogramming OS</a:t>
            </a:r>
            <a:endParaRPr/>
          </a:p>
          <a:p>
            <a:pPr indent="-182880" lvl="0" marL="182880" rtl="0" algn="l">
              <a:lnSpc>
                <a:spcPct val="110000"/>
              </a:lnSpc>
              <a:spcBef>
                <a:spcPts val="900"/>
              </a:spcBef>
              <a:spcAft>
                <a:spcPts val="0"/>
              </a:spcAft>
              <a:buSzPts val="2000"/>
              <a:buChar char="◦"/>
            </a:pPr>
            <a:r>
              <a:rPr lang="en-US" sz="2000"/>
              <a:t>Multiprogramming systems provide an environment in which various systems resources are used efficiently, but they do not provide any user interaction with the computer system.</a:t>
            </a:r>
            <a:endParaRPr/>
          </a:p>
          <a:p>
            <a:pPr indent="-68579" lvl="0" marL="182880" rtl="0" algn="l">
              <a:lnSpc>
                <a:spcPct val="110000"/>
              </a:lnSpc>
              <a:spcBef>
                <a:spcPts val="900"/>
              </a:spcBef>
              <a:spcAft>
                <a:spcPts val="0"/>
              </a:spcAft>
              <a:buSzPts val="1800"/>
              <a:buNone/>
            </a:pPr>
            <a:r>
              <a:t/>
            </a:r>
            <a:endParaRPr/>
          </a:p>
          <a:p>
            <a:pPr indent="-68579" lvl="0" marL="182880" rtl="0" algn="l">
              <a:lnSpc>
                <a:spcPct val="110000"/>
              </a:lnSpc>
              <a:spcBef>
                <a:spcPts val="900"/>
              </a:spcBef>
              <a:spcAft>
                <a:spcPts val="0"/>
              </a:spcAft>
              <a:buSzPts val="1800"/>
              <a:buNone/>
            </a:pPr>
            <a:r>
              <a:t/>
            </a:r>
            <a:endParaRPr b="1" u="sng"/>
          </a:p>
          <a:p>
            <a:pPr indent="-68579" lvl="0" marL="182880" rtl="0" algn="l">
              <a:lnSpc>
                <a:spcPct val="110000"/>
              </a:lnSpc>
              <a:spcBef>
                <a:spcPts val="900"/>
              </a:spcBef>
              <a:spcAft>
                <a:spcPts val="0"/>
              </a:spcAft>
              <a:buSzPts val="1800"/>
              <a:buNone/>
            </a:pPr>
            <a:r>
              <a:t/>
            </a:r>
            <a:endParaRPr/>
          </a:p>
        </p:txBody>
      </p:sp>
      <p:pic>
        <p:nvPicPr>
          <p:cNvPr id="218" name="Google Shape;218;p18"/>
          <p:cNvPicPr preferRelativeResize="0"/>
          <p:nvPr/>
        </p:nvPicPr>
        <p:blipFill rotWithShape="1">
          <a:blip r:embed="rId3">
            <a:alphaModFix/>
          </a:blip>
          <a:srcRect b="0" l="0" r="0" t="0"/>
          <a:stretch/>
        </p:blipFill>
        <p:spPr>
          <a:xfrm>
            <a:off x="8808634" y="5203766"/>
            <a:ext cx="2130915" cy="14072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idx="1" type="body"/>
          </p:nvPr>
        </p:nvSpPr>
        <p:spPr>
          <a:xfrm>
            <a:off x="1066800" y="881149"/>
            <a:ext cx="10058400" cy="4971011"/>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800"/>
              <a:buChar char="◦"/>
            </a:pPr>
            <a:r>
              <a:rPr b="1" lang="en-US" u="sng"/>
              <a:t>Multitasking Operating System</a:t>
            </a:r>
            <a:endParaRPr/>
          </a:p>
          <a:p>
            <a:pPr indent="-182880" lvl="0" marL="182880" rtl="0" algn="l">
              <a:lnSpc>
                <a:spcPct val="110000"/>
              </a:lnSpc>
              <a:spcBef>
                <a:spcPts val="900"/>
              </a:spcBef>
              <a:spcAft>
                <a:spcPts val="0"/>
              </a:spcAft>
              <a:buSzPts val="2000"/>
              <a:buChar char="◦"/>
            </a:pPr>
            <a:r>
              <a:rPr lang="en-US" sz="2000"/>
              <a:t>The multitasking operating system is a logical extension of a multiprogramming system that enables </a:t>
            </a:r>
            <a:r>
              <a:rPr b="1" lang="en-US" sz="2000"/>
              <a:t>multiple</a:t>
            </a:r>
            <a:r>
              <a:rPr lang="en-US" sz="2000"/>
              <a:t> programs simultaneously. It allows a user to perform more than one computer task at the same time.</a:t>
            </a:r>
            <a:endParaRPr/>
          </a:p>
          <a:p>
            <a:pPr indent="-182880" lvl="0" marL="182880" rtl="0" algn="l">
              <a:lnSpc>
                <a:spcPct val="110000"/>
              </a:lnSpc>
              <a:spcBef>
                <a:spcPts val="900"/>
              </a:spcBef>
              <a:spcAft>
                <a:spcPts val="0"/>
              </a:spcAft>
              <a:buSzPts val="2000"/>
              <a:buChar char="◦"/>
            </a:pPr>
            <a:r>
              <a:rPr b="1" lang="en-US" sz="2000" u="sng"/>
              <a:t>Advantages of Multitasking operating system</a:t>
            </a:r>
            <a:endParaRPr/>
          </a:p>
          <a:p>
            <a:pPr indent="-182880" lvl="0" marL="182880" rtl="0" algn="l">
              <a:lnSpc>
                <a:spcPct val="110000"/>
              </a:lnSpc>
              <a:spcBef>
                <a:spcPts val="900"/>
              </a:spcBef>
              <a:spcAft>
                <a:spcPts val="0"/>
              </a:spcAft>
              <a:buSzPts val="2000"/>
              <a:buChar char="◦"/>
            </a:pPr>
            <a:r>
              <a:rPr lang="en-US" sz="2000"/>
              <a:t>This operating system is more suited to supporting multiple users simultaneously.</a:t>
            </a:r>
            <a:endParaRPr/>
          </a:p>
          <a:p>
            <a:pPr indent="-182880" lvl="0" marL="182880" rtl="0" algn="l">
              <a:lnSpc>
                <a:spcPct val="110000"/>
              </a:lnSpc>
              <a:spcBef>
                <a:spcPts val="900"/>
              </a:spcBef>
              <a:spcAft>
                <a:spcPts val="0"/>
              </a:spcAft>
              <a:buSzPts val="2000"/>
              <a:buChar char="◦"/>
            </a:pPr>
            <a:r>
              <a:rPr lang="en-US" sz="2000"/>
              <a:t>The multitasking operating systems have well-defined memory management.</a:t>
            </a:r>
            <a:endParaRPr/>
          </a:p>
          <a:p>
            <a:pPr indent="-182880" lvl="0" marL="182880" rtl="0" algn="l">
              <a:lnSpc>
                <a:spcPct val="110000"/>
              </a:lnSpc>
              <a:spcBef>
                <a:spcPts val="900"/>
              </a:spcBef>
              <a:spcAft>
                <a:spcPts val="0"/>
              </a:spcAft>
              <a:buSzPts val="2000"/>
              <a:buChar char="◦"/>
            </a:pPr>
            <a:r>
              <a:rPr b="1" lang="en-US" sz="2000" u="sng"/>
              <a:t>Disadvantages of Multitasking operating system</a:t>
            </a:r>
            <a:endParaRPr/>
          </a:p>
          <a:p>
            <a:pPr indent="-182880" lvl="0" marL="182880" rtl="0" algn="l">
              <a:lnSpc>
                <a:spcPct val="110000"/>
              </a:lnSpc>
              <a:spcBef>
                <a:spcPts val="900"/>
              </a:spcBef>
              <a:spcAft>
                <a:spcPts val="0"/>
              </a:spcAft>
              <a:buSzPts val="2000"/>
              <a:buChar char="◦"/>
            </a:pPr>
            <a:r>
              <a:rPr lang="en-US" sz="2000"/>
              <a:t>The multiple processors are busier at the same time to complete any task in a multitasking environment, so the CPU generates more heat.</a:t>
            </a:r>
            <a:endParaRPr/>
          </a:p>
          <a:p>
            <a:pPr indent="-55879" lvl="0" marL="182880" rtl="0" algn="l">
              <a:lnSpc>
                <a:spcPct val="110000"/>
              </a:lnSpc>
              <a:spcBef>
                <a:spcPts val="900"/>
              </a:spcBef>
              <a:spcAft>
                <a:spcPts val="0"/>
              </a:spcAft>
              <a:buSzPts val="2000"/>
              <a:buNone/>
            </a:pPr>
            <a:r>
              <a:t/>
            </a:r>
            <a:endParaRPr b="1" sz="2000" u="sng"/>
          </a:p>
          <a:p>
            <a:pPr indent="-68579" lvl="0" marL="182880" rtl="0" algn="l">
              <a:lnSpc>
                <a:spcPct val="110000"/>
              </a:lnSpc>
              <a:spcBef>
                <a:spcPts val="9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Defination of OS</a:t>
            </a:r>
            <a:endParaRPr/>
          </a:p>
        </p:txBody>
      </p:sp>
      <p:sp>
        <p:nvSpPr>
          <p:cNvPr id="128" name="Google Shape;128;p2"/>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000"/>
              <a:buChar char="◦"/>
            </a:pPr>
            <a:r>
              <a:rPr lang="en-US" sz="2000">
                <a:latin typeface="Times New Roman"/>
                <a:ea typeface="Times New Roman"/>
                <a:cs typeface="Times New Roman"/>
                <a:sym typeface="Times New Roman"/>
              </a:rPr>
              <a:t>An Operating System (OS) is an interface between a computer user and computer hardware. An operating system is a software which performs all the basic tasks like file management, memory management, process management, handling input and output, and controlling peripheral devices such as disk drives and printers.</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An operating system is software that enables applications to interact with a computer's hardware. The software that contains the core components of the operating system is called the kernel.</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An operating system (OS) is system software that manages computer hardware, software resources, and provides common services for computer programs.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ph idx="1" type="body"/>
          </p:nvPr>
        </p:nvSpPr>
        <p:spPr>
          <a:xfrm>
            <a:off x="490451" y="457200"/>
            <a:ext cx="11247119" cy="5985163"/>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l">
              <a:lnSpc>
                <a:spcPct val="110000"/>
              </a:lnSpc>
              <a:spcBef>
                <a:spcPts val="0"/>
              </a:spcBef>
              <a:spcAft>
                <a:spcPts val="0"/>
              </a:spcAft>
              <a:buSzPct val="100000"/>
              <a:buChar char="◦"/>
            </a:pPr>
            <a:r>
              <a:rPr b="1" lang="en-US" u="sng"/>
              <a:t>Time-Sharing Operating System</a:t>
            </a:r>
            <a:endParaRPr/>
          </a:p>
          <a:p>
            <a:pPr indent="-182911" lvl="0" marL="182880" rtl="0" algn="l">
              <a:lnSpc>
                <a:spcPct val="110000"/>
              </a:lnSpc>
              <a:spcBef>
                <a:spcPts val="900"/>
              </a:spcBef>
              <a:spcAft>
                <a:spcPts val="0"/>
              </a:spcAft>
              <a:buSzPct val="100000"/>
              <a:buChar char="◦"/>
            </a:pPr>
            <a:r>
              <a:rPr lang="en-US" sz="1900"/>
              <a:t>In the Time Sharing operating system, computer resources are allocated in a time-dependent fashion to several programs simultaneously. Thus it helps to provide a large number of user's direct access to the main computer. It is a logical extension of multiprogramming. In time-sharing, the CPU is switched among multiple programs given by different users on a scheduled basis.</a:t>
            </a:r>
            <a:endParaRPr/>
          </a:p>
          <a:p>
            <a:pPr indent="-182911" lvl="0" marL="182880" rtl="0" algn="l">
              <a:lnSpc>
                <a:spcPct val="110000"/>
              </a:lnSpc>
              <a:spcBef>
                <a:spcPts val="900"/>
              </a:spcBef>
              <a:spcAft>
                <a:spcPts val="0"/>
              </a:spcAft>
              <a:buSzPct val="100000"/>
              <a:buChar char="◦"/>
            </a:pPr>
            <a:r>
              <a:rPr lang="en-US" sz="1900"/>
              <a:t>A time-sharing operating system allows many users to be served simultaneously, so sophisticated CPU scheduling schemes and Input/output management are required.</a:t>
            </a:r>
            <a:endParaRPr/>
          </a:p>
          <a:p>
            <a:pPr indent="-182911" lvl="0" marL="182880" rtl="0" algn="l">
              <a:lnSpc>
                <a:spcPct val="110000"/>
              </a:lnSpc>
              <a:spcBef>
                <a:spcPts val="900"/>
              </a:spcBef>
              <a:spcAft>
                <a:spcPts val="0"/>
              </a:spcAft>
              <a:buSzPct val="100000"/>
              <a:buChar char="◦"/>
            </a:pPr>
            <a:br>
              <a:rPr lang="en-US" sz="1900"/>
            </a:br>
            <a:r>
              <a:rPr b="1" lang="en-US" sz="1900" u="sng"/>
              <a:t>Advantages of Time Sharing Operating System</a:t>
            </a:r>
            <a:endParaRPr/>
          </a:p>
          <a:p>
            <a:pPr indent="-182911" lvl="0" marL="182880" rtl="0" algn="l">
              <a:lnSpc>
                <a:spcPct val="110000"/>
              </a:lnSpc>
              <a:spcBef>
                <a:spcPts val="900"/>
              </a:spcBef>
              <a:spcAft>
                <a:spcPts val="0"/>
              </a:spcAft>
              <a:buSzPct val="100000"/>
              <a:buChar char="◦"/>
            </a:pPr>
            <a:r>
              <a:rPr lang="en-US" sz="1900"/>
              <a:t>The time-sharing operating system provides effective utilization and sharing of resources.</a:t>
            </a:r>
            <a:endParaRPr/>
          </a:p>
          <a:p>
            <a:pPr indent="-182911" lvl="0" marL="182880" rtl="0" algn="l">
              <a:lnSpc>
                <a:spcPct val="110000"/>
              </a:lnSpc>
              <a:spcBef>
                <a:spcPts val="900"/>
              </a:spcBef>
              <a:spcAft>
                <a:spcPts val="0"/>
              </a:spcAft>
              <a:buSzPct val="100000"/>
              <a:buChar char="◦"/>
            </a:pPr>
            <a:r>
              <a:rPr lang="en-US" sz="1900"/>
              <a:t>This system reduces CPU idle and response time.</a:t>
            </a:r>
            <a:endParaRPr/>
          </a:p>
          <a:p>
            <a:pPr indent="-182911" lvl="0" marL="182880" rtl="0" algn="l">
              <a:lnSpc>
                <a:spcPct val="110000"/>
              </a:lnSpc>
              <a:spcBef>
                <a:spcPts val="900"/>
              </a:spcBef>
              <a:spcAft>
                <a:spcPts val="0"/>
              </a:spcAft>
              <a:buSzPct val="100000"/>
              <a:buChar char="◦"/>
            </a:pPr>
            <a:r>
              <a:rPr b="1" lang="en-US" sz="1900" u="sng"/>
              <a:t>Disadvantages of Time Sharing Operating System</a:t>
            </a:r>
            <a:endParaRPr/>
          </a:p>
          <a:p>
            <a:pPr indent="-182911" lvl="0" marL="182880" rtl="0" algn="l">
              <a:lnSpc>
                <a:spcPct val="110000"/>
              </a:lnSpc>
              <a:spcBef>
                <a:spcPts val="900"/>
              </a:spcBef>
              <a:spcAft>
                <a:spcPts val="0"/>
              </a:spcAft>
              <a:buSzPct val="100000"/>
              <a:buChar char="◦"/>
            </a:pPr>
            <a:r>
              <a:rPr lang="en-US" sz="1900"/>
              <a:t>Data transmission rates are very high in comparison to other methods.</a:t>
            </a:r>
            <a:endParaRPr/>
          </a:p>
          <a:p>
            <a:pPr indent="-182911" lvl="0" marL="182880" rtl="0" algn="l">
              <a:lnSpc>
                <a:spcPct val="110000"/>
              </a:lnSpc>
              <a:spcBef>
                <a:spcPts val="900"/>
              </a:spcBef>
              <a:spcAft>
                <a:spcPts val="0"/>
              </a:spcAft>
              <a:buSzPct val="100000"/>
              <a:buChar char="◦"/>
            </a:pPr>
            <a:r>
              <a:rPr lang="en-US" sz="1900"/>
              <a:t>Security and integrity of user programs loaded in memory and data need to be maintained as many users access the system at the same time.</a:t>
            </a:r>
            <a:endParaRPr/>
          </a:p>
          <a:p>
            <a:pPr indent="-182911" lvl="0" marL="182880" rtl="0" algn="l">
              <a:lnSpc>
                <a:spcPct val="110000"/>
              </a:lnSpc>
              <a:spcBef>
                <a:spcPts val="900"/>
              </a:spcBef>
              <a:spcAft>
                <a:spcPts val="0"/>
              </a:spcAft>
              <a:buSzPct val="100000"/>
              <a:buChar char="◦"/>
            </a:pPr>
            <a:br>
              <a:rPr lang="en-US" sz="1900"/>
            </a:br>
            <a:endParaRPr b="1" sz="1900" u="sng"/>
          </a:p>
        </p:txBody>
      </p:sp>
      <p:pic>
        <p:nvPicPr>
          <p:cNvPr id="229" name="Google Shape;229;p20"/>
          <p:cNvPicPr preferRelativeResize="0"/>
          <p:nvPr/>
        </p:nvPicPr>
        <p:blipFill rotWithShape="1">
          <a:blip r:embed="rId3">
            <a:alphaModFix/>
          </a:blip>
          <a:srcRect b="0" l="0" r="0" t="0"/>
          <a:stretch/>
        </p:blipFill>
        <p:spPr>
          <a:xfrm>
            <a:off x="9119061" y="5321753"/>
            <a:ext cx="2618509" cy="22412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idx="1" type="body"/>
          </p:nvPr>
        </p:nvSpPr>
        <p:spPr>
          <a:xfrm>
            <a:off x="507999" y="558800"/>
            <a:ext cx="11345333" cy="5681132"/>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000"/>
              <a:buChar char="◦"/>
            </a:pPr>
            <a:r>
              <a:rPr b="1" lang="en-US" sz="2000" u="sng"/>
              <a:t>Distributed Operating System</a:t>
            </a:r>
            <a:endParaRPr/>
          </a:p>
          <a:p>
            <a:pPr indent="-182880" lvl="0" marL="182880" rtl="0" algn="l">
              <a:lnSpc>
                <a:spcPct val="110000"/>
              </a:lnSpc>
              <a:spcBef>
                <a:spcPts val="900"/>
              </a:spcBef>
              <a:spcAft>
                <a:spcPts val="0"/>
              </a:spcAft>
              <a:buSzPts val="2000"/>
              <a:buChar char="◦"/>
            </a:pPr>
            <a:r>
              <a:rPr lang="en-US" sz="2000"/>
              <a:t>The Distributed Operating system is not installed on a single machine, it is divided into parts, and these parts are loaded on different machines. A part of the distributed Operating system is installed on each machine to make their communication possible. Distributed Operating systems are much more complex, large, and sophisticated than Network operating systems because they also have to take care of varying networking protocols.</a:t>
            </a:r>
            <a:endParaRPr/>
          </a:p>
          <a:p>
            <a:pPr indent="-182880" lvl="0" marL="182880" rtl="0" algn="l">
              <a:lnSpc>
                <a:spcPct val="110000"/>
              </a:lnSpc>
              <a:spcBef>
                <a:spcPts val="900"/>
              </a:spcBef>
              <a:spcAft>
                <a:spcPts val="0"/>
              </a:spcAft>
              <a:buSzPts val="2000"/>
              <a:buChar char="◦"/>
            </a:pPr>
            <a:r>
              <a:rPr b="1" lang="en-US" sz="2000" u="sng"/>
              <a:t>Advantages of Distributed Operating System</a:t>
            </a:r>
            <a:endParaRPr/>
          </a:p>
          <a:p>
            <a:pPr indent="-182880" lvl="0" marL="182880" rtl="0" algn="l">
              <a:lnSpc>
                <a:spcPct val="110000"/>
              </a:lnSpc>
              <a:spcBef>
                <a:spcPts val="900"/>
              </a:spcBef>
              <a:spcAft>
                <a:spcPts val="0"/>
              </a:spcAft>
              <a:buSzPts val="2000"/>
              <a:buChar char="◦"/>
            </a:pPr>
            <a:r>
              <a:rPr lang="en-US" sz="2000"/>
              <a:t>The distributed operating system provides sharing of resources.</a:t>
            </a:r>
            <a:endParaRPr/>
          </a:p>
          <a:p>
            <a:pPr indent="-182880" lvl="0" marL="182880" rtl="0" algn="l">
              <a:lnSpc>
                <a:spcPct val="110000"/>
              </a:lnSpc>
              <a:spcBef>
                <a:spcPts val="900"/>
              </a:spcBef>
              <a:spcAft>
                <a:spcPts val="0"/>
              </a:spcAft>
              <a:buSzPts val="2000"/>
              <a:buChar char="◦"/>
            </a:pPr>
            <a:r>
              <a:rPr lang="en-US" sz="2000"/>
              <a:t>This type of system is fault-tolerant.</a:t>
            </a:r>
            <a:endParaRPr/>
          </a:p>
          <a:p>
            <a:pPr indent="-182880" lvl="0" marL="182880" rtl="0" algn="l">
              <a:lnSpc>
                <a:spcPct val="110000"/>
              </a:lnSpc>
              <a:spcBef>
                <a:spcPts val="900"/>
              </a:spcBef>
              <a:spcAft>
                <a:spcPts val="0"/>
              </a:spcAft>
              <a:buSzPts val="2000"/>
              <a:buChar char="◦"/>
            </a:pPr>
            <a:r>
              <a:rPr b="1" lang="en-US" sz="2000" u="sng"/>
              <a:t>Disadvantages of Distributed Operating System</a:t>
            </a:r>
            <a:endParaRPr/>
          </a:p>
          <a:p>
            <a:pPr indent="-182880" lvl="0" marL="182880" rtl="0" algn="l">
              <a:lnSpc>
                <a:spcPct val="110000"/>
              </a:lnSpc>
              <a:spcBef>
                <a:spcPts val="900"/>
              </a:spcBef>
              <a:spcAft>
                <a:spcPts val="0"/>
              </a:spcAft>
              <a:buSzPts val="2000"/>
              <a:buChar char="◦"/>
            </a:pPr>
            <a:r>
              <a:rPr lang="en-US" sz="2000"/>
              <a:t>Protocol overhead can dominate computation cost.</a:t>
            </a:r>
            <a:endParaRPr/>
          </a:p>
          <a:p>
            <a:pPr indent="-182880" lvl="0" marL="182880" rtl="0" algn="l">
              <a:lnSpc>
                <a:spcPct val="110000"/>
              </a:lnSpc>
              <a:spcBef>
                <a:spcPts val="900"/>
              </a:spcBef>
              <a:spcAft>
                <a:spcPts val="0"/>
              </a:spcAft>
              <a:buSzPts val="1800"/>
              <a:buChar char="◦"/>
            </a:pPr>
            <a:br>
              <a:rPr lang="en-US"/>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idx="1" type="body"/>
          </p:nvPr>
        </p:nvSpPr>
        <p:spPr>
          <a:xfrm>
            <a:off x="1066800" y="565265"/>
            <a:ext cx="10429702" cy="5286895"/>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400"/>
              <a:buChar char="◦"/>
            </a:pPr>
            <a:r>
              <a:rPr lang="en-US" sz="2400">
                <a:latin typeface="Times New Roman"/>
                <a:ea typeface="Times New Roman"/>
                <a:cs typeface="Times New Roman"/>
                <a:sym typeface="Times New Roman"/>
              </a:rPr>
              <a:t>Mobile Operating System</a:t>
            </a:r>
            <a:endParaRPr/>
          </a:p>
          <a:p>
            <a:pPr indent="-182880" lvl="0" marL="182880" rtl="0" algn="l">
              <a:lnSpc>
                <a:spcPct val="110000"/>
              </a:lnSpc>
              <a:spcBef>
                <a:spcPts val="900"/>
              </a:spcBef>
              <a:spcAft>
                <a:spcPts val="0"/>
              </a:spcAft>
              <a:buSzPts val="2400"/>
              <a:buChar char="◦"/>
            </a:pPr>
            <a:r>
              <a:rPr lang="en-US" sz="2400">
                <a:latin typeface="Times New Roman"/>
                <a:ea typeface="Times New Roman"/>
                <a:cs typeface="Times New Roman"/>
                <a:sym typeface="Times New Roman"/>
              </a:rPr>
              <a:t>A mobile operating system is an operating system that helps to run other application software on mobile devices. It is the same kind of software as the famous computer operating systems like Linux and Windows, but now they are light and simple to some extent.</a:t>
            </a:r>
            <a:endParaRPr/>
          </a:p>
          <a:p>
            <a:pPr indent="-182880" lvl="0" marL="182880" rtl="0" algn="l">
              <a:lnSpc>
                <a:spcPct val="110000"/>
              </a:lnSpc>
              <a:spcBef>
                <a:spcPts val="900"/>
              </a:spcBef>
              <a:spcAft>
                <a:spcPts val="0"/>
              </a:spcAft>
              <a:buSzPts val="2400"/>
              <a:buChar char="◦"/>
            </a:pPr>
            <a:r>
              <a:rPr lang="en-US" sz="2400">
                <a:latin typeface="Times New Roman"/>
                <a:ea typeface="Times New Roman"/>
                <a:cs typeface="Times New Roman"/>
                <a:sym typeface="Times New Roman"/>
              </a:rPr>
              <a:t>The </a:t>
            </a:r>
            <a:r>
              <a:rPr lang="en-US" sz="2400" u="sng">
                <a:solidFill>
                  <a:schemeClr val="hlink"/>
                </a:solidFill>
                <a:latin typeface="Times New Roman"/>
                <a:ea typeface="Times New Roman"/>
                <a:cs typeface="Times New Roman"/>
                <a:sym typeface="Times New Roman"/>
                <a:hlinkClick r:id="rId3"/>
              </a:rPr>
              <a:t>operating systems</a:t>
            </a:r>
            <a:r>
              <a:rPr lang="en-US" sz="2400">
                <a:latin typeface="Times New Roman"/>
                <a:ea typeface="Times New Roman"/>
                <a:cs typeface="Times New Roman"/>
                <a:sym typeface="Times New Roman"/>
              </a:rPr>
              <a:t> found on smartphones include Symbian OS, iPhone OS, RIM's BlackBerry, </a:t>
            </a:r>
            <a:r>
              <a:rPr lang="en-US" sz="2400" u="sng">
                <a:solidFill>
                  <a:schemeClr val="hlink"/>
                </a:solidFill>
                <a:latin typeface="Times New Roman"/>
                <a:ea typeface="Times New Roman"/>
                <a:cs typeface="Times New Roman"/>
                <a:sym typeface="Times New Roman"/>
                <a:hlinkClick r:id="rId4"/>
              </a:rPr>
              <a:t>Windows</a:t>
            </a:r>
            <a:r>
              <a:rPr lang="en-US" sz="2400">
                <a:latin typeface="Times New Roman"/>
                <a:ea typeface="Times New Roman"/>
                <a:cs typeface="Times New Roman"/>
                <a:sym typeface="Times New Roman"/>
              </a:rPr>
              <a:t> Mobile, Palm WebOS, Android, and Maemo. Android, WebOS, and Maemo are all derived from </a:t>
            </a:r>
            <a:r>
              <a:rPr lang="en-US" sz="2400" u="sng">
                <a:solidFill>
                  <a:schemeClr val="hlink"/>
                </a:solidFill>
                <a:latin typeface="Times New Roman"/>
                <a:ea typeface="Times New Roman"/>
                <a:cs typeface="Times New Roman"/>
                <a:sym typeface="Times New Roman"/>
                <a:hlinkClick r:id="rId5"/>
              </a:rPr>
              <a:t>Linux</a:t>
            </a:r>
            <a:r>
              <a:rPr lang="en-US" sz="2400">
                <a:latin typeface="Times New Roman"/>
                <a:ea typeface="Times New Roman"/>
                <a:cs typeface="Times New Roman"/>
                <a:sym typeface="Times New Roman"/>
              </a:rPr>
              <a:t>. The iPhone OS originated from BSD and NeXTSTEP, which are related to Unix.</a:t>
            </a:r>
            <a:endParaRPr/>
          </a:p>
          <a:p>
            <a:pPr indent="-30479" lvl="0" marL="182880" rtl="0" algn="l">
              <a:lnSpc>
                <a:spcPct val="110000"/>
              </a:lnSpc>
              <a:spcBef>
                <a:spcPts val="900"/>
              </a:spcBef>
              <a:spcAft>
                <a:spcPts val="0"/>
              </a:spcAft>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idx="1" type="body"/>
          </p:nvPr>
        </p:nvSpPr>
        <p:spPr>
          <a:xfrm>
            <a:off x="423949" y="432262"/>
            <a:ext cx="11080865" cy="6633556"/>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1800"/>
              <a:buChar char="◦"/>
            </a:pPr>
            <a:r>
              <a:rPr b="1" lang="en-US" u="sng">
                <a:latin typeface="Times New Roman"/>
                <a:ea typeface="Times New Roman"/>
                <a:cs typeface="Times New Roman"/>
                <a:sym typeface="Times New Roman"/>
              </a:rPr>
              <a:t>System Calls in Operating System</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A system call is a way for a user program to interface with the operating system. The program requests several services, and the OS responds by invoking a series of system calls to satisfy the request. A system call can be written in assembly language or a high-level language like </a:t>
            </a:r>
            <a:r>
              <a:rPr b="1" lang="en-US" sz="2000">
                <a:latin typeface="Times New Roman"/>
                <a:ea typeface="Times New Roman"/>
                <a:cs typeface="Times New Roman"/>
                <a:sym typeface="Times New Roman"/>
              </a:rPr>
              <a:t>C</a:t>
            </a:r>
            <a:r>
              <a:rPr lang="en-US" sz="2000">
                <a:latin typeface="Times New Roman"/>
                <a:ea typeface="Times New Roman"/>
                <a:cs typeface="Times New Roman"/>
                <a:sym typeface="Times New Roman"/>
              </a:rPr>
              <a:t> or </a:t>
            </a:r>
            <a:r>
              <a:rPr b="1" lang="en-US" sz="2000">
                <a:latin typeface="Times New Roman"/>
                <a:ea typeface="Times New Roman"/>
                <a:cs typeface="Times New Roman"/>
                <a:sym typeface="Times New Roman"/>
              </a:rPr>
              <a:t>Pascal</a:t>
            </a:r>
            <a:r>
              <a:rPr lang="en-US" sz="2000">
                <a:latin typeface="Times New Roman"/>
                <a:ea typeface="Times New Roman"/>
                <a:cs typeface="Times New Roman"/>
                <a:sym typeface="Times New Roman"/>
              </a:rPr>
              <a:t>. System calls are predefined functions that the operating system may directly invoke if a high-level language is used.</a:t>
            </a:r>
            <a:endParaRPr/>
          </a:p>
          <a:p>
            <a:pPr indent="-182880" lvl="0" marL="182880" rtl="0" algn="l">
              <a:lnSpc>
                <a:spcPct val="110000"/>
              </a:lnSpc>
              <a:spcBef>
                <a:spcPts val="900"/>
              </a:spcBef>
              <a:spcAft>
                <a:spcPts val="0"/>
              </a:spcAft>
              <a:buSzPts val="1800"/>
              <a:buChar char="◦"/>
            </a:pPr>
            <a:r>
              <a:rPr lang="en-US">
                <a:latin typeface="Times New Roman"/>
                <a:ea typeface="Times New Roman"/>
                <a:cs typeface="Times New Roman"/>
                <a:sym typeface="Times New Roman"/>
              </a:rPr>
              <a:t>A system call is a method for a computer program to request a service from the kernel of the </a:t>
            </a:r>
            <a:r>
              <a:rPr lang="en-US" u="sng">
                <a:solidFill>
                  <a:schemeClr val="hlink"/>
                </a:solidFill>
                <a:latin typeface="Times New Roman"/>
                <a:ea typeface="Times New Roman"/>
                <a:cs typeface="Times New Roman"/>
                <a:sym typeface="Times New Roman"/>
                <a:hlinkClick r:id="rId3"/>
              </a:rPr>
              <a:t>operating system</a:t>
            </a:r>
            <a:r>
              <a:rPr lang="en-US">
                <a:latin typeface="Times New Roman"/>
                <a:ea typeface="Times New Roman"/>
                <a:cs typeface="Times New Roman"/>
                <a:sym typeface="Times New Roman"/>
              </a:rPr>
              <a:t> on which it is running. A system call is a method of interacting with the operating system via programs. A system call is a request from computer software to an operating system's kernel.</a:t>
            </a:r>
            <a:endParaRPr sz="2000">
              <a:latin typeface="Times New Roman"/>
              <a:ea typeface="Times New Roman"/>
              <a:cs typeface="Times New Roman"/>
              <a:sym typeface="Times New Roman"/>
            </a:endParaRPr>
          </a:p>
          <a:p>
            <a:pPr indent="-68579" lvl="0" marL="182880" rtl="0" algn="l">
              <a:lnSpc>
                <a:spcPct val="110000"/>
              </a:lnSpc>
              <a:spcBef>
                <a:spcPts val="900"/>
              </a:spcBef>
              <a:spcAft>
                <a:spcPts val="0"/>
              </a:spcAft>
              <a:buSzPts val="1800"/>
              <a:buNone/>
            </a:pPr>
            <a:r>
              <a:t/>
            </a:r>
            <a:endParaRPr b="1" u="sng">
              <a:latin typeface="Times New Roman"/>
              <a:ea typeface="Times New Roman"/>
              <a:cs typeface="Times New Roman"/>
              <a:sym typeface="Times New Roman"/>
            </a:endParaRPr>
          </a:p>
          <a:p>
            <a:pPr indent="-68579" lvl="0" marL="182880" rtl="0" algn="l">
              <a:lnSpc>
                <a:spcPct val="110000"/>
              </a:lnSpc>
              <a:spcBef>
                <a:spcPts val="900"/>
              </a:spcBef>
              <a:spcAft>
                <a:spcPts val="0"/>
              </a:spcAft>
              <a:buSzPts val="1800"/>
              <a:buNone/>
            </a:pPr>
            <a:r>
              <a:t/>
            </a:r>
            <a:endParaRPr/>
          </a:p>
        </p:txBody>
      </p:sp>
      <p:pic>
        <p:nvPicPr>
          <p:cNvPr id="245" name="Google Shape;245;p23"/>
          <p:cNvPicPr preferRelativeResize="0"/>
          <p:nvPr/>
        </p:nvPicPr>
        <p:blipFill rotWithShape="1">
          <a:blip r:embed="rId4">
            <a:alphaModFix/>
          </a:blip>
          <a:srcRect b="0" l="0" r="0" t="0"/>
          <a:stretch/>
        </p:blipFill>
        <p:spPr>
          <a:xfrm>
            <a:off x="6824748" y="3749040"/>
            <a:ext cx="4772719" cy="24904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Times New Roman"/>
              <a:buNone/>
            </a:pPr>
            <a:r>
              <a:rPr lang="en-US">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134" name="Google Shape;134;p3"/>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SzPts val="1500"/>
              <a:buNone/>
            </a:pPr>
            <a:r>
              <a:rPr lang="en-US">
                <a:latin typeface="Times New Roman"/>
                <a:ea typeface="Times New Roman"/>
                <a:cs typeface="Times New Roman"/>
                <a:sym typeface="Times New Roman"/>
              </a:rPr>
              <a:t> • To describe the basic organization of computer systems.</a:t>
            </a:r>
            <a:endParaRPr/>
          </a:p>
          <a:p>
            <a:pPr indent="0" lvl="0" marL="0" rtl="0" algn="just">
              <a:lnSpc>
                <a:spcPct val="110000"/>
              </a:lnSpc>
              <a:spcBef>
                <a:spcPts val="900"/>
              </a:spcBef>
              <a:spcAft>
                <a:spcPts val="0"/>
              </a:spcAft>
              <a:buSzPts val="1500"/>
              <a:buNone/>
            </a:pPr>
            <a:r>
              <a:rPr lang="en-US">
                <a:latin typeface="Times New Roman"/>
                <a:ea typeface="Times New Roman"/>
                <a:cs typeface="Times New Roman"/>
                <a:sym typeface="Times New Roman"/>
              </a:rPr>
              <a:t> • To provide a grand tour of the major components of operating systems. </a:t>
            </a:r>
            <a:endParaRPr/>
          </a:p>
          <a:p>
            <a:pPr indent="0" lvl="0" marL="0" rtl="0" algn="just">
              <a:lnSpc>
                <a:spcPct val="110000"/>
              </a:lnSpc>
              <a:spcBef>
                <a:spcPts val="900"/>
              </a:spcBef>
              <a:spcAft>
                <a:spcPts val="0"/>
              </a:spcAft>
              <a:buSzPts val="1500"/>
              <a:buNone/>
            </a:pPr>
            <a:r>
              <a:rPr lang="en-US">
                <a:latin typeface="Times New Roman"/>
                <a:ea typeface="Times New Roman"/>
                <a:cs typeface="Times New Roman"/>
                <a:sym typeface="Times New Roman"/>
              </a:rPr>
              <a:t>• To give an overview of the many types of computing environments.</a:t>
            </a:r>
            <a:endParaRPr/>
          </a:p>
          <a:p>
            <a:pPr indent="0" lvl="0" marL="0" rtl="0" algn="just">
              <a:lnSpc>
                <a:spcPct val="110000"/>
              </a:lnSpc>
              <a:spcBef>
                <a:spcPts val="900"/>
              </a:spcBef>
              <a:spcAft>
                <a:spcPts val="0"/>
              </a:spcAft>
              <a:buSzPts val="1500"/>
              <a:buNone/>
            </a:pPr>
            <a:r>
              <a:rPr lang="en-US">
                <a:latin typeface="Times New Roman"/>
                <a:ea typeface="Times New Roman"/>
                <a:cs typeface="Times New Roman"/>
                <a:sym typeface="Times New Roman"/>
              </a:rPr>
              <a:t> • To explore several open-source operating systems</a:t>
            </a:r>
            <a:endParaRPr>
              <a:latin typeface="Times New Roman"/>
              <a:ea typeface="Times New Roman"/>
              <a:cs typeface="Times New Roman"/>
              <a:sym typeface="Times New Roman"/>
            </a:endParaRPr>
          </a:p>
        </p:txBody>
      </p:sp>
      <p:pic>
        <p:nvPicPr>
          <p:cNvPr id="135" name="Google Shape;135;p3"/>
          <p:cNvPicPr preferRelativeResize="0"/>
          <p:nvPr/>
        </p:nvPicPr>
        <p:blipFill rotWithShape="1">
          <a:blip r:embed="rId3">
            <a:alphaModFix/>
          </a:blip>
          <a:srcRect b="0" l="0" r="0" t="0"/>
          <a:stretch/>
        </p:blipFill>
        <p:spPr>
          <a:xfrm>
            <a:off x="3688598" y="3513786"/>
            <a:ext cx="4198984" cy="28348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FUNCTIONS</a:t>
            </a:r>
            <a:endParaRPr/>
          </a:p>
        </p:txBody>
      </p:sp>
      <p:sp>
        <p:nvSpPr>
          <p:cNvPr id="141" name="Google Shape;141;p4"/>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182880" lvl="0" marL="182880" rtl="0" algn="just">
              <a:lnSpc>
                <a:spcPct val="110000"/>
              </a:lnSpc>
              <a:spcBef>
                <a:spcPts val="0"/>
              </a:spcBef>
              <a:spcAft>
                <a:spcPts val="0"/>
              </a:spcAft>
              <a:buSzPts val="1500"/>
              <a:buChar char="◦"/>
            </a:pPr>
            <a:r>
              <a:rPr lang="en-US">
                <a:latin typeface="Times New Roman"/>
                <a:ea typeface="Times New Roman"/>
                <a:cs typeface="Times New Roman"/>
                <a:sym typeface="Times New Roman"/>
              </a:rPr>
              <a:t>Convenience: An OS makes a computer more convenient to use.</a:t>
            </a:r>
            <a:endParaRPr/>
          </a:p>
          <a:p>
            <a:pPr indent="0" lvl="0" marL="0" rtl="0" algn="just">
              <a:lnSpc>
                <a:spcPct val="110000"/>
              </a:lnSpc>
              <a:spcBef>
                <a:spcPts val="900"/>
              </a:spcBef>
              <a:spcAft>
                <a:spcPts val="0"/>
              </a:spcAft>
              <a:buSzPts val="1500"/>
              <a:buNone/>
            </a:pPr>
            <a:r>
              <a:rPr lang="en-US">
                <a:latin typeface="Times New Roman"/>
                <a:ea typeface="Times New Roman"/>
                <a:cs typeface="Times New Roman"/>
                <a:sym typeface="Times New Roman"/>
              </a:rPr>
              <a:t> • Efficiency: An OS allows the computer system resources to be used in an efficient manner. </a:t>
            </a:r>
            <a:endParaRPr/>
          </a:p>
          <a:p>
            <a:pPr indent="0" lvl="0" marL="0" rtl="0" algn="just">
              <a:lnSpc>
                <a:spcPct val="110000"/>
              </a:lnSpc>
              <a:spcBef>
                <a:spcPts val="900"/>
              </a:spcBef>
              <a:spcAft>
                <a:spcPts val="0"/>
              </a:spcAft>
              <a:buSzPts val="1500"/>
              <a:buNone/>
            </a:pPr>
            <a:r>
              <a:rPr lang="en-US">
                <a:latin typeface="Times New Roman"/>
                <a:ea typeface="Times New Roman"/>
                <a:cs typeface="Times New Roman"/>
                <a:sym typeface="Times New Roman"/>
              </a:rPr>
              <a:t>• Ability to evolve: An OS should be constructed in such a way as to permit the effective development, testing, and introduction of new system functions without interfering with service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EVOLUTION</a:t>
            </a:r>
            <a:endParaRPr/>
          </a:p>
        </p:txBody>
      </p:sp>
      <p:sp>
        <p:nvSpPr>
          <p:cNvPr id="147" name="Google Shape;147;p5"/>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fontScale="92500"/>
          </a:bodyPr>
          <a:lstStyle/>
          <a:p>
            <a:pPr indent="-182911" lvl="0" marL="182880" rtl="0" algn="just">
              <a:lnSpc>
                <a:spcPct val="110000"/>
              </a:lnSpc>
              <a:spcBef>
                <a:spcPts val="0"/>
              </a:spcBef>
              <a:spcAft>
                <a:spcPts val="0"/>
              </a:spcAft>
              <a:buSzPct val="100000"/>
              <a:buChar char="◦"/>
            </a:pPr>
            <a:r>
              <a:rPr b="1" lang="en-US">
                <a:latin typeface="Times New Roman"/>
                <a:ea typeface="Times New Roman"/>
                <a:cs typeface="Times New Roman"/>
                <a:sym typeface="Times New Roman"/>
              </a:rPr>
              <a:t>Serial Processing :</a:t>
            </a:r>
            <a:endParaRPr/>
          </a:p>
          <a:p>
            <a:pPr indent="0" lvl="0" marL="0" rtl="0" algn="just">
              <a:lnSpc>
                <a:spcPct val="110000"/>
              </a:lnSpc>
              <a:spcBef>
                <a:spcPts val="900"/>
              </a:spcBef>
              <a:spcAft>
                <a:spcPts val="0"/>
              </a:spcAft>
              <a:buSzPct val="100000"/>
              <a:buNone/>
            </a:pPr>
            <a:r>
              <a:rPr lang="en-US">
                <a:latin typeface="Times New Roman"/>
                <a:ea typeface="Times New Roman"/>
                <a:cs typeface="Times New Roman"/>
                <a:sym typeface="Times New Roman"/>
              </a:rPr>
              <a:t> With the earliest computers, from the late 1940s to the mid-1950s, the programmer interacted directly with the computer hardware; there was no OS. These computers were run from a console consisting of display lights, toggle switches, some form of input device, and a printer. Programs in machine code were loaded via the input device (e.g., a card reader). If an error halted the program, the error condition was indicated by the lights. If the program proceeded to a normal completion, the output appeared on the printer. These early systems presented two main problems:</a:t>
            </a:r>
            <a:endParaRPr/>
          </a:p>
          <a:p>
            <a:pPr indent="-182911" lvl="0" marL="182880" rtl="0" algn="just">
              <a:lnSpc>
                <a:spcPct val="110000"/>
              </a:lnSpc>
              <a:spcBef>
                <a:spcPts val="900"/>
              </a:spcBef>
              <a:spcAft>
                <a:spcPts val="0"/>
              </a:spcAft>
              <a:buSzPct val="100000"/>
              <a:buChar char="◦"/>
            </a:pPr>
            <a:r>
              <a:rPr b="1" lang="en-US">
                <a:latin typeface="Times New Roman"/>
                <a:ea typeface="Times New Roman"/>
                <a:cs typeface="Times New Roman"/>
                <a:sym typeface="Times New Roman"/>
              </a:rPr>
              <a:t>A)  Scheduling: </a:t>
            </a:r>
            <a:endParaRPr/>
          </a:p>
          <a:p>
            <a:pPr indent="0" lvl="0" marL="0" rtl="0" algn="just">
              <a:lnSpc>
                <a:spcPct val="110000"/>
              </a:lnSpc>
              <a:spcBef>
                <a:spcPts val="900"/>
              </a:spcBef>
              <a:spcAft>
                <a:spcPts val="0"/>
              </a:spcAft>
              <a:buSzPct val="100000"/>
              <a:buNone/>
            </a:pPr>
            <a:r>
              <a:rPr lang="en-US">
                <a:latin typeface="Times New Roman"/>
                <a:ea typeface="Times New Roman"/>
                <a:cs typeface="Times New Roman"/>
                <a:sym typeface="Times New Roman"/>
              </a:rPr>
              <a:t>Most installations used a hardcopy sign-up sheet to reserve computer time. Typically, a user could sign up for a block of time in multiples of a half hour or so. A user might sign up for an hour and finish in 45 minutes; this would result in wasted computer processing time. On the other hand, the user might run into problems, not finish in the allotted time, and be forced to stop before resolving the problem.</a:t>
            </a:r>
            <a:endParaRPr/>
          </a:p>
          <a:p>
            <a:pPr indent="-182911" lvl="0" marL="182880" rtl="0" algn="just">
              <a:lnSpc>
                <a:spcPct val="110000"/>
              </a:lnSpc>
              <a:spcBef>
                <a:spcPts val="900"/>
              </a:spcBef>
              <a:spcAft>
                <a:spcPts val="0"/>
              </a:spcAft>
              <a:buSzPct val="100000"/>
              <a:buChar char="◦"/>
            </a:pPr>
            <a:r>
              <a:rPr b="1" lang="en-US">
                <a:latin typeface="Times New Roman"/>
                <a:ea typeface="Times New Roman"/>
                <a:cs typeface="Times New Roman"/>
                <a:sym typeface="Times New Roman"/>
              </a:rPr>
              <a:t> B)  Setup time:</a:t>
            </a:r>
            <a:endParaRPr/>
          </a:p>
          <a:p>
            <a:pPr indent="0" lvl="0" marL="0" rtl="0" algn="just">
              <a:lnSpc>
                <a:spcPct val="110000"/>
              </a:lnSpc>
              <a:spcBef>
                <a:spcPts val="900"/>
              </a:spcBef>
              <a:spcAft>
                <a:spcPts val="0"/>
              </a:spcAft>
              <a:buSzPct val="100000"/>
              <a:buNone/>
            </a:pPr>
            <a:r>
              <a:rPr lang="en-US">
                <a:latin typeface="Times New Roman"/>
                <a:ea typeface="Times New Roman"/>
                <a:cs typeface="Times New Roman"/>
                <a:sym typeface="Times New Roman"/>
              </a:rPr>
              <a:t> A single program, called a job , could involve loading the compiler plus the high-level language program (source program) into memory, saving the compiled program (object program) and then loading and linking together the object program and common functions.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Operating System Structures</a:t>
            </a:r>
            <a:endParaRPr/>
          </a:p>
        </p:txBody>
      </p:sp>
      <p:sp>
        <p:nvSpPr>
          <p:cNvPr id="153" name="Google Shape;153;p6"/>
          <p:cNvSpPr txBox="1"/>
          <p:nvPr>
            <p:ph idx="1" type="body"/>
          </p:nvPr>
        </p:nvSpPr>
        <p:spPr>
          <a:xfrm>
            <a:off x="1066800" y="2103120"/>
            <a:ext cx="10058400" cy="3849624"/>
          </a:xfrm>
          <a:prstGeom prst="rect">
            <a:avLst/>
          </a:prstGeom>
          <a:noFill/>
          <a:ln>
            <a:noFill/>
          </a:ln>
        </p:spPr>
        <p:txBody>
          <a:bodyPr anchorCtr="0" anchor="t" bIns="45700" lIns="91425" spcFirstLastPara="1" rIns="91425" wrap="square" tIns="45700">
            <a:normAutofit/>
          </a:bodyPr>
          <a:lstStyle/>
          <a:p>
            <a:pPr indent="-228600" lvl="0" marL="182880" rtl="0" algn="l">
              <a:lnSpc>
                <a:spcPct val="110000"/>
              </a:lnSpc>
              <a:spcBef>
                <a:spcPts val="0"/>
              </a:spcBef>
              <a:spcAft>
                <a:spcPts val="0"/>
              </a:spcAft>
              <a:buSzPts val="3600"/>
              <a:buChar char="◦"/>
            </a:pPr>
            <a:r>
              <a:rPr lang="en-US" sz="3600">
                <a:latin typeface="Times New Roman"/>
                <a:ea typeface="Times New Roman"/>
                <a:cs typeface="Times New Roman"/>
                <a:sym typeface="Times New Roman"/>
              </a:rPr>
              <a:t>1- layered </a:t>
            </a:r>
            <a:endParaRPr/>
          </a:p>
          <a:p>
            <a:pPr indent="-228600" lvl="0" marL="182880" rtl="0" algn="l">
              <a:lnSpc>
                <a:spcPct val="110000"/>
              </a:lnSpc>
              <a:spcBef>
                <a:spcPts val="900"/>
              </a:spcBef>
              <a:spcAft>
                <a:spcPts val="0"/>
              </a:spcAft>
              <a:buSzPts val="3600"/>
              <a:buChar char="◦"/>
            </a:pPr>
            <a:r>
              <a:rPr lang="en-US" sz="3600">
                <a:latin typeface="Times New Roman"/>
                <a:ea typeface="Times New Roman"/>
                <a:cs typeface="Times New Roman"/>
                <a:sym typeface="Times New Roman"/>
              </a:rPr>
              <a:t>2- Monolithic </a:t>
            </a:r>
            <a:endParaRPr/>
          </a:p>
          <a:p>
            <a:pPr indent="-228600" lvl="0" marL="182880" rtl="0" algn="l">
              <a:lnSpc>
                <a:spcPct val="110000"/>
              </a:lnSpc>
              <a:spcBef>
                <a:spcPts val="900"/>
              </a:spcBef>
              <a:spcAft>
                <a:spcPts val="0"/>
              </a:spcAft>
              <a:buSzPts val="3600"/>
              <a:buChar char="◦"/>
            </a:pPr>
            <a:r>
              <a:rPr lang="en-US" sz="3600">
                <a:latin typeface="Times New Roman"/>
                <a:ea typeface="Times New Roman"/>
                <a:cs typeface="Times New Roman"/>
                <a:sym typeface="Times New Roman"/>
              </a:rPr>
              <a:t>3- Microkernel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ph idx="1" type="body"/>
          </p:nvPr>
        </p:nvSpPr>
        <p:spPr>
          <a:xfrm>
            <a:off x="1066800" y="2103120"/>
            <a:ext cx="4663440" cy="3749040"/>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800"/>
              <a:buChar char="◦"/>
            </a:pPr>
            <a:r>
              <a:rPr lang="en-US" sz="2800">
                <a:latin typeface="Times New Roman"/>
                <a:ea typeface="Times New Roman"/>
                <a:cs typeface="Times New Roman"/>
                <a:sym typeface="Times New Roman"/>
              </a:rPr>
              <a:t>Layered Structure is a type of system structure in which the different services of the operating system are split into various layers, where each layer has a specific well-defined task to perform</a:t>
            </a:r>
            <a:endParaRPr/>
          </a:p>
          <a:p>
            <a:pPr indent="-5079" lvl="0" marL="182880" rtl="0" algn="l">
              <a:lnSpc>
                <a:spcPct val="110000"/>
              </a:lnSpc>
              <a:spcBef>
                <a:spcPts val="900"/>
              </a:spcBef>
              <a:spcAft>
                <a:spcPts val="0"/>
              </a:spcAft>
              <a:buSzPts val="2800"/>
              <a:buNone/>
            </a:pPr>
            <a:r>
              <a:t/>
            </a:r>
            <a:endParaRPr sz="2800">
              <a:latin typeface="Times New Roman"/>
              <a:ea typeface="Times New Roman"/>
              <a:cs typeface="Times New Roman"/>
              <a:sym typeface="Times New Roman"/>
            </a:endParaRPr>
          </a:p>
        </p:txBody>
      </p:sp>
      <p:pic>
        <p:nvPicPr>
          <p:cNvPr id="159" name="Google Shape;159;p7"/>
          <p:cNvPicPr preferRelativeResize="0"/>
          <p:nvPr>
            <p:ph idx="2" type="body"/>
          </p:nvPr>
        </p:nvPicPr>
        <p:blipFill rotWithShape="1">
          <a:blip r:embed="rId3">
            <a:alphaModFix/>
          </a:blip>
          <a:srcRect b="0" l="0" r="0" t="0"/>
          <a:stretch/>
        </p:blipFill>
        <p:spPr>
          <a:xfrm>
            <a:off x="6052185" y="2338705"/>
            <a:ext cx="5440680" cy="38233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idx="1" type="body"/>
          </p:nvPr>
        </p:nvSpPr>
        <p:spPr>
          <a:xfrm>
            <a:off x="1066800" y="337820"/>
            <a:ext cx="9679305" cy="5514340"/>
          </a:xfrm>
          <a:prstGeom prst="rect">
            <a:avLst/>
          </a:prstGeom>
          <a:noFill/>
          <a:ln>
            <a:noFill/>
          </a:ln>
        </p:spPr>
        <p:txBody>
          <a:bodyPr anchorCtr="0" anchor="t" bIns="45700" lIns="91425" spcFirstLastPara="1" rIns="91425" wrap="square" tIns="45700">
            <a:noAutofit/>
          </a:bodyPr>
          <a:lstStyle/>
          <a:p>
            <a:pPr indent="-74929" lvl="0" marL="182880" rtl="0" algn="l">
              <a:lnSpc>
                <a:spcPct val="110000"/>
              </a:lnSpc>
              <a:spcBef>
                <a:spcPts val="0"/>
              </a:spcBef>
              <a:spcAft>
                <a:spcPts val="0"/>
              </a:spcAft>
              <a:buSzPts val="1700"/>
              <a:buNone/>
            </a:pPr>
            <a:r>
              <a:t/>
            </a:r>
            <a:endParaRPr sz="1700">
              <a:latin typeface="Times New Roman"/>
              <a:ea typeface="Times New Roman"/>
              <a:cs typeface="Times New Roman"/>
              <a:sym typeface="Times New Roman"/>
            </a:endParaRPr>
          </a:p>
          <a:p>
            <a:pPr indent="-74929" lvl="0" marL="182880" rtl="0" algn="l">
              <a:lnSpc>
                <a:spcPct val="110000"/>
              </a:lnSpc>
              <a:spcBef>
                <a:spcPts val="900"/>
              </a:spcBef>
              <a:spcAft>
                <a:spcPts val="0"/>
              </a:spcAft>
              <a:buSzPts val="1700"/>
              <a:buNone/>
            </a:pPr>
            <a:r>
              <a:t/>
            </a:r>
            <a:endParaRPr sz="1700">
              <a:latin typeface="Times New Roman"/>
              <a:ea typeface="Times New Roman"/>
              <a:cs typeface="Times New Roman"/>
              <a:sym typeface="Times New Roman"/>
            </a:endParaRPr>
          </a:p>
          <a:p>
            <a:pPr indent="-182880" lvl="0" marL="182880" rtl="0" algn="l">
              <a:lnSpc>
                <a:spcPct val="110000"/>
              </a:lnSpc>
              <a:spcBef>
                <a:spcPts val="900"/>
              </a:spcBef>
              <a:spcAft>
                <a:spcPts val="0"/>
              </a:spcAft>
              <a:buSzPts val="2000"/>
              <a:buChar char="◦"/>
            </a:pPr>
            <a:r>
              <a:rPr b="1" lang="en-US" sz="2000">
                <a:latin typeface="Times New Roman"/>
                <a:ea typeface="Times New Roman"/>
                <a:cs typeface="Times New Roman"/>
                <a:sym typeface="Times New Roman"/>
              </a:rPr>
              <a:t>Advantages :</a:t>
            </a:r>
            <a:endParaRPr sz="2000">
              <a:latin typeface="Times New Roman"/>
              <a:ea typeface="Times New Roman"/>
              <a:cs typeface="Times New Roman"/>
              <a:sym typeface="Times New Roman"/>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Modularity :- This design promotes modularity as each layer performs only the tasks it is scheduled to perform.</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Easy debugging :- As the layers are discrete so it is very easy to debug. Suppose an error occurs in the CPU scheduling layer, so the developer can only search that particular layer to debug, unlike the Monolithic system in which all the services are present together.</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Easy update : -A modification made in a particular layer will not affect the other layers.</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No direct access to hardware :- The hardware layer is the innermost layer present in the design. So a user can use the services of hardware but cannot directly modify or access it, unlike the Simple system in which the user had direct access to the hardware.</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Abstraction :-Every layer is concerned with its own functions. So the functions and implementations of the other layers are abstract to it.</a:t>
            </a:r>
            <a:endParaRPr/>
          </a:p>
          <a:p>
            <a:pPr indent="-55879" lvl="0" marL="182880" rtl="0" algn="l">
              <a:lnSpc>
                <a:spcPct val="110000"/>
              </a:lnSpc>
              <a:spcBef>
                <a:spcPts val="900"/>
              </a:spcBef>
              <a:spcAft>
                <a:spcPts val="0"/>
              </a:spcAft>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idx="1" type="body"/>
          </p:nvPr>
        </p:nvSpPr>
        <p:spPr>
          <a:xfrm>
            <a:off x="1066800" y="971550"/>
            <a:ext cx="9792970" cy="4880610"/>
          </a:xfrm>
          <a:prstGeom prst="rect">
            <a:avLst/>
          </a:prstGeom>
          <a:noFill/>
          <a:ln>
            <a:noFill/>
          </a:ln>
        </p:spPr>
        <p:txBody>
          <a:bodyPr anchorCtr="0" anchor="t" bIns="45700" lIns="91425" spcFirstLastPara="1" rIns="91425" wrap="square" tIns="45700">
            <a:normAutofit/>
          </a:bodyPr>
          <a:lstStyle/>
          <a:p>
            <a:pPr indent="-182880" lvl="0" marL="182880" rtl="0" algn="l">
              <a:lnSpc>
                <a:spcPct val="110000"/>
              </a:lnSpc>
              <a:spcBef>
                <a:spcPts val="0"/>
              </a:spcBef>
              <a:spcAft>
                <a:spcPts val="0"/>
              </a:spcAft>
              <a:buSzPts val="2000"/>
              <a:buChar char="◦"/>
            </a:pPr>
            <a:r>
              <a:rPr b="1" lang="en-US" sz="2000">
                <a:latin typeface="Times New Roman"/>
                <a:ea typeface="Times New Roman"/>
                <a:cs typeface="Times New Roman"/>
                <a:sym typeface="Times New Roman"/>
              </a:rPr>
              <a:t>Disadvantages :</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Though this system has several advantages over the Monolithic and Simple design, there are also some disadvantages as follows.</a:t>
            </a:r>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Complex and careful implementation :-As a layer can access the services of the layers below it, so the arrangement of the layers must be done carefully. For example, the backing storage layer uses the services of the memory management layer. So it must be kept below the memory management layer. Thus with great modularity comes complex implementation.</a:t>
            </a:r>
            <a:endParaRPr/>
          </a:p>
          <a:p>
            <a:pPr indent="-55879" lvl="0" marL="182880" rtl="0" algn="l">
              <a:lnSpc>
                <a:spcPct val="110000"/>
              </a:lnSpc>
              <a:spcBef>
                <a:spcPts val="900"/>
              </a:spcBef>
              <a:spcAft>
                <a:spcPts val="0"/>
              </a:spcAft>
              <a:buSzPts val="2000"/>
              <a:buNone/>
            </a:pPr>
            <a:r>
              <a:t/>
            </a:r>
            <a:endParaRPr sz="2000">
              <a:latin typeface="Times New Roman"/>
              <a:ea typeface="Times New Roman"/>
              <a:cs typeface="Times New Roman"/>
              <a:sym typeface="Times New Roman"/>
            </a:endParaRPr>
          </a:p>
          <a:p>
            <a:pPr indent="-182880" lvl="0" marL="182880" rtl="0" algn="l">
              <a:lnSpc>
                <a:spcPct val="110000"/>
              </a:lnSpc>
              <a:spcBef>
                <a:spcPts val="900"/>
              </a:spcBef>
              <a:spcAft>
                <a:spcPts val="0"/>
              </a:spcAft>
              <a:buSzPts val="2000"/>
              <a:buChar char="◦"/>
            </a:pPr>
            <a:r>
              <a:rPr lang="en-US" sz="2000">
                <a:latin typeface="Times New Roman"/>
                <a:ea typeface="Times New Roman"/>
                <a:cs typeface="Times New Roman"/>
                <a:sym typeface="Times New Roman"/>
              </a:rPr>
              <a:t>Slower in execution :-If a layer wants to interact with another layer, it sends a request that has to travel through all the layers present in between the two interacting layers. Thus it increases response time, unlike the Monolithic system which is faster than this. Thus an increase in the number of layers may lead to a very inefficient design</a:t>
            </a:r>
            <a:r>
              <a:rPr b="1" lang="en-US" sz="2000">
                <a:latin typeface="Times New Roman"/>
                <a:ea typeface="Times New Roman"/>
                <a:cs typeface="Times New Roman"/>
                <a:sym typeface="Times New Roman"/>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2022-01-12T06:34:00Z</dcterms:created>
  <dc:creator>Meenu Bhatia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C3D25004A67047DE8994D68C24FAC294</vt:lpwstr>
  </property>
  <property fmtid="{D5CDD505-2E9C-101B-9397-08002B2CF9AE}" pid="4" name="KSOProductBuildVer">
    <vt:lpwstr>1033-11.2.0.11537</vt:lpwstr>
  </property>
</Properties>
</file>