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339" r:id="rId11"/>
    <p:sldId id="341" r:id="rId12"/>
    <p:sldId id="340" r:id="rId13"/>
    <p:sldId id="265" r:id="rId14"/>
    <p:sldId id="333" r:id="rId15"/>
    <p:sldId id="334" r:id="rId16"/>
    <p:sldId id="335" r:id="rId17"/>
    <p:sldId id="336" r:id="rId18"/>
    <p:sldId id="337" r:id="rId19"/>
    <p:sldId id="338" r:id="rId20"/>
    <p:sldId id="266" r:id="rId21"/>
    <p:sldId id="267" r:id="rId22"/>
    <p:sldId id="268" r:id="rId23"/>
    <p:sldId id="269" r:id="rId24"/>
    <p:sldId id="270" r:id="rId25"/>
    <p:sldId id="271" r:id="rId26"/>
    <p:sldId id="272" r:id="rId27"/>
    <p:sldId id="273" r:id="rId28"/>
    <p:sldId id="274" r:id="rId29"/>
    <p:sldId id="275" r:id="rId30"/>
    <p:sldId id="276"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view3D>
      <c:rotX val="0"/>
      <c:rotY val="0"/>
      <c:rAngAx val="1"/>
    </c:view3D>
    <c:floor>
      <c:thickness val="0"/>
    </c:floor>
    <c:sideWall>
      <c:thickness val="0"/>
    </c:sideWall>
    <c:backWall>
      <c:thickness val="0"/>
    </c:backWall>
    <c:plotArea>
      <c:layout/>
      <c:bar3DChart>
        <c:barDir val="col"/>
        <c:grouping val="standard"/>
        <c:varyColors val="1"/>
        <c:ser>
          <c:idx val="0"/>
          <c:order val="0"/>
          <c:tx>
            <c:strRef>
              <c:f>Sheet1!$B$1</c:f>
              <c:strCache>
                <c:ptCount val="1"/>
                <c:pt idx="0">
                  <c:v>Series 1</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18-478C-93E4-FC264F7E6AD6}"/>
            </c:ext>
          </c:extLst>
        </c:ser>
        <c:ser>
          <c:idx val="1"/>
          <c:order val="1"/>
          <c:tx>
            <c:strRef>
              <c:f>Sheet1!$C$1</c:f>
              <c:strCache>
                <c:ptCount val="1"/>
                <c:pt idx="0">
                  <c:v>Series 2</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18-478C-93E4-FC264F7E6AD6}"/>
            </c:ext>
          </c:extLst>
        </c:ser>
        <c:ser>
          <c:idx val="2"/>
          <c:order val="2"/>
          <c:tx>
            <c:strRef>
              <c:f>Sheet1!$D$1</c:f>
              <c:strCache>
                <c:ptCount val="1"/>
                <c:pt idx="0">
                  <c:v>Series 3</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18-478C-93E4-FC264F7E6AD6}"/>
            </c:ext>
          </c:extLst>
        </c:ser>
        <c:dLbls>
          <c:showLegendKey val="0"/>
          <c:showVal val="0"/>
          <c:showCatName val="0"/>
          <c:showSerName val="0"/>
          <c:showPercent val="0"/>
          <c:showBubbleSize val="0"/>
        </c:dLbls>
        <c:gapWidth val="150"/>
        <c:shape val="box"/>
        <c:axId val="80845824"/>
        <c:axId val="80868096"/>
        <c:axId val="80753984"/>
      </c:bar3DChart>
      <c:catAx>
        <c:axId val="80845824"/>
        <c:scaling>
          <c:orientation val="minMax"/>
        </c:scaling>
        <c:delete val="1"/>
        <c:axPos val="b"/>
        <c:numFmt formatCode="General" sourceLinked="1"/>
        <c:majorTickMark val="cross"/>
        <c:minorTickMark val="cross"/>
        <c:tickLblPos val="nextTo"/>
        <c:crossAx val="80868096"/>
        <c:crosses val="autoZero"/>
        <c:auto val="1"/>
        <c:lblAlgn val="ctr"/>
        <c:lblOffset val="100"/>
        <c:noMultiLvlLbl val="1"/>
      </c:catAx>
      <c:valAx>
        <c:axId val="80868096"/>
        <c:scaling>
          <c:orientation val="minMax"/>
        </c:scaling>
        <c:delete val="1"/>
        <c:axPos val="l"/>
        <c:majorGridlines/>
        <c:numFmt formatCode="General" sourceLinked="1"/>
        <c:majorTickMark val="cross"/>
        <c:minorTickMark val="cross"/>
        <c:tickLblPos val="nextTo"/>
        <c:crossAx val="80845824"/>
        <c:crosses val="autoZero"/>
        <c:crossBetween val="between"/>
      </c:valAx>
      <c:serAx>
        <c:axId val="80753984"/>
        <c:scaling>
          <c:orientation val="minMax"/>
        </c:scaling>
        <c:delete val="1"/>
        <c:axPos val="b"/>
        <c:majorTickMark val="cross"/>
        <c:minorTickMark val="cross"/>
        <c:tickLblPos val="nextTo"/>
        <c:crossAx val="80868096"/>
        <c:crosses val="autoZero"/>
      </c:serAx>
    </c:plotArea>
    <c:legend>
      <c:legendPos val="r"/>
      <c:overlay val="1"/>
    </c:legend>
    <c:plotVisOnly val="1"/>
    <c:dispBlanksAs val="gap"/>
    <c:showDLblsOverMax val="1"/>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pPr/>
              <a:t>10/5/2023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pPr/>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43228389-D4FE-43F3-82BC-7036525A36A3}" type="slidenum">
              <a:rPr lang="en-US" smtClean="0">
                <a:cs typeface="Arial" charset="0"/>
              </a:rPr>
              <a:pPr/>
              <a:t>3</a:t>
            </a:fld>
            <a:endParaRPr lang="en-US" dirty="0">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5625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0F8790-6271-43F5-883A-2A534806112E}" type="slidenum">
              <a:rPr lang="he-IL" altLang="en-US" sz="1300">
                <a:cs typeface="Times New Roman" panose="02020603050405020304" pitchFamily="18" charset="0"/>
              </a:rPr>
              <a:pPr/>
              <a:t>27</a:t>
            </a:fld>
            <a:endParaRPr lang="en-US" altLang="en-US" sz="1300">
              <a:cs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06471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DA971B3-1C19-490C-94CA-62695D0AC7A6}" type="slidenum">
              <a:rPr lang="he-IL" altLang="en-US" sz="1300">
                <a:cs typeface="Times New Roman" panose="02020603050405020304" pitchFamily="18" charset="0"/>
              </a:rPr>
              <a:pPr/>
              <a:t>29</a:t>
            </a:fld>
            <a:endParaRPr lang="en-US" altLang="en-US" sz="1300">
              <a:cs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3322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32D4178-4BCD-4A08-9B22-D011FE0302B0}" type="slidenum">
              <a:rPr lang="he-IL" altLang="en-US" sz="1300">
                <a:cs typeface="Times New Roman" panose="02020603050405020304" pitchFamily="18" charset="0"/>
              </a:rPr>
              <a:pPr/>
              <a:t>30</a:t>
            </a:fld>
            <a:endParaRPr lang="en-US" altLang="en-US" sz="1300">
              <a:cs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8965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34ED5-532A-425F-A922-9BEC6C01C778}" type="slidenum">
              <a:rPr lang="en-US" smtClean="0"/>
              <a:pPr/>
              <a:t>36</a:t>
            </a:fld>
            <a:endParaRPr lang="en-US" dirty="0"/>
          </a:p>
        </p:txBody>
      </p:sp>
    </p:spTree>
    <p:extLst>
      <p:ext uri="{BB962C8B-B14F-4D97-AF65-F5344CB8AC3E}">
        <p14:creationId xmlns:p14="http://schemas.microsoft.com/office/powerpoint/2010/main" val="37312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3B1B6C-135B-4020-B366-4B35DF85A847}" type="slidenum">
              <a:rPr lang="en-US" smtClean="0"/>
              <a:pPr eaLnBrk="1" hangingPunct="1"/>
              <a:t>4</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3040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2073AC5-CF58-4937-93DE-F901A946BFA7}" type="slidenum">
              <a:rPr lang="en-US" smtClean="0"/>
              <a:pPr>
                <a:defRPr/>
              </a:pPr>
              <a:t>13</a:t>
            </a:fld>
            <a:endParaRPr lang="en-US" dirty="0"/>
          </a:p>
        </p:txBody>
      </p:sp>
    </p:spTree>
    <p:extLst>
      <p:ext uri="{BB962C8B-B14F-4D97-AF65-F5344CB8AC3E}">
        <p14:creationId xmlns:p14="http://schemas.microsoft.com/office/powerpoint/2010/main" val="243566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E9A09-1765-4F0B-9B6F-D6DA7CCEF420}" type="slidenum">
              <a:rPr lang="en-US" smtClean="0"/>
              <a:pPr>
                <a:defRPr/>
              </a:pPr>
              <a:t>20</a:t>
            </a:fld>
            <a:endParaRPr lang="en-US" dirty="0"/>
          </a:p>
        </p:txBody>
      </p:sp>
    </p:spTree>
    <p:extLst>
      <p:ext uri="{BB962C8B-B14F-4D97-AF65-F5344CB8AC3E}">
        <p14:creationId xmlns:p14="http://schemas.microsoft.com/office/powerpoint/2010/main" val="137841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A00C97A-2E2B-4DAF-9B5D-908CDD9B0DF2}" type="slidenum">
              <a:rPr lang="en-US" smtClean="0"/>
              <a:pPr eaLnBrk="1" hangingPunct="1"/>
              <a:t>22</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a:latin typeface="Helvetica" charset="0"/>
              </a:rPr>
              <a:t>An additional function of the OS is to enable </a:t>
            </a:r>
            <a:r>
              <a:rPr lang="en-US" b="1" dirty="0">
                <a:latin typeface="Helvetica" charset="0"/>
              </a:rPr>
              <a:t>file management</a:t>
            </a:r>
            <a:r>
              <a:rPr lang="en-US" dirty="0">
                <a:latin typeface="Helvetica" charset="0"/>
              </a:rPr>
              <a:t>, which entails providing organizational structure to the computer’s contents. The OS allows you to organize the contents of your computer in a hierarchical structure of </a:t>
            </a:r>
            <a:r>
              <a:rPr lang="en-US" b="1" dirty="0">
                <a:latin typeface="Helvetica" charset="0"/>
              </a:rPr>
              <a:t>directories</a:t>
            </a:r>
            <a:r>
              <a:rPr lang="en-US" dirty="0">
                <a:latin typeface="Helvetica" charset="0"/>
              </a:rPr>
              <a:t> that includes drives, folders, sub</a:t>
            </a:r>
            <a:r>
              <a:rPr lang="en-US" i="1" dirty="0">
                <a:latin typeface="Helvetica" charset="0"/>
              </a:rPr>
              <a:t>folders</a:t>
            </a:r>
            <a:r>
              <a:rPr lang="en-US" dirty="0">
                <a:latin typeface="Helvetica" charset="0"/>
              </a:rPr>
              <a:t>, and </a:t>
            </a:r>
            <a:r>
              <a:rPr lang="en-US" i="1" dirty="0">
                <a:latin typeface="Helvetica" charset="0"/>
              </a:rPr>
              <a:t>files</a:t>
            </a:r>
            <a:r>
              <a:rPr lang="en-US" dirty="0">
                <a:latin typeface="Helvetica" charset="0"/>
              </a:rPr>
              <a:t>. </a:t>
            </a:r>
            <a:endParaRPr lang="en-US" dirty="0"/>
          </a:p>
          <a:p>
            <a:pPr eaLnBrk="1" hangingPunct="1"/>
            <a:r>
              <a:rPr lang="en-US" dirty="0"/>
              <a:t>	</a:t>
            </a:r>
          </a:p>
          <a:p>
            <a:pPr eaLnBrk="1" hangingPunct="1"/>
            <a:r>
              <a:rPr lang="en-US" dirty="0"/>
              <a:t>.</a:t>
            </a:r>
          </a:p>
          <a:p>
            <a:pPr eaLnBrk="1" hangingPunct="1"/>
            <a:r>
              <a:rPr lang="en-US" dirty="0"/>
              <a:t>	</a:t>
            </a:r>
          </a:p>
        </p:txBody>
      </p:sp>
    </p:spTree>
    <p:extLst>
      <p:ext uri="{BB962C8B-B14F-4D97-AF65-F5344CB8AC3E}">
        <p14:creationId xmlns:p14="http://schemas.microsoft.com/office/powerpoint/2010/main" val="143064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E05BEF8-31EB-4074-9F7B-F8ED7C2D6356}" type="slidenum">
              <a:rPr lang="he-IL" altLang="en-US" sz="1300">
                <a:cs typeface="Times New Roman" panose="02020603050405020304" pitchFamily="18" charset="0"/>
              </a:rPr>
              <a:pPr/>
              <a:t>23</a:t>
            </a:fld>
            <a:endParaRPr lang="en-US" altLang="en-US" sz="1300">
              <a:cs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120248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58B25EE-1D68-4E18-BE4E-7730750D1883}" type="slidenum">
              <a:rPr lang="he-IL" altLang="en-US" sz="1300">
                <a:cs typeface="Times New Roman" panose="02020603050405020304" pitchFamily="18" charset="0"/>
              </a:rPr>
              <a:pPr/>
              <a:t>24</a:t>
            </a:fld>
            <a:endParaRPr lang="en-US" altLang="en-US" sz="1300">
              <a:cs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108044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5CBC15-8446-4A35-9073-BE4E4B508C3D}" type="slidenum">
              <a:rPr lang="he-IL" altLang="en-US" sz="1300">
                <a:cs typeface="Times New Roman" panose="02020603050405020304" pitchFamily="18" charset="0"/>
              </a:rPr>
              <a:pPr/>
              <a:t>25</a:t>
            </a:fld>
            <a:endParaRPr lang="en-US" altLang="en-US" sz="1300">
              <a:cs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259053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5DB96FE-DFCE-4EF2-8CC6-7C3409AE1040}" type="slidenum">
              <a:rPr lang="he-IL" altLang="en-US" sz="1300">
                <a:cs typeface="Times New Roman" panose="02020603050405020304" pitchFamily="18" charset="0"/>
              </a:rPr>
              <a:pPr/>
              <a:t>26</a:t>
            </a:fld>
            <a:endParaRPr lang="en-US" altLang="en-US" sz="1300">
              <a:cs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59164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6ACE69-3352-43FB-B3A5-FA74B5F4954E}" type="datetime1">
              <a:rPr lang="en-US" smtClean="0"/>
              <a:pPr/>
              <a:t>10/5/2023</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Chapter 4: Operating Systems and File Management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620E9-5BF3-44C0-8EBA-7A44DCC8A779}" type="datetime1">
              <a:rPr lang="en-US" smtClean="0"/>
              <a:pPr/>
              <a:t>10/5/2023</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6DB2A-79C1-4B38-8F9B-65ABC05A786E}" type="datetime1">
              <a:rPr lang="en-US" smtClean="0"/>
              <a:pPr/>
              <a:t>10/5/2023</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3275" y="371475"/>
            <a:ext cx="8340725" cy="1047750"/>
          </a:xfrm>
        </p:spPr>
        <p:txBody>
          <a:bodyPr/>
          <a:lstStyle/>
          <a:p>
            <a:r>
              <a:rPr lang="en-US"/>
              <a:t>Click to edit Master title style</a:t>
            </a:r>
          </a:p>
        </p:txBody>
      </p:sp>
      <p:sp>
        <p:nvSpPr>
          <p:cNvPr id="3" name="Text Placeholder 2"/>
          <p:cNvSpPr>
            <a:spLocks noGrp="1"/>
          </p:cNvSpPr>
          <p:nvPr>
            <p:ph type="body" sz="half" idx="1"/>
          </p:nvPr>
        </p:nvSpPr>
        <p:spPr>
          <a:xfrm>
            <a:off x="39370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505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Operating Systems and File Management</a:t>
            </a:r>
          </a:p>
        </p:txBody>
      </p:sp>
      <p:sp>
        <p:nvSpPr>
          <p:cNvPr id="6" name="Rectangle 8"/>
          <p:cNvSpPr>
            <a:spLocks noGrp="1" noChangeArrowheads="1"/>
          </p:cNvSpPr>
          <p:nvPr>
            <p:ph type="sldNum" sz="quarter" idx="11"/>
          </p:nvPr>
        </p:nvSpPr>
        <p:spPr>
          <a:ln/>
        </p:spPr>
        <p:txBody>
          <a:bodyPr/>
          <a:lstStyle>
            <a:lvl1pPr>
              <a:defRPr/>
            </a:lvl1pPr>
          </a:lstStyle>
          <a:p>
            <a:pPr>
              <a:defRPr/>
            </a:pPr>
            <a:fld id="{15D46714-E8AA-4C0C-927E-0D4BFB688CE7}" type="slidenum">
              <a:rPr lang="en-US"/>
              <a:pPr>
                <a:defRPr/>
              </a:pPr>
              <a:t>‹#›</a:t>
            </a:fld>
            <a:endParaRPr lang="en-US" dirty="0"/>
          </a:p>
        </p:txBody>
      </p:sp>
    </p:spTree>
    <p:extLst>
      <p:ext uri="{BB962C8B-B14F-4D97-AF65-F5344CB8AC3E}">
        <p14:creationId xmlns:p14="http://schemas.microsoft.com/office/powerpoint/2010/main" val="28038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D67504-AE31-41CA-A0F3-BFCCBB5E9DD7}" type="datetime1">
              <a:rPr lang="en-US" smtClean="0"/>
              <a:pPr/>
              <a:t>10/5/2023</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graphicFrame>
        <p:nvGraphicFramePr>
          <p:cNvPr id="6" name="TPChart" hidden="1"/>
          <p:cNvGraphicFramePr/>
          <p:nvPr userDrawn="1">
            <p:extLst>
              <p:ext uri="{D42A27DB-BD31-4B8C-83A1-F6EECF244321}">
                <p14:modId xmlns:p14="http://schemas.microsoft.com/office/powerpoint/2010/main" val="81124788"/>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782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FB434-6443-471A-BD0E-F3BF733EBE41}" type="datetime1">
              <a:rPr lang="en-US" smtClean="0"/>
              <a:pPr/>
              <a:t>10/5/2023</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679E0-373D-4D17-A93C-C9A1D352EA5C}" type="datetime1">
              <a:rPr lang="en-US" smtClean="0"/>
              <a:pPr/>
              <a:t>10/5/2023</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63E62-CEA3-40E7-B81D-DA723F15E0AD}" type="datetime1">
              <a:rPr lang="en-US" smtClean="0"/>
              <a:pPr/>
              <a:t>10/5/2023</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AA45A89-4B87-41FB-9FC1-BF89B3B67871}" type="datetime1">
              <a:rPr lang="en-US" smtClean="0"/>
              <a:pPr/>
              <a:t>10/5/2023</a:t>
            </a:fld>
            <a:endParaRPr lang="en-US" dirty="0"/>
          </a:p>
        </p:txBody>
      </p:sp>
      <p:sp>
        <p:nvSpPr>
          <p:cNvPr id="8" name="Footer Placeholder 7"/>
          <p:cNvSpPr>
            <a:spLocks noGrp="1"/>
          </p:cNvSpPr>
          <p:nvPr>
            <p:ph type="ftr" sz="quarter" idx="11"/>
          </p:nvPr>
        </p:nvSpPr>
        <p:spPr/>
        <p:txBody>
          <a:bodyPr/>
          <a:lstStyle/>
          <a:p>
            <a:r>
              <a:rPr lang="en-US" dirty="0"/>
              <a:t>Chapter 4: Operating Systems and File Management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A0416-E807-4CDF-AFAF-2F021C0093B3}" type="datetime1">
              <a:rPr lang="en-US" smtClean="0"/>
              <a:pPr/>
              <a:t>10/5/2023</a:t>
            </a:fld>
            <a:endParaRPr lang="en-US" dirty="0"/>
          </a:p>
        </p:txBody>
      </p:sp>
      <p:sp>
        <p:nvSpPr>
          <p:cNvPr id="4" name="Footer Placeholder 3"/>
          <p:cNvSpPr>
            <a:spLocks noGrp="1"/>
          </p:cNvSpPr>
          <p:nvPr>
            <p:ph type="ftr" sz="quarter" idx="11"/>
          </p:nvPr>
        </p:nvSpPr>
        <p:spPr/>
        <p:txBody>
          <a:bodyPr/>
          <a:lstStyle/>
          <a:p>
            <a:r>
              <a:rPr lang="en-US" dirty="0"/>
              <a:t>Chapter 4: Operating Systems and File Management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B064F-70EF-492A-B37C-91B360EBB09F}" type="datetime1">
              <a:rPr lang="en-US" smtClean="0"/>
              <a:pPr/>
              <a:t>10/5/2023</a:t>
            </a:fld>
            <a:endParaRPr lang="en-US" dirty="0"/>
          </a:p>
        </p:txBody>
      </p:sp>
      <p:sp>
        <p:nvSpPr>
          <p:cNvPr id="3" name="Footer Placeholder 2"/>
          <p:cNvSpPr>
            <a:spLocks noGrp="1"/>
          </p:cNvSpPr>
          <p:nvPr>
            <p:ph type="ftr" sz="quarter" idx="11"/>
          </p:nvPr>
        </p:nvSpPr>
        <p:spPr/>
        <p:txBody>
          <a:bodyPr/>
          <a:lstStyle/>
          <a:p>
            <a:r>
              <a:rPr lang="en-US" dirty="0"/>
              <a:t>Chapter 4: Operating Systems and File Management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354A7-9CFF-4F35-AE96-37FD348C24D9}" type="datetime1">
              <a:rPr lang="en-US" smtClean="0"/>
              <a:pPr/>
              <a:t>10/5/2023</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4916A-AA5B-4681-B27E-895FC00F9106}" type="datetime1">
              <a:rPr lang="en-US" smtClean="0"/>
              <a:pPr/>
              <a:t>10/5/2023</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0D67504-AE31-41CA-A0F3-BFCCBB5E9DD7}" type="datetime1">
              <a:rPr lang="en-US" smtClean="0"/>
              <a:pPr/>
              <a:t>10/5/2023</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Chapter 4: Operating Systems and File Management</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what-are-input-dev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what-are-different-output-devic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fcfs-disk-scheduling-algorithm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program-for-sstf-disk-scheduling-algorith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scan-elevator-disk-scheduling-algorith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c-scan-disk-scheduling-algorith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geeksforgeeks.org/look-disk-scheduling-algorith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c-look-disk-scheduling-algorith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160" y="659423"/>
            <a:ext cx="7646377" cy="4668227"/>
          </a:xfrm>
        </p:spPr>
        <p:txBody>
          <a:bodyPr/>
          <a:lstStyle/>
          <a:p>
            <a:r>
              <a:rPr lang="en-US" dirty="0"/>
              <a:t/>
            </a:r>
            <a:br>
              <a:rPr lang="en-US" dirty="0"/>
            </a:br>
            <a:r>
              <a:rPr lang="en-US" dirty="0" smtClean="0"/>
              <a:t>CHAP 6</a:t>
            </a:r>
            <a:r>
              <a:rPr lang="en-US" dirty="0"/>
              <a:t/>
            </a:r>
            <a:br>
              <a:rPr lang="en-US" dirty="0"/>
            </a:br>
            <a:r>
              <a:rPr lang="en-IN" sz="5400" dirty="0"/>
              <a:t>File System and I/O Management File Management</a:t>
            </a:r>
            <a:r>
              <a:rPr lang="en-IN" dirty="0"/>
              <a:t>:</a:t>
            </a:r>
            <a:endParaRPr lang="en-US" dirty="0"/>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C091-4694-EE71-E715-CA753BAFC036}"/>
              </a:ext>
            </a:extLst>
          </p:cNvPr>
          <p:cNvSpPr>
            <a:spLocks noGrp="1"/>
          </p:cNvSpPr>
          <p:nvPr>
            <p:ph type="title"/>
          </p:nvPr>
        </p:nvSpPr>
        <p:spPr/>
        <p:txBody>
          <a:bodyPr/>
          <a:lstStyle/>
          <a:p>
            <a:r>
              <a:rPr lang="en-US" dirty="0"/>
              <a:t>File Organization and access</a:t>
            </a:r>
            <a:endParaRPr lang="en-IN" dirty="0"/>
          </a:p>
        </p:txBody>
      </p:sp>
      <p:sp>
        <p:nvSpPr>
          <p:cNvPr id="3" name="Content Placeholder 2">
            <a:extLst>
              <a:ext uri="{FF2B5EF4-FFF2-40B4-BE49-F238E27FC236}">
                <a16:creationId xmlns:a16="http://schemas.microsoft.com/office/drawing/2014/main" id="{73A86979-7263-46DB-C596-1AD581F78B51}"/>
              </a:ext>
            </a:extLst>
          </p:cNvPr>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Types of Access: </a:t>
            </a:r>
          </a:p>
          <a:p>
            <a:pPr marL="0" indent="0" algn="just">
              <a:buNone/>
            </a:pPr>
            <a:r>
              <a:rPr lang="en-US" sz="1800" dirty="0">
                <a:latin typeface="Times New Roman" panose="02020603050405020304" pitchFamily="18" charset="0"/>
                <a:cs typeface="Times New Roman" panose="02020603050405020304" pitchFamily="18" charset="0"/>
              </a:rPr>
              <a:t> The need to protect files is a direct result of the ability to access files. Systems that do not permit access to the files of other users do not need protection.</a:t>
            </a:r>
          </a:p>
          <a:p>
            <a:pPr marL="0" indent="0" algn="just">
              <a:buNone/>
            </a:pPr>
            <a:r>
              <a:rPr lang="en-US" sz="1800" dirty="0">
                <a:latin typeface="Times New Roman" panose="02020603050405020304" pitchFamily="18" charset="0"/>
                <a:cs typeface="Times New Roman" panose="02020603050405020304" pitchFamily="18" charset="0"/>
              </a:rPr>
              <a:t> Thus, we could provide complete protection by prohibiting access. Alternatively, we could provide free access with no protection. Both approaches are too extreme for general use. What is needed is controlled access. Protection mechanisms provide controlled access by limiting the types of file access that can be made. </a:t>
            </a:r>
          </a:p>
          <a:p>
            <a:pPr marL="0" indent="0" algn="just">
              <a:buNone/>
            </a:pPr>
            <a:r>
              <a:rPr lang="en-US" sz="1800" dirty="0">
                <a:latin typeface="Times New Roman" panose="02020603050405020304" pitchFamily="18" charset="0"/>
                <a:cs typeface="Times New Roman" panose="02020603050405020304" pitchFamily="18" charset="0"/>
              </a:rPr>
              <a:t>Access is permitted or denied depending on several factors, one of which is the type of access requested. Several different types of operations may be controlled: </a:t>
            </a:r>
          </a:p>
          <a:p>
            <a:pPr marL="0" indent="0" algn="just">
              <a:buNone/>
            </a:pPr>
            <a:r>
              <a:rPr lang="en-US" sz="1800" dirty="0">
                <a:latin typeface="Times New Roman" panose="02020603050405020304" pitchFamily="18" charset="0"/>
                <a:cs typeface="Times New Roman" panose="02020603050405020304" pitchFamily="18" charset="0"/>
              </a:rPr>
              <a:t>• Read. Read from the file. </a:t>
            </a:r>
          </a:p>
          <a:p>
            <a:pPr marL="0" indent="0" algn="just">
              <a:buNone/>
            </a:pPr>
            <a:r>
              <a:rPr lang="en-US" sz="1800" dirty="0">
                <a:latin typeface="Times New Roman" panose="02020603050405020304" pitchFamily="18" charset="0"/>
                <a:cs typeface="Times New Roman" panose="02020603050405020304" pitchFamily="18" charset="0"/>
              </a:rPr>
              <a:t>• Write. Write or rewrite the file. </a:t>
            </a:r>
          </a:p>
          <a:p>
            <a:pPr marL="0" indent="0" algn="just">
              <a:buNone/>
            </a:pPr>
            <a:r>
              <a:rPr lang="en-US" sz="1800" dirty="0">
                <a:latin typeface="Times New Roman" panose="02020603050405020304" pitchFamily="18" charset="0"/>
                <a:cs typeface="Times New Roman" panose="02020603050405020304" pitchFamily="18" charset="0"/>
              </a:rPr>
              <a:t>• Execute. Load the file into memory and execute it. </a:t>
            </a:r>
          </a:p>
          <a:p>
            <a:pPr marL="0" indent="0" algn="just">
              <a:buNone/>
            </a:pPr>
            <a:r>
              <a:rPr lang="en-US" sz="1800" dirty="0">
                <a:latin typeface="Times New Roman" panose="02020603050405020304" pitchFamily="18" charset="0"/>
                <a:cs typeface="Times New Roman" panose="02020603050405020304" pitchFamily="18" charset="0"/>
              </a:rPr>
              <a:t>• Append. Write new information at the end of the file.</a:t>
            </a:r>
          </a:p>
          <a:p>
            <a:pPr marL="0" indent="0" algn="just">
              <a:buNone/>
            </a:pPr>
            <a:r>
              <a:rPr lang="en-US" sz="1800" dirty="0">
                <a:latin typeface="Times New Roman" panose="02020603050405020304" pitchFamily="18" charset="0"/>
                <a:cs typeface="Times New Roman" panose="02020603050405020304" pitchFamily="18" charset="0"/>
              </a:rPr>
              <a:t> • Delete. Delete the file and free its space for possible reuse. </a:t>
            </a:r>
          </a:p>
          <a:p>
            <a:pPr marL="0" indent="0" algn="just">
              <a:buNone/>
            </a:pPr>
            <a:r>
              <a:rPr lang="en-US" sz="1800" dirty="0">
                <a:latin typeface="Times New Roman" panose="02020603050405020304" pitchFamily="18" charset="0"/>
                <a:cs typeface="Times New Roman" panose="02020603050405020304" pitchFamily="18" charset="0"/>
              </a:rPr>
              <a:t>• List. List the name and attributes of the file.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AF1ADD-9715-B7C1-754D-E93A187B69F3}"/>
              </a:ext>
            </a:extLst>
          </p:cNvPr>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239972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7B20F-74C2-5F71-50B3-6EA28183454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Other operations, such as renaming, copying, and editing the file, may also be controlled. For many systems, however, these higher-level functions may be implemented by a system program that makes lower-level system calls. Protection is provided at only the lower level. </a:t>
            </a:r>
          </a:p>
          <a:p>
            <a:pPr algn="just"/>
            <a:r>
              <a:rPr lang="en-US" sz="1800" dirty="0">
                <a:latin typeface="Times New Roman" panose="02020603050405020304" pitchFamily="18" charset="0"/>
                <a:cs typeface="Times New Roman" panose="02020603050405020304" pitchFamily="18" charset="0"/>
              </a:rPr>
              <a:t>For instance, copying a file may be implemented simply by a sequence of read requests. In this case, a user with read access can also cause the file to be copied, printed, and so on. Many protection mechanisms have been proposed. Each has advantages and disadvantages and must be appropriate for its intended application. A small computer system that is used by only a few members of a research group, for example, may not need the same types of protection as a large corporate computer that is used for research, finance, and personnel operations.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38C8AE-31B1-C497-26EC-D1E9D479F726}"/>
              </a:ext>
            </a:extLst>
          </p:cNvPr>
          <p:cNvSpPr>
            <a:spLocks noGrp="1"/>
          </p:cNvSpPr>
          <p:nvPr>
            <p:ph type="sldNum" sz="quarter" idx="12"/>
          </p:nvPr>
        </p:nvSpPr>
        <p:spPr/>
        <p:txBody>
          <a:bodyPr/>
          <a:lstStyle/>
          <a:p>
            <a:fld id="{BA9B540C-44DA-4F69-89C9-7C84606640D3}" type="slidenum">
              <a:rPr lang="en-US" smtClean="0"/>
              <a:pPr/>
              <a:t>11</a:t>
            </a:fld>
            <a:endParaRPr lang="en-US" dirty="0"/>
          </a:p>
        </p:txBody>
      </p:sp>
    </p:spTree>
    <p:extLst>
      <p:ext uri="{BB962C8B-B14F-4D97-AF65-F5344CB8AC3E}">
        <p14:creationId xmlns:p14="http://schemas.microsoft.com/office/powerpoint/2010/main" val="369924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F3E29-F736-2EDF-47C5-5B82DF6564CA}"/>
              </a:ext>
            </a:extLst>
          </p:cNvPr>
          <p:cNvSpPr>
            <a:spLocks noGrp="1"/>
          </p:cNvSpPr>
          <p:nvPr>
            <p:ph idx="1"/>
          </p:nvPr>
        </p:nvSpPr>
        <p:spPr>
          <a:xfrm>
            <a:off x="313678" y="136525"/>
            <a:ext cx="8229600" cy="4525963"/>
          </a:xfrm>
        </p:spPr>
        <p:txBody>
          <a:bodyPr>
            <a:noAutofit/>
          </a:bodyPr>
          <a:lstStyle/>
          <a:p>
            <a:pPr algn="just"/>
            <a:r>
              <a:rPr lang="en-US" sz="1800" dirty="0">
                <a:latin typeface="Times New Roman" panose="02020603050405020304" pitchFamily="18" charset="0"/>
                <a:cs typeface="Times New Roman" panose="02020603050405020304" pitchFamily="18" charset="0"/>
              </a:rPr>
              <a:t> Access Control</a:t>
            </a:r>
          </a:p>
          <a:p>
            <a:pPr marL="0" indent="0" algn="just">
              <a:buNone/>
            </a:pPr>
            <a:r>
              <a:rPr lang="en-US" sz="1800" dirty="0">
                <a:latin typeface="Times New Roman" panose="02020603050405020304" pitchFamily="18" charset="0"/>
                <a:cs typeface="Times New Roman" panose="02020603050405020304" pitchFamily="18" charset="0"/>
              </a:rPr>
              <a:t> The most common approach to the protection problem is to make access dependent on the identity of the user. Different users may need different types of access to a file or directory. The most general scheme to implement identity dependent access is to associate with each file and directory an access-control list (ACL) specifying user names and the types of access allowed for each user. When a user requests access to a particular file, the operating system checks the access list associated with that file. If that user is listed for the requested access, the access is allowed. Otherwise, a protection violation occurs, and the user job is denied access to the file. The main problem with access lists is their length. If we want to allow everyone to read a file, we must list all users with read access. This technique has two undesirable consequences: </a:t>
            </a:r>
          </a:p>
          <a:p>
            <a:pPr marL="0" indent="0" algn="just">
              <a:buNone/>
            </a:pPr>
            <a:r>
              <a:rPr lang="en-US" sz="1800" dirty="0">
                <a:latin typeface="Times New Roman" panose="02020603050405020304" pitchFamily="18" charset="0"/>
                <a:cs typeface="Times New Roman" panose="02020603050405020304" pitchFamily="18" charset="0"/>
              </a:rPr>
              <a:t>• Constructing such a list may be a tedious and unrewarding task, especially if we do not know in advance the list of users in the system. </a:t>
            </a:r>
          </a:p>
          <a:p>
            <a:pPr marL="0" indent="0" algn="just">
              <a:buNone/>
            </a:pPr>
            <a:r>
              <a:rPr lang="en-US" sz="1800" dirty="0">
                <a:latin typeface="Times New Roman" panose="02020603050405020304" pitchFamily="18" charset="0"/>
                <a:cs typeface="Times New Roman" panose="02020603050405020304" pitchFamily="18" charset="0"/>
              </a:rPr>
              <a:t>• The directory entry, previously of fixed size, now must be of variable size, resulting in more complicated space management. </a:t>
            </a:r>
          </a:p>
          <a:p>
            <a:pPr marL="0" indent="0" algn="just">
              <a:buNone/>
            </a:pPr>
            <a:r>
              <a:rPr lang="en-US" sz="1800" dirty="0">
                <a:latin typeface="Times New Roman" panose="02020603050405020304" pitchFamily="18" charset="0"/>
                <a:cs typeface="Times New Roman" panose="02020603050405020304" pitchFamily="18" charset="0"/>
              </a:rPr>
              <a:t>These problems can be resolved by use of a condensed version of the access list. To condense the length of the access-control list, many systems recognize three classifications of users in connection with each file:</a:t>
            </a:r>
          </a:p>
          <a:p>
            <a:pPr marL="0" indent="0" algn="just">
              <a:buNone/>
            </a:pPr>
            <a:r>
              <a:rPr lang="en-US" sz="1800" dirty="0">
                <a:latin typeface="Times New Roman" panose="02020603050405020304" pitchFamily="18" charset="0"/>
                <a:cs typeface="Times New Roman" panose="02020603050405020304" pitchFamily="18" charset="0"/>
              </a:rPr>
              <a:t> • Owner. The user who created the file is the owner. </a:t>
            </a:r>
          </a:p>
          <a:p>
            <a:pPr marL="0" indent="0" algn="just">
              <a:buNone/>
            </a:pPr>
            <a:r>
              <a:rPr lang="en-US" sz="1800" dirty="0">
                <a:latin typeface="Times New Roman" panose="02020603050405020304" pitchFamily="18" charset="0"/>
                <a:cs typeface="Times New Roman" panose="02020603050405020304" pitchFamily="18" charset="0"/>
              </a:rPr>
              <a:t>• Group. A set of users who are sharing the file and need similar access is a group, or work group. </a:t>
            </a:r>
          </a:p>
          <a:p>
            <a:pPr marL="0" indent="0" algn="just">
              <a:buNone/>
            </a:pPr>
            <a:r>
              <a:rPr lang="en-US" sz="1800" dirty="0">
                <a:latin typeface="Times New Roman" panose="02020603050405020304" pitchFamily="18" charset="0"/>
                <a:cs typeface="Times New Roman" panose="02020603050405020304" pitchFamily="18" charset="0"/>
              </a:rPr>
              <a:t>• Universe. All other users in the system constitute the universe.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E3BB8B-6DB9-3C89-8285-2164D604AF50}"/>
              </a:ext>
            </a:extLst>
          </p:cNvPr>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12675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67962" y="190328"/>
            <a:ext cx="9029053" cy="914400"/>
          </a:xfrm>
        </p:spPr>
        <p:txBody>
          <a:bodyPr/>
          <a:lstStyle/>
          <a:p>
            <a:r>
              <a:rPr lang="en-US" dirty="0"/>
              <a:t>File Directories and Folders</a:t>
            </a:r>
          </a:p>
        </p:txBody>
      </p:sp>
      <p:sp>
        <p:nvSpPr>
          <p:cNvPr id="78850" name="Rectangle 3"/>
          <p:cNvSpPr>
            <a:spLocks noGrp="1" noChangeArrowheads="1"/>
          </p:cNvSpPr>
          <p:nvPr>
            <p:ph idx="1"/>
          </p:nvPr>
        </p:nvSpPr>
        <p:spPr>
          <a:xfrm>
            <a:off x="317500" y="1371600"/>
            <a:ext cx="8610600" cy="4754563"/>
          </a:xfrm>
        </p:spPr>
        <p:txBody>
          <a:bodyPr/>
          <a:lstStyle/>
          <a:p>
            <a:r>
              <a:rPr lang="en-US" sz="2400" dirty="0">
                <a:solidFill>
                  <a:schemeClr val="tx1"/>
                </a:solidFill>
              </a:rPr>
              <a:t>Every storage device has a directory containing a list of its files</a:t>
            </a:r>
          </a:p>
          <a:p>
            <a:pPr lvl="1"/>
            <a:r>
              <a:rPr lang="en-US" sz="2000" dirty="0">
                <a:solidFill>
                  <a:schemeClr val="tx1"/>
                </a:solidFill>
              </a:rPr>
              <a:t>Root directory  (like “C:\”)</a:t>
            </a:r>
          </a:p>
          <a:p>
            <a:pPr lvl="1"/>
            <a:r>
              <a:rPr lang="en-US" sz="2000" dirty="0">
                <a:solidFill>
                  <a:schemeClr val="tx1"/>
                </a:solidFill>
              </a:rPr>
              <a:t>Subdirectory</a:t>
            </a:r>
          </a:p>
          <a:p>
            <a:pPr lvl="2"/>
            <a:r>
              <a:rPr lang="en-US" sz="1800" dirty="0">
                <a:solidFill>
                  <a:schemeClr val="tx1"/>
                </a:solidFill>
              </a:rPr>
              <a:t>Depicted as folders</a:t>
            </a:r>
          </a:p>
          <a:p>
            <a:r>
              <a:rPr lang="en-US" sz="2400" dirty="0">
                <a:solidFill>
                  <a:schemeClr val="tx1"/>
                </a:solidFill>
              </a:rPr>
              <a:t>A computer’s file location is defined by a file specification, or path</a:t>
            </a:r>
          </a:p>
          <a:p>
            <a:r>
              <a:rPr lang="en-US" dirty="0">
                <a:solidFill>
                  <a:schemeClr val="tx1"/>
                </a:solidFill>
              </a:rPr>
              <a:t>Examples:   D:\  is the root of the D drive</a:t>
            </a:r>
          </a:p>
          <a:p>
            <a:r>
              <a:rPr lang="en-US" sz="2400" dirty="0">
                <a:solidFill>
                  <a:schemeClr val="tx1"/>
                </a:solidFill>
              </a:rPr>
              <a:t>Examples:   C:\Notes\CS 101\Week 1\notes.txt</a:t>
            </a:r>
          </a:p>
          <a:p>
            <a:r>
              <a:rPr lang="en-US" dirty="0">
                <a:solidFill>
                  <a:schemeClr val="tx1"/>
                </a:solidFill>
              </a:rPr>
              <a:t>Examples:    F:\1999\Music\CDs\Prince\</a:t>
            </a:r>
            <a:endParaRPr lang="en-US" sz="2400" dirty="0">
              <a:solidFill>
                <a:schemeClr val="tx1"/>
              </a:solidFill>
            </a:endParaRPr>
          </a:p>
        </p:txBody>
      </p:sp>
      <p:sp>
        <p:nvSpPr>
          <p:cNvPr id="78852" name="Slide Number Placeholder 4"/>
          <p:cNvSpPr>
            <a:spLocks noGrp="1"/>
          </p:cNvSpPr>
          <p:nvPr>
            <p:ph type="sldNum" sz="quarter" idx="12"/>
          </p:nvPr>
        </p:nvSpPr>
        <p:spPr>
          <a:noFill/>
        </p:spPr>
        <p:txBody>
          <a:bodyPr/>
          <a:lstStyle/>
          <a:p>
            <a:fld id="{030C5A5A-FAA6-410A-9248-630ECCF6061C}" type="slidenum">
              <a:rPr lang="en-US">
                <a:cs typeface="Arial" charset="0"/>
              </a:rPr>
              <a:pPr/>
              <a:t>13</a:t>
            </a:fld>
            <a:endParaRPr lang="en-US" dirty="0">
              <a:cs typeface="Arial" charset="0"/>
            </a:endParaRPr>
          </a:p>
        </p:txBody>
      </p:sp>
      <p:sp>
        <p:nvSpPr>
          <p:cNvPr id="78853" name="Text Box 4"/>
          <p:cNvSpPr txBox="1">
            <a:spLocks noChangeArrowheads="1"/>
          </p:cNvSpPr>
          <p:nvPr/>
        </p:nvSpPr>
        <p:spPr bwMode="auto">
          <a:xfrm>
            <a:off x="317500" y="5257800"/>
            <a:ext cx="8610600" cy="366713"/>
          </a:xfrm>
          <a:prstGeom prst="rect">
            <a:avLst/>
          </a:prstGeom>
          <a:noFill/>
          <a:ln w="9525">
            <a:noFill/>
            <a:miter lim="800000"/>
            <a:headEnd/>
            <a:tailEnd/>
          </a:ln>
        </p:spPr>
        <p:txBody>
          <a:bodyPr>
            <a:spAutoFit/>
          </a:bodyPr>
          <a:lstStyle/>
          <a:p>
            <a:pPr>
              <a:spcBef>
                <a:spcPct val="50000"/>
              </a:spcBef>
            </a:pPr>
            <a:endParaRPr lang="en-US" dirty="0"/>
          </a:p>
        </p:txBody>
      </p:sp>
    </p:spTree>
    <p:extLst>
      <p:ext uri="{BB962C8B-B14F-4D97-AF65-F5344CB8AC3E}">
        <p14:creationId xmlns:p14="http://schemas.microsoft.com/office/powerpoint/2010/main" val="42248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1E64-2D68-6D58-7A5C-D81336DD57D6}"/>
              </a:ext>
            </a:extLst>
          </p:cNvPr>
          <p:cNvSpPr>
            <a:spLocks noGrp="1"/>
          </p:cNvSpPr>
          <p:nvPr>
            <p:ph type="title"/>
          </p:nvPr>
        </p:nvSpPr>
        <p:spPr/>
        <p:txBody>
          <a:bodyPr/>
          <a:lstStyle/>
          <a:p>
            <a:r>
              <a:rPr lang="en-US" dirty="0"/>
              <a:t>Methods for File Directory Structure :</a:t>
            </a:r>
            <a:endParaRPr lang="en-IN" dirty="0"/>
          </a:p>
        </p:txBody>
      </p:sp>
      <p:sp>
        <p:nvSpPr>
          <p:cNvPr id="3" name="Content Placeholder 2">
            <a:extLst>
              <a:ext uri="{FF2B5EF4-FFF2-40B4-BE49-F238E27FC236}">
                <a16:creationId xmlns:a16="http://schemas.microsoft.com/office/drawing/2014/main" id="{AE545311-06D7-CA0B-E099-FB736FA53680}"/>
              </a:ext>
            </a:extLst>
          </p:cNvPr>
          <p:cNvSpPr>
            <a:spLocks noGrp="1"/>
          </p:cNvSpPr>
          <p:nvPr>
            <p:ph idx="1"/>
          </p:nvPr>
        </p:nvSpPr>
        <p:spPr/>
        <p:txBody>
          <a:bodyPr/>
          <a:lstStyle/>
          <a:p>
            <a:pPr algn="just"/>
            <a:r>
              <a:rPr lang="en-US" b="1" u="sng" dirty="0">
                <a:latin typeface="Times New Roman" panose="02020603050405020304" pitchFamily="18" charset="0"/>
                <a:cs typeface="Times New Roman" panose="02020603050405020304" pitchFamily="18" charset="0"/>
              </a:rPr>
              <a:t>Single- Level Directory Systems:</a:t>
            </a:r>
          </a:p>
          <a:p>
            <a:pPr marL="0" indent="0" algn="just">
              <a:buNone/>
            </a:pPr>
            <a:r>
              <a:rPr lang="en-US" dirty="0">
                <a:latin typeface="Times New Roman" panose="02020603050405020304" pitchFamily="18" charset="0"/>
                <a:cs typeface="Times New Roman" panose="02020603050405020304" pitchFamily="18" charset="0"/>
              </a:rPr>
              <a:t>It is the simplest directory structure , where one directory contains all files.</a:t>
            </a:r>
          </a:p>
          <a:p>
            <a:pPr marL="0" indent="0" algn="just">
              <a:buNone/>
            </a:pPr>
            <a:r>
              <a:rPr lang="en-US" dirty="0">
                <a:latin typeface="Times New Roman" panose="02020603050405020304" pitchFamily="18" charset="0"/>
                <a:cs typeface="Times New Roman" panose="02020603050405020304" pitchFamily="18" charset="0"/>
              </a:rPr>
              <a:t>This single directory is called root directory .</a:t>
            </a:r>
          </a:p>
          <a:p>
            <a:pPr marL="0" indent="0" algn="just">
              <a:buNone/>
            </a:pPr>
            <a:r>
              <a:rPr lang="en-US" dirty="0">
                <a:latin typeface="Times New Roman" panose="02020603050405020304" pitchFamily="18" charset="0"/>
                <a:cs typeface="Times New Roman" panose="02020603050405020304" pitchFamily="18" charset="0"/>
              </a:rPr>
              <a:t>Five files by 3 different users P, Q , &amp; R .User P has 2 Files, User Q has 2 Files, &amp; R has 1 file in directory.</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519A15-FC90-AAC4-B8B5-46C03EA68AD4}"/>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a:extLst>
              <a:ext uri="{FF2B5EF4-FFF2-40B4-BE49-F238E27FC236}">
                <a16:creationId xmlns:a16="http://schemas.microsoft.com/office/drawing/2014/main" id="{58744A50-1B55-AFC0-303F-848D4711E646}"/>
              </a:ext>
            </a:extLst>
          </p:cNvPr>
          <p:cNvPicPr>
            <a:picLocks noChangeAspect="1"/>
          </p:cNvPicPr>
          <p:nvPr/>
        </p:nvPicPr>
        <p:blipFill>
          <a:blip r:embed="rId2"/>
          <a:stretch>
            <a:fillRect/>
          </a:stretch>
        </p:blipFill>
        <p:spPr>
          <a:xfrm>
            <a:off x="2946274" y="4418224"/>
            <a:ext cx="2936280" cy="1176990"/>
          </a:xfrm>
          <a:prstGeom prst="rect">
            <a:avLst/>
          </a:prstGeom>
        </p:spPr>
      </p:pic>
    </p:spTree>
    <p:extLst>
      <p:ext uri="{BB962C8B-B14F-4D97-AF65-F5344CB8AC3E}">
        <p14:creationId xmlns:p14="http://schemas.microsoft.com/office/powerpoint/2010/main" val="473398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B2733-2670-0E22-86A1-3AF91366C93B}"/>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Advantages: Simple to implement </a:t>
            </a:r>
          </a:p>
          <a:p>
            <a:pPr marL="0" indent="0" algn="just">
              <a:buNone/>
            </a:pPr>
            <a:r>
              <a:rPr lang="en-US" dirty="0">
                <a:latin typeface="Times New Roman" panose="02020603050405020304" pitchFamily="18" charset="0"/>
                <a:cs typeface="Times New Roman" panose="02020603050405020304" pitchFamily="18" charset="0"/>
              </a:rPr>
              <a:t>	         Locating files become faster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Limitations :  If single user has huge number of files kept in single directory , it becomes difficult to rename name of each file.</a:t>
            </a:r>
          </a:p>
          <a:p>
            <a:pPr marL="0" indent="0" algn="just">
              <a:buNone/>
            </a:pPr>
            <a:r>
              <a:rPr lang="en-US" dirty="0">
                <a:latin typeface="Times New Roman" panose="02020603050405020304" pitchFamily="18" charset="0"/>
                <a:cs typeface="Times New Roman" panose="02020603050405020304" pitchFamily="18" charset="0"/>
              </a:rPr>
              <a:t>Different users give same name to files , which violates the rule of uniqueness of names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143FC5-EA69-771E-6D18-8D81E0858FF5}"/>
              </a:ext>
            </a:extLst>
          </p:cNvPr>
          <p:cNvSpPr>
            <a:spLocks noGrp="1"/>
          </p:cNvSpPr>
          <p:nvPr>
            <p:ph type="sldNum" sz="quarter" idx="12"/>
          </p:nvPr>
        </p:nvSpPr>
        <p:spPr/>
        <p:txBody>
          <a:bodyPr/>
          <a:lstStyle/>
          <a:p>
            <a:fld id="{BA9B540C-44DA-4F69-89C9-7C84606640D3}" type="slidenum">
              <a:rPr lang="en-US" smtClean="0"/>
              <a:pPr/>
              <a:t>15</a:t>
            </a:fld>
            <a:endParaRPr lang="en-US" dirty="0"/>
          </a:p>
        </p:txBody>
      </p:sp>
    </p:spTree>
    <p:extLst>
      <p:ext uri="{BB962C8B-B14F-4D97-AF65-F5344CB8AC3E}">
        <p14:creationId xmlns:p14="http://schemas.microsoft.com/office/powerpoint/2010/main" val="343876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BE2F9-FA1A-CC9E-35C6-C30094F48F03}"/>
              </a:ext>
            </a:extLst>
          </p:cNvPr>
          <p:cNvSpPr>
            <a:spLocks noGrp="1"/>
          </p:cNvSpPr>
          <p:nvPr>
            <p:ph idx="1"/>
          </p:nvPr>
        </p:nvSpPr>
        <p:spPr/>
        <p:txBody>
          <a:bodyPr>
            <a:normAutofit lnSpcReduction="10000"/>
          </a:bodyPr>
          <a:lstStyle/>
          <a:p>
            <a:pPr algn="just"/>
            <a:r>
              <a:rPr lang="en-US" b="1" u="sng" dirty="0">
                <a:latin typeface="Times New Roman" panose="02020603050405020304" pitchFamily="18" charset="0"/>
                <a:cs typeface="Times New Roman" panose="02020603050405020304" pitchFamily="18" charset="0"/>
              </a:rPr>
              <a:t>Two – Level Directory System :</a:t>
            </a:r>
          </a:p>
          <a:p>
            <a:pPr marL="0" indent="0" algn="just">
              <a:buNone/>
            </a:pPr>
            <a:r>
              <a:rPr lang="en-US" dirty="0">
                <a:latin typeface="Times New Roman" panose="02020603050405020304" pitchFamily="18" charset="0"/>
                <a:cs typeface="Times New Roman" panose="02020603050405020304" pitchFamily="18" charset="0"/>
              </a:rPr>
              <a:t>In the two-level directory structure, each user has his own user file directory (UFD). The UFDs have similar structures, but each lists only the files of a single user. When a user job starts or a user logs in, the system’s master file directory (MFD) is searched.</a:t>
            </a:r>
          </a:p>
          <a:p>
            <a:pPr marL="0" indent="0" algn="just">
              <a:buNone/>
            </a:pPr>
            <a:r>
              <a:rPr lang="en-US" dirty="0">
                <a:latin typeface="Times New Roman" panose="02020603050405020304" pitchFamily="18" charset="0"/>
                <a:cs typeface="Times New Roman" panose="02020603050405020304" pitchFamily="18" charset="0"/>
              </a:rPr>
              <a:t>When a user refers to a particular file, only his own UFD is searched. Thus, different users may have files with the same name, as long as all the file names within each UFD are unique. To create a file for a user, the operating system searches only that user’s UFD to ascertain whether another file of that name exists. To delete a file, the operating system confines its search to the local UFD; thus, it cannot accidentally delete another user’s file that has the same name.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C39DC2-BB7A-427A-5B0E-C3BEB3EAA166}"/>
              </a:ext>
            </a:extLst>
          </p:cNvPr>
          <p:cNvSpPr>
            <a:spLocks noGrp="1"/>
          </p:cNvSpPr>
          <p:nvPr>
            <p:ph type="sldNum" sz="quarter" idx="12"/>
          </p:nvPr>
        </p:nvSpPr>
        <p:spPr/>
        <p:txBody>
          <a:bodyPr/>
          <a:lstStyle/>
          <a:p>
            <a:fld id="{BA9B540C-44DA-4F69-89C9-7C84606640D3}" type="slidenum">
              <a:rPr lang="en-US" smtClean="0"/>
              <a:pPr/>
              <a:t>16</a:t>
            </a:fld>
            <a:endParaRPr lang="en-US" dirty="0"/>
          </a:p>
        </p:txBody>
      </p:sp>
    </p:spTree>
    <p:extLst>
      <p:ext uri="{BB962C8B-B14F-4D97-AF65-F5344CB8AC3E}">
        <p14:creationId xmlns:p14="http://schemas.microsoft.com/office/powerpoint/2010/main" val="193298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FC855-5FD1-AE42-01CA-7531DA9A101E}"/>
              </a:ext>
            </a:extLst>
          </p:cNvPr>
          <p:cNvSpPr>
            <a:spLocks noGrp="1"/>
          </p:cNvSpPr>
          <p:nvPr>
            <p:ph idx="1"/>
          </p:nvPr>
        </p:nvSpPr>
        <p:spPr>
          <a:xfrm>
            <a:off x="824948" y="3518451"/>
            <a:ext cx="7861852" cy="260771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Advantages : Solves name collision problem as every user has its own directories.</a:t>
            </a:r>
          </a:p>
          <a:p>
            <a:pPr marL="0" indent="0" algn="just">
              <a:buNone/>
            </a:pPr>
            <a:r>
              <a:rPr lang="en-US" sz="1800" dirty="0">
                <a:latin typeface="Times New Roman" panose="02020603050405020304" pitchFamily="18" charset="0"/>
                <a:cs typeface="Times New Roman" panose="02020603050405020304" pitchFamily="18" charset="0"/>
              </a:rPr>
              <a:t>Independent user gets isolated from each other .</a:t>
            </a:r>
          </a:p>
          <a:p>
            <a:pPr marL="0" indent="0" algn="just">
              <a:buNone/>
            </a:pPr>
            <a:r>
              <a:rPr lang="en-US" sz="1800" dirty="0">
                <a:latin typeface="Times New Roman" panose="02020603050405020304" pitchFamily="18" charset="0"/>
                <a:cs typeface="Times New Roman" panose="02020603050405020304" pitchFamily="18" charset="0"/>
              </a:rPr>
              <a:t>Limitations :</a:t>
            </a:r>
          </a:p>
          <a:p>
            <a:pPr marL="0" indent="0" algn="just">
              <a:buNone/>
            </a:pPr>
            <a:r>
              <a:rPr lang="en-US" sz="1800" dirty="0">
                <a:latin typeface="Times New Roman" panose="02020603050405020304" pitchFamily="18" charset="0"/>
                <a:cs typeface="Times New Roman" panose="02020603050405020304" pitchFamily="18" charset="0"/>
              </a:rPr>
              <a:t>To name a particular file , we must give both user name &amp; file name .</a:t>
            </a:r>
          </a:p>
          <a:p>
            <a:pPr marL="0" indent="0" algn="just">
              <a:buNone/>
            </a:pPr>
            <a:r>
              <a:rPr lang="en-US" sz="1800" dirty="0">
                <a:latin typeface="Times New Roman" panose="02020603050405020304" pitchFamily="18" charset="0"/>
                <a:cs typeface="Times New Roman" panose="02020603050405020304" pitchFamily="18" charset="0"/>
              </a:rPr>
              <a:t>It is not satisfactory for users with large number of files.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3A54A1-8D06-380E-09CB-42ACA0B256E6}"/>
              </a:ext>
            </a:extLst>
          </p:cNvPr>
          <p:cNvSpPr>
            <a:spLocks noGrp="1"/>
          </p:cNvSpPr>
          <p:nvPr>
            <p:ph type="sldNum" sz="quarter" idx="12"/>
          </p:nvPr>
        </p:nvSpPr>
        <p:spPr/>
        <p:txBody>
          <a:bodyPr/>
          <a:lstStyle/>
          <a:p>
            <a:fld id="{BA9B540C-44DA-4F69-89C9-7C84606640D3}" type="slidenum">
              <a:rPr lang="en-US" smtClean="0"/>
              <a:pPr/>
              <a:t>17</a:t>
            </a:fld>
            <a:endParaRPr lang="en-US" dirty="0"/>
          </a:p>
        </p:txBody>
      </p:sp>
      <p:pic>
        <p:nvPicPr>
          <p:cNvPr id="6" name="Picture 5">
            <a:extLst>
              <a:ext uri="{FF2B5EF4-FFF2-40B4-BE49-F238E27FC236}">
                <a16:creationId xmlns:a16="http://schemas.microsoft.com/office/drawing/2014/main" id="{205D6B79-CD42-471A-7941-D8E12A00A0AB}"/>
              </a:ext>
            </a:extLst>
          </p:cNvPr>
          <p:cNvPicPr>
            <a:picLocks noChangeAspect="1"/>
          </p:cNvPicPr>
          <p:nvPr/>
        </p:nvPicPr>
        <p:blipFill>
          <a:blip r:embed="rId2"/>
          <a:stretch>
            <a:fillRect/>
          </a:stretch>
        </p:blipFill>
        <p:spPr>
          <a:xfrm>
            <a:off x="1123651" y="269878"/>
            <a:ext cx="6896698" cy="2362405"/>
          </a:xfrm>
          <a:prstGeom prst="rect">
            <a:avLst/>
          </a:prstGeom>
        </p:spPr>
      </p:pic>
    </p:spTree>
    <p:extLst>
      <p:ext uri="{BB962C8B-B14F-4D97-AF65-F5344CB8AC3E}">
        <p14:creationId xmlns:p14="http://schemas.microsoft.com/office/powerpoint/2010/main" val="384618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B7064-12A2-CFC3-251E-BA63CED4FEAA}"/>
              </a:ext>
            </a:extLst>
          </p:cNvPr>
          <p:cNvSpPr>
            <a:spLocks noGrp="1"/>
          </p:cNvSpPr>
          <p:nvPr>
            <p:ph idx="1"/>
          </p:nvPr>
        </p:nvSpPr>
        <p:spPr>
          <a:xfrm>
            <a:off x="278296" y="308114"/>
            <a:ext cx="8408504" cy="5818050"/>
          </a:xfrm>
        </p:spPr>
        <p:txBody>
          <a:bodyPr/>
          <a:lstStyle/>
          <a:p>
            <a:pPr algn="just"/>
            <a:r>
              <a:rPr lang="en-US" b="1" u="sng" dirty="0">
                <a:latin typeface="Times New Roman" panose="02020603050405020304" pitchFamily="18" charset="0"/>
                <a:cs typeface="Times New Roman" panose="02020603050405020304" pitchFamily="18" charset="0"/>
              </a:rPr>
              <a:t>Hierarchical Directory Systems :</a:t>
            </a:r>
          </a:p>
          <a:p>
            <a:pPr marL="0" indent="0" algn="just">
              <a:buNone/>
            </a:pPr>
            <a:r>
              <a:rPr lang="en-US" dirty="0">
                <a:latin typeface="Times New Roman" panose="02020603050405020304" pitchFamily="18" charset="0"/>
                <a:cs typeface="Times New Roman" panose="02020603050405020304" pitchFamily="18" charset="0"/>
              </a:rPr>
              <a:t>A tree is the most common directory structure. The tree has a root directory, and every file in the system has a unique path name. A directory (or subdirectory) contains a set of files or subdirectories. A directory is simply another file, but it is treated in a special way. All directories have the same internal format. </a:t>
            </a:r>
          </a:p>
          <a:p>
            <a:pPr marL="0" indent="0" algn="just">
              <a:buNone/>
            </a:pPr>
            <a:r>
              <a:rPr lang="en-US" dirty="0">
                <a:latin typeface="Times New Roman" panose="02020603050405020304" pitchFamily="18" charset="0"/>
                <a:cs typeface="Times New Roman" panose="02020603050405020304" pitchFamily="18" charset="0"/>
              </a:rPr>
              <a:t>One bit in each directory entry defines the entry as a file (0) or as a subdirectory (1). Special system calls are used to create and delete directories. In normal use, each process has a current directory. The current directory should contain most of the files that are of current interest to the process. When reference is made to a file, the current directory is searched.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AEB825-1825-7D4B-53DA-FB5B7A799673}"/>
              </a:ext>
            </a:extLst>
          </p:cNvPr>
          <p:cNvSpPr>
            <a:spLocks noGrp="1"/>
          </p:cNvSpPr>
          <p:nvPr>
            <p:ph type="sldNum" sz="quarter" idx="12"/>
          </p:nvPr>
        </p:nvSpPr>
        <p:spPr/>
        <p:txBody>
          <a:bodyPr/>
          <a:lstStyle/>
          <a:p>
            <a:fld id="{BA9B540C-44DA-4F69-89C9-7C84606640D3}" type="slidenum">
              <a:rPr lang="en-US" smtClean="0"/>
              <a:pPr/>
              <a:t>18</a:t>
            </a:fld>
            <a:endParaRPr lang="en-US" dirty="0"/>
          </a:p>
        </p:txBody>
      </p:sp>
    </p:spTree>
    <p:extLst>
      <p:ext uri="{BB962C8B-B14F-4D97-AF65-F5344CB8AC3E}">
        <p14:creationId xmlns:p14="http://schemas.microsoft.com/office/powerpoint/2010/main" val="105661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0E104-C5E4-A7CA-887C-D8892B3339D8}"/>
              </a:ext>
            </a:extLst>
          </p:cNvPr>
          <p:cNvSpPr>
            <a:spLocks noGrp="1"/>
          </p:cNvSpPr>
          <p:nvPr>
            <p:ph type="sldNum" sz="quarter" idx="12"/>
          </p:nvPr>
        </p:nvSpPr>
        <p:spPr/>
        <p:txBody>
          <a:bodyPr/>
          <a:lstStyle/>
          <a:p>
            <a:fld id="{BA9B540C-44DA-4F69-89C9-7C84606640D3}" type="slidenum">
              <a:rPr lang="en-US" smtClean="0"/>
              <a:pPr/>
              <a:t>19</a:t>
            </a:fld>
            <a:endParaRPr lang="en-US" dirty="0"/>
          </a:p>
        </p:txBody>
      </p:sp>
      <p:pic>
        <p:nvPicPr>
          <p:cNvPr id="4" name="Picture 3">
            <a:extLst>
              <a:ext uri="{FF2B5EF4-FFF2-40B4-BE49-F238E27FC236}">
                <a16:creationId xmlns:a16="http://schemas.microsoft.com/office/drawing/2014/main" id="{E56672F9-0570-0613-0F90-11A6F2A75318}"/>
              </a:ext>
            </a:extLst>
          </p:cNvPr>
          <p:cNvPicPr>
            <a:picLocks noChangeAspect="1"/>
          </p:cNvPicPr>
          <p:nvPr/>
        </p:nvPicPr>
        <p:blipFill>
          <a:blip r:embed="rId2"/>
          <a:stretch>
            <a:fillRect/>
          </a:stretch>
        </p:blipFill>
        <p:spPr>
          <a:xfrm>
            <a:off x="978736" y="198443"/>
            <a:ext cx="6172735" cy="4016088"/>
          </a:xfrm>
          <a:prstGeom prst="rect">
            <a:avLst/>
          </a:prstGeom>
        </p:spPr>
      </p:pic>
      <p:sp>
        <p:nvSpPr>
          <p:cNvPr id="5" name="TextBox 4">
            <a:extLst>
              <a:ext uri="{FF2B5EF4-FFF2-40B4-BE49-F238E27FC236}">
                <a16:creationId xmlns:a16="http://schemas.microsoft.com/office/drawing/2014/main" id="{AEA9B618-5057-81F9-6FCF-24AB59C1EE6B}"/>
              </a:ext>
            </a:extLst>
          </p:cNvPr>
          <p:cNvSpPr txBox="1"/>
          <p:nvPr/>
        </p:nvSpPr>
        <p:spPr>
          <a:xfrm>
            <a:off x="705678" y="4731026"/>
            <a:ext cx="670891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Advantages : Users can also access the files of others users by specifying its pathname.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5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89" y="228600"/>
            <a:ext cx="8229600" cy="914400"/>
          </a:xfrm>
        </p:spPr>
        <p:txBody>
          <a:bodyPr/>
          <a:lstStyle/>
          <a:p>
            <a:r>
              <a:rPr lang="en-US" dirty="0"/>
              <a:t>Files</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When you use an application to do work - e.g., write a paper, make a spreadsheet, or draw a picture, the work is stored in RAM first </a:t>
            </a:r>
          </a:p>
          <a:p>
            <a:endParaRPr lang="en-US" dirty="0">
              <a:solidFill>
                <a:schemeClr val="tx1"/>
              </a:solidFill>
            </a:endParaRPr>
          </a:p>
          <a:p>
            <a:r>
              <a:rPr lang="en-US" dirty="0">
                <a:solidFill>
                  <a:schemeClr val="tx1"/>
                </a:solidFill>
              </a:rPr>
              <a:t>It is in danger of being lost if the power goes off (RAM is </a:t>
            </a:r>
            <a:r>
              <a:rPr lang="en-US" b="1" dirty="0">
                <a:solidFill>
                  <a:schemeClr val="tx1"/>
                </a:solidFill>
              </a:rPr>
              <a:t>volatile</a:t>
            </a:r>
            <a:r>
              <a:rPr lang="en-US" dirty="0">
                <a:solidFill>
                  <a:schemeClr val="tx1"/>
                </a:solidFill>
              </a:rPr>
              <a:t>!)</a:t>
            </a:r>
          </a:p>
          <a:p>
            <a:endParaRPr lang="en-US" dirty="0">
              <a:solidFill>
                <a:schemeClr val="tx1"/>
              </a:solidFill>
            </a:endParaRPr>
          </a:p>
          <a:p>
            <a:r>
              <a:rPr lang="en-US" dirty="0">
                <a:solidFill>
                  <a:schemeClr val="tx1"/>
                </a:solidFill>
              </a:rPr>
              <a:t>When you save it, it is copied to a secondary storage device like the hard drive</a:t>
            </a:r>
          </a:p>
          <a:p>
            <a:endParaRPr lang="en-US" dirty="0">
              <a:solidFill>
                <a:schemeClr val="tx1"/>
              </a:solidFill>
            </a:endParaRPr>
          </a:p>
          <a:p>
            <a:r>
              <a:rPr lang="en-US" dirty="0">
                <a:solidFill>
                  <a:schemeClr val="tx1"/>
                </a:solidFill>
              </a:rPr>
              <a:t>It is saved as a FILE with a name, extension, time, date, size</a:t>
            </a:r>
          </a:p>
          <a:p>
            <a:endParaRPr lang="en-US" dirty="0"/>
          </a:p>
        </p:txBody>
      </p:sp>
    </p:spTree>
    <p:extLst>
      <p:ext uri="{BB962C8B-B14F-4D97-AF65-F5344CB8AC3E}">
        <p14:creationId xmlns:p14="http://schemas.microsoft.com/office/powerpoint/2010/main" val="395586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330154" y="152400"/>
            <a:ext cx="8229600" cy="838200"/>
          </a:xfrm>
        </p:spPr>
        <p:txBody>
          <a:bodyPr/>
          <a:lstStyle/>
          <a:p>
            <a:r>
              <a:rPr lang="en-US" dirty="0"/>
              <a:t>File Formats</a:t>
            </a:r>
          </a:p>
        </p:txBody>
      </p:sp>
      <p:sp>
        <p:nvSpPr>
          <p:cNvPr id="80898" name="Rectangle 3"/>
          <p:cNvSpPr>
            <a:spLocks noGrp="1" noChangeArrowheads="1"/>
          </p:cNvSpPr>
          <p:nvPr>
            <p:ph idx="1"/>
          </p:nvPr>
        </p:nvSpPr>
        <p:spPr>
          <a:xfrm>
            <a:off x="457200" y="1295400"/>
            <a:ext cx="8229600" cy="4830763"/>
          </a:xfrm>
        </p:spPr>
        <p:txBody>
          <a:bodyPr/>
          <a:lstStyle/>
          <a:p>
            <a:r>
              <a:rPr lang="en-US" sz="2400" dirty="0">
                <a:solidFill>
                  <a:schemeClr val="tx1"/>
                </a:solidFill>
              </a:rPr>
              <a:t>A file format refers to the organization and layout of data that is stored in a file</a:t>
            </a:r>
          </a:p>
          <a:p>
            <a:endParaRPr lang="en-US" sz="2400" dirty="0">
              <a:solidFill>
                <a:schemeClr val="tx1"/>
              </a:solidFill>
            </a:endParaRPr>
          </a:p>
          <a:p>
            <a:r>
              <a:rPr lang="en-US" sz="2400" dirty="0">
                <a:solidFill>
                  <a:schemeClr val="tx1"/>
                </a:solidFill>
              </a:rPr>
              <a:t>A file extension usually indicates the format of a file and the application which was used to create the file</a:t>
            </a:r>
          </a:p>
          <a:p>
            <a:endParaRPr lang="en-US" sz="2400" dirty="0">
              <a:solidFill>
                <a:schemeClr val="tx1"/>
              </a:solidFill>
            </a:endParaRPr>
          </a:p>
          <a:p>
            <a:r>
              <a:rPr lang="en-US" sz="2400" b="1" dirty="0">
                <a:solidFill>
                  <a:schemeClr val="tx1"/>
                </a:solidFill>
              </a:rPr>
              <a:t>But it does not have to!  Just changing the extension on a file from xlsx to zip does not make the file a zip file!  It needs to be converted from a spreadsheet to a zipped file using the zip application.</a:t>
            </a:r>
          </a:p>
        </p:txBody>
      </p:sp>
      <p:sp>
        <p:nvSpPr>
          <p:cNvPr id="80900" name="Slide Number Placeholder 4"/>
          <p:cNvSpPr>
            <a:spLocks noGrp="1"/>
          </p:cNvSpPr>
          <p:nvPr>
            <p:ph type="sldNum" sz="quarter" idx="12"/>
          </p:nvPr>
        </p:nvSpPr>
        <p:spPr>
          <a:noFill/>
        </p:spPr>
        <p:txBody>
          <a:bodyPr/>
          <a:lstStyle/>
          <a:p>
            <a:fld id="{B7D71AE8-DC1C-4673-8C4B-74E7EA95E44B}" type="slidenum">
              <a:rPr lang="en-US">
                <a:cs typeface="Arial" charset="0"/>
              </a:rPr>
              <a:pPr/>
              <a:t>20</a:t>
            </a:fld>
            <a:endParaRPr lang="en-US" dirty="0">
              <a:cs typeface="Arial" charset="0"/>
            </a:endParaRPr>
          </a:p>
        </p:txBody>
      </p:sp>
    </p:spTree>
    <p:extLst>
      <p:ext uri="{BB962C8B-B14F-4D97-AF65-F5344CB8AC3E}">
        <p14:creationId xmlns:p14="http://schemas.microsoft.com/office/powerpoint/2010/main" val="89217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p:spPr>
        <p:txBody>
          <a:bodyPr/>
          <a:lstStyle/>
          <a:p>
            <a:r>
              <a:rPr lang="en-US" dirty="0"/>
              <a:t>Applications and Files</a:t>
            </a:r>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a:solidFill>
                  <a:schemeClr val="tx1"/>
                </a:solidFill>
              </a:rPr>
              <a:t>Most applications that create files have a file menu</a:t>
            </a:r>
          </a:p>
          <a:p>
            <a:endParaRPr lang="en-US" dirty="0">
              <a:solidFill>
                <a:schemeClr val="tx1"/>
              </a:solidFill>
            </a:endParaRPr>
          </a:p>
          <a:p>
            <a:r>
              <a:rPr lang="en-US" dirty="0">
                <a:solidFill>
                  <a:schemeClr val="tx1"/>
                </a:solidFill>
              </a:rPr>
              <a:t>Choices will include Save and Save As</a:t>
            </a:r>
          </a:p>
          <a:p>
            <a:pPr lvl="1"/>
            <a:r>
              <a:rPr lang="en-US" sz="2000" dirty="0">
                <a:solidFill>
                  <a:schemeClr val="tx1"/>
                </a:solidFill>
              </a:rPr>
              <a:t>Save saves on same filename, if has been saved once already</a:t>
            </a:r>
          </a:p>
          <a:p>
            <a:pPr lvl="1"/>
            <a:r>
              <a:rPr lang="en-US" sz="2000" dirty="0">
                <a:solidFill>
                  <a:schemeClr val="tx1"/>
                </a:solidFill>
              </a:rPr>
              <a:t>Save asks for new name if has not been saved before</a:t>
            </a:r>
          </a:p>
          <a:p>
            <a:pPr lvl="1"/>
            <a:r>
              <a:rPr lang="en-US" sz="2000" dirty="0">
                <a:solidFill>
                  <a:schemeClr val="tx1"/>
                </a:solidFill>
              </a:rPr>
              <a:t>Save As asks for new name and saves new copy of file</a:t>
            </a:r>
          </a:p>
          <a:p>
            <a:pPr lvl="1"/>
            <a:endParaRPr lang="en-US" sz="2000" dirty="0">
              <a:solidFill>
                <a:schemeClr val="tx1"/>
              </a:solidFill>
            </a:endParaRPr>
          </a:p>
          <a:p>
            <a:r>
              <a:rPr lang="en-US" dirty="0">
                <a:solidFill>
                  <a:schemeClr val="tx1"/>
                </a:solidFill>
              </a:rPr>
              <a:t>Duplicate – makes another copy with new name but you keep editing old version</a:t>
            </a:r>
          </a:p>
          <a:p>
            <a:endParaRPr lang="en-US" dirty="0">
              <a:solidFill>
                <a:schemeClr val="tx1"/>
              </a:solidFill>
            </a:endParaRPr>
          </a:p>
          <a:p>
            <a:r>
              <a:rPr lang="en-US" dirty="0">
                <a:solidFill>
                  <a:schemeClr val="tx1"/>
                </a:solidFill>
              </a:rPr>
              <a:t>Rename – allows you to change the name of the current file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21</a:t>
            </a:fld>
            <a:endParaRPr lang="en-US" dirty="0"/>
          </a:p>
        </p:txBody>
      </p:sp>
    </p:spTree>
    <p:extLst>
      <p:ext uri="{BB962C8B-B14F-4D97-AF65-F5344CB8AC3E}">
        <p14:creationId xmlns:p14="http://schemas.microsoft.com/office/powerpoint/2010/main" val="90481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8229600" cy="762000"/>
          </a:xfrm>
        </p:spPr>
        <p:txBody>
          <a:bodyPr/>
          <a:lstStyle/>
          <a:p>
            <a:pPr eaLnBrk="1" hangingPunct="1"/>
            <a:r>
              <a:rPr lang="en-US" dirty="0"/>
              <a:t>File Management</a:t>
            </a:r>
          </a:p>
        </p:txBody>
      </p:sp>
      <p:sp>
        <p:nvSpPr>
          <p:cNvPr id="10244" name="Rectangle 3"/>
          <p:cNvSpPr>
            <a:spLocks noGrp="1" noChangeArrowheads="1"/>
          </p:cNvSpPr>
          <p:nvPr>
            <p:ph idx="1"/>
          </p:nvPr>
        </p:nvSpPr>
        <p:spPr>
          <a:xfrm>
            <a:off x="228600" y="1219200"/>
            <a:ext cx="8686800" cy="4906963"/>
          </a:xfrm>
        </p:spPr>
        <p:txBody>
          <a:bodyPr>
            <a:normAutofit/>
          </a:bodyPr>
          <a:lstStyle/>
          <a:p>
            <a:pPr eaLnBrk="1" hangingPunct="1"/>
            <a:r>
              <a:rPr lang="en-US" dirty="0">
                <a:solidFill>
                  <a:schemeClr val="tx1"/>
                </a:solidFill>
              </a:rPr>
              <a:t>The operating system provides an organizational structure to the computer’s data and programs</a:t>
            </a:r>
          </a:p>
          <a:p>
            <a:pPr eaLnBrk="1" hangingPunct="1"/>
            <a:r>
              <a:rPr lang="en-US" dirty="0">
                <a:solidFill>
                  <a:schemeClr val="tx1"/>
                </a:solidFill>
              </a:rPr>
              <a:t>Hierarchical structure of directories:</a:t>
            </a:r>
          </a:p>
          <a:p>
            <a:pPr lvl="1" eaLnBrk="1" hangingPunct="1"/>
            <a:r>
              <a:rPr lang="en-US" sz="2600" dirty="0">
                <a:solidFill>
                  <a:schemeClr val="tx1"/>
                </a:solidFill>
              </a:rPr>
              <a:t>Drives</a:t>
            </a:r>
          </a:p>
          <a:p>
            <a:pPr lvl="2" eaLnBrk="1" hangingPunct="1"/>
            <a:r>
              <a:rPr lang="en-US" sz="2600" dirty="0">
                <a:solidFill>
                  <a:schemeClr val="tx1"/>
                </a:solidFill>
              </a:rPr>
              <a:t>Folders</a:t>
            </a:r>
          </a:p>
          <a:p>
            <a:pPr lvl="3"/>
            <a:r>
              <a:rPr lang="en-US" sz="2600" dirty="0">
                <a:solidFill>
                  <a:schemeClr val="tx1"/>
                </a:solidFill>
              </a:rPr>
              <a:t>and more Folders …</a:t>
            </a:r>
            <a:endParaRPr lang="en-US" sz="2600" dirty="0">
              <a:solidFill>
                <a:schemeClr val="tx1"/>
              </a:solidFill>
              <a:latin typeface="Verdana" pitchFamily="34" charset="0"/>
            </a:endParaRPr>
          </a:p>
          <a:p>
            <a:pPr lvl="4" eaLnBrk="1" hangingPunct="1"/>
            <a:r>
              <a:rPr lang="en-US" sz="2600" dirty="0">
                <a:solidFill>
                  <a:schemeClr val="tx1"/>
                </a:solidFill>
                <a:latin typeface="Verdana" pitchFamily="34" charset="0"/>
              </a:rPr>
              <a:t>Files</a:t>
            </a:r>
          </a:p>
          <a:p>
            <a:r>
              <a:rPr lang="en-US" sz="2800" dirty="0">
                <a:solidFill>
                  <a:schemeClr val="tx1"/>
                </a:solidFill>
              </a:rPr>
              <a:t>Storage</a:t>
            </a:r>
            <a:r>
              <a:rPr lang="en-US" sz="3300" dirty="0">
                <a:solidFill>
                  <a:schemeClr val="tx1"/>
                </a:solidFill>
              </a:rPr>
              <a:t> </a:t>
            </a:r>
            <a:r>
              <a:rPr lang="en-US" sz="2800" dirty="0">
                <a:solidFill>
                  <a:schemeClr val="tx1"/>
                </a:solidFill>
              </a:rPr>
              <a:t>metaphors help you visualize and mentally organize the files on your disks and other storage devices</a:t>
            </a:r>
          </a:p>
          <a:p>
            <a:endParaRPr lang="en-US" sz="4000" dirty="0"/>
          </a:p>
        </p:txBody>
      </p:sp>
      <p:sp>
        <p:nvSpPr>
          <p:cNvPr id="5" name="Slide Number Placeholder 5"/>
          <p:cNvSpPr>
            <a:spLocks noGrp="1"/>
          </p:cNvSpPr>
          <p:nvPr>
            <p:ph type="sldNum" sz="quarter" idx="12"/>
          </p:nvPr>
        </p:nvSpPr>
        <p:spPr/>
        <p:txBody>
          <a:bodyPr/>
          <a:lstStyle/>
          <a:p>
            <a:pPr>
              <a:defRPr/>
            </a:pPr>
            <a:fld id="{332A354B-12F6-4F5F-9D03-5723A0C14324}" type="slidenum">
              <a:rPr lang="en-US" altLang="en-US"/>
              <a:pPr>
                <a:defRPr/>
              </a:pPr>
              <a:t>22</a:t>
            </a:fld>
            <a:endParaRPr lang="en-US" altLang="en-US" dirty="0"/>
          </a:p>
        </p:txBody>
      </p:sp>
    </p:spTree>
    <p:extLst>
      <p:ext uri="{BB962C8B-B14F-4D97-AF65-F5344CB8AC3E}">
        <p14:creationId xmlns:p14="http://schemas.microsoft.com/office/powerpoint/2010/main" val="22850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42784" y="457200"/>
            <a:ext cx="8382000" cy="609600"/>
          </a:xfrm>
        </p:spPr>
        <p:txBody>
          <a:bodyPr/>
          <a:lstStyle/>
          <a:p>
            <a:pPr eaLnBrk="1" hangingPunct="1"/>
            <a:r>
              <a:rPr lang="en-US" altLang="en-US" sz="6000" dirty="0"/>
              <a:t>Allocation Methods</a:t>
            </a:r>
          </a:p>
        </p:txBody>
      </p:sp>
      <p:sp>
        <p:nvSpPr>
          <p:cNvPr id="12292" name="Rectangle 3"/>
          <p:cNvSpPr>
            <a:spLocks noGrp="1" noChangeArrowheads="1"/>
          </p:cNvSpPr>
          <p:nvPr>
            <p:ph type="body" idx="1"/>
          </p:nvPr>
        </p:nvSpPr>
        <p:spPr/>
        <p:txBody>
          <a:bodyPr>
            <a:normAutofit/>
          </a:bodyPr>
          <a:lstStyle/>
          <a:p>
            <a:pPr marL="990600" lvl="1" indent="-533400" eaLnBrk="1" hangingPunct="1">
              <a:buFontTx/>
              <a:buAutoNum type="arabicPeriod"/>
            </a:pPr>
            <a:r>
              <a:rPr lang="en-US" altLang="en-US" sz="3600" dirty="0">
                <a:solidFill>
                  <a:schemeClr val="tx1"/>
                </a:solidFill>
              </a:rPr>
              <a:t>Contiguous allocation</a:t>
            </a:r>
          </a:p>
          <a:p>
            <a:pPr marL="990600" lvl="1" indent="-533400" eaLnBrk="1" hangingPunct="1">
              <a:buFontTx/>
              <a:buAutoNum type="arabicPeriod"/>
            </a:pPr>
            <a:r>
              <a:rPr lang="en-US" altLang="en-US" sz="3600" dirty="0">
                <a:solidFill>
                  <a:schemeClr val="tx1"/>
                </a:solidFill>
              </a:rPr>
              <a:t>Linked List allocation</a:t>
            </a:r>
          </a:p>
          <a:p>
            <a:pPr marL="990600" lvl="1" indent="-533400" eaLnBrk="1" hangingPunct="1">
              <a:buFontTx/>
              <a:buAutoNum type="arabicPeriod"/>
            </a:pPr>
            <a:r>
              <a:rPr lang="en-US" altLang="en-US" sz="3600" dirty="0">
                <a:solidFill>
                  <a:schemeClr val="tx1"/>
                </a:solidFill>
              </a:rPr>
              <a:t>Indexed allocation</a:t>
            </a:r>
          </a:p>
          <a:p>
            <a:pPr marL="990600" lvl="1" indent="-533400" eaLnBrk="1" hangingPunct="1">
              <a:buFontTx/>
              <a:buAutoNum type="arabicPeriod"/>
            </a:pPr>
            <a:r>
              <a:rPr lang="en-US" altLang="en-US" sz="3600">
                <a:solidFill>
                  <a:schemeClr val="tx1"/>
                </a:solidFill>
              </a:rPr>
              <a:t>I nodes</a:t>
            </a:r>
            <a:endParaRPr lang="en-US" altLang="en-US" sz="3600" dirty="0">
              <a:solidFill>
                <a:schemeClr val="tx1"/>
              </a:solidFill>
            </a:endParaRPr>
          </a:p>
        </p:txBody>
      </p:sp>
    </p:spTree>
    <p:extLst>
      <p:ext uri="{BB962C8B-B14F-4D97-AF65-F5344CB8AC3E}">
        <p14:creationId xmlns:p14="http://schemas.microsoft.com/office/powerpoint/2010/main" val="115450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330994"/>
            <a:ext cx="8382000" cy="609600"/>
          </a:xfrm>
        </p:spPr>
        <p:txBody>
          <a:bodyPr/>
          <a:lstStyle/>
          <a:p>
            <a:pPr eaLnBrk="1" hangingPunct="1"/>
            <a:r>
              <a:rPr lang="en-US" altLang="en-US" dirty="0"/>
              <a:t>1. Contiguous Allocation</a:t>
            </a:r>
          </a:p>
        </p:txBody>
      </p:sp>
      <p:sp>
        <p:nvSpPr>
          <p:cNvPr id="14340" name="Rectangle 3"/>
          <p:cNvSpPr>
            <a:spLocks noGrp="1" noChangeArrowheads="1"/>
          </p:cNvSpPr>
          <p:nvPr>
            <p:ph type="body" idx="1"/>
          </p:nvPr>
        </p:nvSpPr>
        <p:spPr>
          <a:xfrm>
            <a:off x="152400" y="1193543"/>
            <a:ext cx="8839200" cy="5133975"/>
          </a:xfrm>
        </p:spPr>
        <p:txBody>
          <a:bodyPr/>
          <a:lstStyle/>
          <a:p>
            <a:pPr eaLnBrk="1" hangingPunct="1">
              <a:lnSpc>
                <a:spcPct val="90000"/>
              </a:lnSpc>
            </a:pPr>
            <a:r>
              <a:rPr lang="en-US" altLang="en-US" sz="3600" dirty="0">
                <a:solidFill>
                  <a:schemeClr val="tx1"/>
                </a:solidFill>
              </a:rPr>
              <a:t>Each file occupies a set of contiguous blocks on the disk.</a:t>
            </a:r>
          </a:p>
          <a:p>
            <a:pPr eaLnBrk="1" hangingPunct="1">
              <a:lnSpc>
                <a:spcPct val="90000"/>
              </a:lnSpc>
            </a:pPr>
            <a:r>
              <a:rPr lang="en-US" altLang="en-US" sz="3600" dirty="0">
                <a:solidFill>
                  <a:schemeClr val="tx1"/>
                </a:solidFill>
              </a:rPr>
              <a:t>Simple: only starting location (block #) and length (number of blocks) required.</a:t>
            </a:r>
          </a:p>
          <a:p>
            <a:pPr eaLnBrk="1" hangingPunct="1">
              <a:lnSpc>
                <a:spcPct val="90000"/>
              </a:lnSpc>
            </a:pPr>
            <a:r>
              <a:rPr lang="en-US" altLang="en-US" sz="3600" dirty="0">
                <a:solidFill>
                  <a:schemeClr val="tx1"/>
                </a:solidFill>
              </a:rPr>
              <a:t>Enables random access.</a:t>
            </a:r>
          </a:p>
          <a:p>
            <a:pPr eaLnBrk="1" hangingPunct="1">
              <a:lnSpc>
                <a:spcPct val="90000"/>
              </a:lnSpc>
            </a:pPr>
            <a:r>
              <a:rPr lang="en-US" altLang="en-US" sz="3600" dirty="0">
                <a:solidFill>
                  <a:schemeClr val="tx1"/>
                </a:solidFill>
              </a:rPr>
              <a:t>Wasteful of space (dynamic storage-allocation problem).</a:t>
            </a:r>
          </a:p>
          <a:p>
            <a:pPr eaLnBrk="1" hangingPunct="1">
              <a:lnSpc>
                <a:spcPct val="90000"/>
              </a:lnSpc>
            </a:pPr>
            <a:r>
              <a:rPr lang="en-US" altLang="en-US" sz="3600" dirty="0">
                <a:solidFill>
                  <a:schemeClr val="tx1"/>
                </a:solidFill>
              </a:rPr>
              <a:t>Files cannot grow.</a:t>
            </a:r>
          </a:p>
        </p:txBody>
      </p:sp>
      <p:sp>
        <p:nvSpPr>
          <p:cNvPr id="14341" name="Rectangle 9"/>
          <p:cNvSpPr>
            <a:spLocks noChangeArrowheads="1"/>
          </p:cNvSpPr>
          <p:nvPr/>
        </p:nvSpPr>
        <p:spPr bwMode="auto">
          <a:xfrm>
            <a:off x="882650" y="5399088"/>
            <a:ext cx="70294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l" rtl="0"/>
            <a:endParaRPr lang="he-IL" altLang="en-US"/>
          </a:p>
        </p:txBody>
      </p:sp>
    </p:spTree>
    <p:extLst>
      <p:ext uri="{BB962C8B-B14F-4D97-AF65-F5344CB8AC3E}">
        <p14:creationId xmlns:p14="http://schemas.microsoft.com/office/powerpoint/2010/main" val="417205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cs typeface="Times New Roman" panose="02020603050405020304" pitchFamily="18" charset="0"/>
              </a:rPr>
              <a:t>A. Frank - P.  Weisberg</a:t>
            </a:r>
          </a:p>
        </p:txBody>
      </p:sp>
      <p:sp>
        <p:nvSpPr>
          <p:cNvPr id="15363" name="Rectangle 2"/>
          <p:cNvSpPr>
            <a:spLocks noGrp="1" noChangeArrowheads="1"/>
          </p:cNvSpPr>
          <p:nvPr>
            <p:ph type="title"/>
          </p:nvPr>
        </p:nvSpPr>
        <p:spPr>
          <a:xfrm>
            <a:off x="228600" y="381000"/>
            <a:ext cx="8686800" cy="914400"/>
          </a:xfrm>
        </p:spPr>
        <p:txBody>
          <a:bodyPr/>
          <a:lstStyle/>
          <a:p>
            <a:pPr eaLnBrk="1" hangingPunct="1"/>
            <a:r>
              <a:rPr lang="en-US" altLang="en-US" sz="4000" dirty="0"/>
              <a:t>Contiguous File Allocation Example</a:t>
            </a:r>
          </a:p>
        </p:txBody>
      </p:sp>
      <p:pic>
        <p:nvPicPr>
          <p:cNvPr id="1536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 y="1631950"/>
            <a:ext cx="8372475"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64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203200"/>
            <a:ext cx="8610600" cy="844550"/>
          </a:xfrm>
        </p:spPr>
        <p:txBody>
          <a:bodyPr/>
          <a:lstStyle/>
          <a:p>
            <a:pPr eaLnBrk="1" hangingPunct="1"/>
            <a:r>
              <a:rPr lang="en-US" altLang="en-US" dirty="0"/>
              <a:t>2. Linked List Allocation</a:t>
            </a:r>
          </a:p>
        </p:txBody>
      </p:sp>
      <p:sp>
        <p:nvSpPr>
          <p:cNvPr id="19460" name="Rectangle 3"/>
          <p:cNvSpPr>
            <a:spLocks noGrp="1" noChangeArrowheads="1"/>
          </p:cNvSpPr>
          <p:nvPr>
            <p:ph type="body" idx="1"/>
          </p:nvPr>
        </p:nvSpPr>
        <p:spPr>
          <a:xfrm>
            <a:off x="749300" y="1557338"/>
            <a:ext cx="8394700" cy="5257800"/>
          </a:xfrm>
        </p:spPr>
        <p:txBody>
          <a:bodyPr/>
          <a:lstStyle/>
          <a:p>
            <a:pPr eaLnBrk="1" hangingPunct="1"/>
            <a:r>
              <a:rPr lang="en-US" altLang="en-US" dirty="0">
                <a:solidFill>
                  <a:schemeClr val="tx1"/>
                </a:solidFill>
              </a:rPr>
              <a:t>Each file is a linked list of disk blocks: blocks may be scattered anywhere on the disk.</a:t>
            </a: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r>
              <a:rPr lang="en-US" altLang="en-US" dirty="0">
                <a:solidFill>
                  <a:schemeClr val="tx1"/>
                </a:solidFill>
              </a:rPr>
              <a:t>Simple: need only starting address.</a:t>
            </a:r>
          </a:p>
          <a:p>
            <a:pPr eaLnBrk="1" hangingPunct="1"/>
            <a:r>
              <a:rPr lang="en-US" altLang="en-US" dirty="0">
                <a:solidFill>
                  <a:schemeClr val="tx1"/>
                </a:solidFill>
              </a:rPr>
              <a:t>Free-space management: no waste of space. </a:t>
            </a:r>
          </a:p>
          <a:p>
            <a:pPr eaLnBrk="1" hangingPunct="1"/>
            <a:r>
              <a:rPr lang="en-US" altLang="en-US" dirty="0">
                <a:solidFill>
                  <a:schemeClr val="tx1"/>
                </a:solidFill>
              </a:rPr>
              <a:t>No random access.</a:t>
            </a:r>
          </a:p>
        </p:txBody>
      </p:sp>
      <p:grpSp>
        <p:nvGrpSpPr>
          <p:cNvPr id="19461" name="Group 9"/>
          <p:cNvGrpSpPr>
            <a:grpSpLocks/>
          </p:cNvGrpSpPr>
          <p:nvPr/>
        </p:nvGrpSpPr>
        <p:grpSpPr bwMode="auto">
          <a:xfrm>
            <a:off x="2678113" y="2759075"/>
            <a:ext cx="2760662" cy="1500188"/>
            <a:chOff x="1687" y="1576"/>
            <a:chExt cx="1739" cy="945"/>
          </a:xfrm>
        </p:grpSpPr>
        <p:sp>
          <p:nvSpPr>
            <p:cNvPr id="19462" name="Rectangle 4"/>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r>
                <a:rPr lang="en-US" altLang="en-US" sz="1800">
                  <a:latin typeface="Helvetica" panose="020B0604020202020204" pitchFamily="34" charset="0"/>
                </a:rPr>
                <a:t>pointer</a:t>
              </a:r>
            </a:p>
          </p:txBody>
        </p:sp>
        <p:sp>
          <p:nvSpPr>
            <p:cNvPr id="19463" name="Rectangle 5"/>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19464" name="Text Box 6"/>
            <p:cNvSpPr txBox="1">
              <a:spLocks noChangeArrowheads="1"/>
            </p:cNvSpPr>
            <p:nvPr/>
          </p:nvSpPr>
          <p:spPr bwMode="auto">
            <a:xfrm>
              <a:off x="1687" y="1597"/>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spcBef>
                  <a:spcPct val="50000"/>
                </a:spcBef>
              </a:pPr>
              <a:r>
                <a:rPr lang="en-US" altLang="en-US" sz="1800">
                  <a:latin typeface="Helvetica" panose="020B0604020202020204" pitchFamily="34" charset="0"/>
                </a:rPr>
                <a:t>block      =</a:t>
              </a:r>
            </a:p>
          </p:txBody>
        </p:sp>
      </p:grpSp>
    </p:spTree>
    <p:extLst>
      <p:ext uri="{BB962C8B-B14F-4D97-AF65-F5344CB8AC3E}">
        <p14:creationId xmlns:p14="http://schemas.microsoft.com/office/powerpoint/2010/main" val="331162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cs typeface="Times New Roman" panose="02020603050405020304" pitchFamily="18" charset="0"/>
              </a:rPr>
              <a:t>A. Frank - P.  Weisberg</a:t>
            </a:r>
          </a:p>
        </p:txBody>
      </p:sp>
      <p:sp>
        <p:nvSpPr>
          <p:cNvPr id="20483" name="Rectangle 2"/>
          <p:cNvSpPr>
            <a:spLocks noGrp="1" noChangeArrowheads="1"/>
          </p:cNvSpPr>
          <p:nvPr>
            <p:ph type="title"/>
          </p:nvPr>
        </p:nvSpPr>
        <p:spPr>
          <a:xfrm>
            <a:off x="381000" y="304800"/>
            <a:ext cx="8382000" cy="914400"/>
          </a:xfrm>
        </p:spPr>
        <p:txBody>
          <a:bodyPr/>
          <a:lstStyle/>
          <a:p>
            <a:pPr eaLnBrk="1" hangingPunct="1"/>
            <a:r>
              <a:rPr lang="en-US" altLang="en-US" sz="4400" dirty="0"/>
              <a:t>Linked List Allocation Example</a:t>
            </a:r>
          </a:p>
        </p:txBody>
      </p:sp>
      <p:pic>
        <p:nvPicPr>
          <p:cNvPr id="2048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700" y="1627188"/>
            <a:ext cx="8369300"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81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447800"/>
          </a:xfrm>
        </p:spPr>
        <p:txBody>
          <a:bodyPr/>
          <a:lstStyle/>
          <a:p>
            <a:r>
              <a:rPr lang="en-US" altLang="en-US" sz="4400" dirty="0"/>
              <a:t>3. Linked List Allocation Using a Table in Memory</a:t>
            </a:r>
            <a:endParaRPr lang="en-IN" sz="4400" dirty="0"/>
          </a:p>
        </p:txBody>
      </p:sp>
      <p:sp>
        <p:nvSpPr>
          <p:cNvPr id="4" name="Content Placeholder 3"/>
          <p:cNvSpPr>
            <a:spLocks noGrp="1"/>
          </p:cNvSpPr>
          <p:nvPr>
            <p:ph idx="1"/>
          </p:nvPr>
        </p:nvSpPr>
        <p:spPr/>
        <p:txBody>
          <a:bodyPr/>
          <a:lstStyle/>
          <a:p>
            <a:endParaRPr lang="en-IN" dirty="0"/>
          </a:p>
          <a:p>
            <a:r>
              <a:rPr lang="en-IN" dirty="0">
                <a:solidFill>
                  <a:schemeClr val="tx1"/>
                </a:solidFill>
              </a:rPr>
              <a:t>Each block needs a pointer information, due to this entire block is not fully utilised to store data. </a:t>
            </a:r>
          </a:p>
          <a:p>
            <a:endParaRPr lang="en-IN" dirty="0">
              <a:solidFill>
                <a:schemeClr val="tx1"/>
              </a:solidFill>
            </a:endParaRPr>
          </a:p>
          <a:p>
            <a:r>
              <a:rPr lang="en-IN" dirty="0">
                <a:solidFill>
                  <a:schemeClr val="tx1"/>
                </a:solidFill>
              </a:rPr>
              <a:t>To avoid the problem pointer information can be stored in table.</a:t>
            </a:r>
          </a:p>
        </p:txBody>
      </p:sp>
      <p:sp>
        <p:nvSpPr>
          <p:cNvPr id="3" name="Slide Number Placeholder 2"/>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969123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xfrm>
            <a:off x="152400" y="228600"/>
            <a:ext cx="8839200" cy="838200"/>
          </a:xfrm>
        </p:spPr>
        <p:txBody>
          <a:bodyPr/>
          <a:lstStyle/>
          <a:p>
            <a:pPr eaLnBrk="1" hangingPunct="1"/>
            <a:r>
              <a:rPr lang="en-US" altLang="en-US" sz="3200" dirty="0"/>
              <a:t>Linked List Allocation Using a Table in Memory</a:t>
            </a:r>
          </a:p>
        </p:txBody>
      </p:sp>
      <p:pic>
        <p:nvPicPr>
          <p:cNvPr id="23556" name="Picture 4"/>
          <p:cNvPicPr>
            <a:picLocks noGrp="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09600" y="1275556"/>
            <a:ext cx="7924800" cy="5353844"/>
          </a:xfrm>
        </p:spPr>
      </p:pic>
    </p:spTree>
    <p:extLst>
      <p:ext uri="{BB962C8B-B14F-4D97-AF65-F5344CB8AC3E}">
        <p14:creationId xmlns:p14="http://schemas.microsoft.com/office/powerpoint/2010/main" val="29963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228600" y="599303"/>
            <a:ext cx="8487032" cy="990600"/>
          </a:xfrm>
        </p:spPr>
        <p:txBody>
          <a:bodyPr/>
          <a:lstStyle/>
          <a:p>
            <a:r>
              <a:rPr lang="en-US" dirty="0"/>
              <a:t>File Names and Extensions</a:t>
            </a:r>
          </a:p>
        </p:txBody>
      </p:sp>
      <p:sp>
        <p:nvSpPr>
          <p:cNvPr id="74754" name="Rectangle 3"/>
          <p:cNvSpPr>
            <a:spLocks noGrp="1" noChangeArrowheads="1"/>
          </p:cNvSpPr>
          <p:nvPr>
            <p:ph idx="1"/>
          </p:nvPr>
        </p:nvSpPr>
        <p:spPr>
          <a:xfrm>
            <a:off x="486032" y="1984117"/>
            <a:ext cx="8229600" cy="4525963"/>
          </a:xfrm>
        </p:spPr>
        <p:txBody>
          <a:bodyPr/>
          <a:lstStyle/>
          <a:p>
            <a:r>
              <a:rPr lang="en-US" sz="2400" dirty="0">
                <a:solidFill>
                  <a:schemeClr val="tx1"/>
                </a:solidFill>
              </a:rPr>
              <a:t>You must adhere to file-naming conventions when saving files</a:t>
            </a:r>
          </a:p>
          <a:p>
            <a:pPr lvl="1"/>
            <a:r>
              <a:rPr lang="en-US" sz="2000" dirty="0">
                <a:solidFill>
                  <a:schemeClr val="tx1"/>
                </a:solidFill>
              </a:rPr>
              <a:t>Case sensitivity – upper and lower case are different</a:t>
            </a:r>
          </a:p>
          <a:p>
            <a:pPr lvl="2"/>
            <a:r>
              <a:rPr lang="en-US" sz="2000" dirty="0">
                <a:solidFill>
                  <a:schemeClr val="tx1"/>
                </a:solidFill>
              </a:rPr>
              <a:t>True in Linux and Unix variations, not in Windows</a:t>
            </a:r>
          </a:p>
          <a:p>
            <a:pPr lvl="1"/>
            <a:r>
              <a:rPr lang="en-US" sz="2000" dirty="0">
                <a:solidFill>
                  <a:schemeClr val="tx1"/>
                </a:solidFill>
              </a:rPr>
              <a:t>Maximum length (Windows 260 characters)</a:t>
            </a:r>
          </a:p>
          <a:p>
            <a:pPr lvl="1"/>
            <a:r>
              <a:rPr lang="en-US" sz="2000" dirty="0">
                <a:solidFill>
                  <a:schemeClr val="tx1"/>
                </a:solidFill>
              </a:rPr>
              <a:t>Spaces allowed</a:t>
            </a:r>
          </a:p>
          <a:p>
            <a:pPr lvl="1"/>
            <a:r>
              <a:rPr lang="en-US" sz="2000" dirty="0">
                <a:solidFill>
                  <a:schemeClr val="tx1"/>
                </a:solidFill>
              </a:rPr>
              <a:t>Digits allowed</a:t>
            </a:r>
          </a:p>
          <a:p>
            <a:pPr lvl="1"/>
            <a:r>
              <a:rPr lang="en-US" sz="2000" dirty="0">
                <a:solidFill>
                  <a:schemeClr val="tx1"/>
                </a:solidFill>
              </a:rPr>
              <a:t>\ / : * ? " &lt; &gt; |   not allowed</a:t>
            </a:r>
          </a:p>
          <a:p>
            <a:pPr lvl="1"/>
            <a:endParaRPr lang="en-US" sz="2000" dirty="0">
              <a:solidFill>
                <a:schemeClr val="tx1"/>
              </a:solidFill>
            </a:endParaRPr>
          </a:p>
          <a:p>
            <a:r>
              <a:rPr lang="en-US" sz="2400" dirty="0">
                <a:solidFill>
                  <a:schemeClr val="tx1"/>
                </a:solidFill>
              </a:rPr>
              <a:t>File extensions provide clues to the file contents</a:t>
            </a:r>
          </a:p>
        </p:txBody>
      </p:sp>
      <p:sp>
        <p:nvSpPr>
          <p:cNvPr id="74756" name="Slide Number Placeholder 4"/>
          <p:cNvSpPr>
            <a:spLocks noGrp="1"/>
          </p:cNvSpPr>
          <p:nvPr>
            <p:ph type="sldNum" sz="quarter" idx="12"/>
          </p:nvPr>
        </p:nvSpPr>
        <p:spPr>
          <a:noFill/>
        </p:spPr>
        <p:txBody>
          <a:bodyPr/>
          <a:lstStyle/>
          <a:p>
            <a:fld id="{7EF8BB38-B3D7-46B9-B56F-DFBA5962E03F}" type="slidenum">
              <a:rPr lang="en-US">
                <a:cs typeface="Arial" charset="0"/>
              </a:rPr>
              <a:pPr/>
              <a:t>3</a:t>
            </a:fld>
            <a:endParaRPr lang="en-US" dirty="0">
              <a:cs typeface="Arial" charset="0"/>
            </a:endParaRPr>
          </a:p>
        </p:txBody>
      </p:sp>
    </p:spTree>
    <p:extLst>
      <p:ext uri="{BB962C8B-B14F-4D97-AF65-F5344CB8AC3E}">
        <p14:creationId xmlns:p14="http://schemas.microsoft.com/office/powerpoint/2010/main" val="213341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254002"/>
            <a:ext cx="8229600" cy="693737"/>
          </a:xfrm>
        </p:spPr>
        <p:txBody>
          <a:bodyPr/>
          <a:lstStyle/>
          <a:p>
            <a:pPr eaLnBrk="1" hangingPunct="1"/>
            <a:r>
              <a:rPr lang="en-US" altLang="en-US" sz="4400" dirty="0"/>
              <a:t>4. Indexed Allocation (I node)</a:t>
            </a:r>
          </a:p>
        </p:txBody>
      </p:sp>
      <p:sp>
        <p:nvSpPr>
          <p:cNvPr id="25604" name="Rectangle 3"/>
          <p:cNvSpPr>
            <a:spLocks noGrp="1" noChangeArrowheads="1"/>
          </p:cNvSpPr>
          <p:nvPr>
            <p:ph type="body" idx="1"/>
          </p:nvPr>
        </p:nvSpPr>
        <p:spPr>
          <a:xfrm>
            <a:off x="228600" y="1117085"/>
            <a:ext cx="8763000" cy="5257800"/>
          </a:xfrm>
        </p:spPr>
        <p:txBody>
          <a:bodyPr>
            <a:normAutofit/>
          </a:bodyPr>
          <a:lstStyle/>
          <a:p>
            <a:pPr eaLnBrk="1" hangingPunct="1"/>
            <a:r>
              <a:rPr lang="en-US" altLang="en-US" sz="3600" dirty="0">
                <a:solidFill>
                  <a:schemeClr val="tx1"/>
                </a:solidFill>
              </a:rPr>
              <a:t>Brings all pointers together into </a:t>
            </a:r>
            <a:br>
              <a:rPr lang="en-US" altLang="en-US" sz="3600" dirty="0">
                <a:solidFill>
                  <a:schemeClr val="tx1"/>
                </a:solidFill>
              </a:rPr>
            </a:br>
            <a:r>
              <a:rPr lang="en-US" altLang="en-US" sz="3600" dirty="0">
                <a:solidFill>
                  <a:schemeClr val="tx1"/>
                </a:solidFill>
              </a:rPr>
              <a:t>the </a:t>
            </a:r>
            <a:r>
              <a:rPr lang="en-US" altLang="en-US" sz="3600" i="1" dirty="0">
                <a:solidFill>
                  <a:schemeClr val="tx1"/>
                </a:solidFill>
              </a:rPr>
              <a:t>index block.</a:t>
            </a:r>
            <a:endParaRPr lang="en-US" altLang="en-US" sz="3600" dirty="0">
              <a:solidFill>
                <a:schemeClr val="tx1"/>
              </a:solidFill>
            </a:endParaRPr>
          </a:p>
          <a:p>
            <a:pPr eaLnBrk="1" hangingPunct="1"/>
            <a:r>
              <a:rPr lang="en-US" altLang="en-US" sz="3600" dirty="0">
                <a:solidFill>
                  <a:schemeClr val="tx1"/>
                </a:solidFill>
              </a:rPr>
              <a:t>It’s a logical view.</a:t>
            </a:r>
          </a:p>
          <a:p>
            <a:pPr eaLnBrk="1" hangingPunct="1"/>
            <a:r>
              <a:rPr lang="en-US" altLang="en-US" sz="3600" dirty="0">
                <a:solidFill>
                  <a:schemeClr val="tx1"/>
                </a:solidFill>
              </a:rPr>
              <a:t>Need index table.</a:t>
            </a:r>
          </a:p>
          <a:p>
            <a:pPr eaLnBrk="1" hangingPunct="1"/>
            <a:r>
              <a:rPr lang="en-US" altLang="en-US" sz="3600" dirty="0">
                <a:solidFill>
                  <a:schemeClr val="tx1"/>
                </a:solidFill>
              </a:rPr>
              <a:t>Provides random access.</a:t>
            </a:r>
          </a:p>
          <a:p>
            <a:pPr eaLnBrk="1" hangingPunct="1"/>
            <a:r>
              <a:rPr lang="en-US" altLang="en-US" sz="3600" dirty="0">
                <a:solidFill>
                  <a:schemeClr val="tx1"/>
                </a:solidFill>
              </a:rPr>
              <a:t>Dynamic access without external fragmentation, but have overhead of index block.</a:t>
            </a:r>
            <a:endParaRPr lang="en-US" altLang="en-US" sz="4000" dirty="0">
              <a:solidFill>
                <a:schemeClr val="tx1"/>
              </a:solidFill>
            </a:endParaRPr>
          </a:p>
        </p:txBody>
      </p:sp>
      <p:sp>
        <p:nvSpPr>
          <p:cNvPr id="25605" name="Rectangle 5"/>
          <p:cNvSpPr>
            <a:spLocks noChangeArrowheads="1"/>
          </p:cNvSpPr>
          <p:nvPr/>
        </p:nvSpPr>
        <p:spPr bwMode="auto">
          <a:xfrm>
            <a:off x="6242113" y="1769463"/>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6" name="Rectangle 6"/>
          <p:cNvSpPr>
            <a:spLocks noChangeArrowheads="1"/>
          </p:cNvSpPr>
          <p:nvPr/>
        </p:nvSpPr>
        <p:spPr bwMode="auto">
          <a:xfrm>
            <a:off x="6242112" y="2106229"/>
            <a:ext cx="606425" cy="33178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7" name="Rectangle 7"/>
          <p:cNvSpPr>
            <a:spLocks noChangeArrowheads="1"/>
          </p:cNvSpPr>
          <p:nvPr/>
        </p:nvSpPr>
        <p:spPr bwMode="auto">
          <a:xfrm>
            <a:off x="6242112" y="2442994"/>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8" name="Rectangle 8"/>
          <p:cNvSpPr>
            <a:spLocks noChangeArrowheads="1"/>
          </p:cNvSpPr>
          <p:nvPr/>
        </p:nvSpPr>
        <p:spPr bwMode="auto">
          <a:xfrm>
            <a:off x="6242112" y="2785185"/>
            <a:ext cx="606425" cy="33178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9" name="Rectangle 9"/>
          <p:cNvSpPr>
            <a:spLocks noChangeArrowheads="1"/>
          </p:cNvSpPr>
          <p:nvPr/>
        </p:nvSpPr>
        <p:spPr bwMode="auto">
          <a:xfrm>
            <a:off x="6242112" y="3095372"/>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0" name="Rectangle 10"/>
          <p:cNvSpPr>
            <a:spLocks noChangeArrowheads="1"/>
          </p:cNvSpPr>
          <p:nvPr/>
        </p:nvSpPr>
        <p:spPr bwMode="auto">
          <a:xfrm>
            <a:off x="7802688" y="1848838"/>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1" name="Rectangle 15"/>
          <p:cNvSpPr>
            <a:spLocks noChangeArrowheads="1"/>
          </p:cNvSpPr>
          <p:nvPr/>
        </p:nvSpPr>
        <p:spPr bwMode="auto">
          <a:xfrm>
            <a:off x="7802688" y="2165952"/>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2" name="Rectangle 16"/>
          <p:cNvSpPr>
            <a:spLocks noChangeArrowheads="1"/>
          </p:cNvSpPr>
          <p:nvPr/>
        </p:nvSpPr>
        <p:spPr bwMode="auto">
          <a:xfrm>
            <a:off x="7819262" y="2447733"/>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3" name="Rectangle 17"/>
          <p:cNvSpPr>
            <a:spLocks noChangeArrowheads="1"/>
          </p:cNvSpPr>
          <p:nvPr/>
        </p:nvSpPr>
        <p:spPr bwMode="auto">
          <a:xfrm>
            <a:off x="7841307" y="2854670"/>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4" name="Rectangle 18"/>
          <p:cNvSpPr>
            <a:spLocks noChangeArrowheads="1"/>
          </p:cNvSpPr>
          <p:nvPr/>
        </p:nvSpPr>
        <p:spPr bwMode="auto">
          <a:xfrm>
            <a:off x="7841307" y="3243461"/>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5" name="Line 19"/>
          <p:cNvSpPr>
            <a:spLocks noChangeShapeType="1"/>
          </p:cNvSpPr>
          <p:nvPr/>
        </p:nvSpPr>
        <p:spPr bwMode="auto">
          <a:xfrm>
            <a:off x="6815137" y="19353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6" name="Line 20"/>
          <p:cNvSpPr>
            <a:spLocks noChangeShapeType="1"/>
          </p:cNvSpPr>
          <p:nvPr/>
        </p:nvSpPr>
        <p:spPr bwMode="auto">
          <a:xfrm>
            <a:off x="6815136" y="2272122"/>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7" name="Line 21"/>
          <p:cNvSpPr>
            <a:spLocks noChangeShapeType="1"/>
          </p:cNvSpPr>
          <p:nvPr/>
        </p:nvSpPr>
        <p:spPr bwMode="auto">
          <a:xfrm>
            <a:off x="6848537" y="2608888"/>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8" name="Line 22"/>
          <p:cNvSpPr>
            <a:spLocks noChangeShapeType="1"/>
          </p:cNvSpPr>
          <p:nvPr/>
        </p:nvSpPr>
        <p:spPr bwMode="auto">
          <a:xfrm>
            <a:off x="6848536" y="2958306"/>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9" name="Line 23"/>
          <p:cNvSpPr>
            <a:spLocks noChangeShapeType="1"/>
          </p:cNvSpPr>
          <p:nvPr/>
        </p:nvSpPr>
        <p:spPr bwMode="auto">
          <a:xfrm>
            <a:off x="6848536" y="3270320"/>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20" name="Text Box 24"/>
          <p:cNvSpPr txBox="1">
            <a:spLocks noChangeArrowheads="1"/>
          </p:cNvSpPr>
          <p:nvPr/>
        </p:nvSpPr>
        <p:spPr bwMode="auto">
          <a:xfrm>
            <a:off x="6450011" y="3545166"/>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spcBef>
                <a:spcPct val="50000"/>
              </a:spcBef>
            </a:pPr>
            <a:r>
              <a:rPr lang="en-US" altLang="en-US" sz="1800" dirty="0">
                <a:latin typeface="Helvetica" panose="020B0604020202020204" pitchFamily="34" charset="0"/>
              </a:rPr>
              <a:t>index table</a:t>
            </a:r>
          </a:p>
        </p:txBody>
      </p:sp>
    </p:spTree>
    <p:extLst>
      <p:ext uri="{BB962C8B-B14F-4D97-AF65-F5344CB8AC3E}">
        <p14:creationId xmlns:p14="http://schemas.microsoft.com/office/powerpoint/2010/main" val="82973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/Output Management</a:t>
            </a:r>
          </a:p>
        </p:txBody>
      </p:sp>
      <p:sp>
        <p:nvSpPr>
          <p:cNvPr id="3" name="Content Placeholder 2"/>
          <p:cNvSpPr>
            <a:spLocks noGrp="1"/>
          </p:cNvSpPr>
          <p:nvPr>
            <p:ph idx="1"/>
          </p:nvPr>
        </p:nvSpPr>
        <p:spPr/>
        <p:txBody>
          <a:bodyPr/>
          <a:lstStyle/>
          <a:p>
            <a:r>
              <a:rPr lang="en-IN" dirty="0"/>
              <a:t>I/O Management and Disk Scheduling: I/O Devices, I/O Buffering, Disk Scheduling algorithm: FCFS, SSTF, SCAN, CSCAN, LOOK, C-LOOK. RAID</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825294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638" y="228600"/>
            <a:ext cx="8502162" cy="6339254"/>
          </a:xfrm>
        </p:spPr>
        <p:txBody>
          <a:bodyPr/>
          <a:lstStyle/>
          <a:p>
            <a:r>
              <a:rPr lang="en-IN" b="1" dirty="0"/>
              <a:t>Input and Output Devices</a:t>
            </a:r>
          </a:p>
          <a:p>
            <a:r>
              <a:rPr lang="en-US" dirty="0"/>
              <a:t>An input/output device, often known as an IO device, is any hardware that allows a human operator or other systems to interface with a computer. Input/output devices, as the name implies, are capable of delivering data (output) to and receiving data from a computer (input). An input/output (I/O) device is a piece of hardware that can take, output, or process data. It receives data as input and provides it to a computer, as well as sends computer data to storage media as a storage output.</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105120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62" y="202224"/>
            <a:ext cx="8528538" cy="5923940"/>
          </a:xfrm>
        </p:spPr>
        <p:txBody>
          <a:bodyPr/>
          <a:lstStyle/>
          <a:p>
            <a:pPr fontAlgn="base"/>
            <a:r>
              <a:rPr lang="en-US" b="1" dirty="0"/>
              <a:t>Input Devices</a:t>
            </a:r>
          </a:p>
          <a:p>
            <a:pPr fontAlgn="base"/>
            <a:r>
              <a:rPr lang="en-US" u="sng" dirty="0">
                <a:hlinkClick r:id="rId2"/>
              </a:rPr>
              <a:t>Input devices</a:t>
            </a:r>
            <a:r>
              <a:rPr lang="en-US" dirty="0"/>
              <a:t> are the devices that are used to send signals to the computer for performing tasks. The receiver at the end is the CPU (Central Processing Unit), which has work to send signals to the output devices. Some of the classifications of Input devices are:</a:t>
            </a:r>
          </a:p>
          <a:p>
            <a:pPr fontAlgn="base"/>
            <a:r>
              <a:rPr lang="en-US" dirty="0"/>
              <a:t>Keyboard Devices</a:t>
            </a:r>
          </a:p>
          <a:p>
            <a:pPr fontAlgn="base"/>
            <a:r>
              <a:rPr lang="en-US" dirty="0"/>
              <a:t>Pointing Devices</a:t>
            </a:r>
          </a:p>
          <a:p>
            <a:pPr fontAlgn="base"/>
            <a:r>
              <a:rPr lang="en-US" dirty="0"/>
              <a:t>Composite Devices</a:t>
            </a:r>
          </a:p>
          <a:p>
            <a:pPr fontAlgn="base"/>
            <a:r>
              <a:rPr lang="en-US" dirty="0"/>
              <a:t>Game Controller</a:t>
            </a:r>
          </a:p>
          <a:p>
            <a:pPr fontAlgn="base"/>
            <a:r>
              <a:rPr lang="en-US" dirty="0"/>
              <a:t>Visual Devices</a:t>
            </a:r>
          </a:p>
          <a:p>
            <a:pPr fontAlgn="base"/>
            <a:r>
              <a:rPr lang="en-US" dirty="0"/>
              <a:t>Audio Input Devices</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3904724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808" y="272562"/>
            <a:ext cx="8466992" cy="5853601"/>
          </a:xfrm>
        </p:spPr>
        <p:txBody>
          <a:bodyPr/>
          <a:lstStyle/>
          <a:p>
            <a:pPr fontAlgn="base"/>
            <a:r>
              <a:rPr lang="en-US" b="1"/>
              <a:t>Output Devices</a:t>
            </a:r>
          </a:p>
          <a:p>
            <a:pPr fontAlgn="base"/>
            <a:r>
              <a:rPr lang="en-US" u="sng">
                <a:hlinkClick r:id="rId2"/>
              </a:rPr>
              <a:t>Output Devices</a:t>
            </a:r>
            <a:r>
              <a:rPr lang="en-US"/>
              <a:t> are the devices that show us the result after giving the input to a computer system. Output can be of many different forms like image, graphic audio, video, etc.</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1440094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Buffering,</a:t>
            </a:r>
          </a:p>
        </p:txBody>
      </p:sp>
      <p:sp>
        <p:nvSpPr>
          <p:cNvPr id="3" name="Content Placeholder 2"/>
          <p:cNvSpPr>
            <a:spLocks noGrp="1"/>
          </p:cNvSpPr>
          <p:nvPr>
            <p:ph idx="1"/>
          </p:nvPr>
        </p:nvSpPr>
        <p:spPr>
          <a:xfrm>
            <a:off x="457200" y="2497015"/>
            <a:ext cx="8229600" cy="3629148"/>
          </a:xfrm>
        </p:spPr>
        <p:txBody>
          <a:bodyPr/>
          <a:lstStyle/>
          <a:p>
            <a:r>
              <a:rPr lang="en-US" dirty="0"/>
              <a:t>A buffer is a memory area that stores data being transferred between two devices or between a device and an application.</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1500128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Uses of I/O Buffering :</a:t>
            </a:r>
            <a:endParaRPr lang="en-IN" dirty="0"/>
          </a:p>
        </p:txBody>
      </p:sp>
      <p:sp>
        <p:nvSpPr>
          <p:cNvPr id="3" name="Content Placeholder 2"/>
          <p:cNvSpPr>
            <a:spLocks noGrp="1"/>
          </p:cNvSpPr>
          <p:nvPr>
            <p:ph idx="1"/>
          </p:nvPr>
        </p:nvSpPr>
        <p:spPr>
          <a:xfrm>
            <a:off x="342900" y="1890346"/>
            <a:ext cx="8343900" cy="4747846"/>
          </a:xfrm>
        </p:spPr>
        <p:txBody>
          <a:bodyPr>
            <a:normAutofit fontScale="85000" lnSpcReduction="20000"/>
          </a:bodyPr>
          <a:lstStyle/>
          <a:p>
            <a:pPr fontAlgn="base"/>
            <a:r>
              <a:rPr lang="en-US" dirty="0"/>
              <a:t>Buffering is done to deal effectively with a speed mismatch between the producer and consumer of the data stream.</a:t>
            </a:r>
          </a:p>
          <a:p>
            <a:pPr fontAlgn="base"/>
            <a:r>
              <a:rPr lang="en-US" dirty="0"/>
              <a:t>A buffer is produced in main memory to heap up the bytes received from modem.</a:t>
            </a:r>
          </a:p>
          <a:p>
            <a:pPr fontAlgn="base"/>
            <a:r>
              <a:rPr lang="en-US" dirty="0"/>
              <a:t>After receiving the data in the buffer, the data get transferred to disk from buffer in a single operation.</a:t>
            </a:r>
          </a:p>
          <a:p>
            <a:pPr fontAlgn="base"/>
            <a:r>
              <a:rPr lang="en-US" dirty="0"/>
              <a:t>This process of data transfer is not instantaneous, therefore the modem needs another buffer in order to store additional incoming data.</a:t>
            </a:r>
          </a:p>
          <a:p>
            <a:pPr fontAlgn="base"/>
            <a:r>
              <a:rPr lang="en-US" dirty="0"/>
              <a:t>When the first buffer got filled, then it is requested to transfer the data to disk.</a:t>
            </a:r>
          </a:p>
          <a:p>
            <a:pPr fontAlgn="base"/>
            <a:r>
              <a:rPr lang="en-US" dirty="0"/>
              <a:t>The modem then starts filling the additional incoming data in the second buffer while the data in the first buffer getting transferred to disk.</a:t>
            </a:r>
          </a:p>
          <a:p>
            <a:r>
              <a:rPr lang="en-US" dirty="0"/>
              <a:t>Buffering also provides variations for devices that have different data transfer sizes</a:t>
            </a:r>
            <a:r>
              <a:rPr lang="en-US" dirty="0" smtClean="0"/>
              <a: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36</a:t>
            </a:fld>
            <a:endParaRPr lang="en-US" dirty="0"/>
          </a:p>
        </p:txBody>
      </p:sp>
    </p:spTree>
    <p:extLst>
      <p:ext uri="{BB962C8B-B14F-4D97-AF65-F5344CB8AC3E}">
        <p14:creationId xmlns:p14="http://schemas.microsoft.com/office/powerpoint/2010/main" val="1008143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92" y="219808"/>
            <a:ext cx="8449408" cy="6501667"/>
          </a:xfrm>
        </p:spPr>
        <p:txBody>
          <a:bodyPr/>
          <a:lstStyle/>
          <a:p>
            <a:r>
              <a:rPr lang="en-US" b="1" dirty="0" smtClean="0"/>
              <a:t>Types </a:t>
            </a:r>
            <a:r>
              <a:rPr lang="en-US" b="1" dirty="0"/>
              <a:t>of various I/O buffering techniques </a:t>
            </a:r>
            <a:r>
              <a:rPr lang="en-US" b="1" dirty="0" smtClean="0"/>
              <a:t>:</a:t>
            </a:r>
          </a:p>
          <a:p>
            <a:r>
              <a:rPr lang="en-IN" b="1" dirty="0"/>
              <a:t>1. Single buffer </a:t>
            </a:r>
            <a:r>
              <a:rPr lang="en-IN" b="1" dirty="0" smtClean="0"/>
              <a:t>:</a:t>
            </a:r>
            <a:endParaRPr lang="en-IN" b="1" dirty="0"/>
          </a:p>
          <a:p>
            <a:endParaRPr lang="en-US" dirty="0" smtClean="0"/>
          </a:p>
          <a:p>
            <a:endParaRPr lang="en-US" dirty="0"/>
          </a:p>
          <a:p>
            <a:endParaRPr lang="en-US" dirty="0" smtClean="0"/>
          </a:p>
          <a:p>
            <a:endParaRPr lang="en-US" dirty="0"/>
          </a:p>
          <a:p>
            <a:r>
              <a:rPr lang="en-IN" b="1" dirty="0"/>
              <a:t>2. Double buffer </a:t>
            </a:r>
            <a:r>
              <a:rPr lang="en-IN" b="1" dirty="0" smtClean="0"/>
              <a:t>:</a:t>
            </a:r>
          </a:p>
          <a:p>
            <a:endParaRPr lang="en-US" b="1" dirty="0"/>
          </a:p>
          <a:p>
            <a:endParaRPr lang="en-US" b="1" dirty="0" smtClean="0"/>
          </a:p>
          <a:p>
            <a:endParaRPr lang="en-US" b="1" dirty="0"/>
          </a:p>
          <a:p>
            <a:r>
              <a:rPr lang="en-IN" b="1" dirty="0"/>
              <a:t>3. Circular buffer :</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1144831" y="1112959"/>
            <a:ext cx="4410075" cy="1466850"/>
          </a:xfrm>
          <a:prstGeom prst="rect">
            <a:avLst/>
          </a:prstGeom>
        </p:spPr>
      </p:pic>
      <p:pic>
        <p:nvPicPr>
          <p:cNvPr id="10" name="Picture 9"/>
          <p:cNvPicPr>
            <a:picLocks noChangeAspect="1"/>
          </p:cNvPicPr>
          <p:nvPr/>
        </p:nvPicPr>
        <p:blipFill>
          <a:blip r:embed="rId3"/>
          <a:stretch>
            <a:fillRect/>
          </a:stretch>
        </p:blipFill>
        <p:spPr>
          <a:xfrm>
            <a:off x="4204640" y="3172985"/>
            <a:ext cx="4619625" cy="1362075"/>
          </a:xfrm>
          <a:prstGeom prst="rect">
            <a:avLst/>
          </a:prstGeom>
        </p:spPr>
      </p:pic>
      <p:pic>
        <p:nvPicPr>
          <p:cNvPr id="11" name="Picture 10"/>
          <p:cNvPicPr>
            <a:picLocks noChangeAspect="1"/>
          </p:cNvPicPr>
          <p:nvPr/>
        </p:nvPicPr>
        <p:blipFill>
          <a:blip r:embed="rId4"/>
          <a:stretch>
            <a:fillRect/>
          </a:stretch>
        </p:blipFill>
        <p:spPr>
          <a:xfrm>
            <a:off x="2395145" y="5128236"/>
            <a:ext cx="4333921" cy="1642696"/>
          </a:xfrm>
          <a:prstGeom prst="rect">
            <a:avLst/>
          </a:prstGeom>
        </p:spPr>
      </p:pic>
    </p:spTree>
    <p:extLst>
      <p:ext uri="{BB962C8B-B14F-4D97-AF65-F5344CB8AC3E}">
        <p14:creationId xmlns:p14="http://schemas.microsoft.com/office/powerpoint/2010/main" val="4289807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 algorithm: FCFS, SSTF, SCAN, CSCAN, LOOK, C-LOOK. RAID </a:t>
            </a:r>
            <a:endParaRPr lang="en-IN" dirty="0"/>
          </a:p>
        </p:txBody>
      </p:sp>
      <p:sp>
        <p:nvSpPr>
          <p:cNvPr id="3" name="Content Placeholder 2"/>
          <p:cNvSpPr>
            <a:spLocks noGrp="1"/>
          </p:cNvSpPr>
          <p:nvPr>
            <p:ph idx="1"/>
          </p:nvPr>
        </p:nvSpPr>
        <p:spPr>
          <a:xfrm>
            <a:off x="457200" y="1767254"/>
            <a:ext cx="8229600" cy="4844561"/>
          </a:xfrm>
        </p:spPr>
        <p:txBody>
          <a:bodyPr/>
          <a:lstStyle/>
          <a:p>
            <a:pPr fontAlgn="base"/>
            <a:r>
              <a:rPr lang="en-US" b="1" dirty="0"/>
              <a:t>FCFS (First Come First Serve)</a:t>
            </a:r>
          </a:p>
          <a:p>
            <a:pPr fontAlgn="base"/>
            <a:r>
              <a:rPr lang="en-US" u="sng" dirty="0">
                <a:hlinkClick r:id="rId2"/>
              </a:rPr>
              <a:t>FCFS</a:t>
            </a:r>
            <a:r>
              <a:rPr lang="en-US" dirty="0"/>
              <a:t> is the simplest of all Disk Scheduling Algorithms. In FCFS, the requests are addressed in the order they arrive in the disk queue. </a:t>
            </a:r>
          </a:p>
          <a:p>
            <a:pPr fontAlgn="base"/>
            <a:r>
              <a:rPr lang="en-US" b="1" dirty="0"/>
              <a:t>Example:</a:t>
            </a:r>
            <a:endParaRPr lang="en-US" dirty="0"/>
          </a:p>
          <a:p>
            <a:pPr fontAlgn="base"/>
            <a:r>
              <a:rPr lang="en-US" dirty="0"/>
              <a:t>Suppose the order of request is- (82,170,43,140,24,16,190)</a:t>
            </a:r>
            <a:br>
              <a:rPr lang="en-US" dirty="0"/>
            </a:br>
            <a:r>
              <a:rPr lang="en-US" dirty="0"/>
              <a:t>And current position of Read/Write head is: 50 </a:t>
            </a:r>
            <a:r>
              <a:rPr lang="en-US" dirty="0" smtClean="0"/>
              <a:t>(solved in class )</a:t>
            </a:r>
            <a:endParaRPr lang="en-US" dirty="0"/>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4210362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885" y="87923"/>
            <a:ext cx="8554915" cy="6633551"/>
          </a:xfrm>
        </p:spPr>
        <p:txBody>
          <a:bodyPr/>
          <a:lstStyle/>
          <a:p>
            <a:pPr fontAlgn="base"/>
            <a:r>
              <a:rPr lang="en-US" b="1" dirty="0"/>
              <a:t>Advantages of FCFS</a:t>
            </a:r>
            <a:endParaRPr lang="en-US" dirty="0"/>
          </a:p>
          <a:p>
            <a:pPr fontAlgn="base"/>
            <a:r>
              <a:rPr lang="en-US" dirty="0"/>
              <a:t>Here are some of the advantages of First Come First Serve.</a:t>
            </a:r>
          </a:p>
          <a:p>
            <a:pPr fontAlgn="base"/>
            <a:r>
              <a:rPr lang="en-US" dirty="0"/>
              <a:t>Every request gets a fair chance</a:t>
            </a:r>
          </a:p>
          <a:p>
            <a:pPr fontAlgn="base"/>
            <a:r>
              <a:rPr lang="en-US" dirty="0"/>
              <a:t>No indefinite postponement</a:t>
            </a:r>
          </a:p>
          <a:p>
            <a:pPr fontAlgn="base"/>
            <a:r>
              <a:rPr lang="en-US" b="1" dirty="0"/>
              <a:t>Disadvantages of FCFS</a:t>
            </a:r>
            <a:endParaRPr lang="en-US" dirty="0"/>
          </a:p>
          <a:p>
            <a:pPr fontAlgn="base"/>
            <a:r>
              <a:rPr lang="en-US" dirty="0"/>
              <a:t>Here are some of the disadvantages of First Come First Serve.</a:t>
            </a:r>
          </a:p>
          <a:p>
            <a:pPr fontAlgn="base"/>
            <a:r>
              <a:rPr lang="en-US" dirty="0"/>
              <a:t>Does not try to optimize seek time</a:t>
            </a:r>
          </a:p>
          <a:p>
            <a:pPr fontAlgn="base"/>
            <a:r>
              <a:rPr lang="en-US" dirty="0"/>
              <a:t>May not provide the best possible service</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115789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xfrm>
            <a:off x="152401" y="76200"/>
            <a:ext cx="8686799" cy="1047750"/>
          </a:xfrm>
        </p:spPr>
        <p:txBody>
          <a:bodyPr/>
          <a:lstStyle/>
          <a:p>
            <a:pPr eaLnBrk="1" hangingPunct="1"/>
            <a:r>
              <a:rPr lang="en-US" dirty="0"/>
              <a:t>Filename Extensions</a:t>
            </a:r>
          </a:p>
        </p:txBody>
      </p:sp>
      <p:sp>
        <p:nvSpPr>
          <p:cNvPr id="18436" name="Rectangle 5"/>
          <p:cNvSpPr>
            <a:spLocks noGrp="1" noChangeArrowheads="1"/>
          </p:cNvSpPr>
          <p:nvPr>
            <p:ph type="body" sz="half" idx="1"/>
          </p:nvPr>
        </p:nvSpPr>
        <p:spPr>
          <a:xfrm>
            <a:off x="76200" y="1419225"/>
            <a:ext cx="2895600" cy="4530725"/>
          </a:xfrm>
        </p:spPr>
        <p:txBody>
          <a:bodyPr/>
          <a:lstStyle/>
          <a:p>
            <a:pPr eaLnBrk="1" hangingPunct="1"/>
            <a:r>
              <a:rPr lang="en-US" sz="2600" dirty="0">
                <a:solidFill>
                  <a:schemeClr val="tx1"/>
                </a:solidFill>
              </a:rPr>
              <a:t>Filename extensions:</a:t>
            </a:r>
          </a:p>
          <a:p>
            <a:pPr lvl="1" eaLnBrk="1" hangingPunct="1"/>
            <a:r>
              <a:rPr lang="en-US" sz="2200" dirty="0">
                <a:solidFill>
                  <a:schemeClr val="tx1"/>
                </a:solidFill>
              </a:rPr>
              <a:t>Used by programs</a:t>
            </a:r>
          </a:p>
          <a:p>
            <a:pPr lvl="1" eaLnBrk="1" hangingPunct="1"/>
            <a:endParaRPr lang="en-US" sz="2200" dirty="0">
              <a:solidFill>
                <a:schemeClr val="tx1"/>
              </a:solidFill>
            </a:endParaRPr>
          </a:p>
          <a:p>
            <a:pPr eaLnBrk="1" hangingPunct="1"/>
            <a:r>
              <a:rPr lang="en-US" sz="2600" dirty="0">
                <a:solidFill>
                  <a:schemeClr val="tx1"/>
                </a:solidFill>
              </a:rPr>
              <a:t>Indicate the  file format</a:t>
            </a:r>
          </a:p>
        </p:txBody>
      </p:sp>
      <p:graphicFrame>
        <p:nvGraphicFramePr>
          <p:cNvPr id="180283" name="Group 59"/>
          <p:cNvGraphicFramePr>
            <a:graphicFrameLocks noGrp="1"/>
          </p:cNvGraphicFramePr>
          <p:nvPr>
            <p:ph sz="half" idx="2"/>
            <p:extLst>
              <p:ext uri="{D42A27DB-BD31-4B8C-83A1-F6EECF244321}">
                <p14:modId xmlns:p14="http://schemas.microsoft.com/office/powerpoint/2010/main" val="3431101275"/>
              </p:ext>
            </p:extLst>
          </p:nvPr>
        </p:nvGraphicFramePr>
        <p:xfrm>
          <a:off x="3124200" y="1600200"/>
          <a:ext cx="5715000" cy="4605537"/>
        </p:xfrm>
        <a:graphic>
          <a:graphicData uri="http://schemas.openxmlformats.org/drawingml/2006/table">
            <a:tbl>
              <a:tblPr/>
              <a:tblGrid>
                <a:gridCol w="1325563">
                  <a:extLst>
                    <a:ext uri="{9D8B030D-6E8A-4147-A177-3AD203B41FA5}">
                      <a16:colId xmlns:a16="http://schemas.microsoft.com/office/drawing/2014/main" val="20000"/>
                    </a:ext>
                  </a:extLst>
                </a:gridCol>
                <a:gridCol w="2230437">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3697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Extension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Type of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Application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.doc or .docx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Word processing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Word; Corel WordPerfect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.xls or .xlsx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Workbook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Excel</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.ppt or .pptx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PowerPoint presentation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PowerPoint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.mdb or .accdb</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Database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Access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.bmp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Bitmap image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.zip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Compressed file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WinZip</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.pdf</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Portable Document Format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Adobe Acrobat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459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.htm or .html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Web page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Hypertext Markup Language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5317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15" y="105508"/>
            <a:ext cx="8590085" cy="6497515"/>
          </a:xfrm>
        </p:spPr>
        <p:txBody>
          <a:bodyPr/>
          <a:lstStyle/>
          <a:p>
            <a:r>
              <a:rPr lang="en-US" b="1" dirty="0"/>
              <a:t>SSTF (Shortest Seek Time First)</a:t>
            </a:r>
          </a:p>
          <a:p>
            <a:r>
              <a:rPr lang="en-US" dirty="0"/>
              <a:t>In </a:t>
            </a:r>
            <a:r>
              <a:rPr lang="en-US" u="sng" dirty="0">
                <a:hlinkClick r:id="rId2"/>
              </a:rPr>
              <a:t>SSTF (Shortest Seek Time First)</a:t>
            </a:r>
            <a:r>
              <a:rPr lang="en-US" dirty="0"/>
              <a:t>, requests having the shortest seek time are executed first. So, the seek time of every request is calculated in advance in the queue and then they are scheduled according to their calculated seek time. As a result, the request near the disk arm will get executed first. SSTF is certainly an improvement over FCFS as it decreases the average response time and increases the throughput of the </a:t>
            </a:r>
            <a:r>
              <a:rPr lang="en-US" dirty="0" smtClean="0"/>
              <a:t>system</a:t>
            </a:r>
          </a:p>
          <a:p>
            <a:r>
              <a:rPr lang="en-US" dirty="0"/>
              <a:t>Suppose the order of request is- (82,170,43,140,24,16,190)</a:t>
            </a:r>
            <a:r>
              <a:rPr lang="en-US" dirty="0"/>
              <a:t/>
            </a:r>
            <a:br>
              <a:rPr lang="en-US" dirty="0"/>
            </a:br>
            <a:r>
              <a:rPr lang="en-US" dirty="0"/>
              <a:t>And current position of Read/Write head is: </a:t>
            </a:r>
            <a:r>
              <a:rPr lang="en-US" dirty="0" smtClean="0"/>
              <a:t>50 (solved in class)</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40</a:t>
            </a:fld>
            <a:endParaRPr lang="en-US" dirty="0"/>
          </a:p>
        </p:txBody>
      </p:sp>
    </p:spTree>
    <p:extLst>
      <p:ext uri="{BB962C8B-B14F-4D97-AF65-F5344CB8AC3E}">
        <p14:creationId xmlns:p14="http://schemas.microsoft.com/office/powerpoint/2010/main" val="2128831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23" y="149469"/>
            <a:ext cx="8598877" cy="6572005"/>
          </a:xfrm>
        </p:spPr>
        <p:txBody>
          <a:bodyPr/>
          <a:lstStyle/>
          <a:p>
            <a:pPr fontAlgn="base"/>
            <a:r>
              <a:rPr lang="en-US" b="1" dirty="0"/>
              <a:t>Advantages of Shortest Seek Time First</a:t>
            </a:r>
            <a:endParaRPr lang="en-US" dirty="0"/>
          </a:p>
          <a:p>
            <a:pPr fontAlgn="base"/>
            <a:r>
              <a:rPr lang="en-US" dirty="0"/>
              <a:t>Here are some of the advantages of Shortest Seek Time First.</a:t>
            </a:r>
          </a:p>
          <a:p>
            <a:pPr fontAlgn="base"/>
            <a:r>
              <a:rPr lang="en-US" dirty="0"/>
              <a:t>The average Response Time decreases</a:t>
            </a:r>
          </a:p>
          <a:p>
            <a:pPr fontAlgn="base"/>
            <a:r>
              <a:rPr lang="en-US" dirty="0"/>
              <a:t>Throughput increases</a:t>
            </a:r>
          </a:p>
          <a:p>
            <a:pPr fontAlgn="base"/>
            <a:r>
              <a:rPr lang="en-US" b="1" dirty="0"/>
              <a:t>Disadvantages of Shortest Seek Time First</a:t>
            </a:r>
            <a:endParaRPr lang="en-US" dirty="0"/>
          </a:p>
          <a:p>
            <a:pPr fontAlgn="base"/>
            <a:r>
              <a:rPr lang="en-US" dirty="0"/>
              <a:t>Here are some of the disadvantages of Shortest Seek Time First.</a:t>
            </a:r>
          </a:p>
          <a:p>
            <a:pPr fontAlgn="base"/>
            <a:r>
              <a:rPr lang="en-US" dirty="0"/>
              <a:t>Overhead to calculate seek time in advance</a:t>
            </a:r>
          </a:p>
          <a:p>
            <a:pPr fontAlgn="base"/>
            <a:r>
              <a:rPr lang="en-US" dirty="0"/>
              <a:t>Can cause Starvation for a request if it has a higher seek time as compared to incoming requests</a:t>
            </a:r>
          </a:p>
          <a:p>
            <a:pPr fontAlgn="base"/>
            <a:r>
              <a:rPr lang="en-US" dirty="0"/>
              <a:t>The high variance of response time as SSTF favors only some requests</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41</a:t>
            </a:fld>
            <a:endParaRPr lang="en-US" dirty="0"/>
          </a:p>
        </p:txBody>
      </p:sp>
    </p:spTree>
    <p:extLst>
      <p:ext uri="{BB962C8B-B14F-4D97-AF65-F5344CB8AC3E}">
        <p14:creationId xmlns:p14="http://schemas.microsoft.com/office/powerpoint/2010/main" val="2702529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92" y="167054"/>
            <a:ext cx="8563708" cy="6453554"/>
          </a:xfrm>
        </p:spPr>
        <p:txBody>
          <a:bodyPr/>
          <a:lstStyle/>
          <a:p>
            <a:pPr fontAlgn="base"/>
            <a:r>
              <a:rPr lang="en-US" b="1" dirty="0"/>
              <a:t>SCAN</a:t>
            </a:r>
          </a:p>
          <a:p>
            <a:pPr fontAlgn="base"/>
            <a:r>
              <a:rPr lang="en-US" dirty="0"/>
              <a:t>In the </a:t>
            </a:r>
            <a:r>
              <a:rPr lang="en-US" u="sng" dirty="0">
                <a:hlinkClick r:id="rId2"/>
              </a:rPr>
              <a:t>SCAN algorithm</a:t>
            </a:r>
            <a:r>
              <a:rPr lang="en-US" dirty="0"/>
              <a:t> the disk arm moves in a particular direction and services the requests coming in its path and after reaching the end of the disk, it reverses its direction and again services the request arriving in its path. So, this algorithm works as an elevator and is hence also known as an </a:t>
            </a:r>
            <a:r>
              <a:rPr lang="en-US" b="1" dirty="0"/>
              <a:t>elevator algorithm. </a:t>
            </a:r>
            <a:r>
              <a:rPr lang="en-US" dirty="0"/>
              <a:t>As a result, the requests at the midrange are serviced more and those arriving behind the disk arm will have to wait.</a:t>
            </a:r>
          </a:p>
          <a:p>
            <a:r>
              <a:rPr lang="en-US" dirty="0"/>
              <a:t>Suppose the requests to be addressed are-82,170,43,140,24,16,190. And the Read/Write arm is at 50, and it is also given that the disk arm should move </a:t>
            </a:r>
            <a:r>
              <a:rPr lang="en-US" b="1" dirty="0"/>
              <a:t>“towards the larger value”.</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42</a:t>
            </a:fld>
            <a:endParaRPr lang="en-US" dirty="0"/>
          </a:p>
        </p:txBody>
      </p:sp>
    </p:spTree>
    <p:extLst>
      <p:ext uri="{BB962C8B-B14F-4D97-AF65-F5344CB8AC3E}">
        <p14:creationId xmlns:p14="http://schemas.microsoft.com/office/powerpoint/2010/main" val="2548814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58262"/>
            <a:ext cx="8546123" cy="6629400"/>
          </a:xfrm>
        </p:spPr>
        <p:txBody>
          <a:bodyPr/>
          <a:lstStyle/>
          <a:p>
            <a:pPr fontAlgn="base"/>
            <a:r>
              <a:rPr lang="en-US" b="1" dirty="0"/>
              <a:t>Advantages of SCAN Algorithm</a:t>
            </a:r>
            <a:endParaRPr lang="en-US" dirty="0"/>
          </a:p>
          <a:p>
            <a:pPr fontAlgn="base"/>
            <a:r>
              <a:rPr lang="en-US" dirty="0"/>
              <a:t>Here are some of the advantages of the SCAN Algorithm.</a:t>
            </a:r>
          </a:p>
          <a:p>
            <a:pPr fontAlgn="base"/>
            <a:r>
              <a:rPr lang="en-US" dirty="0"/>
              <a:t>High throughput</a:t>
            </a:r>
          </a:p>
          <a:p>
            <a:pPr fontAlgn="base"/>
            <a:r>
              <a:rPr lang="en-US" dirty="0"/>
              <a:t>Low variance of response time</a:t>
            </a:r>
          </a:p>
          <a:p>
            <a:pPr fontAlgn="base"/>
            <a:r>
              <a:rPr lang="en-US" dirty="0"/>
              <a:t>Average response time</a:t>
            </a:r>
          </a:p>
          <a:p>
            <a:pPr fontAlgn="base"/>
            <a:r>
              <a:rPr lang="en-US" b="1" dirty="0"/>
              <a:t>Disadvantages of SCAN Algorithm</a:t>
            </a:r>
            <a:endParaRPr lang="en-US" dirty="0"/>
          </a:p>
          <a:p>
            <a:pPr fontAlgn="base"/>
            <a:r>
              <a:rPr lang="en-US" dirty="0"/>
              <a:t>Here are some of the disadvantages of the SCAN Algorithm.</a:t>
            </a:r>
          </a:p>
          <a:p>
            <a:pPr fontAlgn="base"/>
            <a:r>
              <a:rPr lang="en-US" dirty="0"/>
              <a:t>Long waiting time for requests for locations just visited by disk arm</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43</a:t>
            </a:fld>
            <a:endParaRPr lang="en-US" dirty="0"/>
          </a:p>
        </p:txBody>
      </p:sp>
    </p:spTree>
    <p:extLst>
      <p:ext uri="{BB962C8B-B14F-4D97-AF65-F5344CB8AC3E}">
        <p14:creationId xmlns:p14="http://schemas.microsoft.com/office/powerpoint/2010/main" val="2166225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8263"/>
            <a:ext cx="8695593" cy="6563212"/>
          </a:xfrm>
        </p:spPr>
        <p:txBody>
          <a:bodyPr/>
          <a:lstStyle/>
          <a:p>
            <a:pPr fontAlgn="base"/>
            <a:r>
              <a:rPr lang="en-US" b="1" dirty="0"/>
              <a:t>C-SCAN</a:t>
            </a:r>
          </a:p>
          <a:p>
            <a:pPr fontAlgn="base"/>
            <a:r>
              <a:rPr lang="en-US" dirty="0"/>
              <a:t>In the </a:t>
            </a:r>
            <a:r>
              <a:rPr lang="en-US" u="sng" dirty="0">
                <a:hlinkClick r:id="rId2"/>
              </a:rPr>
              <a:t>SCAN algorithm</a:t>
            </a:r>
            <a:r>
              <a:rPr lang="en-US" dirty="0"/>
              <a:t>, the disk arm again scans the path that has been scanned, after reversing its direction. So, it may be possible that too many requests are waiting at the other end or there may be zero or few requests pending at the scanned area.</a:t>
            </a:r>
          </a:p>
          <a:p>
            <a:pPr fontAlgn="base"/>
            <a:r>
              <a:rPr lang="en-US" dirty="0"/>
              <a:t>These situations are avoided in the </a:t>
            </a:r>
            <a:r>
              <a:rPr lang="en-US" i="1" dirty="0"/>
              <a:t>CSCAN </a:t>
            </a:r>
            <a:r>
              <a:rPr lang="en-US" dirty="0"/>
              <a:t>algorithm in which the disk arm instead of reversing its direction goes to the other end of the disk and starts servicing the requests from there. So, the disk arm moves in a circular fashion and this algorithm is also similar to the SCAN algorithm hence it is known as C-SCAN (Circular SCAN).</a:t>
            </a:r>
          </a:p>
          <a:p>
            <a:r>
              <a:rPr lang="en-US" dirty="0"/>
              <a:t>Suppose the requests to be addressed are-82,170,43,140,24,16,190. And the Read/Write arm is at 50, and it is also given that the disk arm should move </a:t>
            </a:r>
            <a:r>
              <a:rPr lang="en-US" b="1" dirty="0"/>
              <a:t>“towards the larger value”.</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44</a:t>
            </a:fld>
            <a:endParaRPr lang="en-US" dirty="0"/>
          </a:p>
        </p:txBody>
      </p:sp>
    </p:spTree>
    <p:extLst>
      <p:ext uri="{BB962C8B-B14F-4D97-AF65-F5344CB8AC3E}">
        <p14:creationId xmlns:p14="http://schemas.microsoft.com/office/powerpoint/2010/main" val="1609275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62" y="167054"/>
            <a:ext cx="8528538" cy="6471138"/>
          </a:xfrm>
        </p:spPr>
        <p:txBody>
          <a:bodyPr/>
          <a:lstStyle/>
          <a:p>
            <a:pPr fontAlgn="base"/>
            <a:r>
              <a:rPr lang="en-US" b="1" dirty="0"/>
              <a:t>Advantages of C-SCAN Algorithm</a:t>
            </a:r>
            <a:endParaRPr lang="en-US" dirty="0"/>
          </a:p>
          <a:p>
            <a:pPr fontAlgn="base"/>
            <a:r>
              <a:rPr lang="en-US" dirty="0"/>
              <a:t>Here are some of the advantages of C-SCAN.</a:t>
            </a:r>
          </a:p>
          <a:p>
            <a:pPr fontAlgn="base"/>
            <a:r>
              <a:rPr lang="en-US" dirty="0"/>
              <a:t>Provides more uniform wait time compared to SCAN.</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45</a:t>
            </a:fld>
            <a:endParaRPr lang="en-US" dirty="0"/>
          </a:p>
        </p:txBody>
      </p:sp>
    </p:spTree>
    <p:extLst>
      <p:ext uri="{BB962C8B-B14F-4D97-AF65-F5344CB8AC3E}">
        <p14:creationId xmlns:p14="http://schemas.microsoft.com/office/powerpoint/2010/main" val="3424245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54" y="184638"/>
            <a:ext cx="8519746" cy="6409593"/>
          </a:xfrm>
        </p:spPr>
        <p:txBody>
          <a:bodyPr/>
          <a:lstStyle/>
          <a:p>
            <a:pPr fontAlgn="base"/>
            <a:r>
              <a:rPr lang="en-US" b="1" dirty="0"/>
              <a:t>LOOK</a:t>
            </a:r>
          </a:p>
          <a:p>
            <a:pPr fontAlgn="base"/>
            <a:r>
              <a:rPr lang="en-US" u="sng" dirty="0">
                <a:hlinkClick r:id="rId2"/>
              </a:rPr>
              <a:t>LOOK Algorithm</a:t>
            </a:r>
            <a:r>
              <a:rPr lang="en-US" dirty="0"/>
              <a: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p>
          <a:p>
            <a:r>
              <a:rPr lang="en-US" dirty="0" err="1"/>
              <a:t>uppose</a:t>
            </a:r>
            <a:r>
              <a:rPr lang="en-US" dirty="0"/>
              <a:t> the requests to be addressed are-82,170,43,140,24,16,190. And the Read/Write arm is at 50, and it is also given that the disk arm should move </a:t>
            </a:r>
            <a:r>
              <a:rPr lang="en-US" b="1" dirty="0"/>
              <a:t>“towards the larger value”.</a:t>
            </a:r>
            <a:r>
              <a:rPr lang="en-US" dirty="0"/>
              <a:t> </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46</a:t>
            </a:fld>
            <a:endParaRPr lang="en-US" dirty="0"/>
          </a:p>
        </p:txBody>
      </p:sp>
    </p:spTree>
    <p:extLst>
      <p:ext uri="{BB962C8B-B14F-4D97-AF65-F5344CB8AC3E}">
        <p14:creationId xmlns:p14="http://schemas.microsoft.com/office/powerpoint/2010/main" val="5563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469" y="158262"/>
            <a:ext cx="8537331" cy="6471138"/>
          </a:xfrm>
        </p:spPr>
        <p:txBody>
          <a:bodyPr/>
          <a:lstStyle/>
          <a:p>
            <a:pPr fontAlgn="base"/>
            <a:r>
              <a:rPr lang="en-US" b="1" dirty="0"/>
              <a:t>C-LOOK</a:t>
            </a:r>
          </a:p>
          <a:p>
            <a:pPr fontAlgn="base"/>
            <a:r>
              <a:rPr lang="en-US" dirty="0"/>
              <a:t>As LOOK is similar to the SCAN algorithm, in a similar way, </a:t>
            </a:r>
            <a:r>
              <a:rPr lang="en-US" u="sng" dirty="0">
                <a:hlinkClick r:id="rId2"/>
              </a:rPr>
              <a:t>C-LOOK</a:t>
            </a:r>
            <a:r>
              <a:rPr lang="en-US" dirty="0"/>
              <a:t> is similar to the CSCAN disk scheduling algorithm. In CLOOK, the disk arm in spite of going to the end goes only to the last request to be serviced in front of the head and then from there goes to the other end’s last request. Thus, it also prevents the extra delay which occurred due to unnecessary traversal to the end of the disk</a:t>
            </a:r>
          </a:p>
          <a:p>
            <a:r>
              <a:rPr lang="en-US" dirty="0"/>
              <a:t>Suppose the requests to be addressed are-82,170,43,140,24,16,190. And the Read/Write arm is at 50, and it is also given that the disk arm should move </a:t>
            </a:r>
            <a:r>
              <a:rPr lang="en-US" b="1" dirty="0"/>
              <a:t>“towards the larger value”</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47</a:t>
            </a:fld>
            <a:endParaRPr lang="en-US" dirty="0"/>
          </a:p>
        </p:txBody>
      </p:sp>
    </p:spTree>
    <p:extLst>
      <p:ext uri="{BB962C8B-B14F-4D97-AF65-F5344CB8AC3E}">
        <p14:creationId xmlns:p14="http://schemas.microsoft.com/office/powerpoint/2010/main" val="1974797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 y="79131"/>
            <a:ext cx="8669216" cy="6642344"/>
          </a:xfrm>
        </p:spPr>
        <p:txBody>
          <a:bodyPr/>
          <a:lstStyle/>
          <a:p>
            <a:pPr fontAlgn="base"/>
            <a:r>
              <a:rPr lang="en-US" b="1" dirty="0"/>
              <a:t>RSS (Random Scheduling)</a:t>
            </a:r>
          </a:p>
          <a:p>
            <a:pPr fontAlgn="base"/>
            <a:r>
              <a:rPr lang="en-US" dirty="0"/>
              <a:t>It stands for Random Scheduling and just like its name it is natural. It is used in situations where scheduling involves random attributes such as random processing time, random due dates, random weights, and stochastic machine breakdowns this algorithm sits perfectly. Which is why it is usually used for analysis and simulation.</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48</a:t>
            </a:fld>
            <a:endParaRPr lang="en-US" dirty="0"/>
          </a:p>
        </p:txBody>
      </p:sp>
    </p:spTree>
    <p:extLst>
      <p:ext uri="{BB962C8B-B14F-4D97-AF65-F5344CB8AC3E}">
        <p14:creationId xmlns:p14="http://schemas.microsoft.com/office/powerpoint/2010/main" val="197582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952853" cy="990600"/>
          </a:xfrm>
        </p:spPr>
        <p:txBody>
          <a:bodyPr/>
          <a:lstStyle/>
          <a:p>
            <a:r>
              <a:rPr lang="en-US" dirty="0"/>
              <a:t>How to Make Extensions Visible in Windows</a:t>
            </a:r>
          </a:p>
        </p:txBody>
      </p:sp>
      <p:sp>
        <p:nvSpPr>
          <p:cNvPr id="7" name="Content Placeholder 6"/>
          <p:cNvSpPr>
            <a:spLocks noGrp="1"/>
          </p:cNvSpPr>
          <p:nvPr>
            <p:ph idx="1"/>
          </p:nvPr>
        </p:nvSpPr>
        <p:spPr/>
        <p:txBody>
          <a:bodyPr>
            <a:normAutofit fontScale="85000" lnSpcReduction="10000"/>
          </a:bodyPr>
          <a:lstStyle/>
          <a:p>
            <a:r>
              <a:rPr lang="en-US" sz="2800" dirty="0">
                <a:solidFill>
                  <a:schemeClr val="tx1"/>
                </a:solidFill>
              </a:rPr>
              <a:t>Windows default is NOT to show the common extensions of filenames but we want to SEE them!</a:t>
            </a:r>
          </a:p>
          <a:p>
            <a:r>
              <a:rPr lang="en-US" sz="2800" dirty="0">
                <a:solidFill>
                  <a:schemeClr val="tx1"/>
                </a:solidFill>
              </a:rPr>
              <a:t>Open a Windows Explorer window</a:t>
            </a:r>
          </a:p>
          <a:p>
            <a:r>
              <a:rPr lang="en-US" sz="2800" dirty="0">
                <a:solidFill>
                  <a:schemeClr val="tx1"/>
                </a:solidFill>
              </a:rPr>
              <a:t>Choose Organize tab</a:t>
            </a:r>
          </a:p>
          <a:p>
            <a:r>
              <a:rPr lang="en-US" sz="2800" dirty="0">
                <a:solidFill>
                  <a:schemeClr val="tx1"/>
                </a:solidFill>
              </a:rPr>
              <a:t>Choose Folder and search options</a:t>
            </a:r>
          </a:p>
          <a:p>
            <a:r>
              <a:rPr lang="en-US" sz="2800" dirty="0">
                <a:solidFill>
                  <a:schemeClr val="tx1"/>
                </a:solidFill>
              </a:rPr>
              <a:t>Choose View tab</a:t>
            </a:r>
          </a:p>
          <a:p>
            <a:r>
              <a:rPr lang="en-US" sz="2800" dirty="0">
                <a:solidFill>
                  <a:schemeClr val="tx1"/>
                </a:solidFill>
              </a:rPr>
              <a:t>UNcheck the box that says “Hide extensions for known file types”</a:t>
            </a:r>
          </a:p>
          <a:p>
            <a:r>
              <a:rPr lang="en-US" sz="2800" dirty="0">
                <a:solidFill>
                  <a:schemeClr val="tx1"/>
                </a:solidFill>
              </a:rPr>
              <a:t>Choose “Apply to Folders”</a:t>
            </a:r>
          </a:p>
          <a:p>
            <a:r>
              <a:rPr lang="en-US" sz="2800" dirty="0">
                <a:solidFill>
                  <a:schemeClr val="tx1"/>
                </a:solidFill>
              </a:rPr>
              <a:t>(Win 10) https://www.thewindowsclub.com/show-file-extensions-in-windows</a:t>
            </a:r>
          </a:p>
        </p:txBody>
      </p:sp>
      <p:sp>
        <p:nvSpPr>
          <p:cNvPr id="6" name="Slide Number Placeholder 5"/>
          <p:cNvSpPr>
            <a:spLocks noGrp="1"/>
          </p:cNvSpPr>
          <p:nvPr>
            <p:ph type="sldNum" sz="quarter" idx="12"/>
          </p:nvPr>
        </p:nvSpPr>
        <p:spPr/>
        <p:txBody>
          <a:bodyPr/>
          <a:lstStyle/>
          <a:p>
            <a:pPr>
              <a:defRPr/>
            </a:pPr>
            <a:fld id="{15D46714-E8AA-4C0C-927E-0D4BFB688CE7}" type="slidenum">
              <a:rPr lang="en-US" smtClean="0"/>
              <a:pPr>
                <a:defRPr/>
              </a:pPr>
              <a:t>5</a:t>
            </a:fld>
            <a:endParaRPr lang="en-US" dirty="0"/>
          </a:p>
        </p:txBody>
      </p:sp>
    </p:spTree>
    <p:extLst>
      <p:ext uri="{BB962C8B-B14F-4D97-AF65-F5344CB8AC3E}">
        <p14:creationId xmlns:p14="http://schemas.microsoft.com/office/powerpoint/2010/main" val="311658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4048" y="152400"/>
            <a:ext cx="8229600" cy="990600"/>
          </a:xfrm>
        </p:spPr>
        <p:txBody>
          <a:bodyPr/>
          <a:lstStyle/>
          <a:p>
            <a:pPr eaLnBrk="1" hangingPunct="1"/>
            <a:r>
              <a:rPr lang="en-US" dirty="0"/>
              <a:t>File Systems – Drives</a:t>
            </a:r>
          </a:p>
        </p:txBody>
      </p:sp>
      <p:sp>
        <p:nvSpPr>
          <p:cNvPr id="14340" name="Rectangle 3"/>
          <p:cNvSpPr>
            <a:spLocks noGrp="1" noChangeArrowheads="1"/>
          </p:cNvSpPr>
          <p:nvPr>
            <p:ph idx="1"/>
          </p:nvPr>
        </p:nvSpPr>
        <p:spPr>
          <a:xfrm>
            <a:off x="457200" y="1600200"/>
            <a:ext cx="8229600" cy="4424363"/>
          </a:xfrm>
        </p:spPr>
        <p:txBody>
          <a:bodyPr>
            <a:normAutofit/>
          </a:bodyPr>
          <a:lstStyle/>
          <a:p>
            <a:pPr eaLnBrk="1" hangingPunct="1"/>
            <a:r>
              <a:rPr lang="en-US" dirty="0">
                <a:solidFill>
                  <a:schemeClr val="tx1"/>
                </a:solidFill>
              </a:rPr>
              <a:t>Every Computer has a File System used to keep track of the files on that machine</a:t>
            </a:r>
          </a:p>
          <a:p>
            <a:pPr eaLnBrk="1" hangingPunct="1"/>
            <a:endParaRPr lang="en-US" dirty="0">
              <a:solidFill>
                <a:schemeClr val="tx1"/>
              </a:solidFill>
            </a:endParaRPr>
          </a:p>
          <a:p>
            <a:pPr eaLnBrk="1" hangingPunct="1"/>
            <a:r>
              <a:rPr lang="en-US" dirty="0">
                <a:solidFill>
                  <a:schemeClr val="tx1"/>
                </a:solidFill>
              </a:rPr>
              <a:t>File Systems are based on Physical Storage Devices, known as Drives</a:t>
            </a:r>
          </a:p>
          <a:p>
            <a:pPr eaLnBrk="1" hangingPunct="1"/>
            <a:endParaRPr lang="en-US" dirty="0">
              <a:solidFill>
                <a:schemeClr val="tx1"/>
              </a:solidFill>
            </a:endParaRPr>
          </a:p>
          <a:p>
            <a:pPr eaLnBrk="1" hangingPunct="1"/>
            <a:r>
              <a:rPr lang="en-US" dirty="0">
                <a:solidFill>
                  <a:schemeClr val="tx1"/>
                </a:solidFill>
              </a:rPr>
              <a:t>Drives can be local or remote (network or cloud)</a:t>
            </a:r>
          </a:p>
          <a:p>
            <a:pPr eaLnBrk="1" hangingPunct="1"/>
            <a:endParaRPr lang="en-US" dirty="0">
              <a:solidFill>
                <a:schemeClr val="tx1"/>
              </a:solidFill>
            </a:endParaRPr>
          </a:p>
          <a:p>
            <a:pPr eaLnBrk="1" hangingPunct="1"/>
            <a:r>
              <a:rPr lang="en-US" dirty="0">
                <a:solidFill>
                  <a:schemeClr val="tx1"/>
                </a:solidFill>
              </a:rPr>
              <a:t>Click on “My Computer” to see a list of drives (on a Windows machine)</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FE3D6F1E-3CFC-4C9B-A100-E7B58AC7C627}" type="slidenum">
              <a:rPr lang="en-US" altLang="en-US"/>
              <a:pPr>
                <a:defRPr/>
              </a:pPr>
              <a:t>6</a:t>
            </a:fld>
            <a:endParaRPr lang="en-US" altLang="en-US" dirty="0"/>
          </a:p>
        </p:txBody>
      </p:sp>
    </p:spTree>
    <p:extLst>
      <p:ext uri="{BB962C8B-B14F-4D97-AF65-F5344CB8AC3E}">
        <p14:creationId xmlns:p14="http://schemas.microsoft.com/office/powerpoint/2010/main" val="75271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14940" y="152400"/>
            <a:ext cx="8229600" cy="1066800"/>
          </a:xfrm>
        </p:spPr>
        <p:txBody>
          <a:bodyPr/>
          <a:lstStyle/>
          <a:p>
            <a:pPr eaLnBrk="1" hangingPunct="1"/>
            <a:r>
              <a:rPr lang="en-US" dirty="0"/>
              <a:t>File Systems – Drives</a:t>
            </a:r>
          </a:p>
        </p:txBody>
      </p:sp>
      <p:sp>
        <p:nvSpPr>
          <p:cNvPr id="15364" name="Rectangle 3"/>
          <p:cNvSpPr>
            <a:spLocks noGrp="1" noChangeArrowheads="1"/>
          </p:cNvSpPr>
          <p:nvPr>
            <p:ph idx="1"/>
          </p:nvPr>
        </p:nvSpPr>
        <p:spPr>
          <a:xfrm>
            <a:off x="304800" y="1676400"/>
            <a:ext cx="8610600" cy="4506912"/>
          </a:xfrm>
        </p:spPr>
        <p:txBody>
          <a:bodyPr>
            <a:normAutofit/>
          </a:bodyPr>
          <a:lstStyle/>
          <a:p>
            <a:pPr eaLnBrk="1" hangingPunct="1"/>
            <a:r>
              <a:rPr lang="en-US" dirty="0">
                <a:solidFill>
                  <a:schemeClr val="tx1"/>
                </a:solidFill>
              </a:rPr>
              <a:t>Typical Drives</a:t>
            </a:r>
          </a:p>
          <a:p>
            <a:pPr lvl="1" eaLnBrk="1" hangingPunct="1"/>
            <a:r>
              <a:rPr lang="en-US" sz="2400" dirty="0">
                <a:solidFill>
                  <a:schemeClr val="tx1"/>
                </a:solidFill>
              </a:rPr>
              <a:t>A: or B: </a:t>
            </a:r>
            <a:r>
              <a:rPr lang="en-US" sz="2400" dirty="0">
                <a:solidFill>
                  <a:schemeClr val="tx1"/>
                </a:solidFill>
                <a:sym typeface="Wingdings" pitchFamily="2" charset="2"/>
              </a:rPr>
              <a:t> Floppy Disk</a:t>
            </a:r>
          </a:p>
          <a:p>
            <a:pPr lvl="1" eaLnBrk="1" hangingPunct="1"/>
            <a:r>
              <a:rPr lang="en-US" sz="2400" dirty="0">
                <a:solidFill>
                  <a:schemeClr val="tx1"/>
                </a:solidFill>
                <a:sym typeface="Wingdings" pitchFamily="2" charset="2"/>
              </a:rPr>
              <a:t>C:  Local Hard Drive</a:t>
            </a:r>
          </a:p>
          <a:p>
            <a:pPr lvl="1" eaLnBrk="1" hangingPunct="1"/>
            <a:r>
              <a:rPr lang="en-US" sz="2400" dirty="0">
                <a:solidFill>
                  <a:schemeClr val="tx1"/>
                </a:solidFill>
                <a:sym typeface="Wingdings" pitchFamily="2" charset="2"/>
              </a:rPr>
              <a:t>D:  CD Drive</a:t>
            </a:r>
          </a:p>
          <a:p>
            <a:pPr lvl="1" eaLnBrk="1" hangingPunct="1"/>
            <a:r>
              <a:rPr lang="en-US" sz="2400" dirty="0">
                <a:solidFill>
                  <a:schemeClr val="tx1"/>
                </a:solidFill>
                <a:sym typeface="Wingdings" pitchFamily="2" charset="2"/>
              </a:rPr>
              <a:t>E-Z for removable drives like memory sticks</a:t>
            </a:r>
          </a:p>
          <a:p>
            <a:pPr lvl="1" eaLnBrk="1" hangingPunct="1"/>
            <a:r>
              <a:rPr lang="en-US" sz="2400" dirty="0">
                <a:solidFill>
                  <a:schemeClr val="tx1"/>
                </a:solidFill>
                <a:sym typeface="Wingdings" pitchFamily="2" charset="2"/>
              </a:rPr>
              <a:t>About any letter for a partition of a device</a:t>
            </a:r>
          </a:p>
          <a:p>
            <a:pPr lvl="1" eaLnBrk="1" hangingPunct="1"/>
            <a:r>
              <a:rPr lang="en-US" sz="2400" dirty="0">
                <a:solidFill>
                  <a:schemeClr val="tx1"/>
                </a:solidFill>
                <a:sym typeface="Wingdings" pitchFamily="2" charset="2"/>
              </a:rPr>
              <a:t>WATCH OUT for the D drive on lab machines! It is another hard drive that is not erased when you log out! Do not leave your work on there!</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C3342C57-C602-48B0-B628-C5C4484E26EB}" type="slidenum">
              <a:rPr lang="en-US" altLang="en-US"/>
              <a:pPr>
                <a:defRPr/>
              </a:pPr>
              <a:t>7</a:t>
            </a:fld>
            <a:endParaRPr lang="en-US" altLang="en-US" dirty="0"/>
          </a:p>
        </p:txBody>
      </p:sp>
    </p:spTree>
    <p:extLst>
      <p:ext uri="{BB962C8B-B14F-4D97-AF65-F5344CB8AC3E}">
        <p14:creationId xmlns:p14="http://schemas.microsoft.com/office/powerpoint/2010/main" val="244623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98464" y="152400"/>
            <a:ext cx="8229600" cy="1066800"/>
          </a:xfrm>
        </p:spPr>
        <p:txBody>
          <a:bodyPr/>
          <a:lstStyle/>
          <a:p>
            <a:pPr eaLnBrk="1" hangingPunct="1"/>
            <a:r>
              <a:rPr lang="en-US" dirty="0"/>
              <a:t>File Systems – Partitions</a:t>
            </a:r>
          </a:p>
        </p:txBody>
      </p:sp>
      <p:sp>
        <p:nvSpPr>
          <p:cNvPr id="14340" name="Rectangle 3"/>
          <p:cNvSpPr>
            <a:spLocks noGrp="1" noChangeArrowheads="1"/>
          </p:cNvSpPr>
          <p:nvPr>
            <p:ph idx="1"/>
          </p:nvPr>
        </p:nvSpPr>
        <p:spPr>
          <a:xfrm>
            <a:off x="398464" y="1371600"/>
            <a:ext cx="8440736" cy="5181600"/>
          </a:xfrm>
        </p:spPr>
        <p:txBody>
          <a:bodyPr>
            <a:normAutofit/>
          </a:bodyPr>
          <a:lstStyle/>
          <a:p>
            <a:pPr eaLnBrk="1" hangingPunct="1"/>
            <a:r>
              <a:rPr lang="en-US" dirty="0">
                <a:solidFill>
                  <a:schemeClr val="tx1"/>
                </a:solidFill>
              </a:rPr>
              <a:t>Note that a “partition” is not a physical device, although it looks like one to the OS.  </a:t>
            </a:r>
          </a:p>
          <a:p>
            <a:pPr eaLnBrk="1" hangingPunct="1"/>
            <a:endParaRPr lang="en-US" dirty="0">
              <a:solidFill>
                <a:schemeClr val="tx1"/>
              </a:solidFill>
            </a:endParaRPr>
          </a:p>
          <a:p>
            <a:pPr eaLnBrk="1" hangingPunct="1"/>
            <a:r>
              <a:rPr lang="en-US" dirty="0">
                <a:solidFill>
                  <a:schemeClr val="tx1"/>
                </a:solidFill>
              </a:rPr>
              <a:t>Why have a partition?  At one point Windows could only handle devices of a certain size.  If your hard drive was larger than that size, you could not access the entire device.  Partitions fool the OS into thinking that one device is two (or more!) devices, each with their own letter and file system</a:t>
            </a:r>
          </a:p>
          <a:p>
            <a:pPr eaLnBrk="1" hangingPunct="1"/>
            <a:endParaRPr lang="en-US" dirty="0">
              <a:solidFill>
                <a:schemeClr val="tx1"/>
              </a:solidFill>
            </a:endParaRPr>
          </a:p>
          <a:p>
            <a:pPr eaLnBrk="1" hangingPunct="1"/>
            <a:r>
              <a:rPr lang="en-US" dirty="0">
                <a:solidFill>
                  <a:schemeClr val="tx1"/>
                </a:solidFill>
              </a:rPr>
              <a:t>You will find disks partitioned even today, when some space is used for a specific need, like a backup</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FE3D6F1E-3CFC-4C9B-A100-E7B58AC7C627}" type="slidenum">
              <a:rPr lang="en-US" altLang="en-US"/>
              <a:pPr>
                <a:defRPr/>
              </a:pPr>
              <a:t>8</a:t>
            </a:fld>
            <a:endParaRPr lang="en-US" altLang="en-US" dirty="0"/>
          </a:p>
        </p:txBody>
      </p:sp>
    </p:spTree>
    <p:extLst>
      <p:ext uri="{BB962C8B-B14F-4D97-AF65-F5344CB8AC3E}">
        <p14:creationId xmlns:p14="http://schemas.microsoft.com/office/powerpoint/2010/main" val="373988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a:t>File System on a Device</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dirty="0"/>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2010569"/>
            <a:ext cx="6553200" cy="4161631"/>
          </a:xfrm>
          <a:prstGeom prst="rect">
            <a:avLst/>
          </a:prstGeom>
        </p:spPr>
      </p:pic>
    </p:spTree>
    <p:extLst>
      <p:ext uri="{BB962C8B-B14F-4D97-AF65-F5344CB8AC3E}">
        <p14:creationId xmlns:p14="http://schemas.microsoft.com/office/powerpoint/2010/main" val="2483360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2872</Words>
  <Application>Microsoft Office PowerPoint</Application>
  <PresentationFormat>On-screen Show (4:3)</PresentationFormat>
  <Paragraphs>341</Paragraphs>
  <Slides>48</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Century Gothic</vt:lpstr>
      <vt:lpstr>Courier New</vt:lpstr>
      <vt:lpstr>Helvetica</vt:lpstr>
      <vt:lpstr>Palatino Linotype</vt:lpstr>
      <vt:lpstr>Palatino-Roman</vt:lpstr>
      <vt:lpstr>Times New Roman</vt:lpstr>
      <vt:lpstr>Verdana</vt:lpstr>
      <vt:lpstr>Wingdings</vt:lpstr>
      <vt:lpstr>Executive</vt:lpstr>
      <vt:lpstr> CHAP 6 File System and I/O Management File Management:</vt:lpstr>
      <vt:lpstr>Files</vt:lpstr>
      <vt:lpstr>File Names and Extensions</vt:lpstr>
      <vt:lpstr>Filename Extensions</vt:lpstr>
      <vt:lpstr>How to Make Extensions Visible in Windows</vt:lpstr>
      <vt:lpstr>File Systems – Drives</vt:lpstr>
      <vt:lpstr>File Systems – Drives</vt:lpstr>
      <vt:lpstr>File Systems – Partitions</vt:lpstr>
      <vt:lpstr>File System on a Device</vt:lpstr>
      <vt:lpstr>File Organization and access</vt:lpstr>
      <vt:lpstr>PowerPoint Presentation</vt:lpstr>
      <vt:lpstr>PowerPoint Presentation</vt:lpstr>
      <vt:lpstr>File Directories and Folders</vt:lpstr>
      <vt:lpstr>Methods for File Directory Structure :</vt:lpstr>
      <vt:lpstr>PowerPoint Presentation</vt:lpstr>
      <vt:lpstr>PowerPoint Presentation</vt:lpstr>
      <vt:lpstr>PowerPoint Presentation</vt:lpstr>
      <vt:lpstr>PowerPoint Presentation</vt:lpstr>
      <vt:lpstr>PowerPoint Presentation</vt:lpstr>
      <vt:lpstr>File Formats</vt:lpstr>
      <vt:lpstr>Applications and Files</vt:lpstr>
      <vt:lpstr>File Management</vt:lpstr>
      <vt:lpstr>Allocation Methods</vt:lpstr>
      <vt:lpstr>1. Contiguous Allocation</vt:lpstr>
      <vt:lpstr>Contiguous File Allocation Example</vt:lpstr>
      <vt:lpstr>2. Linked List Allocation</vt:lpstr>
      <vt:lpstr>Linked List Allocation Example</vt:lpstr>
      <vt:lpstr>3. Linked List Allocation Using a Table in Memory</vt:lpstr>
      <vt:lpstr>Linked List Allocation Using a Table in Memory</vt:lpstr>
      <vt:lpstr>4. Indexed Allocation (I node)</vt:lpstr>
      <vt:lpstr>Input /Output Management</vt:lpstr>
      <vt:lpstr>PowerPoint Presentation</vt:lpstr>
      <vt:lpstr>PowerPoint Presentation</vt:lpstr>
      <vt:lpstr>PowerPoint Presentation</vt:lpstr>
      <vt:lpstr>I/O Buffering,</vt:lpstr>
      <vt:lpstr>Uses of I/O Buffering :</vt:lpstr>
      <vt:lpstr>PowerPoint Presentation</vt:lpstr>
      <vt:lpstr>Disk Scheduling algorithm: FCFS, SSTF, SCAN, CSCAN, LOOK, C-LOOK. RAID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 5 File Management </dc:title>
  <cp:lastModifiedBy>Admin</cp:lastModifiedBy>
  <cp:revision>13</cp:revision>
  <dcterms:modified xsi:type="dcterms:W3CDTF">2023-10-05T03:53:18Z</dcterms:modified>
</cp:coreProperties>
</file>