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60" r:id="rId6"/>
    <p:sldId id="261" r:id="rId7"/>
    <p:sldId id="262" r:id="rId8"/>
    <p:sldId id="263" r:id="rId9"/>
    <p:sldId id="269" r:id="rId10"/>
    <p:sldId id="265" r:id="rId11"/>
    <p:sldId id="266" r:id="rId12"/>
    <p:sldId id="270" r:id="rId13"/>
    <p:sldId id="282" r:id="rId14"/>
    <p:sldId id="283"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08"/>
    <p:restoredTop sz="94681"/>
  </p:normalViewPr>
  <p:slideViewPr>
    <p:cSldViewPr snapToGrid="0" snapToObjects="1" showGuides="1">
      <p:cViewPr>
        <p:scale>
          <a:sx n="50" d="100"/>
          <a:sy n="50" d="100"/>
        </p:scale>
        <p:origin x="56" y="348"/>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2/26/2023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2/26/2023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2/26/2023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2/26/2023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2/26/2023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2/26/2023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2/26/2023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2/26/2023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2/26/2023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2/26/2023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2/26/2023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2/26/2023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26-Feb-2023</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accent2"/>
                </a:solidFill>
                <a:latin typeface="+mj-lt"/>
              </a:rPr>
              <a:t> Is the relationship between distance travelled and price charged same for both companies?</a:t>
            </a:r>
            <a:endParaRPr lang="en-US" sz="4400" dirty="0">
              <a:solidFill>
                <a:schemeClr val="accent2"/>
              </a:solidFill>
              <a:latin typeface="+mj-lt"/>
            </a:endParaRPr>
          </a:p>
        </p:txBody>
      </p:sp>
      <p:pic>
        <p:nvPicPr>
          <p:cNvPr id="7" name="Picture 6">
            <a:extLst>
              <a:ext uri="{FF2B5EF4-FFF2-40B4-BE49-F238E27FC236}">
                <a16:creationId xmlns:a16="http://schemas.microsoft.com/office/drawing/2014/main" id="{62053DB4-E477-0E71-ADF6-73A10B34CD58}"/>
              </a:ext>
            </a:extLst>
          </p:cNvPr>
          <p:cNvPicPr>
            <a:picLocks noChangeAspect="1"/>
          </p:cNvPicPr>
          <p:nvPr/>
        </p:nvPicPr>
        <p:blipFill>
          <a:blip r:embed="rId2"/>
          <a:stretch>
            <a:fillRect/>
          </a:stretch>
        </p:blipFill>
        <p:spPr>
          <a:xfrm>
            <a:off x="0" y="1612958"/>
            <a:ext cx="12192000" cy="4927483"/>
          </a:xfrm>
          <a:prstGeom prst="rect">
            <a:avLst/>
          </a:prstGeom>
        </p:spPr>
      </p:pic>
    </p:spTree>
    <p:extLst>
      <p:ext uri="{BB962C8B-B14F-4D97-AF65-F5344CB8AC3E}">
        <p14:creationId xmlns:p14="http://schemas.microsoft.com/office/powerpoint/2010/main" val="2196414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4DDBF0E-CC36-9C41-940D-C9EE0C11B4F2}"/>
              </a:ext>
            </a:extLst>
          </p:cNvPr>
          <p:cNvSpPr/>
          <p:nvPr/>
        </p:nvSpPr>
        <p:spPr>
          <a:xfrm>
            <a:off x="1028700" y="1967266"/>
            <a:ext cx="2628900" cy="25472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300" b="1" kern="1200">
                <a:solidFill>
                  <a:srgbClr val="FFFFFF"/>
                </a:solidFill>
                <a:latin typeface="+mj-lt"/>
                <a:ea typeface="+mj-ea"/>
                <a:cs typeface="+mj-cs"/>
              </a:rPr>
              <a:t>Is there a seasonality in price charged and cost of the trip?</a:t>
            </a:r>
            <a:endParaRPr lang="en-US" sz="3300" kern="1200">
              <a:solidFill>
                <a:srgbClr val="FFFFFF"/>
              </a:solidFill>
              <a:latin typeface="+mj-lt"/>
              <a:ea typeface="+mj-ea"/>
              <a:cs typeface="+mj-cs"/>
            </a:endParaRPr>
          </a:p>
        </p:txBody>
      </p:sp>
      <p:pic>
        <p:nvPicPr>
          <p:cNvPr id="3" name="Picture 2">
            <a:extLst>
              <a:ext uri="{FF2B5EF4-FFF2-40B4-BE49-F238E27FC236}">
                <a16:creationId xmlns:a16="http://schemas.microsoft.com/office/drawing/2014/main" id="{7B4B8441-D498-0673-478A-9FCC1A9710EA}"/>
              </a:ext>
            </a:extLst>
          </p:cNvPr>
          <p:cNvPicPr>
            <a:picLocks noChangeAspect="1"/>
          </p:cNvPicPr>
          <p:nvPr/>
        </p:nvPicPr>
        <p:blipFill>
          <a:blip r:embed="rId2"/>
          <a:stretch>
            <a:fillRect/>
          </a:stretch>
        </p:blipFill>
        <p:spPr>
          <a:xfrm>
            <a:off x="4777316" y="1198680"/>
            <a:ext cx="6780700" cy="4458310"/>
          </a:xfrm>
          <a:prstGeom prst="rect">
            <a:avLst/>
          </a:prstGeom>
        </p:spPr>
      </p:pic>
    </p:spTree>
    <p:extLst>
      <p:ext uri="{BB962C8B-B14F-4D97-AF65-F5344CB8AC3E}">
        <p14:creationId xmlns:p14="http://schemas.microsoft.com/office/powerpoint/2010/main" val="2689950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A1A7594-02FF-E846-981D-0DDF22812493}"/>
              </a:ext>
            </a:extLst>
          </p:cNvPr>
          <p:cNvSpPr/>
          <p:nvPr/>
        </p:nvSpPr>
        <p:spPr>
          <a:xfrm>
            <a:off x="546351" y="433545"/>
            <a:ext cx="11139854" cy="930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gn="ctr">
              <a:lnSpc>
                <a:spcPct val="90000"/>
              </a:lnSpc>
              <a:spcBef>
                <a:spcPct val="0"/>
              </a:spcBef>
              <a:spcAft>
                <a:spcPts val="600"/>
              </a:spcAft>
            </a:pPr>
            <a:r>
              <a:rPr lang="en-US" sz="5400">
                <a:solidFill>
                  <a:srgbClr val="FFFFFF"/>
                </a:solidFill>
                <a:latin typeface="+mj-lt"/>
                <a:ea typeface="+mj-ea"/>
                <a:cs typeface="+mj-cs"/>
              </a:rPr>
              <a:t>Revenue and Profit Comparison</a:t>
            </a:r>
          </a:p>
        </p:txBody>
      </p:sp>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3FF241D-7FAE-DD06-F69B-3678546BB821}"/>
              </a:ext>
            </a:extLst>
          </p:cNvPr>
          <p:cNvPicPr>
            <a:picLocks noChangeAspect="1"/>
          </p:cNvPicPr>
          <p:nvPr/>
        </p:nvPicPr>
        <p:blipFill>
          <a:blip r:embed="rId2"/>
          <a:stretch>
            <a:fillRect/>
          </a:stretch>
        </p:blipFill>
        <p:spPr>
          <a:xfrm>
            <a:off x="331567" y="2427407"/>
            <a:ext cx="5455917" cy="3996459"/>
          </a:xfrm>
          <a:prstGeom prst="rect">
            <a:avLst/>
          </a:prstGeom>
        </p:spPr>
      </p:pic>
      <p:cxnSp>
        <p:nvCxnSpPr>
          <p:cNvPr id="21" name="Straight Connector 2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E5E10CB-C131-DFA3-FFFB-DFC0468FB7C9}"/>
              </a:ext>
            </a:extLst>
          </p:cNvPr>
          <p:cNvPicPr>
            <a:picLocks noChangeAspect="1"/>
          </p:cNvPicPr>
          <p:nvPr/>
        </p:nvPicPr>
        <p:blipFill>
          <a:blip r:embed="rId3"/>
          <a:stretch>
            <a:fillRect/>
          </a:stretch>
        </p:blipFill>
        <p:spPr>
          <a:xfrm>
            <a:off x="6445073" y="2611544"/>
            <a:ext cx="5455917" cy="3628185"/>
          </a:xfrm>
          <a:prstGeom prst="rect">
            <a:avLst/>
          </a:prstGeom>
        </p:spPr>
      </p:pic>
      <p:sp>
        <p:nvSpPr>
          <p:cNvPr id="5" name="TextBox 4">
            <a:extLst>
              <a:ext uri="{FF2B5EF4-FFF2-40B4-BE49-F238E27FC236}">
                <a16:creationId xmlns:a16="http://schemas.microsoft.com/office/drawing/2014/main" id="{C53584F2-69DA-8E4A-998E-7F3A78108DF8}"/>
              </a:ext>
            </a:extLst>
          </p:cNvPr>
          <p:cNvSpPr txBox="1"/>
          <p:nvPr/>
        </p:nvSpPr>
        <p:spPr>
          <a:xfrm>
            <a:off x="8469962" y="1774357"/>
            <a:ext cx="3458817" cy="723275"/>
          </a:xfrm>
          <a:prstGeom prst="rect">
            <a:avLst/>
          </a:prstGeom>
          <a:noFill/>
        </p:spPr>
        <p:txBody>
          <a:bodyPr wrap="square" rtlCol="0">
            <a:spAutoFit/>
          </a:bodyPr>
          <a:lstStyle/>
          <a:p>
            <a:pPr>
              <a:spcAft>
                <a:spcPts val="600"/>
              </a:spcAft>
            </a:pPr>
            <a:endParaRPr lang="en-US"/>
          </a:p>
          <a:p>
            <a:pPr>
              <a:spcAft>
                <a:spcPts val="600"/>
              </a:spcAft>
            </a:pPr>
            <a:endParaRPr lang="en-US"/>
          </a:p>
        </p:txBody>
      </p:sp>
    </p:spTree>
    <p:extLst>
      <p:ext uri="{BB962C8B-B14F-4D97-AF65-F5344CB8AC3E}">
        <p14:creationId xmlns:p14="http://schemas.microsoft.com/office/powerpoint/2010/main" val="2810660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A2EAC-65CB-2990-62D7-7F2936CA83C7}"/>
              </a:ext>
            </a:extLst>
          </p:cNvPr>
          <p:cNvSpPr>
            <a:spLocks noGrp="1"/>
          </p:cNvSpPr>
          <p:nvPr>
            <p:ph type="title"/>
          </p:nvPr>
        </p:nvSpPr>
        <p:spPr>
          <a:xfrm>
            <a:off x="686834" y="1153572"/>
            <a:ext cx="3200400" cy="4461163"/>
          </a:xfrm>
        </p:spPr>
        <p:txBody>
          <a:bodyPr>
            <a:normAutofit/>
          </a:bodyPr>
          <a:lstStyle/>
          <a:p>
            <a:r>
              <a:rPr lang="en-US">
                <a:solidFill>
                  <a:srgbClr val="FFFFFF"/>
                </a:solidFill>
              </a:rPr>
              <a:t>Results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99E0603-353A-FA1B-0FBA-92412F36405B}"/>
              </a:ext>
            </a:extLst>
          </p:cNvPr>
          <p:cNvSpPr>
            <a:spLocks noGrp="1"/>
          </p:cNvSpPr>
          <p:nvPr>
            <p:ph idx="1"/>
          </p:nvPr>
        </p:nvSpPr>
        <p:spPr>
          <a:xfrm>
            <a:off x="4447308" y="591344"/>
            <a:ext cx="6906491" cy="5585619"/>
          </a:xfrm>
        </p:spPr>
        <p:txBody>
          <a:bodyPr anchor="ctr">
            <a:normAutofit/>
          </a:bodyPr>
          <a:lstStyle/>
          <a:p>
            <a:r>
              <a:rPr lang="en-US" sz="2600"/>
              <a:t>Yellow Cab makes 2.5 times more trips</a:t>
            </a:r>
          </a:p>
          <a:p>
            <a:r>
              <a:rPr lang="en-US" sz="2600"/>
              <a:t>Pink Cab has far more outliers. - their charging patterns vary widely</a:t>
            </a:r>
          </a:p>
          <a:p>
            <a:r>
              <a:rPr lang="en-US" sz="2600"/>
              <a:t>Younger people use cab more frequently in comparison to 40-60 </a:t>
            </a:r>
            <a:r>
              <a:rPr lang="en-US" sz="2600" err="1"/>
              <a:t>y.o</a:t>
            </a:r>
            <a:r>
              <a:rPr lang="en-US" sz="2600"/>
              <a:t>. customers</a:t>
            </a:r>
          </a:p>
          <a:p>
            <a:r>
              <a:rPr lang="en-US" sz="2600"/>
              <a:t>Nashville, Pittsburgh, Sacramento and San Diego are the only cities which prefers Pink Cabs more</a:t>
            </a:r>
          </a:p>
          <a:p>
            <a:r>
              <a:rPr lang="en-US" sz="2600"/>
              <a:t>Other 15 cities prefers Yellow Cabs(largest 6 cities included)</a:t>
            </a:r>
          </a:p>
          <a:p>
            <a:r>
              <a:rPr lang="en-US" sz="2600"/>
              <a:t>Customers prefer card payments to cash for both companies</a:t>
            </a:r>
          </a:p>
          <a:p>
            <a:r>
              <a:rPr lang="en-US" sz="2600"/>
              <a:t>Yellow Cab makes 2.5 times more revenue</a:t>
            </a:r>
          </a:p>
        </p:txBody>
      </p:sp>
    </p:spTree>
    <p:extLst>
      <p:ext uri="{BB962C8B-B14F-4D97-AF65-F5344CB8AC3E}">
        <p14:creationId xmlns:p14="http://schemas.microsoft.com/office/powerpoint/2010/main" val="4257604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CE8FF26-3D79-4DC5-5D12-8F04A39AC182}"/>
              </a:ext>
            </a:extLst>
          </p:cNvPr>
          <p:cNvPicPr>
            <a:picLocks noChangeAspect="1"/>
          </p:cNvPicPr>
          <p:nvPr/>
        </p:nvPicPr>
        <p:blipFill rotWithShape="1">
          <a:blip r:embed="rId2"/>
          <a:srcRect l="933" r="2796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916352-FB60-E039-1DB3-F608468B5DC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100"/>
              <a:t>Final recommendation</a:t>
            </a:r>
          </a:p>
        </p:txBody>
      </p:sp>
      <p:sp>
        <p:nvSpPr>
          <p:cNvPr id="3" name="Content Placeholder 2">
            <a:extLst>
              <a:ext uri="{FF2B5EF4-FFF2-40B4-BE49-F238E27FC236}">
                <a16:creationId xmlns:a16="http://schemas.microsoft.com/office/drawing/2014/main" id="{E2EEB24D-A91F-7AD6-1FB0-06A3DA31A583}"/>
              </a:ext>
            </a:extLst>
          </p:cNvPr>
          <p:cNvSpPr>
            <a:spLocks noGrp="1"/>
          </p:cNvSpPr>
          <p:nvPr>
            <p:ph idx="1"/>
          </p:nvPr>
        </p:nvSpPr>
        <p:spPr>
          <a:xfrm>
            <a:off x="477980" y="4872922"/>
            <a:ext cx="4023359" cy="1208141"/>
          </a:xfrm>
        </p:spPr>
        <p:txBody>
          <a:bodyPr vert="horz" lIns="91440" tIns="45720" rIns="91440" bIns="45720" rtlCol="0">
            <a:normAutofit/>
          </a:bodyPr>
          <a:lstStyle/>
          <a:p>
            <a:pPr marL="0" indent="0">
              <a:buNone/>
            </a:pPr>
            <a:r>
              <a:rPr lang="en-US" sz="2000"/>
              <a:t>Yellow Cab, of course!</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381627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an American private equity company that intends to invest in the Cab industry due to the significant growth observed in recent years and the presence of several major players in the market. The goal is to offer practical guidance to assist XYZ in selecting the appropriate firm for investment purposes.</a:t>
            </a:r>
          </a:p>
          <a:p>
            <a:endParaRPr lang="en-US" sz="1800" dirty="0"/>
          </a:p>
          <a:p>
            <a:pPr marL="0" indent="0">
              <a:buNone/>
            </a:pPr>
            <a:r>
              <a:rPr lang="en-US" sz="1800" dirty="0"/>
              <a:t>The analysis has been divided into four parts: </a:t>
            </a:r>
          </a:p>
          <a:p>
            <a:r>
              <a:rPr lang="en-US" sz="1800" dirty="0"/>
              <a:t>EDA</a:t>
            </a:r>
          </a:p>
          <a:p>
            <a:r>
              <a:rPr lang="en-US" sz="1800" dirty="0"/>
              <a:t>Making hypotheses</a:t>
            </a:r>
          </a:p>
          <a:p>
            <a:r>
              <a:rPr lang="en-US" sz="1800" dirty="0"/>
              <a:t>Testing them via making plots</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dirty="0">
                <a:solidFill>
                  <a:srgbClr val="FF6600"/>
                </a:solidFill>
              </a:rPr>
              <a:t>Goal</a:t>
            </a:r>
            <a:endParaRPr lang="en-US" sz="3500" b="1" dirty="0">
              <a:solidFill>
                <a:srgbClr val="FF66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pic>
        <p:nvPicPr>
          <p:cNvPr id="3" name="Picture 2">
            <a:extLst>
              <a:ext uri="{FF2B5EF4-FFF2-40B4-BE49-F238E27FC236}">
                <a16:creationId xmlns:a16="http://schemas.microsoft.com/office/drawing/2014/main" id="{F339A6D4-8AA5-4437-1CB0-999FED582B36}"/>
              </a:ext>
            </a:extLst>
          </p:cNvPr>
          <p:cNvPicPr>
            <a:picLocks noChangeAspect="1"/>
          </p:cNvPicPr>
          <p:nvPr/>
        </p:nvPicPr>
        <p:blipFill>
          <a:blip r:embed="rId2"/>
          <a:stretch>
            <a:fillRect/>
          </a:stretch>
        </p:blipFill>
        <p:spPr>
          <a:xfrm>
            <a:off x="5267271" y="59927"/>
            <a:ext cx="6706536" cy="6325483"/>
          </a:xfrm>
          <a:prstGeom prst="rect">
            <a:avLst/>
          </a:prstGeom>
        </p:spPr>
      </p:pic>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Seasonality Analysis</a:t>
            </a:r>
          </a:p>
        </p:txBody>
      </p:sp>
      <p:pic>
        <p:nvPicPr>
          <p:cNvPr id="7" name="Picture 6" descr="Chart, histogram&#10;&#10;Description automatically generated">
            <a:extLst>
              <a:ext uri="{FF2B5EF4-FFF2-40B4-BE49-F238E27FC236}">
                <a16:creationId xmlns:a16="http://schemas.microsoft.com/office/drawing/2014/main" id="{CB55B2AD-DA41-DC09-3ECB-C36533AF7BEA}"/>
              </a:ext>
            </a:extLst>
          </p:cNvPr>
          <p:cNvPicPr>
            <a:picLocks noChangeAspect="1"/>
          </p:cNvPicPr>
          <p:nvPr/>
        </p:nvPicPr>
        <p:blipFill>
          <a:blip r:embed="rId2"/>
          <a:stretch>
            <a:fillRect/>
          </a:stretch>
        </p:blipFill>
        <p:spPr>
          <a:xfrm>
            <a:off x="2207327" y="1675227"/>
            <a:ext cx="7777345" cy="4394199"/>
          </a:xfrm>
          <a:prstGeom prst="rect">
            <a:avLst/>
          </a:prstGeom>
        </p:spPr>
      </p:pic>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rgbClr val="FF6600"/>
                </a:solidFill>
              </a:rPr>
              <a:t>Seasonality</a:t>
            </a:r>
            <a:r>
              <a:rPr lang="en-US" sz="4400" b="1" kern="1200" dirty="0">
                <a:solidFill>
                  <a:srgbClr val="FF6600"/>
                </a:solidFill>
                <a:latin typeface="+mj-lt"/>
                <a:ea typeface="+mj-ea"/>
                <a:cs typeface="+mj-cs"/>
              </a:rPr>
              <a:t> Analysis</a:t>
            </a:r>
            <a:endParaRPr lang="en-US" sz="4400" b="1" dirty="0">
              <a:solidFill>
                <a:srgbClr val="FF6600"/>
              </a:solidFill>
              <a:latin typeface="+mj-lt"/>
            </a:endParaRPr>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B714281-3974-8549-B509-9AD67893AA9A}"/>
              </a:ext>
            </a:extLst>
          </p:cNvPr>
          <p:cNvSpPr/>
          <p:nvPr/>
        </p:nvSpPr>
        <p:spPr>
          <a:xfrm>
            <a:off x="1028700" y="1967266"/>
            <a:ext cx="2628900" cy="25472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300" b="1" kern="1200">
                <a:solidFill>
                  <a:srgbClr val="FFFFFF"/>
                </a:solidFill>
                <a:latin typeface="+mj-lt"/>
                <a:ea typeface="+mj-ea"/>
                <a:cs typeface="+mj-cs"/>
              </a:rPr>
              <a:t>      Is there more demand for cabs during weekend?</a:t>
            </a:r>
          </a:p>
        </p:txBody>
      </p:sp>
      <p:pic>
        <p:nvPicPr>
          <p:cNvPr id="6" name="Picture 5">
            <a:extLst>
              <a:ext uri="{FF2B5EF4-FFF2-40B4-BE49-F238E27FC236}">
                <a16:creationId xmlns:a16="http://schemas.microsoft.com/office/drawing/2014/main" id="{89DCDFC1-A3A1-B928-FDE3-430031828AA3}"/>
              </a:ext>
            </a:extLst>
          </p:cNvPr>
          <p:cNvPicPr>
            <a:picLocks noChangeAspect="1"/>
          </p:cNvPicPr>
          <p:nvPr/>
        </p:nvPicPr>
        <p:blipFill>
          <a:blip r:embed="rId2"/>
          <a:stretch>
            <a:fillRect/>
          </a:stretch>
        </p:blipFill>
        <p:spPr>
          <a:xfrm>
            <a:off x="4777316" y="1207157"/>
            <a:ext cx="6780700" cy="4441357"/>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9C2959-59DB-F748-9A93-E5DF86BCF6D2}"/>
              </a:ext>
            </a:extLst>
          </p:cNvPr>
          <p:cNvSpPr/>
          <p:nvPr/>
        </p:nvSpPr>
        <p:spPr>
          <a:xfrm>
            <a:off x="1028700" y="1967266"/>
            <a:ext cx="2628900" cy="25472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j-lt"/>
                <a:ea typeface="+mj-ea"/>
                <a:cs typeface="+mj-cs"/>
              </a:rPr>
              <a:t>Is the proportion Yellow cab vs Pink cab usage same for all cities?       </a:t>
            </a:r>
            <a:endParaRPr lang="en-US" sz="28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92B095CE-78A4-2AD0-975E-B0EE008EDD3C}"/>
              </a:ext>
            </a:extLst>
          </p:cNvPr>
          <p:cNvPicPr>
            <a:picLocks noChangeAspect="1"/>
          </p:cNvPicPr>
          <p:nvPr/>
        </p:nvPicPr>
        <p:blipFill>
          <a:blip r:embed="rId2"/>
          <a:stretch>
            <a:fillRect/>
          </a:stretch>
        </p:blipFill>
        <p:spPr>
          <a:xfrm>
            <a:off x="4777316" y="935928"/>
            <a:ext cx="6780700" cy="4983814"/>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Do young people use cab more frequently?</a:t>
            </a:r>
            <a:endParaRPr lang="en-US" sz="4200" dirty="0">
              <a:solidFill>
                <a:schemeClr val="accent2"/>
              </a:solidFill>
              <a:latin typeface="+mj-lt"/>
            </a:endParaRPr>
          </a:p>
        </p:txBody>
      </p:sp>
      <p:pic>
        <p:nvPicPr>
          <p:cNvPr id="7" name="Picture 6">
            <a:extLst>
              <a:ext uri="{FF2B5EF4-FFF2-40B4-BE49-F238E27FC236}">
                <a16:creationId xmlns:a16="http://schemas.microsoft.com/office/drawing/2014/main" id="{C6401099-2F13-1BE6-DE06-060D681230DF}"/>
              </a:ext>
            </a:extLst>
          </p:cNvPr>
          <p:cNvPicPr>
            <a:picLocks noChangeAspect="1"/>
          </p:cNvPicPr>
          <p:nvPr/>
        </p:nvPicPr>
        <p:blipFill>
          <a:blip r:embed="rId2"/>
          <a:stretch>
            <a:fillRect/>
          </a:stretch>
        </p:blipFill>
        <p:spPr>
          <a:xfrm>
            <a:off x="452840" y="1562100"/>
            <a:ext cx="10582562" cy="4673600"/>
          </a:xfrm>
          <a:prstGeom prst="rect">
            <a:avLst/>
          </a:prstGeom>
        </p:spPr>
      </p:pic>
    </p:spTree>
    <p:extLst>
      <p:ext uri="{BB962C8B-B14F-4D97-AF65-F5344CB8AC3E}">
        <p14:creationId xmlns:p14="http://schemas.microsoft.com/office/powerpoint/2010/main" val="49180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DED7758-9668-C549-8B57-C20E9108591A}"/>
              </a:ext>
            </a:extLst>
          </p:cNvPr>
          <p:cNvSpPr/>
          <p:nvPr/>
        </p:nvSpPr>
        <p:spPr>
          <a:xfrm>
            <a:off x="1028700" y="1967266"/>
            <a:ext cx="2628900" cy="25472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600" b="1" kern="1200">
                <a:solidFill>
                  <a:srgbClr val="FFFFFF"/>
                </a:solidFill>
                <a:latin typeface="+mj-lt"/>
                <a:ea typeface="+mj-ea"/>
                <a:cs typeface="+mj-cs"/>
              </a:rPr>
              <a:t> Do some of the variables have strong correlation?</a:t>
            </a:r>
            <a:endParaRPr lang="en-US" sz="3600" kern="120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189380B5-A1BE-219B-85AD-F6AA942B8903}"/>
              </a:ext>
            </a:extLst>
          </p:cNvPr>
          <p:cNvPicPr>
            <a:picLocks noChangeAspect="1"/>
          </p:cNvPicPr>
          <p:nvPr/>
        </p:nvPicPr>
        <p:blipFill>
          <a:blip r:embed="rId2"/>
          <a:stretch>
            <a:fillRect/>
          </a:stretch>
        </p:blipFill>
        <p:spPr>
          <a:xfrm>
            <a:off x="5189730" y="643466"/>
            <a:ext cx="5955871" cy="5568739"/>
          </a:xfrm>
          <a:prstGeom prst="rect">
            <a:avLst/>
          </a:prstGeom>
        </p:spPr>
      </p:pic>
    </p:spTree>
    <p:extLst>
      <p:ext uri="{BB962C8B-B14F-4D97-AF65-F5344CB8AC3E}">
        <p14:creationId xmlns:p14="http://schemas.microsoft.com/office/powerpoint/2010/main" val="257898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0930E44-842B-1C4A-8E15-743CEE6E3FD1}"/>
              </a:ext>
            </a:extLst>
          </p:cNvPr>
          <p:cNvSpPr txBox="1"/>
          <p:nvPr/>
        </p:nvSpPr>
        <p:spPr>
          <a:xfrm>
            <a:off x="9310815" y="1574213"/>
            <a:ext cx="2750517" cy="584775"/>
          </a:xfrm>
          <a:prstGeom prst="rect">
            <a:avLst/>
          </a:prstGeom>
          <a:noFill/>
        </p:spPr>
        <p:txBody>
          <a:bodyPr wrap="square" rtlCol="0">
            <a:spAutoFit/>
          </a:bodyPr>
          <a:lstStyle/>
          <a:p>
            <a:pPr marL="285750" indent="-285750">
              <a:buFont typeface="Arial" panose="020B0604020202020204" pitchFamily="34" charset="0"/>
              <a:buChar char="•"/>
            </a:pPr>
            <a:endParaRPr lang="en-US" sz="1600" dirty="0"/>
          </a:p>
          <a:p>
            <a:r>
              <a:rPr lang="en-US" sz="1600" dirty="0"/>
              <a:t>      </a:t>
            </a:r>
          </a:p>
        </p:txBody>
      </p:sp>
      <p:sp>
        <p:nvSpPr>
          <p:cNvPr id="15" name="Rectangle 14">
            <a:extLst>
              <a:ext uri="{FF2B5EF4-FFF2-40B4-BE49-F238E27FC236}">
                <a16:creationId xmlns:a16="http://schemas.microsoft.com/office/drawing/2014/main" id="{A86FFC35-F427-364C-BA92-634BB6B2B5AC}"/>
              </a:ext>
            </a:extLst>
          </p:cNvPr>
          <p:cNvSpPr/>
          <p:nvPr/>
        </p:nvSpPr>
        <p:spPr>
          <a:xfrm>
            <a:off x="4903852" y="5927907"/>
            <a:ext cx="462500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Do customers prefer card payments to cash?</a:t>
            </a:r>
          </a:p>
        </p:txBody>
      </p:sp>
      <p:pic>
        <p:nvPicPr>
          <p:cNvPr id="3" name="Picture 2">
            <a:extLst>
              <a:ext uri="{FF2B5EF4-FFF2-40B4-BE49-F238E27FC236}">
                <a16:creationId xmlns:a16="http://schemas.microsoft.com/office/drawing/2014/main" id="{622B29EB-77E3-3795-2851-B09361365551}"/>
              </a:ext>
            </a:extLst>
          </p:cNvPr>
          <p:cNvPicPr>
            <a:picLocks noChangeAspect="1"/>
          </p:cNvPicPr>
          <p:nvPr/>
        </p:nvPicPr>
        <p:blipFill>
          <a:blip r:embed="rId2"/>
          <a:stretch>
            <a:fillRect/>
          </a:stretch>
        </p:blipFill>
        <p:spPr>
          <a:xfrm>
            <a:off x="1663700" y="1498026"/>
            <a:ext cx="8100117" cy="5278292"/>
          </a:xfrm>
          <a:prstGeom prst="rect">
            <a:avLst/>
          </a:prstGeom>
        </p:spPr>
      </p:pic>
    </p:spTree>
    <p:extLst>
      <p:ext uri="{BB962C8B-B14F-4D97-AF65-F5344CB8AC3E}">
        <p14:creationId xmlns:p14="http://schemas.microsoft.com/office/powerpoint/2010/main" val="3036647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2699</TotalTime>
  <Words>263</Words>
  <Application>Microsoft Office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Goal</vt:lpstr>
      <vt:lpstr>Data Exploration</vt:lpstr>
      <vt:lpstr>Seasonality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Final 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Mutallimova, Nigar</cp:lastModifiedBy>
  <cp:revision>146</cp:revision>
  <cp:lastPrinted>2019-08-24T08:13:50Z</cp:lastPrinted>
  <dcterms:created xsi:type="dcterms:W3CDTF">2019-08-19T15:39:24Z</dcterms:created>
  <dcterms:modified xsi:type="dcterms:W3CDTF">2023-02-27T00:16:43Z</dcterms:modified>
</cp:coreProperties>
</file>