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0" r:id="rId3"/>
    <p:sldId id="273" r:id="rId4"/>
    <p:sldId id="274" r:id="rId5"/>
    <p:sldId id="275" r:id="rId6"/>
    <p:sldId id="277" r:id="rId7"/>
    <p:sldId id="278" r:id="rId8"/>
    <p:sldId id="279" r:id="rId9"/>
    <p:sldId id="280" r:id="rId10"/>
    <p:sldId id="257" r:id="rId11"/>
    <p:sldId id="258" r:id="rId12"/>
    <p:sldId id="259" r:id="rId13"/>
    <p:sldId id="260" r:id="rId14"/>
    <p:sldId id="261" r:id="rId15"/>
    <p:sldId id="262" r:id="rId16"/>
    <p:sldId id="263" r:id="rId17"/>
    <p:sldId id="265" r:id="rId18"/>
    <p:sldId id="267" r:id="rId19"/>
    <p:sldId id="268" r:id="rId20"/>
    <p:sldId id="269" r:id="rId21"/>
    <p:sldId id="276" r:id="rId22"/>
    <p:sldId id="281"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E6C2A-9FC6-4092-9052-1A88D3B1F968}" v="10" dt="2022-12-12T01:25:55.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varScale="1">
        <p:scale>
          <a:sx n="67" d="100"/>
          <a:sy n="67" d="100"/>
        </p:scale>
        <p:origin x="9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nesto Monterroso" userId="1c5a809cbbd21016" providerId="LiveId" clId="{BFFE6C2A-9FC6-4092-9052-1A88D3B1F968}"/>
    <pc:docChg chg="custSel delSld modSld">
      <pc:chgData name="Ernesto Monterroso" userId="1c5a809cbbd21016" providerId="LiveId" clId="{BFFE6C2A-9FC6-4092-9052-1A88D3B1F968}" dt="2022-12-12T01:26:04.707" v="63" actId="1076"/>
      <pc:docMkLst>
        <pc:docMk/>
      </pc:docMkLst>
      <pc:sldChg chg="addSp delSp modSp mod">
        <pc:chgData name="Ernesto Monterroso" userId="1c5a809cbbd21016" providerId="LiveId" clId="{BFFE6C2A-9FC6-4092-9052-1A88D3B1F968}" dt="2022-12-12T01:22:08.757" v="6" actId="14100"/>
        <pc:sldMkLst>
          <pc:docMk/>
          <pc:sldMk cId="3195606194" sldId="258"/>
        </pc:sldMkLst>
        <pc:spChg chg="add del mod">
          <ac:chgData name="Ernesto Monterroso" userId="1c5a809cbbd21016" providerId="LiveId" clId="{BFFE6C2A-9FC6-4092-9052-1A88D3B1F968}" dt="2022-12-12T01:21:55.577" v="1"/>
          <ac:spMkLst>
            <pc:docMk/>
            <pc:sldMk cId="3195606194" sldId="258"/>
            <ac:spMk id="4" creationId="{066EB61F-635E-6360-017D-49986E2AD187}"/>
          </ac:spMkLst>
        </pc:spChg>
        <pc:picChg chg="del">
          <ac:chgData name="Ernesto Monterroso" userId="1c5a809cbbd21016" providerId="LiveId" clId="{BFFE6C2A-9FC6-4092-9052-1A88D3B1F968}" dt="2022-12-12T01:21:45.607" v="0" actId="478"/>
          <ac:picMkLst>
            <pc:docMk/>
            <pc:sldMk cId="3195606194" sldId="258"/>
            <ac:picMk id="5" creationId="{0421B33C-6459-475E-9561-C32A206EA210}"/>
          </ac:picMkLst>
        </pc:picChg>
        <pc:picChg chg="add mod">
          <ac:chgData name="Ernesto Monterroso" userId="1c5a809cbbd21016" providerId="LiveId" clId="{BFFE6C2A-9FC6-4092-9052-1A88D3B1F968}" dt="2022-12-12T01:22:08.757" v="6" actId="14100"/>
          <ac:picMkLst>
            <pc:docMk/>
            <pc:sldMk cId="3195606194" sldId="258"/>
            <ac:picMk id="7" creationId="{210E5695-4B8E-C310-22D3-B21054CFCC63}"/>
          </ac:picMkLst>
        </pc:picChg>
      </pc:sldChg>
      <pc:sldChg chg="addSp delSp modSp mod">
        <pc:chgData name="Ernesto Monterroso" userId="1c5a809cbbd21016" providerId="LiveId" clId="{BFFE6C2A-9FC6-4092-9052-1A88D3B1F968}" dt="2022-12-12T01:22:49.137" v="15" actId="1076"/>
        <pc:sldMkLst>
          <pc:docMk/>
          <pc:sldMk cId="3292513425" sldId="259"/>
        </pc:sldMkLst>
        <pc:spChg chg="add del mod">
          <ac:chgData name="Ernesto Monterroso" userId="1c5a809cbbd21016" providerId="LiveId" clId="{BFFE6C2A-9FC6-4092-9052-1A88D3B1F968}" dt="2022-12-12T01:22:22.629" v="8"/>
          <ac:spMkLst>
            <pc:docMk/>
            <pc:sldMk cId="3292513425" sldId="259"/>
            <ac:spMk id="4" creationId="{2A6CCE18-32D2-333B-CBF3-62744D41D1E2}"/>
          </ac:spMkLst>
        </pc:spChg>
        <pc:picChg chg="del">
          <ac:chgData name="Ernesto Monterroso" userId="1c5a809cbbd21016" providerId="LiveId" clId="{BFFE6C2A-9FC6-4092-9052-1A88D3B1F968}" dt="2022-12-12T01:22:14.428" v="7" actId="478"/>
          <ac:picMkLst>
            <pc:docMk/>
            <pc:sldMk cId="3292513425" sldId="259"/>
            <ac:picMk id="5" creationId="{64C021E2-E78A-2129-B317-40B364D77A57}"/>
          </ac:picMkLst>
        </pc:picChg>
        <pc:picChg chg="add mod">
          <ac:chgData name="Ernesto Monterroso" userId="1c5a809cbbd21016" providerId="LiveId" clId="{BFFE6C2A-9FC6-4092-9052-1A88D3B1F968}" dt="2022-12-12T01:22:49.137" v="15" actId="1076"/>
          <ac:picMkLst>
            <pc:docMk/>
            <pc:sldMk cId="3292513425" sldId="259"/>
            <ac:picMk id="7" creationId="{D78280A7-8B13-4130-AE84-24A9EC67C3AC}"/>
          </ac:picMkLst>
        </pc:picChg>
      </pc:sldChg>
      <pc:sldChg chg="addSp delSp modSp mod">
        <pc:chgData name="Ernesto Monterroso" userId="1c5a809cbbd21016" providerId="LiveId" clId="{BFFE6C2A-9FC6-4092-9052-1A88D3B1F968}" dt="2022-12-12T01:23:15.947" v="21" actId="1076"/>
        <pc:sldMkLst>
          <pc:docMk/>
          <pc:sldMk cId="2972851358" sldId="260"/>
        </pc:sldMkLst>
        <pc:picChg chg="add mod">
          <ac:chgData name="Ernesto Monterroso" userId="1c5a809cbbd21016" providerId="LiveId" clId="{BFFE6C2A-9FC6-4092-9052-1A88D3B1F968}" dt="2022-12-12T01:23:15.947" v="21" actId="1076"/>
          <ac:picMkLst>
            <pc:docMk/>
            <pc:sldMk cId="2972851358" sldId="260"/>
            <ac:picMk id="4" creationId="{1DF5B0B8-4031-4085-C112-358C485AA008}"/>
          </ac:picMkLst>
        </pc:picChg>
        <pc:picChg chg="del">
          <ac:chgData name="Ernesto Monterroso" userId="1c5a809cbbd21016" providerId="LiveId" clId="{BFFE6C2A-9FC6-4092-9052-1A88D3B1F968}" dt="2022-12-12T01:22:59.677" v="16" actId="478"/>
          <ac:picMkLst>
            <pc:docMk/>
            <pc:sldMk cId="2972851358" sldId="260"/>
            <ac:picMk id="5" creationId="{3FF902F2-E718-740B-71D9-5BAADA8F35E3}"/>
          </ac:picMkLst>
        </pc:picChg>
      </pc:sldChg>
      <pc:sldChg chg="addSp delSp modSp mod">
        <pc:chgData name="Ernesto Monterroso" userId="1c5a809cbbd21016" providerId="LiveId" clId="{BFFE6C2A-9FC6-4092-9052-1A88D3B1F968}" dt="2022-12-12T01:23:45.867" v="29" actId="1076"/>
        <pc:sldMkLst>
          <pc:docMk/>
          <pc:sldMk cId="879853030" sldId="262"/>
        </pc:sldMkLst>
        <pc:picChg chg="del">
          <ac:chgData name="Ernesto Monterroso" userId="1c5a809cbbd21016" providerId="LiveId" clId="{BFFE6C2A-9FC6-4092-9052-1A88D3B1F968}" dt="2022-12-12T01:23:23.952" v="22" actId="478"/>
          <ac:picMkLst>
            <pc:docMk/>
            <pc:sldMk cId="879853030" sldId="262"/>
            <ac:picMk id="4" creationId="{BB45B990-6CDD-65D0-6A3E-FBCAF53126FF}"/>
          </ac:picMkLst>
        </pc:picChg>
        <pc:picChg chg="add mod">
          <ac:chgData name="Ernesto Monterroso" userId="1c5a809cbbd21016" providerId="LiveId" clId="{BFFE6C2A-9FC6-4092-9052-1A88D3B1F968}" dt="2022-12-12T01:23:45.867" v="29" actId="1076"/>
          <ac:picMkLst>
            <pc:docMk/>
            <pc:sldMk cId="879853030" sldId="262"/>
            <ac:picMk id="5" creationId="{774EE65C-4950-7E04-7510-C5287653CEB5}"/>
          </ac:picMkLst>
        </pc:picChg>
      </pc:sldChg>
      <pc:sldChg chg="addSp delSp modSp mod">
        <pc:chgData name="Ernesto Monterroso" userId="1c5a809cbbd21016" providerId="LiveId" clId="{BFFE6C2A-9FC6-4092-9052-1A88D3B1F968}" dt="2022-12-12T01:24:13.617" v="35" actId="1076"/>
        <pc:sldMkLst>
          <pc:docMk/>
          <pc:sldMk cId="2345138667" sldId="263"/>
        </pc:sldMkLst>
        <pc:picChg chg="add mod">
          <ac:chgData name="Ernesto Monterroso" userId="1c5a809cbbd21016" providerId="LiveId" clId="{BFFE6C2A-9FC6-4092-9052-1A88D3B1F968}" dt="2022-12-12T01:24:13.617" v="35" actId="1076"/>
          <ac:picMkLst>
            <pc:docMk/>
            <pc:sldMk cId="2345138667" sldId="263"/>
            <ac:picMk id="4" creationId="{E85B1242-02E9-26FE-ECC8-4A6825896C41}"/>
          </ac:picMkLst>
        </pc:picChg>
        <pc:picChg chg="del">
          <ac:chgData name="Ernesto Monterroso" userId="1c5a809cbbd21016" providerId="LiveId" clId="{BFFE6C2A-9FC6-4092-9052-1A88D3B1F968}" dt="2022-12-12T01:24:00.508" v="30" actId="478"/>
          <ac:picMkLst>
            <pc:docMk/>
            <pc:sldMk cId="2345138667" sldId="263"/>
            <ac:picMk id="5" creationId="{093E7FBA-64A4-842D-D770-D8F8EF80DA61}"/>
          </ac:picMkLst>
        </pc:picChg>
      </pc:sldChg>
      <pc:sldChg chg="addSp delSp modSp del mod">
        <pc:chgData name="Ernesto Monterroso" userId="1c5a809cbbd21016" providerId="LiveId" clId="{BFFE6C2A-9FC6-4092-9052-1A88D3B1F968}" dt="2022-12-12T01:25:22.062" v="50" actId="2696"/>
        <pc:sldMkLst>
          <pc:docMk/>
          <pc:sldMk cId="2638439692" sldId="264"/>
        </pc:sldMkLst>
        <pc:picChg chg="del">
          <ac:chgData name="Ernesto Monterroso" userId="1c5a809cbbd21016" providerId="LiveId" clId="{BFFE6C2A-9FC6-4092-9052-1A88D3B1F968}" dt="2022-12-12T01:24:23.007" v="36" actId="478"/>
          <ac:picMkLst>
            <pc:docMk/>
            <pc:sldMk cId="2638439692" sldId="264"/>
            <ac:picMk id="4" creationId="{5329F174-B302-5EDD-1C39-BA9BA7D59B17}"/>
          </ac:picMkLst>
        </pc:picChg>
        <pc:picChg chg="add mod">
          <ac:chgData name="Ernesto Monterroso" userId="1c5a809cbbd21016" providerId="LiveId" clId="{BFFE6C2A-9FC6-4092-9052-1A88D3B1F968}" dt="2022-12-12T01:24:32.577" v="41" actId="1076"/>
          <ac:picMkLst>
            <pc:docMk/>
            <pc:sldMk cId="2638439692" sldId="264"/>
            <ac:picMk id="5" creationId="{C4817BDF-45AE-A098-4298-CF8ED0BE83C6}"/>
          </ac:picMkLst>
        </pc:picChg>
      </pc:sldChg>
      <pc:sldChg chg="addSp delSp modSp mod">
        <pc:chgData name="Ernesto Monterroso" userId="1c5a809cbbd21016" providerId="LiveId" clId="{BFFE6C2A-9FC6-4092-9052-1A88D3B1F968}" dt="2022-12-12T01:25:16.968" v="49" actId="1076"/>
        <pc:sldMkLst>
          <pc:docMk/>
          <pc:sldMk cId="937889123" sldId="267"/>
        </pc:sldMkLst>
        <pc:picChg chg="add mod">
          <ac:chgData name="Ernesto Monterroso" userId="1c5a809cbbd21016" providerId="LiveId" clId="{BFFE6C2A-9FC6-4092-9052-1A88D3B1F968}" dt="2022-12-12T01:25:00.650" v="46" actId="1076"/>
          <ac:picMkLst>
            <pc:docMk/>
            <pc:sldMk cId="937889123" sldId="267"/>
            <ac:picMk id="4" creationId="{ADE73249-818E-8734-630B-11BF4F4906E1}"/>
          </ac:picMkLst>
        </pc:picChg>
        <pc:picChg chg="del">
          <ac:chgData name="Ernesto Monterroso" userId="1c5a809cbbd21016" providerId="LiveId" clId="{BFFE6C2A-9FC6-4092-9052-1A88D3B1F968}" dt="2022-12-12T01:24:44.837" v="42" actId="478"/>
          <ac:picMkLst>
            <pc:docMk/>
            <pc:sldMk cId="937889123" sldId="267"/>
            <ac:picMk id="5" creationId="{F03C7449-A298-6F51-1C3C-E9A44CC3B1A5}"/>
          </ac:picMkLst>
        </pc:picChg>
        <pc:picChg chg="del">
          <ac:chgData name="Ernesto Monterroso" userId="1c5a809cbbd21016" providerId="LiveId" clId="{BFFE6C2A-9FC6-4092-9052-1A88D3B1F968}" dt="2022-12-12T01:25:10.312" v="48" actId="478"/>
          <ac:picMkLst>
            <pc:docMk/>
            <pc:sldMk cId="937889123" sldId="267"/>
            <ac:picMk id="7" creationId="{96A2CB3D-8CA5-89F0-E71C-18271C52E477}"/>
          </ac:picMkLst>
        </pc:picChg>
        <pc:picChg chg="add mod">
          <ac:chgData name="Ernesto Monterroso" userId="1c5a809cbbd21016" providerId="LiveId" clId="{BFFE6C2A-9FC6-4092-9052-1A88D3B1F968}" dt="2022-12-12T01:25:16.968" v="49" actId="1076"/>
          <ac:picMkLst>
            <pc:docMk/>
            <pc:sldMk cId="937889123" sldId="267"/>
            <ac:picMk id="8" creationId="{F2929F4E-F7CB-9D1D-E3A5-177611CF473D}"/>
          </ac:picMkLst>
        </pc:picChg>
      </pc:sldChg>
      <pc:sldChg chg="addSp delSp modSp mod">
        <pc:chgData name="Ernesto Monterroso" userId="1c5a809cbbd21016" providerId="LiveId" clId="{BFFE6C2A-9FC6-4092-9052-1A88D3B1F968}" dt="2022-12-12T01:25:46.382" v="57" actId="1076"/>
        <pc:sldMkLst>
          <pc:docMk/>
          <pc:sldMk cId="4153518073" sldId="268"/>
        </pc:sldMkLst>
        <pc:picChg chg="del">
          <ac:chgData name="Ernesto Monterroso" userId="1c5a809cbbd21016" providerId="LiveId" clId="{BFFE6C2A-9FC6-4092-9052-1A88D3B1F968}" dt="2022-12-12T01:25:27.417" v="51" actId="478"/>
          <ac:picMkLst>
            <pc:docMk/>
            <pc:sldMk cId="4153518073" sldId="268"/>
            <ac:picMk id="4" creationId="{C268C638-EDC4-AFB5-EF45-F106ED9BB1D5}"/>
          </ac:picMkLst>
        </pc:picChg>
        <pc:picChg chg="add mod">
          <ac:chgData name="Ernesto Monterroso" userId="1c5a809cbbd21016" providerId="LiveId" clId="{BFFE6C2A-9FC6-4092-9052-1A88D3B1F968}" dt="2022-12-12T01:25:46.382" v="57" actId="1076"/>
          <ac:picMkLst>
            <pc:docMk/>
            <pc:sldMk cId="4153518073" sldId="268"/>
            <ac:picMk id="5" creationId="{2A6D7994-90C9-9CB3-7668-DE3B187F0934}"/>
          </ac:picMkLst>
        </pc:picChg>
      </pc:sldChg>
      <pc:sldChg chg="addSp delSp modSp mod">
        <pc:chgData name="Ernesto Monterroso" userId="1c5a809cbbd21016" providerId="LiveId" clId="{BFFE6C2A-9FC6-4092-9052-1A88D3B1F968}" dt="2022-12-12T01:26:04.707" v="63" actId="1076"/>
        <pc:sldMkLst>
          <pc:docMk/>
          <pc:sldMk cId="4192568410" sldId="269"/>
        </pc:sldMkLst>
        <pc:picChg chg="del">
          <ac:chgData name="Ernesto Monterroso" userId="1c5a809cbbd21016" providerId="LiveId" clId="{BFFE6C2A-9FC6-4092-9052-1A88D3B1F968}" dt="2022-12-12T01:25:51.172" v="58" actId="478"/>
          <ac:picMkLst>
            <pc:docMk/>
            <pc:sldMk cId="4192568410" sldId="269"/>
            <ac:picMk id="4" creationId="{36E510EE-50F8-74CC-A1F9-E427B478FB64}"/>
          </ac:picMkLst>
        </pc:picChg>
        <pc:picChg chg="add mod">
          <ac:chgData name="Ernesto Monterroso" userId="1c5a809cbbd21016" providerId="LiveId" clId="{BFFE6C2A-9FC6-4092-9052-1A88D3B1F968}" dt="2022-12-12T01:26:04.707" v="63" actId="1076"/>
          <ac:picMkLst>
            <pc:docMk/>
            <pc:sldMk cId="4192568410" sldId="269"/>
            <ac:picMk id="5" creationId="{88B54F80-BE3A-3F52-7BB3-19270EDDCC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7F9693-2410-4F31-AA89-049ADF98A05F}" type="datetimeFigureOut">
              <a:rPr lang="es-GT" smtClean="0"/>
              <a:t>12/12/2022</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28066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F9693-2410-4F31-AA89-049ADF98A05F}" type="datetimeFigureOut">
              <a:rPr lang="es-GT" smtClean="0"/>
              <a:t>12/12/2022</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418091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F9693-2410-4F31-AA89-049ADF98A05F}" type="datetimeFigureOut">
              <a:rPr lang="es-GT" smtClean="0"/>
              <a:t>12/12/2022</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9DD34-9F95-47D9-AD0E-D969BB2CB612}" type="slidenum">
              <a:rPr lang="es-GT" smtClean="0"/>
              <a:t>‹#›</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0021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12/12/2022</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1446887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12/12/2022</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9DD34-9F95-47D9-AD0E-D969BB2CB612}" type="slidenum">
              <a:rPr lang="es-GT" smtClean="0"/>
              <a:t>‹#›</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5122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12/12/2022</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545384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F9693-2410-4F31-AA89-049ADF98A05F}" type="datetimeFigureOut">
              <a:rPr lang="es-GT" smtClean="0"/>
              <a:t>12/12/2022</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1652738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F9693-2410-4F31-AA89-049ADF98A05F}" type="datetimeFigureOut">
              <a:rPr lang="es-GT" smtClean="0"/>
              <a:t>12/12/2022</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23720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F9693-2410-4F31-AA89-049ADF98A05F}" type="datetimeFigureOut">
              <a:rPr lang="es-GT" smtClean="0"/>
              <a:t>12/12/2022</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260616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F9693-2410-4F31-AA89-049ADF98A05F}" type="datetimeFigureOut">
              <a:rPr lang="es-GT" smtClean="0"/>
              <a:t>12/12/2022</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8644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7F9693-2410-4F31-AA89-049ADF98A05F}" type="datetimeFigureOut">
              <a:rPr lang="es-GT" smtClean="0"/>
              <a:t>12/12/2022</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1480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7F9693-2410-4F31-AA89-049ADF98A05F}" type="datetimeFigureOut">
              <a:rPr lang="es-GT" smtClean="0"/>
              <a:t>12/12/2022</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83311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7F9693-2410-4F31-AA89-049ADF98A05F}" type="datetimeFigureOut">
              <a:rPr lang="es-GT" smtClean="0"/>
              <a:t>12/12/2022</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368780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F9693-2410-4F31-AA89-049ADF98A05F}" type="datetimeFigureOut">
              <a:rPr lang="es-GT" smtClean="0"/>
              <a:t>12/12/2022</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46916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12/12/2022</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426972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7F9693-2410-4F31-AA89-049ADF98A05F}" type="datetimeFigureOut">
              <a:rPr lang="es-GT" smtClean="0"/>
              <a:t>12/12/2022</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9DD34-9F95-47D9-AD0E-D969BB2CB612}" type="slidenum">
              <a:rPr lang="es-GT" smtClean="0"/>
              <a:t>‹#›</a:t>
            </a:fld>
            <a:endParaRPr lang="es-GT"/>
          </a:p>
        </p:txBody>
      </p:sp>
    </p:spTree>
    <p:extLst>
      <p:ext uri="{BB962C8B-B14F-4D97-AF65-F5344CB8AC3E}">
        <p14:creationId xmlns:p14="http://schemas.microsoft.com/office/powerpoint/2010/main" val="128674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7F9693-2410-4F31-AA89-049ADF98A05F}" type="datetimeFigureOut">
              <a:rPr lang="es-GT" smtClean="0"/>
              <a:t>12/12/2022</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C9DD34-9F95-47D9-AD0E-D969BB2CB612}" type="slidenum">
              <a:rPr lang="es-GT" smtClean="0"/>
              <a:t>‹#›</a:t>
            </a:fld>
            <a:endParaRPr lang="es-GT"/>
          </a:p>
        </p:txBody>
      </p:sp>
    </p:spTree>
    <p:extLst>
      <p:ext uri="{BB962C8B-B14F-4D97-AF65-F5344CB8AC3E}">
        <p14:creationId xmlns:p14="http://schemas.microsoft.com/office/powerpoint/2010/main" val="105626672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D633-3516-220E-262B-D9E8CF059020}"/>
              </a:ext>
            </a:extLst>
          </p:cNvPr>
          <p:cNvSpPr>
            <a:spLocks noGrp="1"/>
          </p:cNvSpPr>
          <p:nvPr>
            <p:ph type="ctrTitle"/>
          </p:nvPr>
        </p:nvSpPr>
        <p:spPr>
          <a:xfrm>
            <a:off x="2619756" y="1799492"/>
            <a:ext cx="8915399" cy="2262781"/>
          </a:xfrm>
        </p:spPr>
        <p:txBody>
          <a:bodyPr/>
          <a:lstStyle/>
          <a:p>
            <a:r>
              <a:rPr lang="en-US" dirty="0"/>
              <a:t>Statistical Insight into Diabetes data</a:t>
            </a:r>
            <a:endParaRPr lang="es-GT" dirty="0"/>
          </a:p>
        </p:txBody>
      </p:sp>
      <p:sp>
        <p:nvSpPr>
          <p:cNvPr id="3" name="Subtitle 2">
            <a:extLst>
              <a:ext uri="{FF2B5EF4-FFF2-40B4-BE49-F238E27FC236}">
                <a16:creationId xmlns:a16="http://schemas.microsoft.com/office/drawing/2014/main" id="{BEC9597D-C6A1-B87F-3A56-CE6AA72E0D0A}"/>
              </a:ext>
            </a:extLst>
          </p:cNvPr>
          <p:cNvSpPr>
            <a:spLocks noGrp="1"/>
          </p:cNvSpPr>
          <p:nvPr>
            <p:ph type="subTitle" idx="1"/>
          </p:nvPr>
        </p:nvSpPr>
        <p:spPr>
          <a:xfrm>
            <a:off x="7077456" y="4553712"/>
            <a:ext cx="4632960" cy="2148840"/>
          </a:xfrm>
        </p:spPr>
        <p:txBody>
          <a:bodyPr/>
          <a:lstStyle/>
          <a:p>
            <a:pPr algn="l"/>
            <a:r>
              <a:rPr lang="en-US" dirty="0"/>
              <a:t>                                                                   Ernesto Rene </a:t>
            </a:r>
            <a:r>
              <a:rPr lang="en-US" dirty="0" err="1"/>
              <a:t>Monterroso</a:t>
            </a:r>
            <a:r>
              <a:rPr lang="en-US" dirty="0"/>
              <a:t> Zamora</a:t>
            </a:r>
          </a:p>
          <a:p>
            <a:pPr algn="l"/>
            <a:r>
              <a:rPr lang="en-US" dirty="0"/>
              <a:t>Nigar Mutallimova</a:t>
            </a:r>
          </a:p>
          <a:p>
            <a:pPr algn="l"/>
            <a:r>
              <a:rPr lang="en-US" dirty="0" err="1"/>
              <a:t>Orkhan</a:t>
            </a:r>
            <a:r>
              <a:rPr lang="en-US" dirty="0"/>
              <a:t> </a:t>
            </a:r>
            <a:r>
              <a:rPr lang="en-US" dirty="0" err="1"/>
              <a:t>Yagubov</a:t>
            </a:r>
            <a:endParaRPr lang="es-GT" dirty="0"/>
          </a:p>
        </p:txBody>
      </p:sp>
    </p:spTree>
    <p:extLst>
      <p:ext uri="{BB962C8B-B14F-4D97-AF65-F5344CB8AC3E}">
        <p14:creationId xmlns:p14="http://schemas.microsoft.com/office/powerpoint/2010/main" val="109010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1872-D795-A81C-69C0-870B62DDA80F}"/>
              </a:ext>
            </a:extLst>
          </p:cNvPr>
          <p:cNvSpPr>
            <a:spLocks noGrp="1"/>
          </p:cNvSpPr>
          <p:nvPr>
            <p:ph type="title"/>
          </p:nvPr>
        </p:nvSpPr>
        <p:spPr>
          <a:xfrm>
            <a:off x="1642013" y="1274741"/>
            <a:ext cx="8911687" cy="1280890"/>
          </a:xfrm>
        </p:spPr>
        <p:txBody>
          <a:bodyPr/>
          <a:lstStyle/>
          <a:p>
            <a:r>
              <a:rPr lang="es-GT" dirty="0" err="1"/>
              <a:t>Logistic</a:t>
            </a:r>
            <a:r>
              <a:rPr lang="es-GT" dirty="0"/>
              <a:t> </a:t>
            </a:r>
            <a:r>
              <a:rPr lang="es-GT" dirty="0" err="1"/>
              <a:t>Regression</a:t>
            </a:r>
            <a:r>
              <a:rPr lang="es-GT" dirty="0"/>
              <a:t> </a:t>
            </a:r>
            <a:r>
              <a:rPr lang="es-GT" dirty="0" err="1"/>
              <a:t>Model</a:t>
            </a:r>
            <a:endParaRPr lang="es-GT" dirty="0"/>
          </a:p>
        </p:txBody>
      </p:sp>
      <p:sp>
        <p:nvSpPr>
          <p:cNvPr id="3" name="Content Placeholder 2">
            <a:extLst>
              <a:ext uri="{FF2B5EF4-FFF2-40B4-BE49-F238E27FC236}">
                <a16:creationId xmlns:a16="http://schemas.microsoft.com/office/drawing/2014/main" id="{272AA90D-F539-BA47-7867-E35F4E22D882}"/>
              </a:ext>
            </a:extLst>
          </p:cNvPr>
          <p:cNvSpPr>
            <a:spLocks noGrp="1"/>
          </p:cNvSpPr>
          <p:nvPr>
            <p:ph idx="1"/>
          </p:nvPr>
        </p:nvSpPr>
        <p:spPr>
          <a:xfrm>
            <a:off x="1638300" y="2555631"/>
            <a:ext cx="8915400" cy="1746738"/>
          </a:xfrm>
        </p:spPr>
        <p:txBody>
          <a:bodyPr/>
          <a:lstStyle/>
          <a:p>
            <a:r>
              <a:rPr lang="es-GT" dirty="0"/>
              <a:t>Data </a:t>
            </a:r>
            <a:r>
              <a:rPr lang="es-GT" dirty="0" err="1"/>
              <a:t>will</a:t>
            </a:r>
            <a:r>
              <a:rPr lang="es-GT" dirty="0"/>
              <a:t> can be </a:t>
            </a:r>
            <a:r>
              <a:rPr lang="es-GT" dirty="0" err="1"/>
              <a:t>used</a:t>
            </a:r>
            <a:r>
              <a:rPr lang="es-GT" dirty="0"/>
              <a:t> </a:t>
            </a:r>
            <a:r>
              <a:rPr lang="es-GT" dirty="0" err="1"/>
              <a:t>to</a:t>
            </a:r>
            <a:r>
              <a:rPr lang="es-GT" dirty="0"/>
              <a:t> </a:t>
            </a:r>
            <a:r>
              <a:rPr lang="es-GT" dirty="0" err="1"/>
              <a:t>predict</a:t>
            </a:r>
            <a:r>
              <a:rPr lang="es-GT" dirty="0"/>
              <a:t> if </a:t>
            </a:r>
            <a:r>
              <a:rPr lang="es-GT" dirty="0" err="1"/>
              <a:t>patients</a:t>
            </a:r>
            <a:r>
              <a:rPr lang="es-GT" dirty="0"/>
              <a:t> could have diabetes. </a:t>
            </a:r>
          </a:p>
          <a:p>
            <a:r>
              <a:rPr lang="es-GT" dirty="0"/>
              <a:t>After a </a:t>
            </a:r>
            <a:r>
              <a:rPr lang="es-GT" dirty="0" err="1"/>
              <a:t>transformation</a:t>
            </a:r>
            <a:r>
              <a:rPr lang="es-GT" dirty="0"/>
              <a:t>, the </a:t>
            </a:r>
            <a:r>
              <a:rPr lang="es-GT" dirty="0" err="1"/>
              <a:t>model</a:t>
            </a:r>
            <a:r>
              <a:rPr lang="es-GT" dirty="0"/>
              <a:t> </a:t>
            </a:r>
            <a:r>
              <a:rPr lang="es-GT" dirty="0" err="1"/>
              <a:t>parameters</a:t>
            </a:r>
            <a:r>
              <a:rPr lang="es-GT" dirty="0"/>
              <a:t> can be </a:t>
            </a:r>
            <a:r>
              <a:rPr lang="es-GT" dirty="0" err="1"/>
              <a:t>interpreted</a:t>
            </a:r>
            <a:r>
              <a:rPr lang="es-GT" dirty="0"/>
              <a:t> as an </a:t>
            </a:r>
            <a:r>
              <a:rPr lang="es-GT" dirty="0" err="1"/>
              <a:t>odd</a:t>
            </a:r>
            <a:r>
              <a:rPr lang="es-GT" dirty="0"/>
              <a:t> </a:t>
            </a:r>
            <a:r>
              <a:rPr lang="es-GT" dirty="0" err="1"/>
              <a:t>scale</a:t>
            </a:r>
            <a:r>
              <a:rPr lang="es-GT" dirty="0"/>
              <a:t> </a:t>
            </a:r>
            <a:r>
              <a:rPr lang="es-GT" dirty="0" err="1"/>
              <a:t>to</a:t>
            </a:r>
            <a:r>
              <a:rPr lang="es-GT" dirty="0"/>
              <a:t> determine the </a:t>
            </a:r>
            <a:r>
              <a:rPr lang="es-GT" dirty="0" err="1"/>
              <a:t>effect</a:t>
            </a:r>
            <a:r>
              <a:rPr lang="es-GT" dirty="0"/>
              <a:t> they </a:t>
            </a:r>
            <a:r>
              <a:rPr lang="es-GT" dirty="0" err="1"/>
              <a:t>had</a:t>
            </a:r>
            <a:r>
              <a:rPr lang="es-GT" dirty="0"/>
              <a:t> on the </a:t>
            </a:r>
            <a:r>
              <a:rPr lang="es-GT" dirty="0" err="1"/>
              <a:t>dependent</a:t>
            </a:r>
            <a:r>
              <a:rPr lang="es-GT" dirty="0"/>
              <a:t> variable</a:t>
            </a:r>
          </a:p>
        </p:txBody>
      </p:sp>
    </p:spTree>
    <p:extLst>
      <p:ext uri="{BB962C8B-B14F-4D97-AF65-F5344CB8AC3E}">
        <p14:creationId xmlns:p14="http://schemas.microsoft.com/office/powerpoint/2010/main" val="187380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607E-5E5C-043D-B2B5-B9A462797EBC}"/>
              </a:ext>
            </a:extLst>
          </p:cNvPr>
          <p:cNvSpPr>
            <a:spLocks noGrp="1"/>
          </p:cNvSpPr>
          <p:nvPr>
            <p:ph type="title"/>
          </p:nvPr>
        </p:nvSpPr>
        <p:spPr>
          <a:xfrm>
            <a:off x="1748864" y="694448"/>
            <a:ext cx="8911687" cy="1280890"/>
          </a:xfrm>
        </p:spPr>
        <p:txBody>
          <a:bodyPr/>
          <a:lstStyle/>
          <a:p>
            <a:r>
              <a:rPr lang="es-GT" dirty="0"/>
              <a:t>Our </a:t>
            </a:r>
            <a:r>
              <a:rPr lang="es-GT" dirty="0" err="1"/>
              <a:t>model</a:t>
            </a:r>
            <a:endParaRPr lang="es-GT" dirty="0"/>
          </a:p>
        </p:txBody>
      </p:sp>
      <p:pic>
        <p:nvPicPr>
          <p:cNvPr id="7" name="Content Placeholder 6" descr="Text&#10;&#10;Description automatically generated">
            <a:extLst>
              <a:ext uri="{FF2B5EF4-FFF2-40B4-BE49-F238E27FC236}">
                <a16:creationId xmlns:a16="http://schemas.microsoft.com/office/drawing/2014/main" id="{210E5695-4B8E-C310-22D3-B21054CFC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161" y="365125"/>
            <a:ext cx="6667640" cy="6023952"/>
          </a:xfrm>
        </p:spPr>
      </p:pic>
    </p:spTree>
    <p:extLst>
      <p:ext uri="{BB962C8B-B14F-4D97-AF65-F5344CB8AC3E}">
        <p14:creationId xmlns:p14="http://schemas.microsoft.com/office/powerpoint/2010/main" val="319560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1316-19D2-6822-39BA-612FD60F4DCB}"/>
              </a:ext>
            </a:extLst>
          </p:cNvPr>
          <p:cNvSpPr>
            <a:spLocks noGrp="1"/>
          </p:cNvSpPr>
          <p:nvPr>
            <p:ph type="title"/>
          </p:nvPr>
        </p:nvSpPr>
        <p:spPr>
          <a:xfrm>
            <a:off x="1948156" y="624110"/>
            <a:ext cx="8911687" cy="1280890"/>
          </a:xfrm>
        </p:spPr>
        <p:txBody>
          <a:bodyPr/>
          <a:lstStyle/>
          <a:p>
            <a:r>
              <a:rPr lang="es-GT" dirty="0"/>
              <a:t>Reduce </a:t>
            </a:r>
            <a:r>
              <a:rPr lang="es-GT" dirty="0" err="1"/>
              <a:t>model</a:t>
            </a:r>
            <a:endParaRPr lang="es-GT" dirty="0"/>
          </a:p>
        </p:txBody>
      </p:sp>
      <p:pic>
        <p:nvPicPr>
          <p:cNvPr id="7" name="Content Placeholder 6" descr="Text&#10;&#10;Description automatically generated">
            <a:extLst>
              <a:ext uri="{FF2B5EF4-FFF2-40B4-BE49-F238E27FC236}">
                <a16:creationId xmlns:a16="http://schemas.microsoft.com/office/drawing/2014/main" id="{D78280A7-8B13-4130-AE84-24A9EC67C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8765" y="1905000"/>
            <a:ext cx="6544696" cy="4200023"/>
          </a:xfrm>
        </p:spPr>
      </p:pic>
    </p:spTree>
    <p:extLst>
      <p:ext uri="{BB962C8B-B14F-4D97-AF65-F5344CB8AC3E}">
        <p14:creationId xmlns:p14="http://schemas.microsoft.com/office/powerpoint/2010/main" val="329251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2288930" y="599587"/>
            <a:ext cx="7614138" cy="1604352"/>
          </a:xfrm>
        </p:spPr>
        <p:txBody>
          <a:bodyPr>
            <a:normAutofit/>
          </a:bodyPr>
          <a:lstStyle/>
          <a:p>
            <a:r>
              <a:rPr lang="es-GT" dirty="0"/>
              <a:t>ANOVA test </a:t>
            </a:r>
            <a:r>
              <a:rPr lang="es-GT" dirty="0" err="1"/>
              <a:t>for</a:t>
            </a:r>
            <a:r>
              <a:rPr lang="es-GT" dirty="0"/>
              <a:t> </a:t>
            </a:r>
            <a:r>
              <a:rPr lang="es-GT" dirty="0" err="1"/>
              <a:t>nested</a:t>
            </a:r>
            <a:r>
              <a:rPr lang="es-GT" dirty="0"/>
              <a:t> </a:t>
            </a:r>
            <a:r>
              <a:rPr lang="es-GT" dirty="0" err="1"/>
              <a:t>models</a:t>
            </a:r>
            <a:endParaRPr lang="es-GT" dirty="0"/>
          </a:p>
        </p:txBody>
      </p:sp>
      <p:pic>
        <p:nvPicPr>
          <p:cNvPr id="4" name="Picture 3" descr="Text&#10;&#10;Description automatically generated">
            <a:extLst>
              <a:ext uri="{FF2B5EF4-FFF2-40B4-BE49-F238E27FC236}">
                <a16:creationId xmlns:a16="http://schemas.microsoft.com/office/drawing/2014/main" id="{1DF5B0B8-4031-4085-C112-358C485AA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229" y="2347729"/>
            <a:ext cx="8831542" cy="2162542"/>
          </a:xfrm>
          <a:prstGeom prst="rect">
            <a:avLst/>
          </a:prstGeom>
        </p:spPr>
      </p:pic>
    </p:spTree>
    <p:extLst>
      <p:ext uri="{BB962C8B-B14F-4D97-AF65-F5344CB8AC3E}">
        <p14:creationId xmlns:p14="http://schemas.microsoft.com/office/powerpoint/2010/main" val="297285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F15-DA61-F3DC-29A0-8C6FCBDF6803}"/>
              </a:ext>
            </a:extLst>
          </p:cNvPr>
          <p:cNvSpPr>
            <a:spLocks noGrp="1"/>
          </p:cNvSpPr>
          <p:nvPr>
            <p:ph type="title"/>
          </p:nvPr>
        </p:nvSpPr>
        <p:spPr/>
        <p:txBody>
          <a:bodyPr/>
          <a:lstStyle/>
          <a:p>
            <a:r>
              <a:rPr lang="es-GT" dirty="0" err="1"/>
              <a:t>Logistic</a:t>
            </a:r>
            <a:r>
              <a:rPr lang="es-GT" dirty="0"/>
              <a:t> </a:t>
            </a:r>
            <a:r>
              <a:rPr lang="es-GT" dirty="0" err="1"/>
              <a:t>Regression</a:t>
            </a:r>
            <a:r>
              <a:rPr lang="es-GT" dirty="0"/>
              <a:t> </a:t>
            </a:r>
            <a:r>
              <a:rPr lang="es-GT" dirty="0" err="1"/>
              <a:t>Model</a:t>
            </a:r>
            <a:r>
              <a:rPr lang="es-GT" dirty="0"/>
              <a:t> </a:t>
            </a:r>
            <a:r>
              <a:rPr lang="es-GT" dirty="0" err="1"/>
              <a:t>assumptions</a:t>
            </a:r>
            <a:endParaRPr lang="es-GT" dirty="0"/>
          </a:p>
        </p:txBody>
      </p:sp>
      <p:sp>
        <p:nvSpPr>
          <p:cNvPr id="3" name="Content Placeholder 2">
            <a:extLst>
              <a:ext uri="{FF2B5EF4-FFF2-40B4-BE49-F238E27FC236}">
                <a16:creationId xmlns:a16="http://schemas.microsoft.com/office/drawing/2014/main" id="{9D143F3C-E4A4-EB39-9EEC-6DC968D7F198}"/>
              </a:ext>
            </a:extLst>
          </p:cNvPr>
          <p:cNvSpPr>
            <a:spLocks noGrp="1"/>
          </p:cNvSpPr>
          <p:nvPr>
            <p:ph idx="1"/>
          </p:nvPr>
        </p:nvSpPr>
        <p:spPr/>
        <p:txBody>
          <a:bodyPr/>
          <a:lstStyle/>
          <a:p>
            <a:r>
              <a:rPr lang="es-GT" dirty="0" err="1"/>
              <a:t>Appropiate</a:t>
            </a:r>
            <a:r>
              <a:rPr lang="es-GT" dirty="0"/>
              <a:t> </a:t>
            </a:r>
            <a:r>
              <a:rPr lang="es-GT" dirty="0" err="1"/>
              <a:t>outcome</a:t>
            </a:r>
            <a:r>
              <a:rPr lang="es-GT" dirty="0"/>
              <a:t> </a:t>
            </a:r>
            <a:r>
              <a:rPr lang="es-GT" dirty="0" err="1"/>
              <a:t>type</a:t>
            </a:r>
            <a:r>
              <a:rPr lang="es-GT" dirty="0"/>
              <a:t> – </a:t>
            </a:r>
            <a:r>
              <a:rPr lang="es-GT" dirty="0" err="1"/>
              <a:t>binary</a:t>
            </a:r>
            <a:r>
              <a:rPr lang="es-GT" dirty="0"/>
              <a:t> </a:t>
            </a:r>
            <a:r>
              <a:rPr lang="es-GT" dirty="0" err="1"/>
              <a:t>outcome</a:t>
            </a:r>
            <a:r>
              <a:rPr lang="es-GT" dirty="0"/>
              <a:t> variable</a:t>
            </a:r>
          </a:p>
          <a:p>
            <a:r>
              <a:rPr lang="es-GT" dirty="0"/>
              <a:t>No </a:t>
            </a:r>
            <a:r>
              <a:rPr lang="es-GT" dirty="0" err="1"/>
              <a:t>strongly</a:t>
            </a:r>
            <a:r>
              <a:rPr lang="es-GT" dirty="0"/>
              <a:t> </a:t>
            </a:r>
            <a:r>
              <a:rPr lang="es-GT" dirty="0" err="1"/>
              <a:t>influential</a:t>
            </a:r>
            <a:r>
              <a:rPr lang="es-GT" dirty="0"/>
              <a:t> </a:t>
            </a:r>
            <a:r>
              <a:rPr lang="es-GT" dirty="0" err="1"/>
              <a:t>outliers</a:t>
            </a:r>
            <a:endParaRPr lang="es-GT" dirty="0"/>
          </a:p>
          <a:p>
            <a:r>
              <a:rPr lang="es-GT" dirty="0"/>
              <a:t>No </a:t>
            </a:r>
            <a:r>
              <a:rPr lang="es-GT" dirty="0" err="1"/>
              <a:t>multicollinearity</a:t>
            </a:r>
            <a:endParaRPr lang="es-GT" dirty="0"/>
          </a:p>
          <a:p>
            <a:r>
              <a:rPr lang="es-GT" dirty="0" err="1"/>
              <a:t>Indepence</a:t>
            </a:r>
            <a:r>
              <a:rPr lang="es-GT" dirty="0"/>
              <a:t> </a:t>
            </a:r>
            <a:r>
              <a:rPr lang="es-GT" dirty="0" err="1"/>
              <a:t>of</a:t>
            </a:r>
            <a:r>
              <a:rPr lang="es-GT" dirty="0"/>
              <a:t> </a:t>
            </a:r>
            <a:r>
              <a:rPr lang="es-GT" dirty="0" err="1"/>
              <a:t>observations</a:t>
            </a:r>
            <a:endParaRPr lang="es-GT" dirty="0"/>
          </a:p>
          <a:p>
            <a:r>
              <a:rPr lang="es-GT" dirty="0" err="1"/>
              <a:t>Sufficiently</a:t>
            </a:r>
            <a:r>
              <a:rPr lang="es-GT" dirty="0"/>
              <a:t> </a:t>
            </a:r>
            <a:r>
              <a:rPr lang="es-GT" dirty="0" err="1"/>
              <a:t>large</a:t>
            </a:r>
            <a:r>
              <a:rPr lang="es-GT" dirty="0"/>
              <a:t> </a:t>
            </a:r>
            <a:r>
              <a:rPr lang="es-GT" dirty="0" err="1"/>
              <a:t>sample</a:t>
            </a:r>
            <a:r>
              <a:rPr lang="es-GT" dirty="0"/>
              <a:t> </a:t>
            </a:r>
            <a:r>
              <a:rPr lang="es-GT" dirty="0" err="1"/>
              <a:t>size</a:t>
            </a:r>
            <a:endParaRPr lang="es-GT" dirty="0"/>
          </a:p>
          <a:p>
            <a:r>
              <a:rPr lang="es-GT" dirty="0" err="1"/>
              <a:t>Overdispersion</a:t>
            </a:r>
            <a:r>
              <a:rPr lang="es-GT" dirty="0"/>
              <a:t> (R in </a:t>
            </a:r>
            <a:r>
              <a:rPr lang="es-GT" dirty="0" err="1"/>
              <a:t>Action</a:t>
            </a:r>
            <a:r>
              <a:rPr lang="es-GT" dirty="0"/>
              <a:t>)</a:t>
            </a:r>
          </a:p>
          <a:p>
            <a:r>
              <a:rPr lang="es-GT" dirty="0" err="1"/>
              <a:t>Linearity</a:t>
            </a:r>
            <a:r>
              <a:rPr lang="es-GT" dirty="0"/>
              <a:t> </a:t>
            </a:r>
            <a:r>
              <a:rPr lang="es-GT" dirty="0" err="1"/>
              <a:t>of</a:t>
            </a:r>
            <a:r>
              <a:rPr lang="es-GT" dirty="0"/>
              <a:t> </a:t>
            </a:r>
            <a:r>
              <a:rPr lang="es-GT" dirty="0" err="1"/>
              <a:t>independent</a:t>
            </a:r>
            <a:r>
              <a:rPr lang="es-GT" dirty="0"/>
              <a:t> variables</a:t>
            </a:r>
          </a:p>
        </p:txBody>
      </p:sp>
    </p:spTree>
    <p:extLst>
      <p:ext uri="{BB962C8B-B14F-4D97-AF65-F5344CB8AC3E}">
        <p14:creationId xmlns:p14="http://schemas.microsoft.com/office/powerpoint/2010/main" val="418041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1458057" y="1367202"/>
            <a:ext cx="3807070" cy="1604352"/>
          </a:xfrm>
        </p:spPr>
        <p:txBody>
          <a:bodyPr>
            <a:normAutofit/>
          </a:bodyPr>
          <a:lstStyle/>
          <a:p>
            <a:r>
              <a:rPr lang="es-GT" dirty="0" err="1"/>
              <a:t>Appropiate</a:t>
            </a:r>
            <a:r>
              <a:rPr lang="es-GT" dirty="0"/>
              <a:t> </a:t>
            </a:r>
            <a:r>
              <a:rPr lang="es-GT" dirty="0" err="1"/>
              <a:t>outcome</a:t>
            </a:r>
            <a:r>
              <a:rPr lang="es-GT" dirty="0"/>
              <a:t> </a:t>
            </a:r>
            <a:r>
              <a:rPr lang="es-GT" dirty="0" err="1"/>
              <a:t>type</a:t>
            </a:r>
            <a:endParaRPr lang="es-GT" dirty="0"/>
          </a:p>
        </p:txBody>
      </p:sp>
      <p:pic>
        <p:nvPicPr>
          <p:cNvPr id="5" name="Picture 4" descr="Graphical user interface, text&#10;&#10;Description automatically generated">
            <a:extLst>
              <a:ext uri="{FF2B5EF4-FFF2-40B4-BE49-F238E27FC236}">
                <a16:creationId xmlns:a16="http://schemas.microsoft.com/office/drawing/2014/main" id="{774EE65C-4950-7E04-7510-C5287653C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446" y="1334232"/>
            <a:ext cx="6274777" cy="4189535"/>
          </a:xfrm>
          <a:prstGeom prst="rect">
            <a:avLst/>
          </a:prstGeom>
        </p:spPr>
      </p:pic>
    </p:spTree>
    <p:extLst>
      <p:ext uri="{BB962C8B-B14F-4D97-AF65-F5344CB8AC3E}">
        <p14:creationId xmlns:p14="http://schemas.microsoft.com/office/powerpoint/2010/main" val="87985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2573809" y="689754"/>
            <a:ext cx="7044380" cy="1604352"/>
          </a:xfrm>
        </p:spPr>
        <p:txBody>
          <a:bodyPr>
            <a:normAutofit/>
          </a:bodyPr>
          <a:lstStyle/>
          <a:p>
            <a:r>
              <a:rPr lang="es-GT" dirty="0"/>
              <a:t>No </a:t>
            </a:r>
            <a:r>
              <a:rPr lang="es-GT" dirty="0" err="1"/>
              <a:t>strongly</a:t>
            </a:r>
            <a:r>
              <a:rPr lang="es-GT" dirty="0"/>
              <a:t> </a:t>
            </a:r>
            <a:r>
              <a:rPr lang="es-GT" dirty="0" err="1"/>
              <a:t>influential</a:t>
            </a:r>
            <a:r>
              <a:rPr lang="es-GT" dirty="0"/>
              <a:t> </a:t>
            </a:r>
            <a:r>
              <a:rPr lang="es-GT" dirty="0" err="1"/>
              <a:t>outliers</a:t>
            </a:r>
            <a:endParaRPr lang="es-GT" dirty="0"/>
          </a:p>
        </p:txBody>
      </p:sp>
      <p:pic>
        <p:nvPicPr>
          <p:cNvPr id="4" name="Picture 3" descr="Chart&#10;&#10;Description automatically generated">
            <a:extLst>
              <a:ext uri="{FF2B5EF4-FFF2-40B4-BE49-F238E27FC236}">
                <a16:creationId xmlns:a16="http://schemas.microsoft.com/office/drawing/2014/main" id="{E85B1242-02E9-26FE-ECC8-4A6825896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903" y="1816588"/>
            <a:ext cx="8700193" cy="4327723"/>
          </a:xfrm>
          <a:prstGeom prst="rect">
            <a:avLst/>
          </a:prstGeom>
        </p:spPr>
      </p:pic>
    </p:spTree>
    <p:extLst>
      <p:ext uri="{BB962C8B-B14F-4D97-AF65-F5344CB8AC3E}">
        <p14:creationId xmlns:p14="http://schemas.microsoft.com/office/powerpoint/2010/main" val="234513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1851630" y="685188"/>
            <a:ext cx="8488735" cy="1604352"/>
          </a:xfrm>
        </p:spPr>
        <p:txBody>
          <a:bodyPr>
            <a:normAutofit/>
          </a:bodyPr>
          <a:lstStyle/>
          <a:p>
            <a:r>
              <a:rPr lang="es-GT" dirty="0"/>
              <a:t>Independence </a:t>
            </a:r>
            <a:r>
              <a:rPr lang="es-GT" dirty="0" err="1"/>
              <a:t>of</a:t>
            </a:r>
            <a:r>
              <a:rPr lang="es-GT" dirty="0"/>
              <a:t> </a:t>
            </a:r>
            <a:r>
              <a:rPr lang="es-GT" dirty="0" err="1"/>
              <a:t>observations</a:t>
            </a:r>
            <a:br>
              <a:rPr lang="es-GT" dirty="0"/>
            </a:br>
            <a:r>
              <a:rPr lang="es-GT" dirty="0"/>
              <a:t>and </a:t>
            </a:r>
            <a:r>
              <a:rPr lang="es-GT" dirty="0" err="1"/>
              <a:t>Sufficiently</a:t>
            </a:r>
            <a:r>
              <a:rPr lang="es-GT" dirty="0"/>
              <a:t> </a:t>
            </a:r>
            <a:r>
              <a:rPr lang="es-GT" dirty="0" err="1"/>
              <a:t>large</a:t>
            </a:r>
            <a:r>
              <a:rPr lang="es-GT" dirty="0"/>
              <a:t> </a:t>
            </a:r>
            <a:r>
              <a:rPr lang="es-GT" dirty="0" err="1"/>
              <a:t>sample</a:t>
            </a:r>
            <a:r>
              <a:rPr lang="es-GT" dirty="0"/>
              <a:t> </a:t>
            </a:r>
            <a:r>
              <a:rPr lang="es-GT" dirty="0" err="1"/>
              <a:t>size</a:t>
            </a:r>
            <a:endParaRPr lang="es-GT" dirty="0"/>
          </a:p>
        </p:txBody>
      </p:sp>
      <p:sp>
        <p:nvSpPr>
          <p:cNvPr id="3" name="Content Placeholder 2">
            <a:extLst>
              <a:ext uri="{FF2B5EF4-FFF2-40B4-BE49-F238E27FC236}">
                <a16:creationId xmlns:a16="http://schemas.microsoft.com/office/drawing/2014/main" id="{E7F68F94-54C8-1A14-8B5B-0D1A9CFDE75B}"/>
              </a:ext>
            </a:extLst>
          </p:cNvPr>
          <p:cNvSpPr>
            <a:spLocks noGrp="1"/>
          </p:cNvSpPr>
          <p:nvPr>
            <p:ph idx="1"/>
          </p:nvPr>
        </p:nvSpPr>
        <p:spPr>
          <a:xfrm>
            <a:off x="2436015" y="2749184"/>
            <a:ext cx="7319963" cy="4351338"/>
          </a:xfrm>
        </p:spPr>
        <p:txBody>
          <a:bodyPr/>
          <a:lstStyle/>
          <a:p>
            <a:r>
              <a:rPr lang="es-GT" dirty="0"/>
              <a:t>Our </a:t>
            </a:r>
            <a:r>
              <a:rPr lang="es-GT" dirty="0" err="1"/>
              <a:t>model</a:t>
            </a:r>
            <a:r>
              <a:rPr lang="es-GT" dirty="0"/>
              <a:t> </a:t>
            </a:r>
            <a:r>
              <a:rPr lang="es-GT" dirty="0" err="1"/>
              <a:t>met</a:t>
            </a:r>
            <a:r>
              <a:rPr lang="es-GT" dirty="0"/>
              <a:t> this </a:t>
            </a:r>
            <a:r>
              <a:rPr lang="es-GT" dirty="0" err="1"/>
              <a:t>assumption</a:t>
            </a:r>
            <a:r>
              <a:rPr lang="es-GT" dirty="0"/>
              <a:t> </a:t>
            </a:r>
            <a:r>
              <a:rPr lang="es-GT" dirty="0" err="1"/>
              <a:t>since</a:t>
            </a:r>
            <a:r>
              <a:rPr lang="es-GT" dirty="0"/>
              <a:t> the data comes </a:t>
            </a:r>
            <a:r>
              <a:rPr lang="es-GT" dirty="0" err="1"/>
              <a:t>from</a:t>
            </a:r>
            <a:r>
              <a:rPr lang="es-GT" dirty="0"/>
              <a:t> individual </a:t>
            </a:r>
            <a:r>
              <a:rPr lang="es-GT" dirty="0" err="1"/>
              <a:t>patients</a:t>
            </a:r>
            <a:r>
              <a:rPr lang="es-GT" dirty="0"/>
              <a:t>. If data comes </a:t>
            </a:r>
            <a:r>
              <a:rPr lang="es-GT" dirty="0" err="1"/>
              <a:t>from</a:t>
            </a:r>
            <a:r>
              <a:rPr lang="es-GT" dirty="0"/>
              <a:t> time series a test should be </a:t>
            </a:r>
            <a:r>
              <a:rPr lang="es-GT" dirty="0" err="1"/>
              <a:t>performed</a:t>
            </a:r>
            <a:r>
              <a:rPr lang="es-GT" dirty="0"/>
              <a:t>. </a:t>
            </a:r>
          </a:p>
          <a:p>
            <a:r>
              <a:rPr lang="es-GT" dirty="0" err="1"/>
              <a:t>Sample</a:t>
            </a:r>
            <a:r>
              <a:rPr lang="es-GT" dirty="0"/>
              <a:t> </a:t>
            </a:r>
            <a:r>
              <a:rPr lang="es-GT" dirty="0" err="1"/>
              <a:t>size</a:t>
            </a:r>
            <a:r>
              <a:rPr lang="es-GT" dirty="0"/>
              <a:t> </a:t>
            </a:r>
            <a:r>
              <a:rPr lang="es-GT" dirty="0" err="1"/>
              <a:t>is</a:t>
            </a:r>
            <a:r>
              <a:rPr lang="es-GT" dirty="0"/>
              <a:t> 768. </a:t>
            </a:r>
          </a:p>
        </p:txBody>
      </p:sp>
    </p:spTree>
    <p:extLst>
      <p:ext uri="{BB962C8B-B14F-4D97-AF65-F5344CB8AC3E}">
        <p14:creationId xmlns:p14="http://schemas.microsoft.com/office/powerpoint/2010/main" val="160235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3770185" y="453141"/>
            <a:ext cx="4651624" cy="1604352"/>
          </a:xfrm>
        </p:spPr>
        <p:txBody>
          <a:bodyPr>
            <a:normAutofit/>
          </a:bodyPr>
          <a:lstStyle/>
          <a:p>
            <a:r>
              <a:rPr lang="es-GT" sz="4400" dirty="0" err="1"/>
              <a:t>Overdispersion</a:t>
            </a:r>
            <a:endParaRPr lang="es-GT" sz="4400" dirty="0"/>
          </a:p>
        </p:txBody>
      </p:sp>
      <p:sp>
        <p:nvSpPr>
          <p:cNvPr id="6" name="Title 1">
            <a:extLst>
              <a:ext uri="{FF2B5EF4-FFF2-40B4-BE49-F238E27FC236}">
                <a16:creationId xmlns:a16="http://schemas.microsoft.com/office/drawing/2014/main" id="{D7A3E834-0696-1D57-9495-4D95F875B160}"/>
              </a:ext>
            </a:extLst>
          </p:cNvPr>
          <p:cNvSpPr txBox="1">
            <a:spLocks/>
          </p:cNvSpPr>
          <p:nvPr/>
        </p:nvSpPr>
        <p:spPr>
          <a:xfrm>
            <a:off x="3361280" y="2549101"/>
            <a:ext cx="5469435" cy="16043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GT" dirty="0"/>
              <a:t>No </a:t>
            </a:r>
            <a:r>
              <a:rPr lang="es-GT" dirty="0" err="1"/>
              <a:t>Multicollinearity</a:t>
            </a:r>
            <a:endParaRPr lang="es-GT" dirty="0"/>
          </a:p>
        </p:txBody>
      </p:sp>
      <p:pic>
        <p:nvPicPr>
          <p:cNvPr id="4" name="Picture 3">
            <a:extLst>
              <a:ext uri="{FF2B5EF4-FFF2-40B4-BE49-F238E27FC236}">
                <a16:creationId xmlns:a16="http://schemas.microsoft.com/office/drawing/2014/main" id="{ADE73249-818E-8734-630B-11BF4F490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863" y="1746925"/>
            <a:ext cx="9330271" cy="621137"/>
          </a:xfrm>
          <a:prstGeom prst="rect">
            <a:avLst/>
          </a:prstGeom>
        </p:spPr>
      </p:pic>
      <p:pic>
        <p:nvPicPr>
          <p:cNvPr id="8" name="Picture 7" descr="Text&#10;&#10;Description automatically generated">
            <a:extLst>
              <a:ext uri="{FF2B5EF4-FFF2-40B4-BE49-F238E27FC236}">
                <a16:creationId xmlns:a16="http://schemas.microsoft.com/office/drawing/2014/main" id="{F2929F4E-F7CB-9D1D-E3A5-177611CF4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358" y="3965697"/>
            <a:ext cx="7189280" cy="2127006"/>
          </a:xfrm>
          <a:prstGeom prst="rect">
            <a:avLst/>
          </a:prstGeom>
        </p:spPr>
      </p:pic>
    </p:spTree>
    <p:extLst>
      <p:ext uri="{BB962C8B-B14F-4D97-AF65-F5344CB8AC3E}">
        <p14:creationId xmlns:p14="http://schemas.microsoft.com/office/powerpoint/2010/main" val="93788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583589" y="1525355"/>
            <a:ext cx="4827985" cy="1604352"/>
          </a:xfrm>
        </p:spPr>
        <p:txBody>
          <a:bodyPr>
            <a:normAutofit fontScale="90000"/>
          </a:bodyPr>
          <a:lstStyle/>
          <a:p>
            <a:r>
              <a:rPr lang="es-GT" dirty="0" err="1"/>
              <a:t>Linearity</a:t>
            </a:r>
            <a:r>
              <a:rPr lang="es-GT" dirty="0"/>
              <a:t> </a:t>
            </a:r>
            <a:r>
              <a:rPr lang="es-GT" dirty="0" err="1"/>
              <a:t>of</a:t>
            </a:r>
            <a:r>
              <a:rPr lang="es-GT" dirty="0"/>
              <a:t> Independence variables </a:t>
            </a:r>
          </a:p>
        </p:txBody>
      </p:sp>
      <p:sp>
        <p:nvSpPr>
          <p:cNvPr id="8" name="Content Placeholder 2">
            <a:extLst>
              <a:ext uri="{FF2B5EF4-FFF2-40B4-BE49-F238E27FC236}">
                <a16:creationId xmlns:a16="http://schemas.microsoft.com/office/drawing/2014/main" id="{E196422B-21C5-65AC-C709-20CF7C631633}"/>
              </a:ext>
            </a:extLst>
          </p:cNvPr>
          <p:cNvSpPr>
            <a:spLocks noGrp="1"/>
          </p:cNvSpPr>
          <p:nvPr>
            <p:ph idx="1"/>
          </p:nvPr>
        </p:nvSpPr>
        <p:spPr>
          <a:xfrm>
            <a:off x="583589" y="3859578"/>
            <a:ext cx="4262438" cy="3132138"/>
          </a:xfrm>
        </p:spPr>
        <p:txBody>
          <a:bodyPr>
            <a:normAutofit/>
          </a:bodyPr>
          <a:lstStyle/>
          <a:p>
            <a:r>
              <a:rPr lang="es-GT" dirty="0"/>
              <a:t>Box-</a:t>
            </a:r>
            <a:r>
              <a:rPr lang="es-GT" dirty="0" err="1"/>
              <a:t>Tidwell</a:t>
            </a:r>
            <a:r>
              <a:rPr lang="es-GT" dirty="0"/>
              <a:t> test</a:t>
            </a:r>
          </a:p>
          <a:p>
            <a:r>
              <a:rPr lang="es-GT" dirty="0" err="1"/>
              <a:t>Solutions</a:t>
            </a:r>
            <a:r>
              <a:rPr lang="es-GT" dirty="0"/>
              <a:t>? Non-linear </a:t>
            </a:r>
            <a:r>
              <a:rPr lang="es-GT" dirty="0" err="1"/>
              <a:t>transformation</a:t>
            </a:r>
            <a:r>
              <a:rPr lang="es-GT" dirty="0"/>
              <a:t> </a:t>
            </a:r>
            <a:r>
              <a:rPr lang="es-GT" dirty="0" err="1"/>
              <a:t>of</a:t>
            </a:r>
            <a:r>
              <a:rPr lang="es-GT" dirty="0"/>
              <a:t> </a:t>
            </a:r>
            <a:r>
              <a:rPr lang="es-GT" dirty="0" err="1"/>
              <a:t>independent</a:t>
            </a:r>
            <a:r>
              <a:rPr lang="es-GT" dirty="0"/>
              <a:t> variables.</a:t>
            </a:r>
          </a:p>
        </p:txBody>
      </p:sp>
      <p:pic>
        <p:nvPicPr>
          <p:cNvPr id="5" name="Picture 4" descr="Text&#10;&#10;Description automatically generated">
            <a:extLst>
              <a:ext uri="{FF2B5EF4-FFF2-40B4-BE49-F238E27FC236}">
                <a16:creationId xmlns:a16="http://schemas.microsoft.com/office/drawing/2014/main" id="{2A6D7994-90C9-9CB3-7668-DE3B187F0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388" y="347332"/>
            <a:ext cx="7352110" cy="6163336"/>
          </a:xfrm>
          <a:prstGeom prst="rect">
            <a:avLst/>
          </a:prstGeom>
        </p:spPr>
      </p:pic>
    </p:spTree>
    <p:extLst>
      <p:ext uri="{BB962C8B-B14F-4D97-AF65-F5344CB8AC3E}">
        <p14:creationId xmlns:p14="http://schemas.microsoft.com/office/powerpoint/2010/main" val="415351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54ED-5A36-C208-EA3A-AA0FA5207A40}"/>
              </a:ext>
            </a:extLst>
          </p:cNvPr>
          <p:cNvSpPr>
            <a:spLocks noGrp="1"/>
          </p:cNvSpPr>
          <p:nvPr>
            <p:ph type="ctrTitle"/>
          </p:nvPr>
        </p:nvSpPr>
        <p:spPr>
          <a:xfrm>
            <a:off x="1780266" y="1297750"/>
            <a:ext cx="9144000" cy="1684845"/>
          </a:xfrm>
        </p:spPr>
        <p:txBody>
          <a:bodyPr/>
          <a:lstStyle/>
          <a:p>
            <a:r>
              <a:rPr lang="en-US" dirty="0"/>
              <a:t>Diabetes</a:t>
            </a:r>
            <a:endParaRPr lang="az-Latn-AZ" dirty="0"/>
          </a:p>
        </p:txBody>
      </p:sp>
      <p:sp>
        <p:nvSpPr>
          <p:cNvPr id="3" name="Subtitle 2">
            <a:extLst>
              <a:ext uri="{FF2B5EF4-FFF2-40B4-BE49-F238E27FC236}">
                <a16:creationId xmlns:a16="http://schemas.microsoft.com/office/drawing/2014/main" id="{8622938E-6E3D-0101-3FB4-80B58E5EED3B}"/>
              </a:ext>
            </a:extLst>
          </p:cNvPr>
          <p:cNvSpPr>
            <a:spLocks noGrp="1"/>
          </p:cNvSpPr>
          <p:nvPr>
            <p:ph type="subTitle" idx="1"/>
          </p:nvPr>
        </p:nvSpPr>
        <p:spPr>
          <a:xfrm>
            <a:off x="1780266" y="3429000"/>
            <a:ext cx="9415272" cy="2131250"/>
          </a:xfrm>
        </p:spPr>
        <p:txBody>
          <a:bodyPr>
            <a:normAutofit/>
          </a:bodyPr>
          <a:lstStyle/>
          <a:p>
            <a:pPr algn="l"/>
            <a:r>
              <a:rPr lang="en-US" b="0" i="0" dirty="0">
                <a:effectLst/>
                <a:latin typeface="Inter"/>
              </a:rPr>
              <a:t>The data set includes variables such as the number of pregnancies the patient has had, her BMI, blood pressure level, insulin level, age, outcome variable which is intended to predict whether the patient has diabetes, and other variables contained in the csv file.</a:t>
            </a:r>
          </a:p>
          <a:p>
            <a:pPr algn="l"/>
            <a:r>
              <a:rPr lang="en-US" b="0" i="0" dirty="0">
                <a:effectLst/>
                <a:latin typeface="Inter"/>
              </a:rPr>
              <a:t>The people surveyed in this particular dataset include women aged 21 and over.</a:t>
            </a:r>
          </a:p>
          <a:p>
            <a:endParaRPr lang="az-Latn-AZ" dirty="0"/>
          </a:p>
        </p:txBody>
      </p:sp>
    </p:spTree>
    <p:extLst>
      <p:ext uri="{BB962C8B-B14F-4D97-AF65-F5344CB8AC3E}">
        <p14:creationId xmlns:p14="http://schemas.microsoft.com/office/powerpoint/2010/main" val="269903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34A6-F539-F380-51A6-0370F54FFCA3}"/>
              </a:ext>
            </a:extLst>
          </p:cNvPr>
          <p:cNvSpPr>
            <a:spLocks noGrp="1"/>
          </p:cNvSpPr>
          <p:nvPr>
            <p:ph type="title"/>
          </p:nvPr>
        </p:nvSpPr>
        <p:spPr>
          <a:xfrm>
            <a:off x="3305909" y="449262"/>
            <a:ext cx="6081838" cy="1520215"/>
          </a:xfrm>
        </p:spPr>
        <p:txBody>
          <a:bodyPr>
            <a:normAutofit/>
          </a:bodyPr>
          <a:lstStyle/>
          <a:p>
            <a:r>
              <a:rPr lang="es-GT" dirty="0" err="1"/>
              <a:t>Coefficient</a:t>
            </a:r>
            <a:r>
              <a:rPr lang="es-GT" dirty="0"/>
              <a:t> </a:t>
            </a:r>
            <a:r>
              <a:rPr lang="es-GT" dirty="0" err="1"/>
              <a:t>interpretation</a:t>
            </a:r>
            <a:endParaRPr lang="es-GT" dirty="0"/>
          </a:p>
        </p:txBody>
      </p:sp>
      <p:pic>
        <p:nvPicPr>
          <p:cNvPr id="5" name="Picture 4" descr="Text&#10;&#10;Description automatically generated">
            <a:extLst>
              <a:ext uri="{FF2B5EF4-FFF2-40B4-BE49-F238E27FC236}">
                <a16:creationId xmlns:a16="http://schemas.microsoft.com/office/drawing/2014/main" id="{88B54F80-BE3A-3F52-7BB3-19270EDDC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517" y="2583534"/>
            <a:ext cx="8646966" cy="3433763"/>
          </a:xfrm>
          <a:prstGeom prst="rect">
            <a:avLst/>
          </a:prstGeom>
        </p:spPr>
      </p:pic>
      <p:pic>
        <p:nvPicPr>
          <p:cNvPr id="4" name="Picture 3">
            <a:extLst>
              <a:ext uri="{FF2B5EF4-FFF2-40B4-BE49-F238E27FC236}">
                <a16:creationId xmlns:a16="http://schemas.microsoft.com/office/drawing/2014/main" id="{738C277F-D19F-D8D4-E172-279E846ED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475" y="1610244"/>
            <a:ext cx="9131050" cy="718466"/>
          </a:xfrm>
          <a:prstGeom prst="rect">
            <a:avLst/>
          </a:prstGeom>
        </p:spPr>
      </p:pic>
    </p:spTree>
    <p:extLst>
      <p:ext uri="{BB962C8B-B14F-4D97-AF65-F5344CB8AC3E}">
        <p14:creationId xmlns:p14="http://schemas.microsoft.com/office/powerpoint/2010/main" val="4192568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0156" y="624110"/>
            <a:ext cx="8911687" cy="1280890"/>
          </a:xfrm>
        </p:spPr>
        <p:txBody>
          <a:bodyPr/>
          <a:lstStyle/>
          <a:p>
            <a:pPr algn="ctr"/>
            <a:r>
              <a:rPr lang="en-US" dirty="0"/>
              <a:t>Overall Distribution</a:t>
            </a:r>
          </a:p>
        </p:txBody>
      </p:sp>
      <p:pic>
        <p:nvPicPr>
          <p:cNvPr id="4" name="İçerik Yer Tutucusu 3"/>
          <p:cNvPicPr>
            <a:picLocks noGrp="1"/>
          </p:cNvPicPr>
          <p:nvPr>
            <p:ph idx="1"/>
          </p:nvPr>
        </p:nvPicPr>
        <p:blipFill>
          <a:blip r:embed="rId2"/>
          <a:stretch>
            <a:fillRect/>
          </a:stretch>
        </p:blipFill>
        <p:spPr>
          <a:xfrm>
            <a:off x="3563500" y="1905000"/>
            <a:ext cx="5065000" cy="3778250"/>
          </a:xfrm>
          <a:prstGeom prst="rect">
            <a:avLst/>
          </a:prstGeom>
        </p:spPr>
      </p:pic>
    </p:spTree>
    <p:extLst>
      <p:ext uri="{BB962C8B-B14F-4D97-AF65-F5344CB8AC3E}">
        <p14:creationId xmlns:p14="http://schemas.microsoft.com/office/powerpoint/2010/main" val="4084545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0156" y="710692"/>
            <a:ext cx="8911687" cy="1280890"/>
          </a:xfrm>
        </p:spPr>
        <p:txBody>
          <a:bodyPr/>
          <a:lstStyle/>
          <a:p>
            <a:pPr algn="ctr"/>
            <a:r>
              <a:rPr lang="en-US" dirty="0"/>
              <a:t>Getting Older</a:t>
            </a:r>
          </a:p>
        </p:txBody>
      </p:sp>
      <p:pic>
        <p:nvPicPr>
          <p:cNvPr id="4" name="İçerik Yer Tutucusu 3"/>
          <p:cNvPicPr>
            <a:picLocks noGrp="1"/>
          </p:cNvPicPr>
          <p:nvPr>
            <p:ph idx="1"/>
          </p:nvPr>
        </p:nvPicPr>
        <p:blipFill>
          <a:blip r:embed="rId2"/>
          <a:stretch>
            <a:fillRect/>
          </a:stretch>
        </p:blipFill>
        <p:spPr>
          <a:xfrm>
            <a:off x="286460" y="1690688"/>
            <a:ext cx="5809540" cy="4351338"/>
          </a:xfrm>
          <a:prstGeom prst="rect">
            <a:avLst/>
          </a:prstGeom>
        </p:spPr>
      </p:pic>
      <p:pic>
        <p:nvPicPr>
          <p:cNvPr id="5" name="Resim 4"/>
          <p:cNvPicPr/>
          <p:nvPr/>
        </p:nvPicPr>
        <p:blipFill>
          <a:blip r:embed="rId3"/>
          <a:stretch>
            <a:fillRect/>
          </a:stretch>
        </p:blipFill>
        <p:spPr>
          <a:xfrm>
            <a:off x="6096000" y="1770253"/>
            <a:ext cx="5943600" cy="4377055"/>
          </a:xfrm>
          <a:prstGeom prst="rect">
            <a:avLst/>
          </a:prstGeom>
        </p:spPr>
      </p:pic>
    </p:spTree>
    <p:extLst>
      <p:ext uri="{BB962C8B-B14F-4D97-AF65-F5344CB8AC3E}">
        <p14:creationId xmlns:p14="http://schemas.microsoft.com/office/powerpoint/2010/main" val="324542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0156" y="588941"/>
            <a:ext cx="8911687" cy="1280890"/>
          </a:xfrm>
        </p:spPr>
        <p:txBody>
          <a:bodyPr/>
          <a:lstStyle/>
          <a:p>
            <a:pPr algn="ctr"/>
            <a:r>
              <a:rPr lang="en-US" dirty="0"/>
              <a:t>Pregnancy Distribution</a:t>
            </a:r>
          </a:p>
        </p:txBody>
      </p:sp>
      <p:pic>
        <p:nvPicPr>
          <p:cNvPr id="4" name="İçerik Yer Tutucusu 3"/>
          <p:cNvPicPr>
            <a:picLocks noGrp="1"/>
          </p:cNvPicPr>
          <p:nvPr>
            <p:ph idx="1"/>
          </p:nvPr>
        </p:nvPicPr>
        <p:blipFill>
          <a:blip r:embed="rId2"/>
          <a:stretch>
            <a:fillRect/>
          </a:stretch>
        </p:blipFill>
        <p:spPr>
          <a:xfrm>
            <a:off x="381000" y="1690688"/>
            <a:ext cx="5050536" cy="5089779"/>
          </a:xfrm>
          <a:prstGeom prst="rect">
            <a:avLst/>
          </a:prstGeom>
        </p:spPr>
      </p:pic>
      <p:pic>
        <p:nvPicPr>
          <p:cNvPr id="5" name="Resim 4"/>
          <p:cNvPicPr/>
          <p:nvPr/>
        </p:nvPicPr>
        <p:blipFill>
          <a:blip r:embed="rId3"/>
          <a:stretch>
            <a:fillRect/>
          </a:stretch>
        </p:blipFill>
        <p:spPr>
          <a:xfrm>
            <a:off x="5601430" y="1690688"/>
            <a:ext cx="5733288" cy="5167312"/>
          </a:xfrm>
          <a:prstGeom prst="rect">
            <a:avLst/>
          </a:prstGeom>
        </p:spPr>
      </p:pic>
    </p:spTree>
    <p:extLst>
      <p:ext uri="{BB962C8B-B14F-4D97-AF65-F5344CB8AC3E}">
        <p14:creationId xmlns:p14="http://schemas.microsoft.com/office/powerpoint/2010/main" val="263579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40156" y="694449"/>
            <a:ext cx="8911687" cy="1280890"/>
          </a:xfrm>
        </p:spPr>
        <p:txBody>
          <a:bodyPr/>
          <a:lstStyle/>
          <a:p>
            <a:pPr algn="ctr"/>
            <a:r>
              <a:rPr lang="en-US" dirty="0" err="1"/>
              <a:t>Correlogram</a:t>
            </a:r>
            <a:endParaRPr lang="en-US" dirty="0"/>
          </a:p>
        </p:txBody>
      </p:sp>
      <p:pic>
        <p:nvPicPr>
          <p:cNvPr id="4" name="Picture 7" descr="Chart&#10;&#10;Description automatically generated with medium confidence"/>
          <p:cNvPicPr>
            <a:picLocks noGrp="1"/>
          </p:cNvPicPr>
          <p:nvPr>
            <p:ph idx="1"/>
          </p:nvPr>
        </p:nvPicPr>
        <p:blipFill>
          <a:blip r:embed="rId2"/>
          <a:stretch>
            <a:fillRect/>
          </a:stretch>
        </p:blipFill>
        <p:spPr>
          <a:xfrm>
            <a:off x="3514947" y="1863969"/>
            <a:ext cx="5162106" cy="3778250"/>
          </a:xfrm>
          <a:prstGeom prst="rect">
            <a:avLst/>
          </a:prstGeom>
        </p:spPr>
      </p:pic>
    </p:spTree>
    <p:extLst>
      <p:ext uri="{BB962C8B-B14F-4D97-AF65-F5344CB8AC3E}">
        <p14:creationId xmlns:p14="http://schemas.microsoft.com/office/powerpoint/2010/main" val="3611047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38300" y="2157046"/>
            <a:ext cx="8915400" cy="3777622"/>
          </a:xfrm>
        </p:spPr>
        <p:txBody>
          <a:bodyPr>
            <a:normAutofit/>
          </a:bodyPr>
          <a:lstStyle/>
          <a:p>
            <a:pPr marL="0" indent="0" algn="ctr">
              <a:buNone/>
            </a:pPr>
            <a:r>
              <a:rPr lang="en-US" sz="9600" dirty="0">
                <a:solidFill>
                  <a:srgbClr val="FF0000"/>
                </a:solidFill>
              </a:rPr>
              <a:t>Thank You!</a:t>
            </a:r>
          </a:p>
        </p:txBody>
      </p:sp>
    </p:spTree>
    <p:extLst>
      <p:ext uri="{BB962C8B-B14F-4D97-AF65-F5344CB8AC3E}">
        <p14:creationId xmlns:p14="http://schemas.microsoft.com/office/powerpoint/2010/main" val="3045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D855-C5ED-1E67-1628-7CAA1FD278EE}"/>
              </a:ext>
            </a:extLst>
          </p:cNvPr>
          <p:cNvSpPr>
            <a:spLocks noGrp="1"/>
          </p:cNvSpPr>
          <p:nvPr>
            <p:ph type="title"/>
          </p:nvPr>
        </p:nvSpPr>
        <p:spPr/>
        <p:txBody>
          <a:bodyPr/>
          <a:lstStyle/>
          <a:p>
            <a:r>
              <a:rPr lang="en-US" dirty="0"/>
              <a:t>Diabetes data with ‘0’ values</a:t>
            </a:r>
            <a:endParaRPr lang="az-Latn-AZ" dirty="0"/>
          </a:p>
        </p:txBody>
      </p:sp>
      <p:pic>
        <p:nvPicPr>
          <p:cNvPr id="5" name="Content Placeholder 4">
            <a:extLst>
              <a:ext uri="{FF2B5EF4-FFF2-40B4-BE49-F238E27FC236}">
                <a16:creationId xmlns:a16="http://schemas.microsoft.com/office/drawing/2014/main" id="{A566C467-E7C0-9B96-853F-06AFC76F1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1947296"/>
            <a:ext cx="10515600" cy="2660196"/>
          </a:xfrm>
        </p:spPr>
      </p:pic>
    </p:spTree>
    <p:extLst>
      <p:ext uri="{BB962C8B-B14F-4D97-AF65-F5344CB8AC3E}">
        <p14:creationId xmlns:p14="http://schemas.microsoft.com/office/powerpoint/2010/main" val="289992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F857-4007-1EB7-250D-CB397E9A2569}"/>
              </a:ext>
            </a:extLst>
          </p:cNvPr>
          <p:cNvSpPr>
            <a:spLocks noGrp="1"/>
          </p:cNvSpPr>
          <p:nvPr>
            <p:ph type="title"/>
          </p:nvPr>
        </p:nvSpPr>
        <p:spPr/>
        <p:txBody>
          <a:bodyPr>
            <a:normAutofit fontScale="90000"/>
          </a:bodyPr>
          <a:lstStyle/>
          <a:p>
            <a:r>
              <a:rPr lang="en-US" sz="4400" b="1" dirty="0">
                <a:cs typeface="Calibri Light"/>
              </a:rPr>
              <a:t>Replacing Missing Values with Mean</a:t>
            </a:r>
            <a:endParaRPr lang="az-Latn-AZ" dirty="0"/>
          </a:p>
        </p:txBody>
      </p:sp>
      <p:pic>
        <p:nvPicPr>
          <p:cNvPr id="5" name="Content Placeholder 4">
            <a:extLst>
              <a:ext uri="{FF2B5EF4-FFF2-40B4-BE49-F238E27FC236}">
                <a16:creationId xmlns:a16="http://schemas.microsoft.com/office/drawing/2014/main" id="{90C9CFC7-CEDF-7D14-44A5-2BE8EA334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875998"/>
            <a:ext cx="8915400" cy="2293454"/>
          </a:xfrm>
        </p:spPr>
      </p:pic>
    </p:spTree>
    <p:extLst>
      <p:ext uri="{BB962C8B-B14F-4D97-AF65-F5344CB8AC3E}">
        <p14:creationId xmlns:p14="http://schemas.microsoft.com/office/powerpoint/2010/main" val="247640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FC64-A4CF-83A5-C882-B1EA22C394C6}"/>
              </a:ext>
            </a:extLst>
          </p:cNvPr>
          <p:cNvSpPr>
            <a:spLocks noGrp="1"/>
          </p:cNvSpPr>
          <p:nvPr>
            <p:ph type="title"/>
          </p:nvPr>
        </p:nvSpPr>
        <p:spPr/>
        <p:txBody>
          <a:bodyPr/>
          <a:lstStyle/>
          <a:p>
            <a:r>
              <a:rPr lang="en-US" dirty="0"/>
              <a:t>Summary about each column</a:t>
            </a:r>
            <a:endParaRPr lang="az-Latn-AZ" dirty="0"/>
          </a:p>
        </p:txBody>
      </p:sp>
      <p:pic>
        <p:nvPicPr>
          <p:cNvPr id="7" name="Content Placeholder 6">
            <a:extLst>
              <a:ext uri="{FF2B5EF4-FFF2-40B4-BE49-F238E27FC236}">
                <a16:creationId xmlns:a16="http://schemas.microsoft.com/office/drawing/2014/main" id="{2D6536AB-403E-EFD3-C242-B692683DE8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7561" y="2133600"/>
            <a:ext cx="5538703" cy="3778250"/>
          </a:xfrm>
        </p:spPr>
      </p:pic>
    </p:spTree>
    <p:extLst>
      <p:ext uri="{BB962C8B-B14F-4D97-AF65-F5344CB8AC3E}">
        <p14:creationId xmlns:p14="http://schemas.microsoft.com/office/powerpoint/2010/main" val="629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C2AD-E112-432F-7BA0-FA4532CBA385}"/>
              </a:ext>
            </a:extLst>
          </p:cNvPr>
          <p:cNvSpPr>
            <a:spLocks noGrp="1"/>
          </p:cNvSpPr>
          <p:nvPr>
            <p:ph type="title"/>
          </p:nvPr>
        </p:nvSpPr>
        <p:spPr/>
        <p:txBody>
          <a:bodyPr/>
          <a:lstStyle/>
          <a:p>
            <a:r>
              <a:rPr lang="en-US" dirty="0"/>
              <a:t>Steps for Hypothesis testing</a:t>
            </a:r>
            <a:endParaRPr lang="az-Latn-AZ" dirty="0"/>
          </a:p>
        </p:txBody>
      </p:sp>
      <p:pic>
        <p:nvPicPr>
          <p:cNvPr id="5" name="Content Placeholder 4">
            <a:extLst>
              <a:ext uri="{FF2B5EF4-FFF2-40B4-BE49-F238E27FC236}">
                <a16:creationId xmlns:a16="http://schemas.microsoft.com/office/drawing/2014/main" id="{EA70B1FD-FBF4-6892-651B-62725DB4C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907" y="2979592"/>
            <a:ext cx="8326012" cy="2086266"/>
          </a:xfrm>
        </p:spPr>
      </p:pic>
    </p:spTree>
    <p:extLst>
      <p:ext uri="{BB962C8B-B14F-4D97-AF65-F5344CB8AC3E}">
        <p14:creationId xmlns:p14="http://schemas.microsoft.com/office/powerpoint/2010/main" val="397660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ECE2-4A19-73A3-45FC-FACE0930A2F4}"/>
              </a:ext>
            </a:extLst>
          </p:cNvPr>
          <p:cNvSpPr>
            <a:spLocks noGrp="1"/>
          </p:cNvSpPr>
          <p:nvPr>
            <p:ph type="ctrTitle"/>
          </p:nvPr>
        </p:nvSpPr>
        <p:spPr>
          <a:xfrm>
            <a:off x="1946763" y="524364"/>
            <a:ext cx="9144000" cy="2387600"/>
          </a:xfrm>
        </p:spPr>
        <p:txBody>
          <a:bodyPr>
            <a:normAutofit fontScale="90000"/>
          </a:bodyPr>
          <a:lstStyle/>
          <a:p>
            <a:r>
              <a:rPr lang="en-US" dirty="0"/>
              <a:t>Is the mean blood pressure of older people and younger ones the same?</a:t>
            </a:r>
            <a:endParaRPr lang="az-Latn-AZ" dirty="0"/>
          </a:p>
        </p:txBody>
      </p:sp>
      <p:sp>
        <p:nvSpPr>
          <p:cNvPr id="3" name="Subtitle 2">
            <a:extLst>
              <a:ext uri="{FF2B5EF4-FFF2-40B4-BE49-F238E27FC236}">
                <a16:creationId xmlns:a16="http://schemas.microsoft.com/office/drawing/2014/main" id="{BC27A0E3-5A93-60FC-3B7F-881EE83EE6EE}"/>
              </a:ext>
            </a:extLst>
          </p:cNvPr>
          <p:cNvSpPr>
            <a:spLocks noGrp="1"/>
          </p:cNvSpPr>
          <p:nvPr>
            <p:ph type="subTitle" idx="1"/>
          </p:nvPr>
        </p:nvSpPr>
        <p:spPr>
          <a:xfrm>
            <a:off x="2868491" y="3123102"/>
            <a:ext cx="6779602" cy="2656376"/>
          </a:xfrm>
        </p:spPr>
        <p:txBody>
          <a:bodyPr>
            <a:normAutofit fontScale="92500" lnSpcReduction="20000"/>
          </a:bodyPr>
          <a:lstStyle/>
          <a:p>
            <a:r>
              <a:rPr lang="en-US" dirty="0"/>
              <a:t>D = Avg. blood pressure of older people –Avg. blood pressure of younger people</a:t>
            </a:r>
          </a:p>
          <a:p>
            <a:endParaRPr lang="en-US" dirty="0"/>
          </a:p>
          <a:p>
            <a:endParaRPr lang="en-US" dirty="0"/>
          </a:p>
          <a:p>
            <a:endParaRPr lang="en-US" dirty="0"/>
          </a:p>
          <a:p>
            <a:pPr marL="0" indent="0">
              <a:buNone/>
            </a:pPr>
            <a:r>
              <a:rPr lang="en-US" dirty="0"/>
              <a:t>H0: D </a:t>
            </a:r>
            <a:r>
              <a:rPr lang="en-US" dirty="0">
                <a:solidFill>
                  <a:schemeClr val="tx1"/>
                </a:solidFill>
              </a:rPr>
              <a:t>=</a:t>
            </a:r>
            <a:r>
              <a:rPr lang="en-US" dirty="0"/>
              <a:t> 0</a:t>
            </a:r>
          </a:p>
          <a:p>
            <a:pPr marL="0" indent="0">
              <a:buNone/>
            </a:pPr>
            <a:r>
              <a:rPr lang="en-US" dirty="0"/>
              <a:t>H1: D </a:t>
            </a:r>
            <a:r>
              <a:rPr lang="en-US" sz="2000" dirty="0"/>
              <a:t> </a:t>
            </a:r>
            <a:r>
              <a:rPr lang="az-Latn-AZ" sz="2000" b="0" i="0" dirty="0">
                <a:solidFill>
                  <a:srgbClr val="202124"/>
                </a:solidFill>
                <a:effectLst/>
                <a:latin typeface="Roboto" panose="02000000000000000000" pitchFamily="2" charset="0"/>
              </a:rPr>
              <a:t>≠</a:t>
            </a:r>
            <a:r>
              <a:rPr lang="en-US" sz="2000" dirty="0"/>
              <a:t>  </a:t>
            </a:r>
            <a:r>
              <a:rPr lang="en-US" dirty="0"/>
              <a:t>0</a:t>
            </a:r>
          </a:p>
          <a:p>
            <a:r>
              <a:rPr lang="en-US" dirty="0"/>
              <a:t> </a:t>
            </a:r>
          </a:p>
          <a:p>
            <a:endParaRPr lang="en-US" dirty="0"/>
          </a:p>
        </p:txBody>
      </p:sp>
    </p:spTree>
    <p:extLst>
      <p:ext uri="{BB962C8B-B14F-4D97-AF65-F5344CB8AC3E}">
        <p14:creationId xmlns:p14="http://schemas.microsoft.com/office/powerpoint/2010/main" val="117183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9E4C9-233E-9270-1A17-C53F0FD7593C}"/>
              </a:ext>
            </a:extLst>
          </p:cNvPr>
          <p:cNvSpPr>
            <a:spLocks noGrp="1"/>
          </p:cNvSpPr>
          <p:nvPr>
            <p:ph idx="1"/>
          </p:nvPr>
        </p:nvSpPr>
        <p:spPr>
          <a:xfrm>
            <a:off x="1321777" y="1365635"/>
            <a:ext cx="9548446" cy="2090230"/>
          </a:xfrm>
        </p:spPr>
        <p:txBody>
          <a:bodyPr/>
          <a:lstStyle/>
          <a:p>
            <a:pPr marL="0" indent="0" eaLnBrk="1" hangingPunct="1">
              <a:buNone/>
            </a:pPr>
            <a:r>
              <a:rPr lang="en-US" altLang="en-US" b="1" dirty="0"/>
              <a:t>Cases in Which the Test Statistics is Z</a:t>
            </a:r>
          </a:p>
          <a:p>
            <a:pPr marL="533400" indent="-533400" eaLnBrk="1" hangingPunct="1">
              <a:buFont typeface="Wingdings" panose="05000000000000000000" pitchFamily="2" charset="2"/>
              <a:buAutoNum type="arabicPeriod"/>
            </a:pPr>
            <a:r>
              <a:rPr lang="en-US" altLang="en-US" dirty="0"/>
              <a:t>The sample size n</a:t>
            </a:r>
            <a:r>
              <a:rPr lang="en-US" altLang="en-US" baseline="-25000" dirty="0"/>
              <a:t>1</a:t>
            </a:r>
            <a:r>
              <a:rPr lang="en-US" altLang="en-US" dirty="0"/>
              <a:t> and n</a:t>
            </a:r>
            <a:r>
              <a:rPr lang="en-US" altLang="en-US" baseline="-25000" dirty="0"/>
              <a:t>2</a:t>
            </a:r>
            <a:r>
              <a:rPr lang="en-US" altLang="en-US" dirty="0"/>
              <a:t> are both at least 30 and the population standard deviations </a:t>
            </a:r>
            <a:r>
              <a:rPr lang="el-GR" altLang="en-US" dirty="0">
                <a:cs typeface="Times New Roman" panose="02020603050405020304" pitchFamily="18" charset="0"/>
              </a:rPr>
              <a:t>σ</a:t>
            </a:r>
            <a:r>
              <a:rPr lang="en-US" altLang="en-US" baseline="-25000" dirty="0">
                <a:cs typeface="Times New Roman" panose="02020603050405020304" pitchFamily="18" charset="0"/>
              </a:rPr>
              <a:t>1</a:t>
            </a:r>
            <a:r>
              <a:rPr lang="en-US" altLang="en-US" dirty="0">
                <a:cs typeface="Times New Roman" panose="02020603050405020304" pitchFamily="18" charset="0"/>
              </a:rPr>
              <a:t> and </a:t>
            </a:r>
            <a:r>
              <a:rPr lang="el-GR" altLang="en-US" dirty="0">
                <a:cs typeface="Times New Roman" panose="02020603050405020304" pitchFamily="18" charset="0"/>
              </a:rPr>
              <a:t>σ</a:t>
            </a:r>
            <a:r>
              <a:rPr lang="en-US" altLang="en-US" baseline="-25000" dirty="0">
                <a:cs typeface="Times New Roman" panose="02020603050405020304" pitchFamily="18" charset="0"/>
              </a:rPr>
              <a:t>2</a:t>
            </a:r>
            <a:r>
              <a:rPr lang="en-US" altLang="en-US" dirty="0">
                <a:cs typeface="Times New Roman" panose="02020603050405020304" pitchFamily="18" charset="0"/>
              </a:rPr>
              <a:t> are known</a:t>
            </a:r>
          </a:p>
          <a:p>
            <a:pPr marL="533400" indent="-533400" eaLnBrk="1" hangingPunct="1">
              <a:buFont typeface="Wingdings" panose="05000000000000000000" pitchFamily="2" charset="2"/>
              <a:buAutoNum type="arabicPeriod"/>
            </a:pPr>
            <a:r>
              <a:rPr lang="en-US" altLang="en-US" dirty="0">
                <a:cs typeface="Times New Roman" panose="02020603050405020304" pitchFamily="18" charset="0"/>
              </a:rPr>
              <a:t>Both populations are normally distributed and </a:t>
            </a:r>
            <a:r>
              <a:rPr lang="en-US" altLang="en-US" dirty="0"/>
              <a:t>the population standard deviations </a:t>
            </a:r>
            <a:r>
              <a:rPr lang="el-GR" altLang="en-US" dirty="0">
                <a:cs typeface="Times New Roman" panose="02020603050405020304" pitchFamily="18" charset="0"/>
              </a:rPr>
              <a:t>σ</a:t>
            </a:r>
            <a:r>
              <a:rPr lang="en-US" altLang="en-US" baseline="-25000" dirty="0">
                <a:cs typeface="Times New Roman" panose="02020603050405020304" pitchFamily="18" charset="0"/>
              </a:rPr>
              <a:t>1</a:t>
            </a:r>
            <a:r>
              <a:rPr lang="en-US" altLang="en-US" dirty="0">
                <a:cs typeface="Times New Roman" panose="02020603050405020304" pitchFamily="18" charset="0"/>
              </a:rPr>
              <a:t> and </a:t>
            </a:r>
            <a:r>
              <a:rPr lang="el-GR" altLang="en-US" dirty="0">
                <a:cs typeface="Times New Roman" panose="02020603050405020304" pitchFamily="18" charset="0"/>
              </a:rPr>
              <a:t>σ</a:t>
            </a:r>
            <a:r>
              <a:rPr lang="en-US" altLang="en-US" baseline="-25000" dirty="0">
                <a:cs typeface="Times New Roman" panose="02020603050405020304" pitchFamily="18" charset="0"/>
              </a:rPr>
              <a:t>2</a:t>
            </a:r>
            <a:r>
              <a:rPr lang="en-US" altLang="en-US" dirty="0">
                <a:cs typeface="Times New Roman" panose="02020603050405020304" pitchFamily="18" charset="0"/>
              </a:rPr>
              <a:t> are known</a:t>
            </a:r>
            <a:endParaRPr lang="el-GR" altLang="en-US" dirty="0">
              <a:cs typeface="Times New Roman" panose="02020603050405020304" pitchFamily="18" charset="0"/>
            </a:endParaRPr>
          </a:p>
          <a:p>
            <a:endParaRPr lang="az-Latn-AZ" dirty="0"/>
          </a:p>
        </p:txBody>
      </p:sp>
      <p:pic>
        <p:nvPicPr>
          <p:cNvPr id="6" name="Picture 5">
            <a:extLst>
              <a:ext uri="{FF2B5EF4-FFF2-40B4-BE49-F238E27FC236}">
                <a16:creationId xmlns:a16="http://schemas.microsoft.com/office/drawing/2014/main" id="{F07D7EE8-3F64-CD05-07AF-8BEB42760F8B}"/>
              </a:ext>
            </a:extLst>
          </p:cNvPr>
          <p:cNvPicPr>
            <a:picLocks noChangeAspect="1"/>
          </p:cNvPicPr>
          <p:nvPr/>
        </p:nvPicPr>
        <p:blipFill>
          <a:blip r:embed="rId2"/>
          <a:stretch>
            <a:fillRect/>
          </a:stretch>
        </p:blipFill>
        <p:spPr>
          <a:xfrm>
            <a:off x="3571693" y="3884073"/>
            <a:ext cx="5560034" cy="2090230"/>
          </a:xfrm>
          <a:prstGeom prst="rect">
            <a:avLst/>
          </a:prstGeom>
        </p:spPr>
      </p:pic>
    </p:spTree>
    <p:extLst>
      <p:ext uri="{BB962C8B-B14F-4D97-AF65-F5344CB8AC3E}">
        <p14:creationId xmlns:p14="http://schemas.microsoft.com/office/powerpoint/2010/main" val="29593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4F93A-03CE-B3C1-6165-6B9B9665C63C}"/>
                  </a:ext>
                </a:extLst>
              </p:cNvPr>
              <p:cNvSpPr>
                <a:spLocks noGrp="1"/>
              </p:cNvSpPr>
              <p:nvPr>
                <p:ph idx="1"/>
              </p:nvPr>
            </p:nvSpPr>
            <p:spPr>
              <a:xfrm>
                <a:off x="1638300" y="1540189"/>
                <a:ext cx="8915400" cy="3777622"/>
              </a:xfrm>
            </p:spPr>
            <p:txBody>
              <a:bodyPr>
                <a:normAutofit fontScale="85000" lnSpcReduction="10000"/>
              </a:bodyPr>
              <a:lstStyle/>
              <a:p>
                <a14:m>
                  <m:oMath xmlns:m="http://schemas.openxmlformats.org/officeDocument/2006/math">
                    <m:sSub>
                      <m:sSubPr>
                        <m:ctrlPr>
                          <a:rPr lang="en-US" sz="2800" i="1" smtClean="0">
                            <a:solidFill>
                              <a:srgbClr val="836967"/>
                            </a:solidFill>
                            <a:latin typeface="Cambria Math" panose="02040503050406030204" pitchFamily="18" charset="0"/>
                          </a:rPr>
                        </m:ctrlPr>
                      </m:sSubPr>
                      <m:e>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𝑋</m:t>
                            </m:r>
                          </m:e>
                        </m:acc>
                      </m:e>
                      <m:sub>
                        <m:r>
                          <a:rPr lang="en-US" sz="2800" i="0">
                            <a:latin typeface="Cambria Math" panose="02040503050406030204" pitchFamily="18" charset="0"/>
                          </a:rPr>
                          <m:t>1</m:t>
                        </m:r>
                      </m:sub>
                    </m:sSub>
                    <m:r>
                      <a:rPr lang="en-US" sz="2800" i="0">
                        <a:latin typeface="Cambria Math" panose="02040503050406030204" pitchFamily="18" charset="0"/>
                      </a:rPr>
                      <m:t>− </m:t>
                    </m:r>
                    <m:sSub>
                      <m:sSubPr>
                        <m:ctrlPr>
                          <a:rPr lang="en-US" sz="2800" i="1">
                            <a:solidFill>
                              <a:srgbClr val="836967"/>
                            </a:solidFill>
                            <a:latin typeface="Cambria Math" panose="02040503050406030204" pitchFamily="18" charset="0"/>
                          </a:rPr>
                        </m:ctrlPr>
                      </m:sSubPr>
                      <m:e>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𝑋</m:t>
                            </m:r>
                          </m:e>
                        </m:acc>
                      </m:e>
                      <m:sub>
                        <m:r>
                          <a:rPr lang="en-US" sz="2800" i="0">
                            <a:latin typeface="Cambria Math" panose="02040503050406030204" pitchFamily="18" charset="0"/>
                          </a:rPr>
                          <m:t>2</m:t>
                        </m:r>
                      </m:sub>
                    </m:sSub>
                    <m:r>
                      <a:rPr lang="en-US" sz="2800" i="0">
                        <a:latin typeface="Cambria Math" panose="02040503050406030204" pitchFamily="18" charset="0"/>
                      </a:rPr>
                      <m:t> = </m:t>
                    </m:r>
                    <m:acc>
                      <m:accPr>
                        <m:chr m:val="̅"/>
                        <m:ctrlPr>
                          <a:rPr lang="en-US" sz="2800" i="1">
                            <a:solidFill>
                              <a:srgbClr val="836967"/>
                            </a:solidFill>
                            <a:latin typeface="Cambria Math" panose="02040503050406030204" pitchFamily="18" charset="0"/>
                          </a:rPr>
                        </m:ctrlPr>
                      </m:accPr>
                      <m:e>
                        <m:r>
                          <a:rPr lang="en-US" sz="2800" b="0" i="1" smtClean="0">
                            <a:solidFill>
                              <a:srgbClr val="836967"/>
                            </a:solidFill>
                            <a:latin typeface="Cambria Math" panose="02040503050406030204" pitchFamily="18" charset="0"/>
                          </a:rPr>
                          <m:t>𝑂𝑙𝑑𝑒𝑟𝑠</m:t>
                        </m:r>
                      </m:e>
                    </m:acc>
                    <m:r>
                      <a:rPr lang="en-US" sz="2800" i="0">
                        <a:latin typeface="Cambria Math" panose="02040503050406030204" pitchFamily="18" charset="0"/>
                      </a:rPr>
                      <m:t>− </m:t>
                    </m:r>
                    <m:acc>
                      <m:accPr>
                        <m:chr m:val="̅"/>
                        <m:ctrlPr>
                          <a:rPr lang="en-US" sz="2800" i="1">
                            <a:solidFill>
                              <a:srgbClr val="836967"/>
                            </a:solidFill>
                            <a:latin typeface="Cambria Math" panose="02040503050406030204" pitchFamily="18" charset="0"/>
                          </a:rPr>
                        </m:ctrlPr>
                      </m:accPr>
                      <m:e>
                        <m:r>
                          <a:rPr lang="en-US" sz="2800" b="0" i="1" smtClean="0">
                            <a:solidFill>
                              <a:srgbClr val="836967"/>
                            </a:solidFill>
                            <a:latin typeface="Cambria Math" panose="02040503050406030204" pitchFamily="18" charset="0"/>
                          </a:rPr>
                          <m:t>𝑌𝑜𝑢𝑛𝑔𝑒𝑟𝑠</m:t>
                        </m:r>
                      </m:e>
                    </m:acc>
                    <m:r>
                      <a:rPr lang="en-US" sz="2800" i="0">
                        <a:latin typeface="Cambria Math" panose="02040503050406030204" pitchFamily="18" charset="0"/>
                      </a:rPr>
                      <m:t>= 76.</m:t>
                    </m:r>
                    <m:r>
                      <a:rPr lang="en-US" sz="2800" b="0" i="0" smtClean="0">
                        <a:latin typeface="Cambria Math" panose="02040503050406030204" pitchFamily="18" charset="0"/>
                      </a:rPr>
                      <m:t>29</m:t>
                    </m:r>
                    <m:r>
                      <a:rPr lang="en-US" sz="2800" i="0">
                        <a:latin typeface="Cambria Math" panose="02040503050406030204" pitchFamily="18" charset="0"/>
                      </a:rPr>
                      <m:t> − 6</m:t>
                    </m:r>
                    <m:r>
                      <a:rPr lang="en-US" sz="2800" b="0" i="0" smtClean="0">
                        <a:latin typeface="Cambria Math" panose="02040503050406030204" pitchFamily="18" charset="0"/>
                      </a:rPr>
                      <m:t>6</m:t>
                    </m:r>
                    <m:r>
                      <a:rPr lang="en-US" sz="2800" i="0">
                        <a:latin typeface="Cambria Math" panose="02040503050406030204" pitchFamily="18" charset="0"/>
                      </a:rPr>
                      <m:t>.6</m:t>
                    </m:r>
                    <m:r>
                      <a:rPr lang="en-US" sz="2800" b="0" i="0" smtClean="0">
                        <a:latin typeface="Cambria Math" panose="02040503050406030204" pitchFamily="18" charset="0"/>
                      </a:rPr>
                      <m:t>8</m:t>
                    </m:r>
                    <m:r>
                      <a:rPr lang="en-US" sz="2800" i="0">
                        <a:latin typeface="Cambria Math" panose="02040503050406030204" pitchFamily="18" charset="0"/>
                      </a:rPr>
                      <m:t> =</m:t>
                    </m:r>
                    <m:r>
                      <a:rPr lang="en-US" sz="2800" b="0" i="0" smtClean="0">
                        <a:latin typeface="Cambria Math" panose="02040503050406030204" pitchFamily="18" charset="0"/>
                      </a:rPr>
                      <m:t>9.61</m:t>
                    </m:r>
                  </m:oMath>
                </a14:m>
                <a:endParaRPr lang="en-US" sz="2800" b="0"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d>
                          <m:dPr>
                            <m:ctrlPr>
                              <a:rPr lang="en-US" sz="2800" i="1">
                                <a:solidFill>
                                  <a:srgbClr val="836967"/>
                                </a:solidFill>
                                <a:latin typeface="Cambria Math" panose="02040503050406030204" pitchFamily="18" charset="0"/>
                              </a:rPr>
                            </m:ctrlPr>
                          </m:dPr>
                          <m:e>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𝜇</m:t>
                                </m:r>
                              </m:e>
                              <m:sub>
                                <m:r>
                                  <a:rPr lang="en-US" sz="2800" i="0">
                                    <a:latin typeface="Cambria Math" panose="02040503050406030204" pitchFamily="18" charset="0"/>
                                  </a:rPr>
                                  <m:t>1</m:t>
                                </m:r>
                              </m:sub>
                            </m:sSub>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𝜇</m:t>
                                </m:r>
                              </m:e>
                              <m:sub>
                                <m:r>
                                  <a:rPr lang="en-US" sz="2800" i="0">
                                    <a:latin typeface="Cambria Math" panose="02040503050406030204" pitchFamily="18" charset="0"/>
                                  </a:rPr>
                                  <m:t>2</m:t>
                                </m:r>
                              </m:sub>
                            </m:sSub>
                          </m:e>
                        </m:d>
                      </m:e>
                      <m:sub>
                        <m:r>
                          <a:rPr lang="en-US" sz="2800" i="0">
                            <a:latin typeface="Cambria Math" panose="02040503050406030204" pitchFamily="18" charset="0"/>
                          </a:rPr>
                          <m:t>0</m:t>
                        </m:r>
                      </m:sub>
                    </m:sSub>
                    <m:r>
                      <a:rPr lang="en-US" sz="2800" i="0">
                        <a:latin typeface="Cambria Math" panose="02040503050406030204" pitchFamily="18" charset="0"/>
                      </a:rPr>
                      <m:t> = 0</m:t>
                    </m:r>
                  </m:oMath>
                </a14:m>
                <a:endParaRPr lang="en-US" sz="2800"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1</m:t>
                        </m:r>
                      </m:sub>
                    </m:sSub>
                    <m:r>
                      <a:rPr lang="en-US" sz="2800" i="0">
                        <a:latin typeface="Cambria Math" panose="02040503050406030204" pitchFamily="18" charset="0"/>
                      </a:rPr>
                      <m:t> =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b="0" i="1" smtClean="0">
                            <a:latin typeface="Cambria Math" panose="02040503050406030204" pitchFamily="18" charset="0"/>
                          </a:rPr>
                          <m:t>𝑂𝑙𝑑𝑒𝑟𝑠</m:t>
                        </m:r>
                      </m:sub>
                    </m:sSub>
                    <m:r>
                      <a:rPr lang="en-US" sz="2800" i="0">
                        <a:latin typeface="Cambria Math" panose="02040503050406030204" pitchFamily="18" charset="0"/>
                      </a:rPr>
                      <m:t> =</m:t>
                    </m:r>
                    <m:r>
                      <a:rPr lang="en-US" sz="2800" b="0" i="0" smtClean="0">
                        <a:latin typeface="Cambria Math" panose="02040503050406030204" pitchFamily="18" charset="0"/>
                      </a:rPr>
                      <m:t>16.6</m:t>
                    </m:r>
                  </m:oMath>
                </a14:m>
                <a:endParaRPr lang="en-US"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i="0">
                            <a:latin typeface="Cambria Math" panose="02040503050406030204" pitchFamily="18" charset="0"/>
                          </a:rPr>
                          <m:t>2</m:t>
                        </m:r>
                      </m:sub>
                    </m:sSub>
                    <m:r>
                      <a:rPr lang="en-US" sz="2800" i="0">
                        <a:latin typeface="Cambria Math" panose="02040503050406030204" pitchFamily="18" charset="0"/>
                      </a:rPr>
                      <m:t> =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𝜎</m:t>
                        </m:r>
                      </m:e>
                      <m:sub>
                        <m:r>
                          <a:rPr lang="en-US" sz="2800" b="0" i="1" smtClean="0">
                            <a:latin typeface="Cambria Math" panose="02040503050406030204" pitchFamily="18" charset="0"/>
                          </a:rPr>
                          <m:t>𝑌𝑜𝑢𝑛𝑔𝑒𝑟𝑠</m:t>
                        </m:r>
                      </m:sub>
                    </m:sSub>
                    <m:r>
                      <a:rPr lang="en-US" sz="2800" i="0">
                        <a:latin typeface="Cambria Math" panose="02040503050406030204" pitchFamily="18" charset="0"/>
                      </a:rPr>
                      <m:t> =</m:t>
                    </m:r>
                    <m:r>
                      <a:rPr lang="en-US" sz="2800" b="0" i="0" smtClean="0">
                        <a:latin typeface="Cambria Math" panose="02040503050406030204" pitchFamily="18" charset="0"/>
                      </a:rPr>
                      <m:t>19.6</m:t>
                    </m:r>
                  </m:oMath>
                </a14:m>
                <a:endParaRPr lang="en-US"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i="0">
                            <a:latin typeface="Cambria Math" panose="02040503050406030204" pitchFamily="18" charset="0"/>
                          </a:rPr>
                          <m:t>1</m:t>
                        </m:r>
                      </m:sub>
                    </m:sSub>
                    <m:r>
                      <a:rPr lang="en-US" sz="2800" i="0">
                        <a:latin typeface="Cambria Math" panose="02040503050406030204" pitchFamily="18" charset="0"/>
                      </a:rPr>
                      <m:t> =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b="0" i="1" smtClean="0">
                            <a:latin typeface="Cambria Math" panose="02040503050406030204" pitchFamily="18" charset="0"/>
                          </a:rPr>
                          <m:t>𝑂𝑙𝑑𝑒𝑟𝑠</m:t>
                        </m:r>
                      </m:sub>
                    </m:sSub>
                    <m:r>
                      <a:rPr lang="en-US" sz="2800" i="0">
                        <a:latin typeface="Cambria Math" panose="02040503050406030204" pitchFamily="18" charset="0"/>
                      </a:rPr>
                      <m:t> =</m:t>
                    </m:r>
                    <m:r>
                      <a:rPr lang="en-US" sz="2800" b="0" i="0" smtClean="0">
                        <a:latin typeface="Cambria Math" panose="02040503050406030204" pitchFamily="18" charset="0"/>
                      </a:rPr>
                      <m:t>194</m:t>
                    </m:r>
                  </m:oMath>
                </a14:m>
                <a:endParaRPr lang="en-US"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i="0">
                            <a:latin typeface="Cambria Math" panose="02040503050406030204" pitchFamily="18" charset="0"/>
                          </a:rPr>
                          <m:t>2</m:t>
                        </m:r>
                      </m:sub>
                    </m:sSub>
                    <m:r>
                      <a:rPr lang="en-US" sz="2800" i="0">
                        <a:latin typeface="Cambria Math" panose="02040503050406030204" pitchFamily="18" charset="0"/>
                      </a:rPr>
                      <m:t> = </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𝑛</m:t>
                        </m:r>
                      </m:e>
                      <m:sub>
                        <m:r>
                          <a:rPr lang="en-US" sz="2800" b="0" i="1" smtClean="0">
                            <a:latin typeface="Cambria Math" panose="02040503050406030204" pitchFamily="18" charset="0"/>
                          </a:rPr>
                          <m:t>𝑌𝑜𝑢𝑛𝑔𝑒𝑟𝑠</m:t>
                        </m:r>
                      </m:sub>
                    </m:sSub>
                    <m:r>
                      <a:rPr lang="en-US" sz="2800" i="0">
                        <a:latin typeface="Cambria Math" panose="02040503050406030204" pitchFamily="18" charset="0"/>
                      </a:rPr>
                      <m:t> =</m:t>
                    </m:r>
                    <m:r>
                      <a:rPr lang="en-US" sz="2800" b="0" i="0" smtClean="0">
                        <a:latin typeface="Cambria Math" panose="02040503050406030204" pitchFamily="18" charset="0"/>
                      </a:rPr>
                      <m:t>574</m:t>
                    </m:r>
                  </m:oMath>
                </a14:m>
                <a:endParaRPr lang="en-US" dirty="0"/>
              </a:p>
              <a:p>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b="0" i="1" smtClean="0">
                            <a:solidFill>
                              <a:srgbClr val="836967"/>
                            </a:solidFill>
                            <a:latin typeface="Cambria Math" panose="02040503050406030204" pitchFamily="18" charset="0"/>
                          </a:rPr>
                          <m:t>𝑍</m:t>
                        </m:r>
                      </m:e>
                      <m:sub>
                        <m:r>
                          <m:rPr>
                            <m:sty m:val="p"/>
                          </m:rPr>
                          <a:rPr lang="en-US" sz="2800" b="0" i="0" smtClean="0">
                            <a:latin typeface="Cambria Math" panose="02040503050406030204" pitchFamily="18" charset="0"/>
                          </a:rPr>
                          <m:t>statistic</m:t>
                        </m:r>
                      </m:sub>
                    </m:sSub>
                  </m:oMath>
                </a14:m>
                <a:r>
                  <a:rPr lang="en-US" dirty="0"/>
                  <a:t>=6.12</a:t>
                </a:r>
              </a:p>
              <a:p>
                <a:r>
                  <a:rPr lang="en-US" dirty="0"/>
                  <a:t>P value = 1.497653e-09==0.00</a:t>
                </a:r>
              </a:p>
              <a:p>
                <a:endParaRPr lang="az-Latn-AZ" dirty="0"/>
              </a:p>
            </p:txBody>
          </p:sp>
        </mc:Choice>
        <mc:Fallback xmlns="">
          <p:sp>
            <p:nvSpPr>
              <p:cNvPr id="3" name="Content Placeholder 2">
                <a:extLst>
                  <a:ext uri="{FF2B5EF4-FFF2-40B4-BE49-F238E27FC236}">
                    <a16:creationId xmlns:a16="http://schemas.microsoft.com/office/drawing/2014/main" id="{E104F93A-03CE-B3C1-6165-6B9B9665C63C}"/>
                  </a:ext>
                </a:extLst>
              </p:cNvPr>
              <p:cNvSpPr>
                <a:spLocks noGrp="1" noRot="1" noChangeAspect="1" noMove="1" noResize="1" noEditPoints="1" noAdjustHandles="1" noChangeArrowheads="1" noChangeShapeType="1" noTextEdit="1"/>
              </p:cNvSpPr>
              <p:nvPr>
                <p:ph idx="1"/>
              </p:nvPr>
            </p:nvSpPr>
            <p:spPr>
              <a:xfrm>
                <a:off x="1638300" y="1540189"/>
                <a:ext cx="8915400" cy="3777622"/>
              </a:xfrm>
              <a:blipFill>
                <a:blip r:embed="rId2"/>
                <a:stretch>
                  <a:fillRect l="-958" b="-1616"/>
                </a:stretch>
              </a:blipFill>
            </p:spPr>
            <p:txBody>
              <a:bodyPr/>
              <a:lstStyle/>
              <a:p>
                <a:r>
                  <a:rPr lang="es-GT">
                    <a:noFill/>
                  </a:rPr>
                  <a:t> </a:t>
                </a:r>
              </a:p>
            </p:txBody>
          </p:sp>
        </mc:Fallback>
      </mc:AlternateContent>
    </p:spTree>
    <p:extLst>
      <p:ext uri="{BB962C8B-B14F-4D97-AF65-F5344CB8AC3E}">
        <p14:creationId xmlns:p14="http://schemas.microsoft.com/office/powerpoint/2010/main" val="42054582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98</TotalTime>
  <Words>392</Words>
  <Application>Microsoft Office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Cambria Math</vt:lpstr>
      <vt:lpstr>Century Gothic</vt:lpstr>
      <vt:lpstr>Inter</vt:lpstr>
      <vt:lpstr>Roboto</vt:lpstr>
      <vt:lpstr>Wingdings</vt:lpstr>
      <vt:lpstr>Wingdings 3</vt:lpstr>
      <vt:lpstr>Wisp</vt:lpstr>
      <vt:lpstr>Statistical Insight into Diabetes data</vt:lpstr>
      <vt:lpstr>Diabetes</vt:lpstr>
      <vt:lpstr>Diabetes data with ‘0’ values</vt:lpstr>
      <vt:lpstr>Replacing Missing Values with Mean</vt:lpstr>
      <vt:lpstr>Summary about each column</vt:lpstr>
      <vt:lpstr>Steps for Hypothesis testing</vt:lpstr>
      <vt:lpstr>Is the mean blood pressure of older people and younger ones the same?</vt:lpstr>
      <vt:lpstr>PowerPoint Presentation</vt:lpstr>
      <vt:lpstr>PowerPoint Presentation</vt:lpstr>
      <vt:lpstr>Logistic Regression Model</vt:lpstr>
      <vt:lpstr>Our model</vt:lpstr>
      <vt:lpstr>Reduce model</vt:lpstr>
      <vt:lpstr>ANOVA test for nested models</vt:lpstr>
      <vt:lpstr>Logistic Regression Model assumptions</vt:lpstr>
      <vt:lpstr>Appropiate outcome type</vt:lpstr>
      <vt:lpstr>No strongly influential outliers</vt:lpstr>
      <vt:lpstr>Independence of observations and Sufficiently large sample size</vt:lpstr>
      <vt:lpstr>Overdispersion</vt:lpstr>
      <vt:lpstr>Linearity of Independence variables </vt:lpstr>
      <vt:lpstr>Coefficient interpretation</vt:lpstr>
      <vt:lpstr>Overall Distribution</vt:lpstr>
      <vt:lpstr>Getting Older</vt:lpstr>
      <vt:lpstr>Pregnancy Distribution</vt:lpstr>
      <vt:lpstr>Correlogram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Ernesto Monterroso</dc:creator>
  <cp:lastModifiedBy>Yagubov, Orkhan</cp:lastModifiedBy>
  <cp:revision>8</cp:revision>
  <dcterms:created xsi:type="dcterms:W3CDTF">2022-12-11T23:20:28Z</dcterms:created>
  <dcterms:modified xsi:type="dcterms:W3CDTF">2022-12-12T21:29:32Z</dcterms:modified>
</cp:coreProperties>
</file>