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3"/>
  </p:notesMasterIdLst>
  <p:handoutMasterIdLst>
    <p:handoutMasterId r:id="rId24"/>
  </p:handoutMasterIdLst>
  <p:sldIdLst>
    <p:sldId id="314" r:id="rId3"/>
    <p:sldId id="364" r:id="rId4"/>
    <p:sldId id="342" r:id="rId5"/>
    <p:sldId id="319" r:id="rId6"/>
    <p:sldId id="346" r:id="rId7"/>
    <p:sldId id="381" r:id="rId8"/>
    <p:sldId id="382" r:id="rId9"/>
    <p:sldId id="375" r:id="rId10"/>
    <p:sldId id="377" r:id="rId11"/>
    <p:sldId id="379" r:id="rId12"/>
    <p:sldId id="370" r:id="rId13"/>
    <p:sldId id="385" r:id="rId14"/>
    <p:sldId id="384" r:id="rId15"/>
    <p:sldId id="371" r:id="rId16"/>
    <p:sldId id="372" r:id="rId17"/>
    <p:sldId id="373" r:id="rId18"/>
    <p:sldId id="383" r:id="rId19"/>
    <p:sldId id="374" r:id="rId20"/>
    <p:sldId id="387" r:id="rId21"/>
    <p:sldId id="386" r:id="rId2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87019"/>
  </p:normalViewPr>
  <p:slideViewPr>
    <p:cSldViewPr snapToGrid="0" snapToObjects="1">
      <p:cViewPr varScale="1">
        <p:scale>
          <a:sx n="124" d="100"/>
          <a:sy n="124" d="100"/>
        </p:scale>
        <p:origin x="1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2/18/21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2/18/21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 of the test set was predicted class 1, compared to  63% of the genes</a:t>
            </a:r>
          </a:p>
          <a:p>
            <a:r>
              <a:rPr lang="en-US" dirty="0"/>
              <a:t>Non-</a:t>
            </a:r>
            <a:r>
              <a:rPr lang="en-US" dirty="0" err="1"/>
              <a:t>nash</a:t>
            </a:r>
            <a:r>
              <a:rPr lang="en-US" dirty="0"/>
              <a:t> genes = genes from test set that are not in </a:t>
            </a:r>
            <a:r>
              <a:rPr lang="en-US" dirty="0" err="1"/>
              <a:t>nash</a:t>
            </a:r>
            <a:r>
              <a:rPr lang="en-US" dirty="0"/>
              <a:t> curated set</a:t>
            </a:r>
          </a:p>
          <a:p>
            <a:endParaRPr lang="en-US" dirty="0"/>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40094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STATISTICALLY SIGNIFICANT</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279884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Excluding the ones that are known (curated list)</a:t>
            </a:r>
          </a:p>
          <a:p>
            <a:endParaRPr lang="en-US" dirty="0"/>
          </a:p>
          <a:p>
            <a:r>
              <a:rPr lang="en-US" dirty="0"/>
              <a:t>These predictions are from model with all module scores, random </a:t>
            </a:r>
            <a:r>
              <a:rPr lang="en-US" dirty="0" err="1"/>
              <a:t>undersampling</a:t>
            </a:r>
            <a:r>
              <a:rPr lang="en-US" dirty="0"/>
              <a:t> (prop = 1), random state 10</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129058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67784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www.ncbi.nlm.nih.gov</a:t>
            </a:r>
            <a:r>
              <a:rPr lang="en-US" dirty="0"/>
              <a:t>/</a:t>
            </a:r>
            <a:r>
              <a:rPr lang="en-US" dirty="0" err="1"/>
              <a:t>pmc</a:t>
            </a:r>
            <a:r>
              <a:rPr lang="en-US" dirty="0"/>
              <a:t>/articles/PMC6311944/pdf/12918_2018_Article_662.pdf</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19</a:t>
            </a:fld>
            <a:endParaRPr lang="en-US" altLang="en-US"/>
          </a:p>
        </p:txBody>
      </p:sp>
    </p:spTree>
    <p:extLst>
      <p:ext uri="{BB962C8B-B14F-4D97-AF65-F5344CB8AC3E}">
        <p14:creationId xmlns:p14="http://schemas.microsoft.com/office/powerpoint/2010/main" val="1210332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have run 2/3 of all </a:t>
            </a:r>
            <a:r>
              <a:rPr lang="en-US"/>
              <a:t>the combinations (180). </a:t>
            </a:r>
            <a:r>
              <a:rPr lang="en-US" dirty="0"/>
              <a:t>In the gene embeddings, the ROC varies from .78 to .96 between different random selections of training and test sets – is this noticeable?</a:t>
            </a:r>
          </a:p>
          <a:p>
            <a:r>
              <a:rPr lang="en-US" dirty="0"/>
              <a:t>I have the ROC curves, confusion matrices, PR curves, classifier reports, and models for each</a:t>
            </a:r>
          </a:p>
          <a:p>
            <a:endParaRPr lang="en-US" dirty="0"/>
          </a:p>
          <a:p>
            <a:r>
              <a:rPr lang="en-US" dirty="0"/>
              <a:t>Have yet to do feature selection: have been googling the best methods of feature selection, would welcome suggestions</a:t>
            </a:r>
          </a:p>
          <a:p>
            <a:endParaRPr lang="en-US" dirty="0"/>
          </a:p>
          <a:p>
            <a:r>
              <a:rPr lang="en-US" dirty="0"/>
              <a:t>Would it be worth combining all three sets of positive class genes so that the false positives are not known? (</a:t>
            </a:r>
            <a:r>
              <a:rPr lang="en-US" dirty="0" err="1"/>
              <a:t>svensson</a:t>
            </a:r>
            <a:r>
              <a:rPr lang="en-US" dirty="0"/>
              <a:t> people said they are well known)</a:t>
            </a:r>
          </a:p>
          <a:p>
            <a:r>
              <a:rPr lang="en-US" dirty="0"/>
              <a:t>Genes that are predicted as false positives across all models? Is </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20</a:t>
            </a:fld>
            <a:endParaRPr lang="en-US" altLang="en-US"/>
          </a:p>
        </p:txBody>
      </p:sp>
    </p:spTree>
    <p:extLst>
      <p:ext uri="{BB962C8B-B14F-4D97-AF65-F5344CB8AC3E}">
        <p14:creationId xmlns:p14="http://schemas.microsoft.com/office/powerpoint/2010/main" val="387607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93253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We started with a STRING PPI, which represents genes as nodes and predicted associations between genes as edges</a:t>
            </a:r>
          </a:p>
          <a:p>
            <a:pPr marL="171450" indent="-171450">
              <a:buFontTx/>
              <a:buChar char="-"/>
            </a:pPr>
            <a:r>
              <a:rPr lang="en-US" dirty="0"/>
              <a:t>We used a method called node2vec to learn a lower dimensional </a:t>
            </a:r>
            <a:r>
              <a:rPr lang="en-US" dirty="0" err="1"/>
              <a:t>respresentations</a:t>
            </a:r>
            <a:r>
              <a:rPr lang="en-US" dirty="0"/>
              <a:t> of these genes called embeddings </a:t>
            </a:r>
          </a:p>
          <a:p>
            <a:pPr marL="171450" indent="-171450">
              <a:buFontTx/>
              <a:buChar char="-"/>
            </a:pPr>
            <a:r>
              <a:rPr lang="en-US" dirty="0"/>
              <a:t>We ended up with 14,704 gene embeddings, all of which are human genes</a:t>
            </a:r>
          </a:p>
          <a:p>
            <a:pPr marL="171450" indent="-171450">
              <a:buFontTx/>
              <a:buChar char="-"/>
            </a:pPr>
            <a:r>
              <a:rPr lang="en-US" dirty="0"/>
              <a:t>We then created vectors to represent different functional modules of genes, like diseases or biological pathways, by summing the embeddings of the genes assigned to a module</a:t>
            </a:r>
          </a:p>
          <a:p>
            <a:pPr marL="171450" indent="-171450">
              <a:buFontTx/>
              <a:buChar char="-"/>
            </a:pPr>
            <a:r>
              <a:rPr lang="en-US" dirty="0"/>
              <a:t>For example, we created a NASH vector by summing a set of NASH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 We reached out to the </a:t>
            </a:r>
            <a:r>
              <a:rPr lang="en-US" dirty="0" err="1"/>
              <a:t>svensson</a:t>
            </a:r>
            <a:r>
              <a:rPr lang="en-US" dirty="0"/>
              <a:t> lab, which is also working on a NASH related project for this Merck collaboration</a:t>
            </a:r>
          </a:p>
          <a:p>
            <a:endParaRPr lang="en-US" dirty="0"/>
          </a:p>
          <a:p>
            <a:r>
              <a:rPr lang="en-US" dirty="0"/>
              <a:t>Notes on </a:t>
            </a:r>
            <a:r>
              <a:rPr lang="en-US" dirty="0" err="1"/>
              <a:t>Svensson’s</a:t>
            </a:r>
            <a:r>
              <a:rPr lang="en-US" dirty="0"/>
              <a:t> methods:</a:t>
            </a:r>
          </a:p>
          <a:p>
            <a:pPr marL="171450" indent="-171450">
              <a:buFontTx/>
              <a:buChar char="-"/>
            </a:pPr>
            <a:r>
              <a:rPr lang="en-US" dirty="0" err="1"/>
              <a:t>scRna</a:t>
            </a:r>
            <a:r>
              <a:rPr lang="en-US" dirty="0"/>
              <a:t> sequencing of liver cells from diet induced NASH mice</a:t>
            </a:r>
          </a:p>
          <a:p>
            <a:pPr marL="171450" indent="-171450">
              <a:buFontTx/>
              <a:buChar char="-"/>
            </a:pPr>
            <a:r>
              <a:rPr lang="en-US" dirty="0"/>
              <a:t>Identified 200 genes that are differentially expressed in cell clusters with a lipid accumulation signature – lipogenic vs non lipogenic hepatocytes</a:t>
            </a:r>
          </a:p>
          <a:p>
            <a:endParaRPr lang="en-US" dirty="0"/>
          </a:p>
          <a:p>
            <a:r>
              <a:rPr lang="en-US" dirty="0"/>
              <a:t>ALDH1A1: </a:t>
            </a:r>
            <a:r>
              <a:rPr lang="en-US" sz="1200" b="0" i="0" u="none" strike="noStrike" kern="1200" dirty="0">
                <a:solidFill>
                  <a:schemeClr val="tx1"/>
                </a:solidFill>
                <a:effectLst/>
                <a:latin typeface="+mn-lt"/>
                <a:ea typeface="ＭＳ Ｐゴシック" charset="0"/>
                <a:cs typeface="ＭＳ Ｐゴシック" charset="0"/>
              </a:rPr>
              <a:t>The protein encoded by this gene belongs to the aldehyde dehydrogenase family. Aldehyde dehydrogenase is the next enzyme after alcohol dehydrogenase in the major pathway of alcohol metabolism. There are two major aldehyde dehydrogenase isozymes in the liver, cytosolic and mitochondrial, which are encoded by distinct genes, and can be distinguished by their electrophoretic mobility, kinetic properties, and subcellular localization. This gene encodes the cytosolic isozyme. Studies in mice show that through its role in retinol metabolism, this gene may also be involved in the regulation of the metabolic responses to high-fat diet.</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CAT: This gene encodes catalase, a key antioxidant enzyme in the bodies defense against oxidative stress. Catalase is a heme enzyme that is present in the peroxisome of nearly all aerobic cells. Catalase converts the reactive oxygen species hydrogen peroxide to water and oxygen and thereby mitigates the toxic effects of hydrogen peroxide. Oxidative stress is hypothesized to play a role in the development of many chronic or late-onset diseases such as diabetes, asthma, Alzheimer's disease, systemic lupus erythematosus, rheumatoid arthritis, and cancers. Polymorphisms in this gene have been associated with decreases in catalase activity but, to date, </a:t>
            </a:r>
            <a:r>
              <a:rPr lang="en-US" sz="1200" b="0" i="0" u="none" strike="noStrike" kern="1200" dirty="0" err="1">
                <a:solidFill>
                  <a:schemeClr val="tx1"/>
                </a:solidFill>
                <a:effectLst/>
                <a:latin typeface="+mn-lt"/>
                <a:ea typeface="ＭＳ Ｐゴシック" charset="0"/>
                <a:cs typeface="ＭＳ Ｐゴシック" charset="0"/>
              </a:rPr>
              <a:t>acatalasemia</a:t>
            </a:r>
            <a:r>
              <a:rPr lang="en-US" sz="1200" b="0" i="0" u="none" strike="noStrike" kern="1200" dirty="0">
                <a:solidFill>
                  <a:schemeClr val="tx1"/>
                </a:solidFill>
                <a:effectLst/>
                <a:latin typeface="+mn-lt"/>
                <a:ea typeface="ＭＳ Ｐゴシック" charset="0"/>
                <a:cs typeface="ＭＳ Ｐゴシック" charset="0"/>
              </a:rPr>
              <a:t> is the only disease known to be caused by this gene.</a:t>
            </a:r>
          </a:p>
          <a:p>
            <a:endParaRPr lang="en-US" sz="1200" b="0" i="0" u="none" strike="noStrike" kern="1200" dirty="0">
              <a:solidFill>
                <a:schemeClr val="tx1"/>
              </a:solidFill>
              <a:effectLst/>
              <a:latin typeface="+mn-lt"/>
              <a:ea typeface="ＭＳ Ｐゴシック" charset="0"/>
            </a:endParaRPr>
          </a:p>
          <a:p>
            <a:r>
              <a:rPr lang="en-US" sz="1200" b="0" i="0" u="none" strike="noStrike" kern="1200" dirty="0">
                <a:solidFill>
                  <a:schemeClr val="tx1"/>
                </a:solidFill>
                <a:effectLst/>
                <a:latin typeface="+mn-lt"/>
                <a:ea typeface="ＭＳ Ｐゴシック" charset="0"/>
              </a:rPr>
              <a:t>CYP2E1: </a:t>
            </a:r>
            <a:r>
              <a:rPr lang="en-US" sz="1200" b="0" i="0" u="none" strike="noStrike" kern="1200" dirty="0">
                <a:solidFill>
                  <a:schemeClr val="tx1"/>
                </a:solidFill>
                <a:effectLst/>
                <a:latin typeface="+mn-lt"/>
                <a:ea typeface="ＭＳ Ｐゴシック" charset="0"/>
                <a:cs typeface="ＭＳ Ｐゴシック" charset="0"/>
              </a:rPr>
              <a:t>This gene encodes a member of the cytochrome P450 superfamily of enzymes. The cytochrome P450 proteins are monooxygenases which catalyze many reactions involved in drug metabolism and synthesis of cholesterol, steroids and other lipids. This protein localizes to the endoplasmic reticulum and is induced by ethanol, the diabetic state, and starvation. The enzyme metabolizes both endogenous substrates, such as ethanol, acetone, and acetal, as well as exogenous substrates including benzene, carbon tetrachloride, ethylene glycol, and nitrosamines which are </a:t>
            </a:r>
            <a:r>
              <a:rPr lang="en-US" sz="1200" b="0" i="0" u="none" strike="noStrike" kern="1200" dirty="0" err="1">
                <a:solidFill>
                  <a:schemeClr val="tx1"/>
                </a:solidFill>
                <a:effectLst/>
                <a:latin typeface="+mn-lt"/>
                <a:ea typeface="ＭＳ Ｐゴシック" charset="0"/>
                <a:cs typeface="ＭＳ Ｐゴシック" charset="0"/>
              </a:rPr>
              <a:t>premutagens</a:t>
            </a:r>
            <a:r>
              <a:rPr lang="en-US" sz="1200" b="0" i="0" u="none" strike="noStrike" kern="1200" dirty="0">
                <a:solidFill>
                  <a:schemeClr val="tx1"/>
                </a:solidFill>
                <a:effectLst/>
                <a:latin typeface="+mn-lt"/>
                <a:ea typeface="ＭＳ Ｐゴシック" charset="0"/>
                <a:cs typeface="ＭＳ Ｐゴシック" charset="0"/>
              </a:rPr>
              <a:t> found in cigarette smoke. Due to its many substrates, this enzyme may be involved in such varied processes as gluconeogenesis, hepatic cirrhosis, diabetes, and cancer.</a:t>
            </a:r>
            <a:endParaRPr lang="en-US" sz="1200" b="0" i="0" u="none" strike="noStrike" kern="1200" dirty="0">
              <a:solidFill>
                <a:schemeClr val="tx1"/>
              </a:solidFill>
              <a:effectLst/>
              <a:latin typeface="+mn-lt"/>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197905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86435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220724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a:t>
            </a:r>
            <a:r>
              <a:rPr lang="en-US" dirty="0" err="1"/>
              <a:t>undersampling</a:t>
            </a:r>
            <a:endParaRPr lang="en-US" dirty="0"/>
          </a:p>
          <a:p>
            <a:endParaRPr lang="en-US" dirty="0"/>
          </a:p>
          <a:p>
            <a:r>
              <a:rPr lang="en-US" dirty="0"/>
              <a:t>Low precision!! How to deal with class imbalance?</a:t>
            </a:r>
          </a:p>
          <a:p>
            <a:endParaRPr lang="en-US" dirty="0"/>
          </a:p>
          <a:p>
            <a:r>
              <a:rPr lang="en-US" dirty="0"/>
              <a:t>Tried SMOTE like the other paper (only showed ROC curves, </a:t>
            </a:r>
            <a:r>
              <a:rPr lang="en-US" dirty="0" err="1"/>
              <a:t>susss</a:t>
            </a:r>
            <a:r>
              <a:rPr lang="en-US" dirty="0"/>
              <a:t>) – made ROC better and precision/recall worse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584789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2/11/2020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dirty="0"/>
              <a:t>Initial model:</a:t>
            </a:r>
          </a:p>
          <a:p>
            <a:pPr marL="285750" indent="-285750">
              <a:buFontTx/>
              <a:buChar char="-"/>
            </a:pPr>
            <a:r>
              <a:rPr lang="en-US" dirty="0"/>
              <a:t>Score genes by cosine similarity to summed NASH vector</a:t>
            </a:r>
          </a:p>
          <a:p>
            <a:pPr marL="0" indent="0"/>
            <a:endParaRPr lang="en-US" dirty="0"/>
          </a:p>
          <a:p>
            <a:pPr marL="0" indent="0"/>
            <a:r>
              <a:rPr lang="en-US" b="1"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96383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46FC-FB92-4649-B6A7-78635D27E9C5}"/>
              </a:ext>
            </a:extLst>
          </p:cNvPr>
          <p:cNvSpPr>
            <a:spLocks noGrp="1"/>
          </p:cNvSpPr>
          <p:nvPr>
            <p:ph type="title"/>
          </p:nvPr>
        </p:nvSpPr>
        <p:spPr/>
        <p:txBody>
          <a:bodyPr/>
          <a:lstStyle/>
          <a:p>
            <a:r>
              <a:rPr lang="en-US" dirty="0"/>
              <a:t>Model refinement: Module scores perform best</a:t>
            </a:r>
          </a:p>
        </p:txBody>
      </p:sp>
      <p:pic>
        <p:nvPicPr>
          <p:cNvPr id="5" name="Content Placeholder 4" descr="Chart, line chart&#10;&#10;Description automatically generated">
            <a:extLst>
              <a:ext uri="{FF2B5EF4-FFF2-40B4-BE49-F238E27FC236}">
                <a16:creationId xmlns:a16="http://schemas.microsoft.com/office/drawing/2014/main" id="{EDAF0B38-CB50-2A47-B439-852BEC293C87}"/>
              </a:ext>
            </a:extLst>
          </p:cNvPr>
          <p:cNvPicPr>
            <a:picLocks noGrp="1" noChangeAspect="1"/>
          </p:cNvPicPr>
          <p:nvPr>
            <p:ph sz="quarter" idx="10"/>
          </p:nvPr>
        </p:nvPicPr>
        <p:blipFill>
          <a:blip r:embed="rId2"/>
          <a:stretch>
            <a:fillRect/>
          </a:stretch>
        </p:blipFill>
        <p:spPr>
          <a:xfrm>
            <a:off x="708837" y="1563315"/>
            <a:ext cx="3990993" cy="2660662"/>
          </a:xfrm>
        </p:spPr>
      </p:pic>
      <p:pic>
        <p:nvPicPr>
          <p:cNvPr id="7" name="Picture 6" descr="Chart, line chart&#10;&#10;Description automatically generated">
            <a:extLst>
              <a:ext uri="{FF2B5EF4-FFF2-40B4-BE49-F238E27FC236}">
                <a16:creationId xmlns:a16="http://schemas.microsoft.com/office/drawing/2014/main" id="{FBEF1E7A-AF18-DD45-BC20-7A1D7775821A}"/>
              </a:ext>
            </a:extLst>
          </p:cNvPr>
          <p:cNvPicPr>
            <a:picLocks noChangeAspect="1"/>
          </p:cNvPicPr>
          <p:nvPr/>
        </p:nvPicPr>
        <p:blipFill>
          <a:blip r:embed="rId3"/>
          <a:stretch>
            <a:fillRect/>
          </a:stretch>
        </p:blipFill>
        <p:spPr>
          <a:xfrm>
            <a:off x="4940596" y="1658860"/>
            <a:ext cx="3847675" cy="2565117"/>
          </a:xfrm>
          <a:prstGeom prst="rect">
            <a:avLst/>
          </a:prstGeom>
        </p:spPr>
      </p:pic>
      <p:sp>
        <p:nvSpPr>
          <p:cNvPr id="8" name="TextBox 7">
            <a:extLst>
              <a:ext uri="{FF2B5EF4-FFF2-40B4-BE49-F238E27FC236}">
                <a16:creationId xmlns:a16="http://schemas.microsoft.com/office/drawing/2014/main" id="{98693F3A-88CB-6A48-B85E-CC3EFC5AB9E5}"/>
              </a:ext>
            </a:extLst>
          </p:cNvPr>
          <p:cNvSpPr txBox="1"/>
          <p:nvPr/>
        </p:nvSpPr>
        <p:spPr>
          <a:xfrm>
            <a:off x="1127051" y="1068546"/>
            <a:ext cx="3025187" cy="369332"/>
          </a:xfrm>
          <a:prstGeom prst="rect">
            <a:avLst/>
          </a:prstGeom>
          <a:noFill/>
        </p:spPr>
        <p:txBody>
          <a:bodyPr wrap="none" rtlCol="0">
            <a:spAutoFit/>
          </a:bodyPr>
          <a:lstStyle/>
          <a:p>
            <a:r>
              <a:rPr lang="en-US" dirty="0"/>
              <a:t>Gene embeddings as features</a:t>
            </a:r>
          </a:p>
        </p:txBody>
      </p:sp>
      <p:sp>
        <p:nvSpPr>
          <p:cNvPr id="9" name="TextBox 8">
            <a:extLst>
              <a:ext uri="{FF2B5EF4-FFF2-40B4-BE49-F238E27FC236}">
                <a16:creationId xmlns:a16="http://schemas.microsoft.com/office/drawing/2014/main" id="{8FA389B9-AA70-8A48-94DB-0C1E7FA702A6}"/>
              </a:ext>
            </a:extLst>
          </p:cNvPr>
          <p:cNvSpPr txBox="1"/>
          <p:nvPr/>
        </p:nvSpPr>
        <p:spPr>
          <a:xfrm>
            <a:off x="5483285" y="1068546"/>
            <a:ext cx="2762295" cy="369332"/>
          </a:xfrm>
          <a:prstGeom prst="rect">
            <a:avLst/>
          </a:prstGeom>
          <a:noFill/>
        </p:spPr>
        <p:txBody>
          <a:bodyPr wrap="none" rtlCol="0">
            <a:spAutoFit/>
          </a:bodyPr>
          <a:lstStyle/>
          <a:p>
            <a:r>
              <a:rPr lang="en-US" dirty="0"/>
              <a:t>Modules score as features</a:t>
            </a:r>
          </a:p>
        </p:txBody>
      </p:sp>
    </p:spTree>
    <p:extLst>
      <p:ext uri="{BB962C8B-B14F-4D97-AF65-F5344CB8AC3E}">
        <p14:creationId xmlns:p14="http://schemas.microsoft.com/office/powerpoint/2010/main" val="182548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CED8-C8F8-4A47-AC03-9AD64597AD6C}"/>
              </a:ext>
            </a:extLst>
          </p:cNvPr>
          <p:cNvSpPr>
            <a:spLocks noGrp="1"/>
          </p:cNvSpPr>
          <p:nvPr>
            <p:ph type="title"/>
          </p:nvPr>
        </p:nvSpPr>
        <p:spPr>
          <a:xfrm>
            <a:off x="907679" y="225977"/>
            <a:ext cx="7707862" cy="488024"/>
          </a:xfrm>
        </p:spPr>
        <p:txBody>
          <a:bodyPr/>
          <a:lstStyle/>
          <a:p>
            <a:r>
              <a:rPr lang="en-US" dirty="0"/>
              <a:t>Top 20 false positive predictions</a:t>
            </a:r>
          </a:p>
        </p:txBody>
      </p:sp>
      <p:graphicFrame>
        <p:nvGraphicFramePr>
          <p:cNvPr id="8" name="Table 7">
            <a:extLst>
              <a:ext uri="{FF2B5EF4-FFF2-40B4-BE49-F238E27FC236}">
                <a16:creationId xmlns:a16="http://schemas.microsoft.com/office/drawing/2014/main" id="{F2D84064-ED5C-1F43-A639-D8724E580E59}"/>
              </a:ext>
            </a:extLst>
          </p:cNvPr>
          <p:cNvGraphicFramePr>
            <a:graphicFrameLocks noGrp="1"/>
          </p:cNvGraphicFramePr>
          <p:nvPr>
            <p:extLst>
              <p:ext uri="{D42A27DB-BD31-4B8C-83A1-F6EECF244321}">
                <p14:modId xmlns:p14="http://schemas.microsoft.com/office/powerpoint/2010/main" val="3427221317"/>
              </p:ext>
            </p:extLst>
          </p:nvPr>
        </p:nvGraphicFramePr>
        <p:xfrm>
          <a:off x="2583950" y="699860"/>
          <a:ext cx="3976099" cy="4017300"/>
        </p:xfrm>
        <a:graphic>
          <a:graphicData uri="http://schemas.openxmlformats.org/drawingml/2006/table">
            <a:tbl>
              <a:tblPr/>
              <a:tblGrid>
                <a:gridCol w="1999848">
                  <a:extLst>
                    <a:ext uri="{9D8B030D-6E8A-4147-A177-3AD203B41FA5}">
                      <a16:colId xmlns:a16="http://schemas.microsoft.com/office/drawing/2014/main" val="1562449334"/>
                    </a:ext>
                  </a:extLst>
                </a:gridCol>
                <a:gridCol w="1976251">
                  <a:extLst>
                    <a:ext uri="{9D8B030D-6E8A-4147-A177-3AD203B41FA5}">
                      <a16:colId xmlns:a16="http://schemas.microsoft.com/office/drawing/2014/main" val="713697375"/>
                    </a:ext>
                  </a:extLst>
                </a:gridCol>
              </a:tblGrid>
              <a:tr h="200865">
                <a:tc>
                  <a:txBody>
                    <a:bodyPr/>
                    <a:lstStyle/>
                    <a:p>
                      <a:pPr algn="l" fontAlgn="b"/>
                      <a:r>
                        <a:rPr lang="en-US" sz="1200" b="1" i="0" u="none" strike="noStrike" dirty="0">
                          <a:solidFill>
                            <a:srgbClr val="000000"/>
                          </a:solidFill>
                          <a:effectLst/>
                          <a:latin typeface="Calibri" panose="020F0502020204030204" pitchFamily="34" charset="0"/>
                        </a:rPr>
                        <a:t>Gene</a:t>
                      </a:r>
                    </a:p>
                  </a:txBody>
                  <a:tcPr marL="8822" marR="8822" marT="8822" marB="0" anchor="b">
                    <a:lnL>
                      <a:noFill/>
                    </a:lnL>
                    <a:lnR>
                      <a:noFill/>
                    </a:lnR>
                    <a:lnT>
                      <a:noFill/>
                    </a:lnT>
                    <a:lnB>
                      <a:noFill/>
                    </a:lnB>
                  </a:tcPr>
                </a:tc>
                <a:tc>
                  <a:txBody>
                    <a:bodyPr/>
                    <a:lstStyle/>
                    <a:p>
                      <a:pPr algn="l" fontAlgn="b"/>
                      <a:r>
                        <a:rPr lang="en-US" sz="1200" b="1" i="0" u="none" strike="noStrike" dirty="0">
                          <a:solidFill>
                            <a:srgbClr val="000000"/>
                          </a:solidFill>
                          <a:effectLst/>
                          <a:latin typeface="Calibri" panose="020F0502020204030204" pitchFamily="34" charset="0"/>
                        </a:rPr>
                        <a:t>Predicted probability</a:t>
                      </a:r>
                    </a:p>
                  </a:txBody>
                  <a:tcPr marL="8822" marR="8822" marT="8822" marB="0" anchor="b">
                    <a:lnL>
                      <a:noFill/>
                    </a:lnL>
                    <a:lnR>
                      <a:noFill/>
                    </a:lnR>
                    <a:lnT>
                      <a:noFill/>
                    </a:lnT>
                    <a:lnB>
                      <a:noFill/>
                    </a:lnB>
                  </a:tcPr>
                </a:tc>
                <a:extLst>
                  <a:ext uri="{0D108BD9-81ED-4DB2-BD59-A6C34878D82A}">
                    <a16:rowId xmlns:a16="http://schemas.microsoft.com/office/drawing/2014/main" val="3974438115"/>
                  </a:ext>
                </a:extLst>
              </a:tr>
              <a:tr h="200865">
                <a:tc>
                  <a:txBody>
                    <a:bodyPr/>
                    <a:lstStyle/>
                    <a:p>
                      <a:pPr algn="l" fontAlgn="b"/>
                      <a:r>
                        <a:rPr lang="en-US" sz="1200" b="0" i="0" u="none" strike="noStrike">
                          <a:solidFill>
                            <a:srgbClr val="000000"/>
                          </a:solidFill>
                          <a:effectLst/>
                          <a:latin typeface="Calibri" panose="020F0502020204030204" pitchFamily="34" charset="0"/>
                        </a:rPr>
                        <a:t>POR</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0.95</a:t>
                      </a:r>
                    </a:p>
                  </a:txBody>
                  <a:tcPr marL="8822" marR="8822" marT="8822" marB="0" anchor="b">
                    <a:lnL>
                      <a:noFill/>
                    </a:lnL>
                    <a:lnR>
                      <a:noFill/>
                    </a:lnR>
                    <a:lnT>
                      <a:noFill/>
                    </a:lnT>
                    <a:lnB>
                      <a:noFill/>
                    </a:lnB>
                  </a:tcPr>
                </a:tc>
                <a:extLst>
                  <a:ext uri="{0D108BD9-81ED-4DB2-BD59-A6C34878D82A}">
                    <a16:rowId xmlns:a16="http://schemas.microsoft.com/office/drawing/2014/main" val="4189547590"/>
                  </a:ext>
                </a:extLst>
              </a:tr>
              <a:tr h="200865">
                <a:tc>
                  <a:txBody>
                    <a:bodyPr/>
                    <a:lstStyle/>
                    <a:p>
                      <a:pPr algn="l" fontAlgn="b"/>
                      <a:r>
                        <a:rPr lang="en-US" sz="1200" b="0" i="0" u="none" strike="noStrike">
                          <a:solidFill>
                            <a:srgbClr val="000000"/>
                          </a:solidFill>
                          <a:effectLst/>
                          <a:latin typeface="Calibri" panose="020F0502020204030204" pitchFamily="34" charset="0"/>
                        </a:rPr>
                        <a:t>SLC27A5</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0.94</a:t>
                      </a:r>
                    </a:p>
                  </a:txBody>
                  <a:tcPr marL="8822" marR="8822" marT="8822" marB="0" anchor="b">
                    <a:lnL>
                      <a:noFill/>
                    </a:lnL>
                    <a:lnR>
                      <a:noFill/>
                    </a:lnR>
                    <a:lnT>
                      <a:noFill/>
                    </a:lnT>
                    <a:lnB>
                      <a:noFill/>
                    </a:lnB>
                  </a:tcPr>
                </a:tc>
                <a:extLst>
                  <a:ext uri="{0D108BD9-81ED-4DB2-BD59-A6C34878D82A}">
                    <a16:rowId xmlns:a16="http://schemas.microsoft.com/office/drawing/2014/main" val="1947407755"/>
                  </a:ext>
                </a:extLst>
              </a:tr>
              <a:tr h="200865">
                <a:tc>
                  <a:txBody>
                    <a:bodyPr/>
                    <a:lstStyle/>
                    <a:p>
                      <a:pPr algn="l" fontAlgn="b"/>
                      <a:r>
                        <a:rPr lang="en-US" sz="1200" b="0" i="0" u="none" strike="noStrike">
                          <a:solidFill>
                            <a:srgbClr val="000000"/>
                          </a:solidFill>
                          <a:effectLst/>
                          <a:latin typeface="Calibri" panose="020F0502020204030204" pitchFamily="34" charset="0"/>
                        </a:rPr>
                        <a:t>HMOX1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0.94</a:t>
                      </a:r>
                    </a:p>
                  </a:txBody>
                  <a:tcPr marL="8822" marR="8822" marT="8822" marB="0" anchor="b">
                    <a:lnL>
                      <a:noFill/>
                    </a:lnL>
                    <a:lnR>
                      <a:noFill/>
                    </a:lnR>
                    <a:lnT>
                      <a:noFill/>
                    </a:lnT>
                    <a:lnB>
                      <a:noFill/>
                    </a:lnB>
                  </a:tcPr>
                </a:tc>
                <a:extLst>
                  <a:ext uri="{0D108BD9-81ED-4DB2-BD59-A6C34878D82A}">
                    <a16:rowId xmlns:a16="http://schemas.microsoft.com/office/drawing/2014/main" val="1689674750"/>
                  </a:ext>
                </a:extLst>
              </a:tr>
              <a:tr h="200865">
                <a:tc>
                  <a:txBody>
                    <a:bodyPr/>
                    <a:lstStyle/>
                    <a:p>
                      <a:pPr algn="l" fontAlgn="b"/>
                      <a:r>
                        <a:rPr lang="en-US" sz="1200" b="0" i="0" u="none" strike="noStrike">
                          <a:solidFill>
                            <a:srgbClr val="000000"/>
                          </a:solidFill>
                          <a:effectLst/>
                          <a:latin typeface="Calibri" panose="020F0502020204030204" pitchFamily="34" charset="0"/>
                        </a:rPr>
                        <a:t>FABP2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0.93</a:t>
                      </a:r>
                    </a:p>
                  </a:txBody>
                  <a:tcPr marL="8822" marR="8822" marT="8822" marB="0" anchor="b">
                    <a:lnL>
                      <a:noFill/>
                    </a:lnL>
                    <a:lnR>
                      <a:noFill/>
                    </a:lnR>
                    <a:lnT>
                      <a:noFill/>
                    </a:lnT>
                    <a:lnB>
                      <a:noFill/>
                    </a:lnB>
                  </a:tcPr>
                </a:tc>
                <a:extLst>
                  <a:ext uri="{0D108BD9-81ED-4DB2-BD59-A6C34878D82A}">
                    <a16:rowId xmlns:a16="http://schemas.microsoft.com/office/drawing/2014/main" val="1262000144"/>
                  </a:ext>
                </a:extLst>
              </a:tr>
              <a:tr h="200865">
                <a:tc>
                  <a:txBody>
                    <a:bodyPr/>
                    <a:lstStyle/>
                    <a:p>
                      <a:pPr algn="l" fontAlgn="b"/>
                      <a:r>
                        <a:rPr lang="en-US" sz="1200" b="0" i="0" u="none" strike="noStrike">
                          <a:solidFill>
                            <a:srgbClr val="000000"/>
                          </a:solidFill>
                          <a:effectLst/>
                          <a:latin typeface="Calibri" panose="020F0502020204030204" pitchFamily="34" charset="0"/>
                        </a:rPr>
                        <a:t>OTP</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0.93</a:t>
                      </a:r>
                    </a:p>
                  </a:txBody>
                  <a:tcPr marL="8822" marR="8822" marT="8822" marB="0" anchor="b">
                    <a:lnL>
                      <a:noFill/>
                    </a:lnL>
                    <a:lnR>
                      <a:noFill/>
                    </a:lnR>
                    <a:lnT>
                      <a:noFill/>
                    </a:lnT>
                    <a:lnB>
                      <a:noFill/>
                    </a:lnB>
                  </a:tcPr>
                </a:tc>
                <a:extLst>
                  <a:ext uri="{0D108BD9-81ED-4DB2-BD59-A6C34878D82A}">
                    <a16:rowId xmlns:a16="http://schemas.microsoft.com/office/drawing/2014/main" val="4286564433"/>
                  </a:ext>
                </a:extLst>
              </a:tr>
              <a:tr h="200865">
                <a:tc>
                  <a:txBody>
                    <a:bodyPr/>
                    <a:lstStyle/>
                    <a:p>
                      <a:pPr algn="l" fontAlgn="b"/>
                      <a:r>
                        <a:rPr lang="en-US" sz="1200" b="0" i="0" u="none" strike="noStrike">
                          <a:solidFill>
                            <a:srgbClr val="000000"/>
                          </a:solidFill>
                          <a:effectLst/>
                          <a:latin typeface="Calibri" panose="020F0502020204030204" pitchFamily="34" charset="0"/>
                        </a:rPr>
                        <a:t>ELOVL1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808192363"/>
                  </a:ext>
                </a:extLst>
              </a:tr>
              <a:tr h="200865">
                <a:tc>
                  <a:txBody>
                    <a:bodyPr/>
                    <a:lstStyle/>
                    <a:p>
                      <a:pPr algn="l" fontAlgn="b"/>
                      <a:r>
                        <a:rPr lang="en-US" sz="1200" b="0" i="0" u="none" strike="noStrike">
                          <a:solidFill>
                            <a:srgbClr val="000000"/>
                          </a:solidFill>
                          <a:effectLst/>
                          <a:latin typeface="Calibri" panose="020F0502020204030204" pitchFamily="34" charset="0"/>
                        </a:rPr>
                        <a:t>FABP3</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360699949"/>
                  </a:ext>
                </a:extLst>
              </a:tr>
              <a:tr h="200865">
                <a:tc>
                  <a:txBody>
                    <a:bodyPr/>
                    <a:lstStyle/>
                    <a:p>
                      <a:pPr algn="l" fontAlgn="b"/>
                      <a:r>
                        <a:rPr lang="en-US" sz="1200" b="0" i="0" u="none" strike="noStrike">
                          <a:solidFill>
                            <a:srgbClr val="000000"/>
                          </a:solidFill>
                          <a:effectLst/>
                          <a:latin typeface="Calibri" panose="020F0502020204030204" pitchFamily="34" charset="0"/>
                        </a:rPr>
                        <a:t>SAT2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1478473000"/>
                  </a:ext>
                </a:extLst>
              </a:tr>
              <a:tr h="200865">
                <a:tc>
                  <a:txBody>
                    <a:bodyPr/>
                    <a:lstStyle/>
                    <a:p>
                      <a:pPr algn="l" fontAlgn="b"/>
                      <a:r>
                        <a:rPr lang="en-US" sz="1200" b="0" i="0" u="none" strike="noStrike">
                          <a:solidFill>
                            <a:srgbClr val="000000"/>
                          </a:solidFill>
                          <a:effectLst/>
                          <a:latin typeface="Calibri" panose="020F0502020204030204" pitchFamily="34" charset="0"/>
                        </a:rPr>
                        <a:t>ELOVL6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003284273"/>
                  </a:ext>
                </a:extLst>
              </a:tr>
              <a:tr h="200865">
                <a:tc>
                  <a:txBody>
                    <a:bodyPr/>
                    <a:lstStyle/>
                    <a:p>
                      <a:pPr algn="l" fontAlgn="b"/>
                      <a:r>
                        <a:rPr lang="en-US" sz="1200" b="0" i="0" u="none" strike="noStrike">
                          <a:solidFill>
                            <a:srgbClr val="000000"/>
                          </a:solidFill>
                          <a:effectLst/>
                          <a:latin typeface="Calibri" panose="020F0502020204030204" pitchFamily="34" charset="0"/>
                        </a:rPr>
                        <a:t>ASMT</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2485752842"/>
                  </a:ext>
                </a:extLst>
              </a:tr>
              <a:tr h="200865">
                <a:tc>
                  <a:txBody>
                    <a:bodyPr/>
                    <a:lstStyle/>
                    <a:p>
                      <a:pPr algn="l" fontAlgn="b"/>
                      <a:r>
                        <a:rPr lang="en-US" sz="1200" b="0" i="0" u="none" strike="noStrike">
                          <a:solidFill>
                            <a:srgbClr val="000000"/>
                          </a:solidFill>
                          <a:effectLst/>
                          <a:latin typeface="Calibri" panose="020F0502020204030204" pitchFamily="34" charset="0"/>
                        </a:rPr>
                        <a:t>ARNT</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0.92</a:t>
                      </a:r>
                    </a:p>
                  </a:txBody>
                  <a:tcPr marL="8822" marR="8822" marT="8822" marB="0" anchor="b">
                    <a:lnL>
                      <a:noFill/>
                    </a:lnL>
                    <a:lnR>
                      <a:noFill/>
                    </a:lnR>
                    <a:lnT>
                      <a:noFill/>
                    </a:lnT>
                    <a:lnB>
                      <a:noFill/>
                    </a:lnB>
                  </a:tcPr>
                </a:tc>
                <a:extLst>
                  <a:ext uri="{0D108BD9-81ED-4DB2-BD59-A6C34878D82A}">
                    <a16:rowId xmlns:a16="http://schemas.microsoft.com/office/drawing/2014/main" val="3190624986"/>
                  </a:ext>
                </a:extLst>
              </a:tr>
              <a:tr h="200865">
                <a:tc>
                  <a:txBody>
                    <a:bodyPr/>
                    <a:lstStyle/>
                    <a:p>
                      <a:pPr algn="l" fontAlgn="b"/>
                      <a:r>
                        <a:rPr lang="en-US" sz="1200" b="0" i="0" u="none" strike="noStrike">
                          <a:solidFill>
                            <a:srgbClr val="000000"/>
                          </a:solidFill>
                          <a:effectLst/>
                          <a:latin typeface="Calibri" panose="020F0502020204030204" pitchFamily="34" charset="0"/>
                        </a:rPr>
                        <a:t>PLA2G1B</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3890165922"/>
                  </a:ext>
                </a:extLst>
              </a:tr>
              <a:tr h="200865">
                <a:tc>
                  <a:txBody>
                    <a:bodyPr/>
                    <a:lstStyle/>
                    <a:p>
                      <a:pPr algn="l" fontAlgn="b"/>
                      <a:r>
                        <a:rPr lang="en-US" sz="1200" b="0" i="0" u="none" strike="noStrike">
                          <a:solidFill>
                            <a:srgbClr val="000000"/>
                          </a:solidFill>
                          <a:effectLst/>
                          <a:latin typeface="Calibri" panose="020F0502020204030204" pitchFamily="34" charset="0"/>
                        </a:rPr>
                        <a:t>UGT1A6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3854444148"/>
                  </a:ext>
                </a:extLst>
              </a:tr>
              <a:tr h="200865">
                <a:tc>
                  <a:txBody>
                    <a:bodyPr/>
                    <a:lstStyle/>
                    <a:p>
                      <a:pPr algn="l" fontAlgn="b"/>
                      <a:r>
                        <a:rPr lang="en-US" sz="1200" b="0" i="0" u="none" strike="noStrike">
                          <a:solidFill>
                            <a:srgbClr val="000000"/>
                          </a:solidFill>
                          <a:effectLst/>
                          <a:latin typeface="Calibri" panose="020F0502020204030204" pitchFamily="34" charset="0"/>
                        </a:rPr>
                        <a:t>CYP2B6</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2672932625"/>
                  </a:ext>
                </a:extLst>
              </a:tr>
              <a:tr h="200865">
                <a:tc>
                  <a:txBody>
                    <a:bodyPr/>
                    <a:lstStyle/>
                    <a:p>
                      <a:pPr algn="l" fontAlgn="b"/>
                      <a:r>
                        <a:rPr lang="en-US" sz="1200" b="0" i="0" u="none" strike="noStrike">
                          <a:solidFill>
                            <a:srgbClr val="000000"/>
                          </a:solidFill>
                          <a:effectLst/>
                          <a:latin typeface="Calibri" panose="020F0502020204030204" pitchFamily="34" charset="0"/>
                        </a:rPr>
                        <a:t>ACSM3</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0.91</a:t>
                      </a:r>
                    </a:p>
                  </a:txBody>
                  <a:tcPr marL="8822" marR="8822" marT="8822" marB="0" anchor="b">
                    <a:lnL>
                      <a:noFill/>
                    </a:lnL>
                    <a:lnR>
                      <a:noFill/>
                    </a:lnR>
                    <a:lnT>
                      <a:noFill/>
                    </a:lnT>
                    <a:lnB>
                      <a:noFill/>
                    </a:lnB>
                  </a:tcPr>
                </a:tc>
                <a:extLst>
                  <a:ext uri="{0D108BD9-81ED-4DB2-BD59-A6C34878D82A}">
                    <a16:rowId xmlns:a16="http://schemas.microsoft.com/office/drawing/2014/main" val="1650800261"/>
                  </a:ext>
                </a:extLst>
              </a:tr>
              <a:tr h="200865">
                <a:tc>
                  <a:txBody>
                    <a:bodyPr/>
                    <a:lstStyle/>
                    <a:p>
                      <a:pPr algn="l" fontAlgn="b"/>
                      <a:r>
                        <a:rPr lang="en-US" sz="1200" b="0" i="0" u="none" strike="noStrike">
                          <a:solidFill>
                            <a:srgbClr val="000000"/>
                          </a:solidFill>
                          <a:effectLst/>
                          <a:latin typeface="Calibri" panose="020F0502020204030204" pitchFamily="34" charset="0"/>
                        </a:rPr>
                        <a:t>CES1</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704983635"/>
                  </a:ext>
                </a:extLst>
              </a:tr>
              <a:tr h="200865">
                <a:tc>
                  <a:txBody>
                    <a:bodyPr/>
                    <a:lstStyle/>
                    <a:p>
                      <a:pPr algn="l" fontAlgn="b"/>
                      <a:r>
                        <a:rPr lang="en-US" sz="1200" b="0" i="0" u="none" strike="noStrike">
                          <a:solidFill>
                            <a:srgbClr val="000000"/>
                          </a:solidFill>
                          <a:effectLst/>
                          <a:latin typeface="Calibri" panose="020F0502020204030204" pitchFamily="34" charset="0"/>
                        </a:rPr>
                        <a:t>NR1I2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958743588"/>
                  </a:ext>
                </a:extLst>
              </a:tr>
              <a:tr h="200865">
                <a:tc>
                  <a:txBody>
                    <a:bodyPr/>
                    <a:lstStyle/>
                    <a:p>
                      <a:pPr algn="l" fontAlgn="b"/>
                      <a:r>
                        <a:rPr lang="en-US" sz="1200" b="0" i="0" u="none" strike="noStrike">
                          <a:solidFill>
                            <a:srgbClr val="000000"/>
                          </a:solidFill>
                          <a:effectLst/>
                          <a:latin typeface="Calibri" panose="020F0502020204030204" pitchFamily="34" charset="0"/>
                        </a:rPr>
                        <a:t>AZIN2</a:t>
                      </a:r>
                    </a:p>
                  </a:txBody>
                  <a:tcPr marL="8822" marR="8822" marT="8822"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414406164"/>
                  </a:ext>
                </a:extLst>
              </a:tr>
              <a:tr h="200865">
                <a:tc>
                  <a:txBody>
                    <a:bodyPr/>
                    <a:lstStyle/>
                    <a:p>
                      <a:pPr algn="l" fontAlgn="b"/>
                      <a:r>
                        <a:rPr lang="en-US" sz="1200" b="0" i="0" u="none" strike="noStrike">
                          <a:solidFill>
                            <a:srgbClr val="000000"/>
                          </a:solidFill>
                          <a:effectLst/>
                          <a:latin typeface="Calibri" panose="020F0502020204030204" pitchFamily="34" charset="0"/>
                        </a:rPr>
                        <a:t>TXNRD2</a:t>
                      </a:r>
                    </a:p>
                  </a:txBody>
                  <a:tcPr marL="8822" marR="8822" marT="8822"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0.9</a:t>
                      </a:r>
                    </a:p>
                  </a:txBody>
                  <a:tcPr marL="8822" marR="8822" marT="8822" marB="0" anchor="b">
                    <a:lnL>
                      <a:noFill/>
                    </a:lnL>
                    <a:lnR>
                      <a:noFill/>
                    </a:lnR>
                    <a:lnT>
                      <a:noFill/>
                    </a:lnT>
                    <a:lnB>
                      <a:noFill/>
                    </a:lnB>
                  </a:tcPr>
                </a:tc>
                <a:extLst>
                  <a:ext uri="{0D108BD9-81ED-4DB2-BD59-A6C34878D82A}">
                    <a16:rowId xmlns:a16="http://schemas.microsoft.com/office/drawing/2014/main" val="1952966057"/>
                  </a:ext>
                </a:extLst>
              </a:tr>
            </a:tbl>
          </a:graphicData>
        </a:graphic>
      </p:graphicFrame>
    </p:spTree>
    <p:extLst>
      <p:ext uri="{BB962C8B-B14F-4D97-AF65-F5344CB8AC3E}">
        <p14:creationId xmlns:p14="http://schemas.microsoft.com/office/powerpoint/2010/main" val="190486350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AA60-2706-E04D-8C2A-B2AAEA8D58C2}"/>
              </a:ext>
            </a:extLst>
          </p:cNvPr>
          <p:cNvSpPr>
            <a:spLocks noGrp="1"/>
          </p:cNvSpPr>
          <p:nvPr>
            <p:ph type="title"/>
          </p:nvPr>
        </p:nvSpPr>
        <p:spPr/>
        <p:txBody>
          <a:bodyPr/>
          <a:lstStyle/>
          <a:p>
            <a:r>
              <a:rPr lang="en-US" dirty="0"/>
              <a:t>Module scores vs embeddings as features</a:t>
            </a:r>
          </a:p>
        </p:txBody>
      </p:sp>
      <p:pic>
        <p:nvPicPr>
          <p:cNvPr id="10" name="Picture 9">
            <a:extLst>
              <a:ext uri="{FF2B5EF4-FFF2-40B4-BE49-F238E27FC236}">
                <a16:creationId xmlns:a16="http://schemas.microsoft.com/office/drawing/2014/main" id="{2B4511EF-E022-514E-908D-1038A7A0D66E}"/>
              </a:ext>
            </a:extLst>
          </p:cNvPr>
          <p:cNvPicPr>
            <a:picLocks noChangeAspect="1"/>
          </p:cNvPicPr>
          <p:nvPr/>
        </p:nvPicPr>
        <p:blipFill>
          <a:blip r:embed="rId3"/>
          <a:stretch>
            <a:fillRect/>
          </a:stretch>
        </p:blipFill>
        <p:spPr>
          <a:xfrm>
            <a:off x="4464470" y="1510726"/>
            <a:ext cx="4738369" cy="1011890"/>
          </a:xfrm>
          <a:prstGeom prst="rect">
            <a:avLst/>
          </a:prstGeom>
        </p:spPr>
      </p:pic>
      <p:pic>
        <p:nvPicPr>
          <p:cNvPr id="12" name="Picture 11">
            <a:extLst>
              <a:ext uri="{FF2B5EF4-FFF2-40B4-BE49-F238E27FC236}">
                <a16:creationId xmlns:a16="http://schemas.microsoft.com/office/drawing/2014/main" id="{C0AFB704-A728-D64D-8A19-46AEF765E320}"/>
              </a:ext>
            </a:extLst>
          </p:cNvPr>
          <p:cNvPicPr>
            <a:picLocks noChangeAspect="1"/>
          </p:cNvPicPr>
          <p:nvPr/>
        </p:nvPicPr>
        <p:blipFill>
          <a:blip r:embed="rId4"/>
          <a:stretch>
            <a:fillRect/>
          </a:stretch>
        </p:blipFill>
        <p:spPr>
          <a:xfrm>
            <a:off x="5332478" y="2620884"/>
            <a:ext cx="3002355" cy="2368055"/>
          </a:xfrm>
          <a:prstGeom prst="rect">
            <a:avLst/>
          </a:prstGeom>
        </p:spPr>
      </p:pic>
      <p:pic>
        <p:nvPicPr>
          <p:cNvPr id="13" name="Picture 12">
            <a:extLst>
              <a:ext uri="{FF2B5EF4-FFF2-40B4-BE49-F238E27FC236}">
                <a16:creationId xmlns:a16="http://schemas.microsoft.com/office/drawing/2014/main" id="{07238893-F54C-C04A-AFFA-2222AA6E134C}"/>
              </a:ext>
            </a:extLst>
          </p:cNvPr>
          <p:cNvPicPr>
            <a:picLocks noChangeAspect="1"/>
          </p:cNvPicPr>
          <p:nvPr/>
        </p:nvPicPr>
        <p:blipFill>
          <a:blip r:embed="rId5"/>
          <a:stretch>
            <a:fillRect/>
          </a:stretch>
        </p:blipFill>
        <p:spPr>
          <a:xfrm>
            <a:off x="169164" y="1626896"/>
            <a:ext cx="4128516" cy="824004"/>
          </a:xfrm>
          <a:prstGeom prst="rect">
            <a:avLst/>
          </a:prstGeom>
        </p:spPr>
      </p:pic>
      <p:pic>
        <p:nvPicPr>
          <p:cNvPr id="14" name="Picture 13">
            <a:extLst>
              <a:ext uri="{FF2B5EF4-FFF2-40B4-BE49-F238E27FC236}">
                <a16:creationId xmlns:a16="http://schemas.microsoft.com/office/drawing/2014/main" id="{B5B6C5C4-F727-4F4C-87BF-B5F85D11E4A7}"/>
              </a:ext>
            </a:extLst>
          </p:cNvPr>
          <p:cNvPicPr>
            <a:picLocks noChangeAspect="1"/>
          </p:cNvPicPr>
          <p:nvPr/>
        </p:nvPicPr>
        <p:blipFill>
          <a:blip r:embed="rId6"/>
          <a:stretch>
            <a:fillRect/>
          </a:stretch>
        </p:blipFill>
        <p:spPr>
          <a:xfrm>
            <a:off x="454152" y="2620884"/>
            <a:ext cx="3357372" cy="2522616"/>
          </a:xfrm>
          <a:prstGeom prst="rect">
            <a:avLst/>
          </a:prstGeom>
        </p:spPr>
      </p:pic>
      <p:sp>
        <p:nvSpPr>
          <p:cNvPr id="15" name="TextBox 14">
            <a:extLst>
              <a:ext uri="{FF2B5EF4-FFF2-40B4-BE49-F238E27FC236}">
                <a16:creationId xmlns:a16="http://schemas.microsoft.com/office/drawing/2014/main" id="{0E45F6F6-AD9E-8545-B0EB-0238ADE34775}"/>
              </a:ext>
            </a:extLst>
          </p:cNvPr>
          <p:cNvSpPr txBox="1"/>
          <p:nvPr/>
        </p:nvSpPr>
        <p:spPr>
          <a:xfrm>
            <a:off x="1490472" y="1197864"/>
            <a:ext cx="1991251" cy="369332"/>
          </a:xfrm>
          <a:prstGeom prst="rect">
            <a:avLst/>
          </a:prstGeom>
          <a:noFill/>
        </p:spPr>
        <p:txBody>
          <a:bodyPr wrap="none" rtlCol="0">
            <a:spAutoFit/>
          </a:bodyPr>
          <a:lstStyle/>
          <a:p>
            <a:r>
              <a:rPr lang="en-US" dirty="0"/>
              <a:t>Module scores (all)</a:t>
            </a:r>
          </a:p>
        </p:txBody>
      </p:sp>
      <p:sp>
        <p:nvSpPr>
          <p:cNvPr id="16" name="TextBox 15">
            <a:extLst>
              <a:ext uri="{FF2B5EF4-FFF2-40B4-BE49-F238E27FC236}">
                <a16:creationId xmlns:a16="http://schemas.microsoft.com/office/drawing/2014/main" id="{B7DDAC85-87DA-B34A-90D5-2AE5890134FD}"/>
              </a:ext>
            </a:extLst>
          </p:cNvPr>
          <p:cNvSpPr txBox="1"/>
          <p:nvPr/>
        </p:nvSpPr>
        <p:spPr>
          <a:xfrm>
            <a:off x="6016752" y="1225296"/>
            <a:ext cx="1391728" cy="369332"/>
          </a:xfrm>
          <a:prstGeom prst="rect">
            <a:avLst/>
          </a:prstGeom>
          <a:noFill/>
        </p:spPr>
        <p:txBody>
          <a:bodyPr wrap="none" rtlCol="0">
            <a:spAutoFit/>
          </a:bodyPr>
          <a:lstStyle/>
          <a:p>
            <a:r>
              <a:rPr lang="en-US" dirty="0"/>
              <a:t>Embeddings</a:t>
            </a:r>
          </a:p>
        </p:txBody>
      </p:sp>
    </p:spTree>
    <p:extLst>
      <p:ext uri="{BB962C8B-B14F-4D97-AF65-F5344CB8AC3E}">
        <p14:creationId xmlns:p14="http://schemas.microsoft.com/office/powerpoint/2010/main" val="65613803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908C-F414-0E4C-B2CC-335DDDA00DCA}"/>
              </a:ext>
            </a:extLst>
          </p:cNvPr>
          <p:cNvSpPr>
            <a:spLocks noGrp="1"/>
          </p:cNvSpPr>
          <p:nvPr>
            <p:ph type="title"/>
          </p:nvPr>
        </p:nvSpPr>
        <p:spPr/>
        <p:txBody>
          <a:bodyPr/>
          <a:lstStyle/>
          <a:p>
            <a:r>
              <a:rPr lang="en-US" dirty="0"/>
              <a:t>NASH mouse genes have higher predicted probabilities</a:t>
            </a:r>
          </a:p>
        </p:txBody>
      </p:sp>
      <p:sp>
        <p:nvSpPr>
          <p:cNvPr id="3" name="Content Placeholder 2">
            <a:extLst>
              <a:ext uri="{FF2B5EF4-FFF2-40B4-BE49-F238E27FC236}">
                <a16:creationId xmlns:a16="http://schemas.microsoft.com/office/drawing/2014/main" id="{24C36ED5-8285-B749-BF00-4E29EEA059B9}"/>
              </a:ext>
            </a:extLst>
          </p:cNvPr>
          <p:cNvSpPr>
            <a:spLocks noGrp="1"/>
          </p:cNvSpPr>
          <p:nvPr>
            <p:ph sz="quarter" idx="10"/>
          </p:nvPr>
        </p:nvSpPr>
        <p:spPr>
          <a:xfrm>
            <a:off x="948776" y="896714"/>
            <a:ext cx="7856896" cy="892683"/>
          </a:xfrm>
        </p:spPr>
        <p:txBody>
          <a:bodyPr>
            <a:normAutofit fontScale="92500" lnSpcReduction="10000"/>
          </a:bodyPr>
          <a:lstStyle/>
          <a:p>
            <a:pPr>
              <a:buFontTx/>
              <a:buChar char="-"/>
            </a:pPr>
            <a:r>
              <a:rPr lang="en-US" dirty="0"/>
              <a:t>63% of the 139 mapped mouse genes are predicted by our model</a:t>
            </a:r>
          </a:p>
          <a:p>
            <a:pPr>
              <a:buFontTx/>
              <a:buChar char="-"/>
            </a:pPr>
            <a:r>
              <a:rPr lang="en-US" dirty="0"/>
              <a:t>The mouse genes have significantly higher predicted probabilities than unknown genes</a:t>
            </a:r>
          </a:p>
          <a:p>
            <a:pPr>
              <a:buFontTx/>
              <a:buChar char="-"/>
            </a:pPr>
            <a:endParaRPr lang="en-US" dirty="0"/>
          </a:p>
          <a:p>
            <a:pPr lvl="2">
              <a:buFontTx/>
              <a:buChar char="-"/>
            </a:pPr>
            <a:endParaRPr lang="en-US" dirty="0"/>
          </a:p>
          <a:p>
            <a:endParaRPr lang="en-US" dirty="0"/>
          </a:p>
        </p:txBody>
      </p:sp>
      <p:pic>
        <p:nvPicPr>
          <p:cNvPr id="7" name="Picture 6" descr="Chart, box and whisker chart&#10;&#10;Description automatically generated">
            <a:extLst>
              <a:ext uri="{FF2B5EF4-FFF2-40B4-BE49-F238E27FC236}">
                <a16:creationId xmlns:a16="http://schemas.microsoft.com/office/drawing/2014/main" id="{45A5ECB4-8409-144C-9418-CF4DA525DCC7}"/>
              </a:ext>
            </a:extLst>
          </p:cNvPr>
          <p:cNvPicPr>
            <a:picLocks noChangeAspect="1"/>
          </p:cNvPicPr>
          <p:nvPr/>
        </p:nvPicPr>
        <p:blipFill>
          <a:blip r:embed="rId3"/>
          <a:stretch>
            <a:fillRect/>
          </a:stretch>
        </p:blipFill>
        <p:spPr>
          <a:xfrm>
            <a:off x="2560389" y="1793803"/>
            <a:ext cx="4484636" cy="2989757"/>
          </a:xfrm>
          <a:prstGeom prst="rect">
            <a:avLst/>
          </a:prstGeom>
        </p:spPr>
      </p:pic>
    </p:spTree>
    <p:extLst>
      <p:ext uri="{BB962C8B-B14F-4D97-AF65-F5344CB8AC3E}">
        <p14:creationId xmlns:p14="http://schemas.microsoft.com/office/powerpoint/2010/main" val="388614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2381-CCFA-9C47-81DF-441C80D04E41}"/>
              </a:ext>
            </a:extLst>
          </p:cNvPr>
          <p:cNvSpPr>
            <a:spLocks noGrp="1"/>
          </p:cNvSpPr>
          <p:nvPr>
            <p:ph type="title"/>
          </p:nvPr>
        </p:nvSpPr>
        <p:spPr/>
        <p:txBody>
          <a:bodyPr/>
          <a:lstStyle/>
          <a:p>
            <a:r>
              <a:rPr lang="en-US" dirty="0"/>
              <a:t>Predicted probability increases with </a:t>
            </a:r>
            <a:r>
              <a:rPr lang="en-US" dirty="0" err="1"/>
              <a:t>LogFC</a:t>
            </a:r>
            <a:endParaRPr lang="en-US" dirty="0"/>
          </a:p>
        </p:txBody>
      </p:sp>
      <p:pic>
        <p:nvPicPr>
          <p:cNvPr id="4" name="Content Placeholder 3" descr="Chart, box and whisker chart&#10;&#10;Description automatically generated">
            <a:extLst>
              <a:ext uri="{FF2B5EF4-FFF2-40B4-BE49-F238E27FC236}">
                <a16:creationId xmlns:a16="http://schemas.microsoft.com/office/drawing/2014/main" id="{5AE44962-1887-7243-957D-F8A6442F8DB3}"/>
              </a:ext>
            </a:extLst>
          </p:cNvPr>
          <p:cNvPicPr>
            <a:picLocks noGrp="1" noChangeAspect="1"/>
          </p:cNvPicPr>
          <p:nvPr>
            <p:ph sz="quarter" idx="10"/>
          </p:nvPr>
        </p:nvPicPr>
        <p:blipFill>
          <a:blip r:embed="rId3"/>
          <a:stretch>
            <a:fillRect/>
          </a:stretch>
        </p:blipFill>
        <p:spPr>
          <a:xfrm>
            <a:off x="603504" y="945832"/>
            <a:ext cx="4092924" cy="2728616"/>
          </a:xfrm>
          <a:prstGeom prst="rect">
            <a:avLst/>
          </a:prstGeom>
        </p:spPr>
      </p:pic>
      <p:pic>
        <p:nvPicPr>
          <p:cNvPr id="5" name="Picture 4" descr="Chart, scatter chart&#10;&#10;Description automatically generated">
            <a:extLst>
              <a:ext uri="{FF2B5EF4-FFF2-40B4-BE49-F238E27FC236}">
                <a16:creationId xmlns:a16="http://schemas.microsoft.com/office/drawing/2014/main" id="{E9D39F14-1468-1F42-9FCD-410D784D631C}"/>
              </a:ext>
            </a:extLst>
          </p:cNvPr>
          <p:cNvPicPr>
            <a:picLocks noChangeAspect="1"/>
          </p:cNvPicPr>
          <p:nvPr/>
        </p:nvPicPr>
        <p:blipFill>
          <a:blip r:embed="rId4"/>
          <a:stretch>
            <a:fillRect/>
          </a:stretch>
        </p:blipFill>
        <p:spPr>
          <a:xfrm>
            <a:off x="4952238" y="1075051"/>
            <a:ext cx="3705268" cy="2470178"/>
          </a:xfrm>
          <a:prstGeom prst="rect">
            <a:avLst/>
          </a:prstGeom>
        </p:spPr>
      </p:pic>
      <p:sp>
        <p:nvSpPr>
          <p:cNvPr id="7" name="TextBox 6">
            <a:extLst>
              <a:ext uri="{FF2B5EF4-FFF2-40B4-BE49-F238E27FC236}">
                <a16:creationId xmlns:a16="http://schemas.microsoft.com/office/drawing/2014/main" id="{F27F9613-1E9D-6C4A-A7B3-614C50E50EE9}"/>
              </a:ext>
            </a:extLst>
          </p:cNvPr>
          <p:cNvSpPr txBox="1"/>
          <p:nvPr/>
        </p:nvSpPr>
        <p:spPr>
          <a:xfrm>
            <a:off x="1216144" y="4100113"/>
            <a:ext cx="2611612" cy="369332"/>
          </a:xfrm>
          <a:prstGeom prst="rect">
            <a:avLst/>
          </a:prstGeom>
          <a:noFill/>
        </p:spPr>
        <p:txBody>
          <a:bodyPr wrap="none" rtlCol="0">
            <a:spAutoFit/>
          </a:bodyPr>
          <a:lstStyle/>
          <a:p>
            <a:r>
              <a:rPr lang="en-US" dirty="0"/>
              <a:t>Student’s T-Test: p = 0.06</a:t>
            </a:r>
          </a:p>
        </p:txBody>
      </p:sp>
      <p:sp>
        <p:nvSpPr>
          <p:cNvPr id="8" name="TextBox 7">
            <a:extLst>
              <a:ext uri="{FF2B5EF4-FFF2-40B4-BE49-F238E27FC236}">
                <a16:creationId xmlns:a16="http://schemas.microsoft.com/office/drawing/2014/main" id="{58345234-3978-1142-8437-D1170E201896}"/>
              </a:ext>
            </a:extLst>
          </p:cNvPr>
          <p:cNvSpPr txBox="1"/>
          <p:nvPr/>
        </p:nvSpPr>
        <p:spPr>
          <a:xfrm>
            <a:off x="5168183" y="4164121"/>
            <a:ext cx="3488455" cy="369332"/>
          </a:xfrm>
          <a:prstGeom prst="rect">
            <a:avLst/>
          </a:prstGeom>
          <a:noFill/>
        </p:spPr>
        <p:txBody>
          <a:bodyPr wrap="none" rtlCol="0">
            <a:spAutoFit/>
          </a:bodyPr>
          <a:lstStyle/>
          <a:p>
            <a:pPr lvl="0" eaLnBrk="0" hangingPunct="0">
              <a:spcBef>
                <a:spcPct val="30000"/>
              </a:spcBef>
              <a:defRPr/>
            </a:pPr>
            <a:r>
              <a:rPr lang="en-US" dirty="0"/>
              <a:t>Pearson correlation : 0.12, p = 0.17</a:t>
            </a:r>
          </a:p>
        </p:txBody>
      </p:sp>
    </p:spTree>
    <p:extLst>
      <p:ext uri="{BB962C8B-B14F-4D97-AF65-F5344CB8AC3E}">
        <p14:creationId xmlns:p14="http://schemas.microsoft.com/office/powerpoint/2010/main" val="55166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EEB7-99E6-AC4F-8422-DC1C61B844E8}"/>
              </a:ext>
            </a:extLst>
          </p:cNvPr>
          <p:cNvSpPr>
            <a:spLocks noGrp="1"/>
          </p:cNvSpPr>
          <p:nvPr>
            <p:ph type="title"/>
          </p:nvPr>
        </p:nvSpPr>
        <p:spPr/>
        <p:txBody>
          <a:bodyPr/>
          <a:lstStyle/>
          <a:p>
            <a:r>
              <a:rPr lang="en-US" dirty="0"/>
              <a:t>Top 10 mouse gene predictions</a:t>
            </a:r>
          </a:p>
        </p:txBody>
      </p:sp>
      <p:graphicFrame>
        <p:nvGraphicFramePr>
          <p:cNvPr id="4" name="Table 4">
            <a:extLst>
              <a:ext uri="{FF2B5EF4-FFF2-40B4-BE49-F238E27FC236}">
                <a16:creationId xmlns:a16="http://schemas.microsoft.com/office/drawing/2014/main" id="{20D564A6-32BD-C348-B49D-64D25C734F84}"/>
              </a:ext>
            </a:extLst>
          </p:cNvPr>
          <p:cNvGraphicFramePr>
            <a:graphicFrameLocks noGrp="1"/>
          </p:cNvGraphicFramePr>
          <p:nvPr>
            <p:ph sz="quarter" idx="10"/>
            <p:extLst>
              <p:ext uri="{D42A27DB-BD31-4B8C-83A1-F6EECF244321}">
                <p14:modId xmlns:p14="http://schemas.microsoft.com/office/powerpoint/2010/main" val="3894301648"/>
              </p:ext>
            </p:extLst>
          </p:nvPr>
        </p:nvGraphicFramePr>
        <p:xfrm>
          <a:off x="1308957" y="847565"/>
          <a:ext cx="6526086" cy="3935380"/>
        </p:xfrm>
        <a:graphic>
          <a:graphicData uri="http://schemas.openxmlformats.org/drawingml/2006/table">
            <a:tbl>
              <a:tblPr firstRow="1" bandRow="1">
                <a:tableStyleId>{5C22544A-7EE6-4342-B048-85BDC9FD1C3A}</a:tableStyleId>
              </a:tblPr>
              <a:tblGrid>
                <a:gridCol w="3263043">
                  <a:extLst>
                    <a:ext uri="{9D8B030D-6E8A-4147-A177-3AD203B41FA5}">
                      <a16:colId xmlns:a16="http://schemas.microsoft.com/office/drawing/2014/main" val="3689168194"/>
                    </a:ext>
                  </a:extLst>
                </a:gridCol>
                <a:gridCol w="3263043">
                  <a:extLst>
                    <a:ext uri="{9D8B030D-6E8A-4147-A177-3AD203B41FA5}">
                      <a16:colId xmlns:a16="http://schemas.microsoft.com/office/drawing/2014/main" val="3117982371"/>
                    </a:ext>
                  </a:extLst>
                </a:gridCol>
              </a:tblGrid>
              <a:tr h="356962">
                <a:tc>
                  <a:txBody>
                    <a:bodyPr/>
                    <a:lstStyle/>
                    <a:p>
                      <a:pPr algn="ctr"/>
                      <a:r>
                        <a:rPr lang="en-US" dirty="0"/>
                        <a:t>Gene</a:t>
                      </a:r>
                    </a:p>
                  </a:txBody>
                  <a:tcPr/>
                </a:tc>
                <a:tc>
                  <a:txBody>
                    <a:bodyPr/>
                    <a:lstStyle/>
                    <a:p>
                      <a:pPr algn="ctr"/>
                      <a:r>
                        <a:rPr lang="en-US" dirty="0"/>
                        <a:t>Predicted probability</a:t>
                      </a:r>
                    </a:p>
                  </a:txBody>
                  <a:tcPr/>
                </a:tc>
                <a:extLst>
                  <a:ext uri="{0D108BD9-81ED-4DB2-BD59-A6C34878D82A}">
                    <a16:rowId xmlns:a16="http://schemas.microsoft.com/office/drawing/2014/main" val="1111211354"/>
                  </a:ext>
                </a:extLst>
              </a:tr>
              <a:tr h="356962">
                <a:tc>
                  <a:txBody>
                    <a:bodyPr/>
                    <a:lstStyle/>
                    <a:p>
                      <a:pPr algn="ctr" fontAlgn="b"/>
                      <a:r>
                        <a:rPr lang="en-US" sz="1200" b="0" i="0" u="none" strike="noStrike">
                          <a:solidFill>
                            <a:srgbClr val="000000"/>
                          </a:solidFill>
                          <a:effectLst/>
                          <a:latin typeface="Calibri" panose="020F0502020204030204" pitchFamily="34" charset="0"/>
                        </a:rPr>
                        <a:t>ACSL1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0.92</a:t>
                      </a:r>
                    </a:p>
                  </a:txBody>
                  <a:tcPr marL="9525" marR="9525" marT="9525" marB="0" anchor="b"/>
                </a:tc>
                <a:extLst>
                  <a:ext uri="{0D108BD9-81ED-4DB2-BD59-A6C34878D82A}">
                    <a16:rowId xmlns:a16="http://schemas.microsoft.com/office/drawing/2014/main" val="2727507099"/>
                  </a:ext>
                </a:extLst>
              </a:tr>
              <a:tr h="356962">
                <a:tc>
                  <a:txBody>
                    <a:bodyPr/>
                    <a:lstStyle/>
                    <a:p>
                      <a:pPr algn="ctr" fontAlgn="b"/>
                      <a:r>
                        <a:rPr lang="en-US" sz="1200" b="0" i="0" u="none" strike="noStrike">
                          <a:solidFill>
                            <a:srgbClr val="000000"/>
                          </a:solidFill>
                          <a:effectLst/>
                          <a:latin typeface="Calibri" panose="020F0502020204030204" pitchFamily="34" charset="0"/>
                        </a:rPr>
                        <a:t>ELOVL2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0.89</a:t>
                      </a:r>
                    </a:p>
                  </a:txBody>
                  <a:tcPr marL="9525" marR="9525" marT="9525" marB="0" anchor="b"/>
                </a:tc>
                <a:extLst>
                  <a:ext uri="{0D108BD9-81ED-4DB2-BD59-A6C34878D82A}">
                    <a16:rowId xmlns:a16="http://schemas.microsoft.com/office/drawing/2014/main" val="3484249512"/>
                  </a:ext>
                </a:extLst>
              </a:tr>
              <a:tr h="356962">
                <a:tc>
                  <a:txBody>
                    <a:bodyPr/>
                    <a:lstStyle/>
                    <a:p>
                      <a:pPr algn="ctr" fontAlgn="b"/>
                      <a:r>
                        <a:rPr lang="en-US" sz="1200" b="0" i="0" u="none" strike="noStrike">
                          <a:solidFill>
                            <a:srgbClr val="000000"/>
                          </a:solidFill>
                          <a:effectLst/>
                          <a:latin typeface="Calibri" panose="020F0502020204030204" pitchFamily="34" charset="0"/>
                        </a:rPr>
                        <a:t>ACOX1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0.88</a:t>
                      </a:r>
                    </a:p>
                  </a:txBody>
                  <a:tcPr marL="9525" marR="9525" marT="9525" marB="0" anchor="b"/>
                </a:tc>
                <a:extLst>
                  <a:ext uri="{0D108BD9-81ED-4DB2-BD59-A6C34878D82A}">
                    <a16:rowId xmlns:a16="http://schemas.microsoft.com/office/drawing/2014/main" val="4078842486"/>
                  </a:ext>
                </a:extLst>
              </a:tr>
              <a:tr h="356962">
                <a:tc>
                  <a:txBody>
                    <a:bodyPr/>
                    <a:lstStyle/>
                    <a:p>
                      <a:pPr algn="ctr" fontAlgn="b"/>
                      <a:r>
                        <a:rPr lang="en-US" sz="1200" b="0" i="0" u="none" strike="noStrike">
                          <a:solidFill>
                            <a:srgbClr val="000000"/>
                          </a:solidFill>
                          <a:effectLst/>
                          <a:latin typeface="Calibri" panose="020F0502020204030204" pitchFamily="34" charset="0"/>
                        </a:rPr>
                        <a:t>SOD1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0.87</a:t>
                      </a:r>
                    </a:p>
                  </a:txBody>
                  <a:tcPr marL="9525" marR="9525" marT="9525" marB="0" anchor="b"/>
                </a:tc>
                <a:extLst>
                  <a:ext uri="{0D108BD9-81ED-4DB2-BD59-A6C34878D82A}">
                    <a16:rowId xmlns:a16="http://schemas.microsoft.com/office/drawing/2014/main" val="1649679572"/>
                  </a:ext>
                </a:extLst>
              </a:tr>
              <a:tr h="356962">
                <a:tc>
                  <a:txBody>
                    <a:bodyPr/>
                    <a:lstStyle/>
                    <a:p>
                      <a:pPr algn="ctr" fontAlgn="b"/>
                      <a:r>
                        <a:rPr lang="en-US" sz="1200" b="0" i="0" u="none" strike="noStrike">
                          <a:solidFill>
                            <a:srgbClr val="000000"/>
                          </a:solidFill>
                          <a:effectLst/>
                          <a:latin typeface="Calibri" panose="020F0502020204030204" pitchFamily="34" charset="0"/>
                        </a:rPr>
                        <a:t>RBP4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0.87</a:t>
                      </a:r>
                    </a:p>
                  </a:txBody>
                  <a:tcPr marL="9525" marR="9525" marT="9525" marB="0" anchor="b"/>
                </a:tc>
                <a:extLst>
                  <a:ext uri="{0D108BD9-81ED-4DB2-BD59-A6C34878D82A}">
                    <a16:rowId xmlns:a16="http://schemas.microsoft.com/office/drawing/2014/main" val="1180052528"/>
                  </a:ext>
                </a:extLst>
              </a:tr>
              <a:tr h="356962">
                <a:tc>
                  <a:txBody>
                    <a:bodyPr/>
                    <a:lstStyle/>
                    <a:p>
                      <a:pPr algn="ctr" fontAlgn="b"/>
                      <a:r>
                        <a:rPr lang="en-US" sz="1200" b="0" i="0" u="none" strike="noStrike">
                          <a:solidFill>
                            <a:srgbClr val="000000"/>
                          </a:solidFill>
                          <a:effectLst/>
                          <a:latin typeface="Calibri" panose="020F0502020204030204" pitchFamily="34" charset="0"/>
                        </a:rPr>
                        <a:t>HMGCS1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0.86</a:t>
                      </a:r>
                    </a:p>
                  </a:txBody>
                  <a:tcPr marL="9525" marR="9525" marT="9525" marB="0" anchor="b"/>
                </a:tc>
                <a:extLst>
                  <a:ext uri="{0D108BD9-81ED-4DB2-BD59-A6C34878D82A}">
                    <a16:rowId xmlns:a16="http://schemas.microsoft.com/office/drawing/2014/main" val="4235943655"/>
                  </a:ext>
                </a:extLst>
              </a:tr>
              <a:tr h="356962">
                <a:tc>
                  <a:txBody>
                    <a:bodyPr/>
                    <a:lstStyle/>
                    <a:p>
                      <a:pPr algn="ctr" fontAlgn="b"/>
                      <a:r>
                        <a:rPr lang="en-US" sz="1200" b="0" i="0" u="none" strike="noStrike" dirty="0">
                          <a:solidFill>
                            <a:srgbClr val="000000"/>
                          </a:solidFill>
                          <a:effectLst/>
                          <a:latin typeface="Calibri" panose="020F0502020204030204" pitchFamily="34" charset="0"/>
                        </a:rPr>
                        <a:t>APOA1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0.84</a:t>
                      </a:r>
                    </a:p>
                  </a:txBody>
                  <a:tcPr marL="9525" marR="9525" marT="9525" marB="0" anchor="b"/>
                </a:tc>
                <a:extLst>
                  <a:ext uri="{0D108BD9-81ED-4DB2-BD59-A6C34878D82A}">
                    <a16:rowId xmlns:a16="http://schemas.microsoft.com/office/drawing/2014/main" val="1215131532"/>
                  </a:ext>
                </a:extLst>
              </a:tr>
              <a:tr h="356962">
                <a:tc>
                  <a:txBody>
                    <a:bodyPr/>
                    <a:lstStyle/>
                    <a:p>
                      <a:pPr algn="ctr" fontAlgn="b"/>
                      <a:r>
                        <a:rPr lang="en-US" sz="1200" b="0" i="0" u="none" strike="noStrike" dirty="0">
                          <a:solidFill>
                            <a:srgbClr val="000000"/>
                          </a:solidFill>
                          <a:effectLst/>
                          <a:latin typeface="Calibri" panose="020F0502020204030204" pitchFamily="34" charset="0"/>
                        </a:rPr>
                        <a:t>APOA4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4063597343"/>
                  </a:ext>
                </a:extLst>
              </a:tr>
              <a:tr h="356962">
                <a:tc>
                  <a:txBody>
                    <a:bodyPr/>
                    <a:lstStyle/>
                    <a:p>
                      <a:pPr algn="ctr" fontAlgn="b"/>
                      <a:r>
                        <a:rPr lang="en-US" sz="1200" b="0" i="0" u="none" strike="noStrike">
                          <a:solidFill>
                            <a:srgbClr val="000000"/>
                          </a:solidFill>
                          <a:effectLst/>
                          <a:latin typeface="Calibri" panose="020F0502020204030204" pitchFamily="34" charset="0"/>
                        </a:rPr>
                        <a:t>APOC3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267371924"/>
                  </a:ext>
                </a:extLst>
              </a:tr>
              <a:tr h="356962">
                <a:tc>
                  <a:txBody>
                    <a:bodyPr/>
                    <a:lstStyle/>
                    <a:p>
                      <a:pPr algn="ctr" fontAlgn="b"/>
                      <a:r>
                        <a:rPr lang="en-US" sz="1200" b="0" i="0" u="none" strike="noStrike">
                          <a:solidFill>
                            <a:srgbClr val="000000"/>
                          </a:solidFill>
                          <a:effectLst/>
                          <a:latin typeface="Calibri" panose="020F0502020204030204" pitchFamily="34" charset="0"/>
                        </a:rPr>
                        <a:t>PON1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1983863423"/>
                  </a:ext>
                </a:extLst>
              </a:tr>
            </a:tbl>
          </a:graphicData>
        </a:graphic>
      </p:graphicFrame>
    </p:spTree>
    <p:extLst>
      <p:ext uri="{BB962C8B-B14F-4D97-AF65-F5344CB8AC3E}">
        <p14:creationId xmlns:p14="http://schemas.microsoft.com/office/powerpoint/2010/main" val="1135380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F03C-F4C5-5F42-AC85-FE1A8C2750A1}"/>
              </a:ext>
            </a:extLst>
          </p:cNvPr>
          <p:cNvSpPr>
            <a:spLocks noGrp="1"/>
          </p:cNvSpPr>
          <p:nvPr>
            <p:ph type="title"/>
          </p:nvPr>
        </p:nvSpPr>
        <p:spPr/>
        <p:txBody>
          <a:bodyPr/>
          <a:lstStyle/>
          <a:p>
            <a:r>
              <a:rPr lang="en-US" dirty="0"/>
              <a:t>TCEA3</a:t>
            </a:r>
          </a:p>
        </p:txBody>
      </p:sp>
      <p:sp>
        <p:nvSpPr>
          <p:cNvPr id="3" name="Content Placeholder 2">
            <a:extLst>
              <a:ext uri="{FF2B5EF4-FFF2-40B4-BE49-F238E27FC236}">
                <a16:creationId xmlns:a16="http://schemas.microsoft.com/office/drawing/2014/main" id="{A8465CCB-EA9B-674F-8A42-5264F32E5621}"/>
              </a:ext>
            </a:extLst>
          </p:cNvPr>
          <p:cNvSpPr>
            <a:spLocks noGrp="1"/>
          </p:cNvSpPr>
          <p:nvPr>
            <p:ph sz="quarter" idx="10"/>
          </p:nvPr>
        </p:nvSpPr>
        <p:spPr/>
        <p:txBody>
          <a:bodyPr/>
          <a:lstStyle/>
          <a:p>
            <a:pPr>
              <a:buFontTx/>
              <a:buChar char="-"/>
            </a:pPr>
            <a:r>
              <a:rPr lang="en-US" dirty="0"/>
              <a:t>Predicted probability: 0.22</a:t>
            </a:r>
          </a:p>
          <a:p>
            <a:pPr>
              <a:buFontTx/>
              <a:buChar char="-"/>
            </a:pPr>
            <a:r>
              <a:rPr lang="en-US" dirty="0"/>
              <a:t>Not annotated with any functional modules</a:t>
            </a:r>
          </a:p>
          <a:p>
            <a:pPr>
              <a:buFontTx/>
              <a:buChar char="-"/>
            </a:pPr>
            <a:r>
              <a:rPr lang="en-US" dirty="0"/>
              <a:t>Not in set of known NASH genes (curated or </a:t>
            </a:r>
            <a:r>
              <a:rPr lang="en-US" dirty="0" err="1"/>
              <a:t>BeFree</a:t>
            </a:r>
            <a:r>
              <a:rPr lang="en-US" dirty="0"/>
              <a:t>)</a:t>
            </a:r>
          </a:p>
          <a:p>
            <a:pPr>
              <a:buFontTx/>
              <a:buChar char="-"/>
            </a:pPr>
            <a:r>
              <a:rPr lang="en-US" dirty="0"/>
              <a:t>Low similarity score to NASH vector</a:t>
            </a:r>
          </a:p>
        </p:txBody>
      </p:sp>
    </p:spTree>
    <p:extLst>
      <p:ext uri="{BB962C8B-B14F-4D97-AF65-F5344CB8AC3E}">
        <p14:creationId xmlns:p14="http://schemas.microsoft.com/office/powerpoint/2010/main" val="186203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5AFA-4B1B-B143-B15F-C50DE34F673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DB07A5-0133-7F45-8A57-87CC53587521}"/>
              </a:ext>
            </a:extLst>
          </p:cNvPr>
          <p:cNvSpPr>
            <a:spLocks noGrp="1"/>
          </p:cNvSpPr>
          <p:nvPr>
            <p:ph sz="quarter" idx="10"/>
          </p:nvPr>
        </p:nvSpPr>
        <p:spPr/>
        <p:txBody>
          <a:bodyPr/>
          <a:lstStyle/>
          <a:p>
            <a:r>
              <a:rPr lang="en-US" dirty="0"/>
              <a:t>1. Refine model</a:t>
            </a:r>
          </a:p>
          <a:p>
            <a:pPr>
              <a:buFontTx/>
              <a:buChar char="-"/>
            </a:pPr>
            <a:r>
              <a:rPr lang="en-US" dirty="0"/>
              <a:t>Refine set of NASH genes</a:t>
            </a:r>
          </a:p>
          <a:p>
            <a:pPr>
              <a:buFontTx/>
              <a:buChar char="-"/>
            </a:pPr>
            <a:r>
              <a:rPr lang="en-US" dirty="0"/>
              <a:t>Feature selection and importance</a:t>
            </a:r>
          </a:p>
          <a:p>
            <a:pPr>
              <a:buFontTx/>
              <a:buChar char="-"/>
            </a:pPr>
            <a:r>
              <a:rPr lang="en-US" dirty="0"/>
              <a:t>Sampling methods for class imbalance</a:t>
            </a:r>
          </a:p>
          <a:p>
            <a:pPr marL="0" indent="0"/>
            <a:endParaRPr lang="en-US" dirty="0"/>
          </a:p>
          <a:p>
            <a:pPr marL="0" indent="0"/>
            <a:r>
              <a:rPr lang="en-US" dirty="0"/>
              <a:t>2. Rank drug targets by using model predictions</a:t>
            </a:r>
          </a:p>
          <a:p>
            <a:pPr marL="285750" indent="-285750">
              <a:buFontTx/>
              <a:buChar char="-"/>
            </a:pPr>
            <a:r>
              <a:rPr lang="en-US" dirty="0"/>
              <a:t>Validate using known drugs in development for NASH</a:t>
            </a:r>
          </a:p>
          <a:p>
            <a:pPr marL="0" indent="0"/>
            <a:endParaRPr lang="en-US" dirty="0"/>
          </a:p>
        </p:txBody>
      </p:sp>
    </p:spTree>
    <p:extLst>
      <p:ext uri="{BB962C8B-B14F-4D97-AF65-F5344CB8AC3E}">
        <p14:creationId xmlns:p14="http://schemas.microsoft.com/office/powerpoint/2010/main" val="176769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EF65-F6C8-BE40-9F4D-AA1923920E78}"/>
              </a:ext>
            </a:extLst>
          </p:cNvPr>
          <p:cNvSpPr>
            <a:spLocks noGrp="1"/>
          </p:cNvSpPr>
          <p:nvPr>
            <p:ph type="title"/>
          </p:nvPr>
        </p:nvSpPr>
        <p:spPr/>
        <p:txBody>
          <a:bodyPr/>
          <a:lstStyle/>
          <a:p>
            <a:r>
              <a:rPr lang="en-US" dirty="0"/>
              <a:t>Paper: node2vec + GO + SMOTE + feature selection</a:t>
            </a:r>
          </a:p>
        </p:txBody>
      </p:sp>
      <p:sp>
        <p:nvSpPr>
          <p:cNvPr id="3" name="Content Placeholder 2">
            <a:extLst>
              <a:ext uri="{FF2B5EF4-FFF2-40B4-BE49-F238E27FC236}">
                <a16:creationId xmlns:a16="http://schemas.microsoft.com/office/drawing/2014/main" id="{4E412A23-4212-B84A-ABBF-0C21C1EA930B}"/>
              </a:ext>
            </a:extLst>
          </p:cNvPr>
          <p:cNvSpPr>
            <a:spLocks noGrp="1"/>
          </p:cNvSpPr>
          <p:nvPr>
            <p:ph sz="quarter" idx="10"/>
          </p:nvPr>
        </p:nvSpPr>
        <p:spPr/>
        <p:txBody>
          <a:bodyPr/>
          <a:lstStyle/>
          <a:p>
            <a:pPr>
              <a:buFontTx/>
              <a:buChar char="-"/>
            </a:pPr>
            <a:r>
              <a:rPr lang="en-US" dirty="0"/>
              <a:t>Features: gene embeddings, gene embeddings + GO annotations (one hot)</a:t>
            </a:r>
          </a:p>
          <a:p>
            <a:pPr>
              <a:buFontTx/>
              <a:buChar char="-"/>
            </a:pPr>
            <a:r>
              <a:rPr lang="en-US" dirty="0"/>
              <a:t>SMOTE vs ROSE oversampling</a:t>
            </a:r>
          </a:p>
          <a:p>
            <a:pPr>
              <a:buFontTx/>
              <a:buChar char="-"/>
            </a:pPr>
            <a:r>
              <a:rPr lang="en-US" dirty="0"/>
              <a:t>4 different R feature selection packages</a:t>
            </a:r>
          </a:p>
        </p:txBody>
      </p:sp>
    </p:spTree>
    <p:extLst>
      <p:ext uri="{BB962C8B-B14F-4D97-AF65-F5344CB8AC3E}">
        <p14:creationId xmlns:p14="http://schemas.microsoft.com/office/powerpoint/2010/main" val="233331020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033628" y="1231774"/>
            <a:ext cx="7700963" cy="2375289"/>
          </a:xfrm>
        </p:spPr>
        <p:txBody>
          <a:bodyPr>
            <a:noAutofit/>
          </a:bodyPr>
          <a:lstStyle/>
          <a:p>
            <a:pPr>
              <a:buAutoNum type="arabicPeriod"/>
            </a:pPr>
            <a:r>
              <a:rPr lang="en-US" sz="2000" dirty="0"/>
              <a:t>Build model to predict novel NASH disease genes</a:t>
            </a:r>
          </a:p>
          <a:p>
            <a:pPr lvl="2">
              <a:buAutoNum type="arabicPeriod"/>
            </a:pPr>
            <a:r>
              <a:rPr lang="en-US" sz="2000" dirty="0"/>
              <a:t> Network embedding and functional annotations</a:t>
            </a:r>
          </a:p>
          <a:p>
            <a:pPr lvl="2">
              <a:buAutoNum type="arabicPeriod"/>
            </a:pPr>
            <a:r>
              <a:rPr lang="en-US" sz="2000" dirty="0"/>
              <a:t> Model refinement and feature selection</a:t>
            </a:r>
          </a:p>
          <a:p>
            <a:pPr lvl="2">
              <a:buAutoNum type="arabicPeriod"/>
            </a:pPr>
            <a:r>
              <a:rPr lang="en-US" sz="2000" dirty="0"/>
              <a:t> Validate with experimental data</a:t>
            </a:r>
          </a:p>
          <a:p>
            <a:pPr marL="457200" indent="-457200">
              <a:buFont typeface="+mj-lt"/>
              <a:buAutoNum type="arabicPeriod"/>
            </a:pPr>
            <a:endParaRPr lang="en-US" sz="2000" dirty="0"/>
          </a:p>
          <a:p>
            <a:pPr marL="457200" indent="-457200">
              <a:buFont typeface="+mj-lt"/>
              <a:buAutoNum type="arabicPeriod"/>
            </a:pPr>
            <a:endParaRPr lang="en-US" sz="2000" dirty="0"/>
          </a:p>
          <a:p>
            <a:pPr>
              <a:buAutoNum type="arabicPeriod"/>
            </a:pPr>
            <a:r>
              <a:rPr lang="en-US" sz="2000" dirty="0"/>
              <a:t>Rank drug targets using model predictions</a:t>
            </a:r>
          </a:p>
        </p:txBody>
      </p:sp>
    </p:spTree>
    <p:extLst>
      <p:ext uri="{BB962C8B-B14F-4D97-AF65-F5344CB8AC3E}">
        <p14:creationId xmlns:p14="http://schemas.microsoft.com/office/powerpoint/2010/main" val="2576386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C530-C156-9F4C-88F9-CD8B0BFAD4DE}"/>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96399B67-4611-184F-83EC-1CF317AB81BB}"/>
              </a:ext>
            </a:extLst>
          </p:cNvPr>
          <p:cNvSpPr>
            <a:spLocks noGrp="1"/>
          </p:cNvSpPr>
          <p:nvPr>
            <p:ph sz="quarter" idx="10"/>
          </p:nvPr>
        </p:nvSpPr>
        <p:spPr/>
        <p:txBody>
          <a:bodyPr>
            <a:normAutofit fontScale="92500" lnSpcReduction="20000"/>
          </a:bodyPr>
          <a:lstStyle/>
          <a:p>
            <a:r>
              <a:rPr lang="en-US" sz="1400" dirty="0"/>
              <a:t>	All models: Linear SVM, error weighting based on class frequency, no cross validation, 80:20 train test split, resampling of training set</a:t>
            </a:r>
          </a:p>
          <a:p>
            <a:endParaRPr lang="en-US" sz="1400" dirty="0"/>
          </a:p>
          <a:p>
            <a:r>
              <a:rPr lang="en-US" sz="1400" u="sng" dirty="0"/>
              <a:t>Testing different combinations:</a:t>
            </a:r>
          </a:p>
          <a:p>
            <a:r>
              <a:rPr lang="en-US" sz="1400" dirty="0"/>
              <a:t>Feature types (3): gene embeddings vs all module scores vs selected scores</a:t>
            </a:r>
          </a:p>
          <a:p>
            <a:r>
              <a:rPr lang="en-US" sz="1400" dirty="0"/>
              <a:t>Sampling techniques (2): random </a:t>
            </a:r>
            <a:r>
              <a:rPr lang="en-US" sz="1400" dirty="0" err="1"/>
              <a:t>undersampling</a:t>
            </a:r>
            <a:r>
              <a:rPr lang="en-US" sz="1400" dirty="0"/>
              <a:t> (1:2) vs SMOTE oversampling</a:t>
            </a:r>
          </a:p>
          <a:p>
            <a:r>
              <a:rPr lang="en-US" sz="1400" dirty="0"/>
              <a:t>Positive class </a:t>
            </a:r>
            <a:r>
              <a:rPr lang="en-US" sz="1400" dirty="0" err="1"/>
              <a:t>geneset</a:t>
            </a:r>
            <a:r>
              <a:rPr lang="en-US" sz="1400" dirty="0"/>
              <a:t> (3): 70 curated (</a:t>
            </a:r>
            <a:r>
              <a:rPr lang="en-US" sz="1400" dirty="0" err="1"/>
              <a:t>disgenet</a:t>
            </a:r>
            <a:r>
              <a:rPr lang="en-US" sz="1400" dirty="0"/>
              <a:t>) vs 139 mouse genes (</a:t>
            </a:r>
            <a:r>
              <a:rPr lang="en-US" sz="1400" dirty="0" err="1"/>
              <a:t>svensson</a:t>
            </a:r>
            <a:r>
              <a:rPr lang="en-US" sz="1400" dirty="0"/>
              <a:t> lab) vs 401 literature mined (</a:t>
            </a:r>
            <a:r>
              <a:rPr lang="en-US" sz="1400" dirty="0" err="1"/>
              <a:t>disgenet</a:t>
            </a:r>
            <a:r>
              <a:rPr lang="en-US" sz="1400" dirty="0"/>
              <a:t> - befree)</a:t>
            </a:r>
          </a:p>
          <a:p>
            <a:r>
              <a:rPr lang="en-US" sz="1400" dirty="0"/>
              <a:t>Random seeds (for sampling, train/test split): 10</a:t>
            </a:r>
          </a:p>
          <a:p>
            <a:endParaRPr lang="en-US" sz="1400" dirty="0"/>
          </a:p>
          <a:p>
            <a:endParaRPr lang="en-US" sz="1400" dirty="0"/>
          </a:p>
          <a:p>
            <a:r>
              <a:rPr lang="en-US" sz="1400" dirty="0"/>
              <a:t>What we want to know:</a:t>
            </a:r>
          </a:p>
          <a:p>
            <a:pPr>
              <a:buFontTx/>
              <a:buChar char="-"/>
            </a:pPr>
            <a:r>
              <a:rPr lang="en-US" sz="1400" dirty="0"/>
              <a:t>Which performs better, gene embeddings directly or scores that are created based on biological grouping?</a:t>
            </a:r>
          </a:p>
          <a:p>
            <a:pPr>
              <a:buFontTx/>
              <a:buChar char="-"/>
            </a:pPr>
            <a:r>
              <a:rPr lang="en-US" sz="1400" dirty="0"/>
              <a:t>Does the resampling method have an effect?</a:t>
            </a:r>
          </a:p>
          <a:p>
            <a:pPr>
              <a:buFontTx/>
              <a:buChar char="-"/>
            </a:pPr>
            <a:r>
              <a:rPr lang="en-US" sz="1400" dirty="0"/>
              <a:t>How do predictions/performance differ when using genes from different sources as positive class?</a:t>
            </a:r>
          </a:p>
          <a:p>
            <a:pPr>
              <a:buFontTx/>
              <a:buChar char="-"/>
            </a:pPr>
            <a:r>
              <a:rPr lang="en-US" sz="1400" dirty="0"/>
              <a:t>Does the random selection of train and test set change the predictions noticeably?</a:t>
            </a:r>
          </a:p>
          <a:p>
            <a:endParaRPr lang="en-US" sz="1400" dirty="0"/>
          </a:p>
        </p:txBody>
      </p:sp>
    </p:spTree>
    <p:extLst>
      <p:ext uri="{BB962C8B-B14F-4D97-AF65-F5344CB8AC3E}">
        <p14:creationId xmlns:p14="http://schemas.microsoft.com/office/powerpoint/2010/main" val="35449907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2050836915"/>
              </p:ext>
            </p:extLst>
          </p:nvPr>
        </p:nvGraphicFramePr>
        <p:xfrm>
          <a:off x="1074812" y="862923"/>
          <a:ext cx="6994376" cy="3944997"/>
        </p:xfrm>
        <a:graphic>
          <a:graphicData uri="http://schemas.openxmlformats.org/drawingml/2006/table">
            <a:tbl>
              <a:tblPr firstRow="1" bandRow="1">
                <a:tableStyleId>{5C22544A-7EE6-4342-B048-85BDC9FD1C3A}</a:tableStyleId>
              </a:tblPr>
              <a:tblGrid>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Cytokines and cytokine receptors</a:t>
                      </a:r>
                    </a:p>
                  </a:txBody>
                  <a:tcPr>
                    <a:solidFill>
                      <a:schemeClr val="accent3">
                        <a:lumMod val="20000"/>
                        <a:lumOff val="80000"/>
                      </a:schemeClr>
                    </a:solidFill>
                  </a:tcPr>
                </a:tc>
                <a:tc>
                  <a:txBody>
                    <a:bodyPr/>
                    <a:lstStyle/>
                    <a:p>
                      <a:r>
                        <a:rPr lang="en-US" sz="1400" dirty="0"/>
                        <a:t>Our cytokine network</a:t>
                      </a:r>
                    </a:p>
                  </a:txBody>
                  <a:tcPr>
                    <a:solidFill>
                      <a:schemeClr val="accent3">
                        <a:lumMod val="20000"/>
                        <a:lumOff val="80000"/>
                      </a:schemeClr>
                    </a:solidFill>
                  </a:tcPr>
                </a:tc>
                <a:tc>
                  <a:txBody>
                    <a:bodyPr/>
                    <a:lstStyle/>
                    <a:p>
                      <a:r>
                        <a:rPr lang="en-US" sz="1400" dirty="0"/>
                        <a:t>3</a:t>
                      </a:r>
                    </a:p>
                  </a:txBody>
                  <a:tcPr>
                    <a:solidFill>
                      <a:schemeClr val="accent3">
                        <a:lumMod val="20000"/>
                        <a:lumOff val="80000"/>
                      </a:schemeClr>
                    </a:solidFill>
                  </a:tcPr>
                </a:tc>
                <a:extLst>
                  <a:ext uri="{0D108BD9-81ED-4DB2-BD59-A6C34878D82A}">
                    <a16:rowId xmlns:a16="http://schemas.microsoft.com/office/drawing/2014/main" val="3127245923"/>
                  </a:ext>
                </a:extLst>
              </a:tr>
              <a:tr h="471803">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NASH genes</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Collaboration with </a:t>
            </a:r>
            <a:r>
              <a:rPr lang="en-US" dirty="0" err="1"/>
              <a:t>Svensson</a:t>
            </a:r>
            <a:r>
              <a:rPr lang="en-US" dirty="0"/>
              <a:t> Lab: Validation data</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lnSpcReduction="100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marL="0" indent="0"/>
            <a:endParaRPr lang="en-US" dirty="0"/>
          </a:p>
          <a:p>
            <a:pPr marL="0" indent="0"/>
            <a:r>
              <a:rPr lang="en-US" dirty="0"/>
              <a:t>Overlap with our genes:</a:t>
            </a:r>
          </a:p>
          <a:p>
            <a:pPr marL="285750" indent="-285750">
              <a:buFontTx/>
              <a:buChar char="-"/>
            </a:pPr>
            <a:r>
              <a:rPr lang="en-US" dirty="0"/>
              <a:t>139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dirty="0"/>
              <a:t>Initial model:</a:t>
            </a:r>
          </a:p>
          <a:p>
            <a:pPr marL="285750" indent="-285750">
              <a:buFontTx/>
              <a:buChar char="-"/>
            </a:pPr>
            <a:r>
              <a:rPr lang="en-US" dirty="0"/>
              <a:t>Score genes by cosine similarity to summed NASH vector</a:t>
            </a:r>
          </a:p>
          <a:p>
            <a:pPr marL="0" indent="0"/>
            <a:endParaRPr lang="en-US" dirty="0"/>
          </a:p>
          <a:p>
            <a:pPr marL="0" indent="0"/>
            <a:r>
              <a:rPr lang="en-US"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194561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84C8-88F3-E549-9057-0E01076F9255}"/>
              </a:ext>
            </a:extLst>
          </p:cNvPr>
          <p:cNvSpPr>
            <a:spLocks noGrp="1"/>
          </p:cNvSpPr>
          <p:nvPr>
            <p:ph type="title"/>
          </p:nvPr>
        </p:nvSpPr>
        <p:spPr/>
        <p:txBody>
          <a:bodyPr/>
          <a:lstStyle/>
          <a:p>
            <a:r>
              <a:rPr lang="en-US" dirty="0"/>
              <a:t>Goal: Model to predict NASH genes</a:t>
            </a:r>
          </a:p>
        </p:txBody>
      </p:sp>
      <p:sp>
        <p:nvSpPr>
          <p:cNvPr id="3" name="Content Placeholder 2">
            <a:extLst>
              <a:ext uri="{FF2B5EF4-FFF2-40B4-BE49-F238E27FC236}">
                <a16:creationId xmlns:a16="http://schemas.microsoft.com/office/drawing/2014/main" id="{FBB5AAF6-6EA3-5C4C-BFB0-CCB6C0DD41FE}"/>
              </a:ext>
            </a:extLst>
          </p:cNvPr>
          <p:cNvSpPr>
            <a:spLocks noGrp="1"/>
          </p:cNvSpPr>
          <p:nvPr>
            <p:ph sz="quarter" idx="10"/>
          </p:nvPr>
        </p:nvSpPr>
        <p:spPr/>
        <p:txBody>
          <a:bodyPr>
            <a:normAutofit fontScale="92500" lnSpcReduction="20000"/>
          </a:bodyPr>
          <a:lstStyle/>
          <a:p>
            <a:pPr marL="0" indent="0"/>
            <a:r>
              <a:rPr lang="en-US" b="1" dirty="0"/>
              <a:t>Initial model:</a:t>
            </a:r>
          </a:p>
          <a:p>
            <a:pPr marL="285750" indent="-285750">
              <a:buFontTx/>
              <a:buChar char="-"/>
            </a:pPr>
            <a:r>
              <a:rPr lang="en-US" dirty="0"/>
              <a:t>Score genes by cosine similarity to summed NASH vector</a:t>
            </a:r>
          </a:p>
          <a:p>
            <a:pPr marL="0" indent="0"/>
            <a:endParaRPr lang="en-US" dirty="0"/>
          </a:p>
          <a:p>
            <a:pPr marL="0" indent="0"/>
            <a:r>
              <a:rPr lang="en-US" dirty="0"/>
              <a:t>Refined models:</a:t>
            </a:r>
          </a:p>
          <a:p>
            <a:pPr>
              <a:buFontTx/>
              <a:buChar char="-"/>
            </a:pPr>
            <a:r>
              <a:rPr lang="en-US" dirty="0"/>
              <a:t>Linear SVM classifier with random </a:t>
            </a:r>
            <a:r>
              <a:rPr lang="en-US" dirty="0" err="1"/>
              <a:t>undersampling</a:t>
            </a:r>
            <a:endParaRPr lang="en-US" dirty="0"/>
          </a:p>
          <a:p>
            <a:pPr>
              <a:buFontTx/>
              <a:buChar char="-"/>
            </a:pPr>
            <a:r>
              <a:rPr lang="en-US" dirty="0"/>
              <a:t>Positive class = curated list of 70 NASH genes</a:t>
            </a:r>
          </a:p>
          <a:p>
            <a:pPr>
              <a:buFontTx/>
              <a:buChar char="-"/>
            </a:pPr>
            <a:r>
              <a:rPr lang="en-US" dirty="0"/>
              <a:t>Negative class = 14,634 other embedded genes</a:t>
            </a:r>
          </a:p>
          <a:p>
            <a:pPr marL="0" indent="0"/>
            <a:endParaRPr lang="en-US" dirty="0"/>
          </a:p>
          <a:p>
            <a:pPr marL="0" indent="0"/>
            <a:r>
              <a:rPr lang="en-US" dirty="0"/>
              <a:t>	Model 1 </a:t>
            </a:r>
          </a:p>
          <a:p>
            <a:pPr marL="0" indent="0"/>
            <a:r>
              <a:rPr lang="en-US" dirty="0"/>
              <a:t>		Features = gene embeddings (64 dimensions)</a:t>
            </a:r>
          </a:p>
          <a:p>
            <a:pPr marL="0" indent="0"/>
            <a:r>
              <a:rPr lang="en-US" dirty="0">
                <a:solidFill>
                  <a:schemeClr val="tx1"/>
                </a:solidFill>
              </a:rPr>
              <a:t>	Model 2:</a:t>
            </a:r>
          </a:p>
          <a:p>
            <a:pPr marL="0" indent="0"/>
            <a:r>
              <a:rPr lang="en-US" dirty="0">
                <a:solidFill>
                  <a:schemeClr val="tx1"/>
                </a:solidFill>
              </a:rPr>
              <a:t>		Features = module similarity scores (237 dimensions)</a:t>
            </a:r>
          </a:p>
          <a:p>
            <a:pPr marL="1317625" lvl="4" indent="-285750">
              <a:buFont typeface="Arial" panose="020B0604020202020204" pitchFamily="34" charset="0"/>
              <a:buChar char="•"/>
            </a:pPr>
            <a:r>
              <a:rPr lang="en-US" dirty="0">
                <a:solidFill>
                  <a:schemeClr val="tx1"/>
                </a:solidFill>
              </a:rPr>
              <a:t>Module similarity score: cosine similarity of gene embedding to summed module vector</a:t>
            </a:r>
          </a:p>
          <a:p>
            <a:pPr marL="973137" lvl="3" indent="-285750">
              <a:buFont typeface="Arial" panose="020B0604020202020204" pitchFamily="34" charset="0"/>
              <a:buChar char="•"/>
            </a:pPr>
            <a:endParaRPr lang="en-US" dirty="0">
              <a:solidFill>
                <a:schemeClr val="tx1"/>
              </a:solidFill>
            </a:endParaRPr>
          </a:p>
          <a:p>
            <a:pPr marL="687388" lvl="2" indent="-342900">
              <a:buAutoNum type="arabicParenR"/>
            </a:pPr>
            <a:endParaRPr lang="en-US" dirty="0"/>
          </a:p>
          <a:p>
            <a:pPr lvl="2">
              <a:buFontTx/>
              <a:buChar char="-"/>
            </a:pPr>
            <a:endParaRPr lang="en-US" dirty="0"/>
          </a:p>
          <a:p>
            <a:pPr>
              <a:buFontTx/>
              <a:buChar char="-"/>
            </a:pPr>
            <a:endParaRPr lang="en-US" dirty="0"/>
          </a:p>
        </p:txBody>
      </p:sp>
    </p:spTree>
    <p:extLst>
      <p:ext uri="{BB962C8B-B14F-4D97-AF65-F5344CB8AC3E}">
        <p14:creationId xmlns:p14="http://schemas.microsoft.com/office/powerpoint/2010/main" val="167496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7C69-BEE2-7641-B576-99BAF44DFCC3}"/>
              </a:ext>
            </a:extLst>
          </p:cNvPr>
          <p:cNvSpPr>
            <a:spLocks noGrp="1"/>
          </p:cNvSpPr>
          <p:nvPr>
            <p:ph type="title"/>
          </p:nvPr>
        </p:nvSpPr>
        <p:spPr/>
        <p:txBody>
          <a:bodyPr/>
          <a:lstStyle/>
          <a:p>
            <a:r>
              <a:rPr lang="en-US" dirty="0"/>
              <a:t>Initial model: Similarity score to NASH vector</a:t>
            </a:r>
          </a:p>
        </p:txBody>
      </p:sp>
      <p:sp>
        <p:nvSpPr>
          <p:cNvPr id="3" name="Content Placeholder 2">
            <a:extLst>
              <a:ext uri="{FF2B5EF4-FFF2-40B4-BE49-F238E27FC236}">
                <a16:creationId xmlns:a16="http://schemas.microsoft.com/office/drawing/2014/main" id="{753D445D-B55C-8A44-86EF-765AACEA715E}"/>
              </a:ext>
            </a:extLst>
          </p:cNvPr>
          <p:cNvSpPr>
            <a:spLocks noGrp="1"/>
          </p:cNvSpPr>
          <p:nvPr>
            <p:ph sz="quarter" idx="10"/>
          </p:nvPr>
        </p:nvSpPr>
        <p:spPr>
          <a:xfrm>
            <a:off x="2681785" y="4013244"/>
            <a:ext cx="3616323" cy="3759042"/>
          </a:xfrm>
        </p:spPr>
        <p:txBody>
          <a:bodyPr/>
          <a:lstStyle/>
          <a:p>
            <a:r>
              <a:rPr lang="en-US" dirty="0"/>
              <a:t>Pearson correlation: 0.222, p = .01</a:t>
            </a:r>
          </a:p>
          <a:p>
            <a:endParaRPr lang="en-US" dirty="0"/>
          </a:p>
        </p:txBody>
      </p:sp>
      <p:pic>
        <p:nvPicPr>
          <p:cNvPr id="6" name="Picture 5" descr="Chart, scatter chart&#10;&#10;Description automatically generated">
            <a:extLst>
              <a:ext uri="{FF2B5EF4-FFF2-40B4-BE49-F238E27FC236}">
                <a16:creationId xmlns:a16="http://schemas.microsoft.com/office/drawing/2014/main" id="{04EF6849-7D73-294C-A722-04A387332D6C}"/>
              </a:ext>
            </a:extLst>
          </p:cNvPr>
          <p:cNvPicPr>
            <a:picLocks noChangeAspect="1"/>
          </p:cNvPicPr>
          <p:nvPr/>
        </p:nvPicPr>
        <p:blipFill>
          <a:blip r:embed="rId2"/>
          <a:stretch>
            <a:fillRect/>
          </a:stretch>
        </p:blipFill>
        <p:spPr>
          <a:xfrm>
            <a:off x="2527189" y="1280106"/>
            <a:ext cx="3925517" cy="2617011"/>
          </a:xfrm>
          <a:prstGeom prst="rect">
            <a:avLst/>
          </a:prstGeom>
        </p:spPr>
      </p:pic>
      <p:sp>
        <p:nvSpPr>
          <p:cNvPr id="9" name="TextBox 8">
            <a:extLst>
              <a:ext uri="{FF2B5EF4-FFF2-40B4-BE49-F238E27FC236}">
                <a16:creationId xmlns:a16="http://schemas.microsoft.com/office/drawing/2014/main" id="{3BCCE912-6A7D-A040-8A66-8F37F427048A}"/>
              </a:ext>
            </a:extLst>
          </p:cNvPr>
          <p:cNvSpPr txBox="1"/>
          <p:nvPr/>
        </p:nvSpPr>
        <p:spPr>
          <a:xfrm>
            <a:off x="1161288" y="950976"/>
            <a:ext cx="6207148" cy="369332"/>
          </a:xfrm>
          <a:prstGeom prst="rect">
            <a:avLst/>
          </a:prstGeom>
          <a:noFill/>
        </p:spPr>
        <p:txBody>
          <a:bodyPr wrap="none" rtlCol="0">
            <a:spAutoFit/>
          </a:bodyPr>
          <a:lstStyle/>
          <a:p>
            <a:pPr marL="285750" indent="-285750">
              <a:buFont typeface="Arial" panose="020B0604020202020204" pitchFamily="34" charset="0"/>
              <a:buChar char="•"/>
            </a:pPr>
            <a:r>
              <a:rPr lang="en-US" dirty="0"/>
              <a:t>NASH similarity score correlates with </a:t>
            </a:r>
            <a:r>
              <a:rPr lang="en-US" dirty="0" err="1"/>
              <a:t>LogFC</a:t>
            </a:r>
            <a:r>
              <a:rPr lang="en-US" dirty="0"/>
              <a:t> in mouse genes</a:t>
            </a:r>
          </a:p>
        </p:txBody>
      </p:sp>
    </p:spTree>
    <p:extLst>
      <p:ext uri="{BB962C8B-B14F-4D97-AF65-F5344CB8AC3E}">
        <p14:creationId xmlns:p14="http://schemas.microsoft.com/office/powerpoint/2010/main" val="502461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E266-6A96-F74A-8EB4-D0395AA55E9D}"/>
              </a:ext>
            </a:extLst>
          </p:cNvPr>
          <p:cNvSpPr>
            <a:spLocks noGrp="1"/>
          </p:cNvSpPr>
          <p:nvPr>
            <p:ph type="title"/>
          </p:nvPr>
        </p:nvSpPr>
        <p:spPr>
          <a:xfrm>
            <a:off x="558224" y="199013"/>
            <a:ext cx="7707862" cy="488024"/>
          </a:xfrm>
        </p:spPr>
        <p:txBody>
          <a:bodyPr/>
          <a:lstStyle/>
          <a:p>
            <a:r>
              <a:rPr lang="en-US" dirty="0"/>
              <a:t>Initial model: ranking drug targets </a:t>
            </a:r>
          </a:p>
        </p:txBody>
      </p:sp>
      <p:sp>
        <p:nvSpPr>
          <p:cNvPr id="3" name="Content Placeholder 2">
            <a:extLst>
              <a:ext uri="{FF2B5EF4-FFF2-40B4-BE49-F238E27FC236}">
                <a16:creationId xmlns:a16="http://schemas.microsoft.com/office/drawing/2014/main" id="{93B7AB44-8F4E-7440-9DA6-B54364BC2A76}"/>
              </a:ext>
            </a:extLst>
          </p:cNvPr>
          <p:cNvSpPr>
            <a:spLocks noGrp="1"/>
          </p:cNvSpPr>
          <p:nvPr>
            <p:ph sz="quarter" idx="10"/>
          </p:nvPr>
        </p:nvSpPr>
        <p:spPr>
          <a:xfrm>
            <a:off x="655661" y="1313677"/>
            <a:ext cx="3524883" cy="892683"/>
          </a:xfrm>
        </p:spPr>
        <p:txBody>
          <a:bodyPr/>
          <a:lstStyle/>
          <a:p>
            <a:r>
              <a:rPr lang="en-US" dirty="0"/>
              <a:t>Drug targets ranked by NASH similarity score</a:t>
            </a:r>
          </a:p>
        </p:txBody>
      </p:sp>
      <p:pic>
        <p:nvPicPr>
          <p:cNvPr id="4" name="Content Placeholder 11" descr="Chart, scatter chart&#10;&#10;Description automatically generated">
            <a:extLst>
              <a:ext uri="{FF2B5EF4-FFF2-40B4-BE49-F238E27FC236}">
                <a16:creationId xmlns:a16="http://schemas.microsoft.com/office/drawing/2014/main" id="{AD23C357-11E6-8C44-8C4F-E2746C066D27}"/>
              </a:ext>
            </a:extLst>
          </p:cNvPr>
          <p:cNvPicPr>
            <a:picLocks noChangeAspect="1"/>
          </p:cNvPicPr>
          <p:nvPr/>
        </p:nvPicPr>
        <p:blipFill>
          <a:blip r:embed="rId2"/>
          <a:stretch>
            <a:fillRect/>
          </a:stretch>
        </p:blipFill>
        <p:spPr>
          <a:xfrm>
            <a:off x="5045753" y="847565"/>
            <a:ext cx="4006771" cy="2175808"/>
          </a:xfrm>
          <a:prstGeom prst="rect">
            <a:avLst/>
          </a:prstGeom>
        </p:spPr>
      </p:pic>
      <p:pic>
        <p:nvPicPr>
          <p:cNvPr id="5" name="Content Placeholder 9" descr="Chart, scatter chart&#10;&#10;Description automatically generated">
            <a:extLst>
              <a:ext uri="{FF2B5EF4-FFF2-40B4-BE49-F238E27FC236}">
                <a16:creationId xmlns:a16="http://schemas.microsoft.com/office/drawing/2014/main" id="{963C8C37-2F6A-6044-9D90-CD2235565C8A}"/>
              </a:ext>
            </a:extLst>
          </p:cNvPr>
          <p:cNvPicPr>
            <a:picLocks noChangeAspect="1"/>
          </p:cNvPicPr>
          <p:nvPr/>
        </p:nvPicPr>
        <p:blipFill>
          <a:blip r:embed="rId3"/>
          <a:stretch>
            <a:fillRect/>
          </a:stretch>
        </p:blipFill>
        <p:spPr>
          <a:xfrm>
            <a:off x="5083925" y="2967692"/>
            <a:ext cx="4006770" cy="2175808"/>
          </a:xfrm>
          <a:prstGeom prst="rect">
            <a:avLst/>
          </a:prstGeom>
        </p:spPr>
      </p:pic>
      <p:pic>
        <p:nvPicPr>
          <p:cNvPr id="6" name="Picture 5" descr="Chart, bar chart&#10;&#10;Description automatically generated">
            <a:extLst>
              <a:ext uri="{FF2B5EF4-FFF2-40B4-BE49-F238E27FC236}">
                <a16:creationId xmlns:a16="http://schemas.microsoft.com/office/drawing/2014/main" id="{369F5958-218B-A342-AE08-A018AAC8D447}"/>
              </a:ext>
            </a:extLst>
          </p:cNvPr>
          <p:cNvPicPr>
            <a:picLocks noChangeAspect="1"/>
          </p:cNvPicPr>
          <p:nvPr/>
        </p:nvPicPr>
        <p:blipFill>
          <a:blip r:embed="rId4"/>
          <a:stretch>
            <a:fillRect/>
          </a:stretch>
        </p:blipFill>
        <p:spPr>
          <a:xfrm>
            <a:off x="250631" y="1935469"/>
            <a:ext cx="3929913" cy="2619942"/>
          </a:xfrm>
          <a:prstGeom prst="rect">
            <a:avLst/>
          </a:prstGeom>
        </p:spPr>
      </p:pic>
      <p:sp>
        <p:nvSpPr>
          <p:cNvPr id="7" name="TextBox 6">
            <a:extLst>
              <a:ext uri="{FF2B5EF4-FFF2-40B4-BE49-F238E27FC236}">
                <a16:creationId xmlns:a16="http://schemas.microsoft.com/office/drawing/2014/main" id="{F5566FE6-67BD-0547-8B12-156442AFD842}"/>
              </a:ext>
            </a:extLst>
          </p:cNvPr>
          <p:cNvSpPr txBox="1"/>
          <p:nvPr/>
        </p:nvSpPr>
        <p:spPr>
          <a:xfrm>
            <a:off x="5389068" y="446359"/>
            <a:ext cx="3118161" cy="369332"/>
          </a:xfrm>
          <a:prstGeom prst="rect">
            <a:avLst/>
          </a:prstGeom>
          <a:noFill/>
        </p:spPr>
        <p:txBody>
          <a:bodyPr wrap="none" rtlCol="0">
            <a:spAutoFit/>
          </a:bodyPr>
          <a:lstStyle/>
          <a:p>
            <a:r>
              <a:rPr lang="en-US" dirty="0"/>
              <a:t>Mouse gene similarity to drugs</a:t>
            </a:r>
          </a:p>
        </p:txBody>
      </p:sp>
    </p:spTree>
    <p:extLst>
      <p:ext uri="{BB962C8B-B14F-4D97-AF65-F5344CB8AC3E}">
        <p14:creationId xmlns:p14="http://schemas.microsoft.com/office/powerpoint/2010/main" val="404994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13257</TotalTime>
  <Words>1907</Words>
  <Application>Microsoft Macintosh PowerPoint</Application>
  <PresentationFormat>On-screen Show (16:9)</PresentationFormat>
  <Paragraphs>278</Paragraphs>
  <Slides>20</Slides>
  <Notes>15</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Source Sans Pro</vt:lpstr>
      <vt:lpstr>Source Sans Pro Semibold</vt:lpstr>
      <vt:lpstr>Wingdings</vt:lpstr>
      <vt:lpstr>SU_Preso_16x9_v6</vt:lpstr>
      <vt:lpstr>SU_Template_TopBar</vt:lpstr>
      <vt:lpstr>Network Methods to Uncover NASH Pathogenesis</vt:lpstr>
      <vt:lpstr>Goals</vt:lpstr>
      <vt:lpstr>Network Embedding and Annotation</vt:lpstr>
      <vt:lpstr>Data Sources: Gene Sets</vt:lpstr>
      <vt:lpstr>Collaboration with Svensson Lab: Validation data</vt:lpstr>
      <vt:lpstr>Goal: Model to predict NASH genes</vt:lpstr>
      <vt:lpstr>Goal: Model to predict NASH genes</vt:lpstr>
      <vt:lpstr>Initial model: Similarity score to NASH vector</vt:lpstr>
      <vt:lpstr>Initial model: ranking drug targets </vt:lpstr>
      <vt:lpstr>Goal: Model to predict NASH genes</vt:lpstr>
      <vt:lpstr>Model refinement: Module scores perform best</vt:lpstr>
      <vt:lpstr>Top 20 false positive predictions</vt:lpstr>
      <vt:lpstr>Module scores vs embeddings as features</vt:lpstr>
      <vt:lpstr>NASH mouse genes have higher predicted probabilities</vt:lpstr>
      <vt:lpstr>Predicted probability increases with LogFC</vt:lpstr>
      <vt:lpstr>Top 10 mouse gene predictions</vt:lpstr>
      <vt:lpstr>TCEA3</vt:lpstr>
      <vt:lpstr>Next Steps:</vt:lpstr>
      <vt:lpstr>Paper: node2vec + GO + SMOTE + feature selection</vt:lpstr>
      <vt:lpstr>Model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97</cp:revision>
  <dcterms:created xsi:type="dcterms:W3CDTF">2020-12-01T01:21:05Z</dcterms:created>
  <dcterms:modified xsi:type="dcterms:W3CDTF">2021-02-19T21:56:21Z</dcterms:modified>
</cp:coreProperties>
</file>