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19"/>
  </p:notesMasterIdLst>
  <p:handoutMasterIdLst>
    <p:handoutMasterId r:id="rId20"/>
  </p:handoutMasterIdLst>
  <p:sldIdLst>
    <p:sldId id="314" r:id="rId3"/>
    <p:sldId id="365" r:id="rId4"/>
    <p:sldId id="330" r:id="rId5"/>
    <p:sldId id="333" r:id="rId6"/>
    <p:sldId id="345" r:id="rId7"/>
    <p:sldId id="366" r:id="rId8"/>
    <p:sldId id="342" r:id="rId9"/>
    <p:sldId id="319" r:id="rId10"/>
    <p:sldId id="322" r:id="rId11"/>
    <p:sldId id="367" r:id="rId12"/>
    <p:sldId id="346" r:id="rId13"/>
    <p:sldId id="348" r:id="rId14"/>
    <p:sldId id="362" r:id="rId15"/>
    <p:sldId id="359" r:id="rId16"/>
    <p:sldId id="360" r:id="rId17"/>
    <p:sldId id="358" r:id="rId1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p:restoredTop sz="69617"/>
  </p:normalViewPr>
  <p:slideViewPr>
    <p:cSldViewPr snapToGrid="0" snapToObjects="1">
      <p:cViewPr varScale="1">
        <p:scale>
          <a:sx n="164" d="100"/>
          <a:sy n="164" d="100"/>
        </p:scale>
        <p:origin x="18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Model</a:t>
            </a:r>
            <a:r>
              <a:rPr lang="en-US" baseline="0" dirty="0"/>
              <a:t> predictions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Batch 1</c:v>
                </c:pt>
              </c:strCache>
            </c:strRef>
          </c:tx>
          <c:spPr>
            <a:solidFill>
              <a:srgbClr val="FFC000"/>
            </a:solidFill>
            <a:ln>
              <a:noFill/>
            </a:ln>
            <a:effectLst/>
          </c:spPr>
          <c:invertIfNegative val="0"/>
          <c:cat>
            <c:strRef>
              <c:f>Sheet1!$A$2:$A$3</c:f>
              <c:strCache>
                <c:ptCount val="2"/>
                <c:pt idx="0">
                  <c:v>Predicted NASH</c:v>
                </c:pt>
                <c:pt idx="1">
                  <c:v>Predicted NAFLD</c:v>
                </c:pt>
              </c:strCache>
            </c:strRef>
          </c:cat>
          <c:val>
            <c:numRef>
              <c:f>Sheet1!$B$2:$B$3</c:f>
              <c:numCache>
                <c:formatCode>General</c:formatCode>
                <c:ptCount val="2"/>
                <c:pt idx="0">
                  <c:v>0</c:v>
                </c:pt>
                <c:pt idx="1">
                  <c:v>1</c:v>
                </c:pt>
              </c:numCache>
            </c:numRef>
          </c:val>
          <c:extLst>
            <c:ext xmlns:c16="http://schemas.microsoft.com/office/drawing/2014/chart" uri="{C3380CC4-5D6E-409C-BE32-E72D297353CC}">
              <c16:uniqueId val="{00000000-BE5C-C441-A22F-D9439B3A2178}"/>
            </c:ext>
          </c:extLst>
        </c:ser>
        <c:ser>
          <c:idx val="1"/>
          <c:order val="1"/>
          <c:tx>
            <c:strRef>
              <c:f>Sheet1!$C$1</c:f>
              <c:strCache>
                <c:ptCount val="1"/>
                <c:pt idx="0">
                  <c:v>Batch 1 (incorrect)</c:v>
                </c:pt>
              </c:strCache>
            </c:strRef>
          </c:tx>
          <c:spPr>
            <a:pattFill prst="wdDnDiag">
              <a:fgClr>
                <a:schemeClr val="tx1"/>
              </a:fgClr>
              <a:bgClr>
                <a:srgbClr val="FFC000"/>
              </a:bgClr>
            </a:pattFill>
            <a:ln>
              <a:noFill/>
            </a:ln>
            <a:effectLst/>
          </c:spPr>
          <c:invertIfNegative val="0"/>
          <c:cat>
            <c:strRef>
              <c:f>Sheet1!$A$2:$A$3</c:f>
              <c:strCache>
                <c:ptCount val="2"/>
                <c:pt idx="0">
                  <c:v>Predicted NASH</c:v>
                </c:pt>
                <c:pt idx="1">
                  <c:v>Predicted NAFLD</c:v>
                </c:pt>
              </c:strCache>
            </c:strRef>
          </c:cat>
          <c:val>
            <c:numRef>
              <c:f>Sheet1!$C$2:$C$3</c:f>
              <c:numCache>
                <c:formatCode>General</c:formatCode>
                <c:ptCount val="2"/>
                <c:pt idx="0">
                  <c:v>0</c:v>
                </c:pt>
                <c:pt idx="1">
                  <c:v>5</c:v>
                </c:pt>
              </c:numCache>
            </c:numRef>
          </c:val>
          <c:extLst>
            <c:ext xmlns:c16="http://schemas.microsoft.com/office/drawing/2014/chart" uri="{C3380CC4-5D6E-409C-BE32-E72D297353CC}">
              <c16:uniqueId val="{00000001-BE5C-C441-A22F-D9439B3A2178}"/>
            </c:ext>
          </c:extLst>
        </c:ser>
        <c:ser>
          <c:idx val="2"/>
          <c:order val="2"/>
          <c:tx>
            <c:strRef>
              <c:f>Sheet1!$D$1</c:f>
              <c:strCache>
                <c:ptCount val="1"/>
                <c:pt idx="0">
                  <c:v>Batch 2</c:v>
                </c:pt>
              </c:strCache>
            </c:strRef>
          </c:tx>
          <c:spPr>
            <a:solidFill>
              <a:srgbClr val="00B050"/>
            </a:solidFill>
            <a:ln>
              <a:noFill/>
            </a:ln>
            <a:effectLst/>
          </c:spPr>
          <c:invertIfNegative val="0"/>
          <c:cat>
            <c:strRef>
              <c:f>Sheet1!$A$2:$A$3</c:f>
              <c:strCache>
                <c:ptCount val="2"/>
                <c:pt idx="0">
                  <c:v>Predicted NASH</c:v>
                </c:pt>
                <c:pt idx="1">
                  <c:v>Predicted NAFLD</c:v>
                </c:pt>
              </c:strCache>
            </c:strRef>
          </c:cat>
          <c:val>
            <c:numRef>
              <c:f>Sheet1!$D$2:$D$3</c:f>
              <c:numCache>
                <c:formatCode>General</c:formatCode>
                <c:ptCount val="2"/>
                <c:pt idx="0">
                  <c:v>0</c:v>
                </c:pt>
                <c:pt idx="1">
                  <c:v>0</c:v>
                </c:pt>
              </c:numCache>
            </c:numRef>
          </c:val>
          <c:extLst>
            <c:ext xmlns:c16="http://schemas.microsoft.com/office/drawing/2014/chart" uri="{C3380CC4-5D6E-409C-BE32-E72D297353CC}">
              <c16:uniqueId val="{00000002-BE5C-C441-A22F-D9439B3A2178}"/>
            </c:ext>
          </c:extLst>
        </c:ser>
        <c:ser>
          <c:idx val="3"/>
          <c:order val="3"/>
          <c:tx>
            <c:strRef>
              <c:f>Sheet1!$E$1</c:f>
              <c:strCache>
                <c:ptCount val="1"/>
                <c:pt idx="0">
                  <c:v>Batch 2 (incorrect)</c:v>
                </c:pt>
              </c:strCache>
            </c:strRef>
          </c:tx>
          <c:spPr>
            <a:pattFill prst="wdDnDiag">
              <a:fgClr>
                <a:schemeClr val="tx1"/>
              </a:fgClr>
              <a:bgClr>
                <a:srgbClr val="00B050"/>
              </a:bgClr>
            </a:pattFill>
            <a:ln>
              <a:noFill/>
            </a:ln>
            <a:effectLst/>
          </c:spPr>
          <c:invertIfNegative val="0"/>
          <c:cat>
            <c:strRef>
              <c:f>Sheet1!$A$2:$A$3</c:f>
              <c:strCache>
                <c:ptCount val="2"/>
                <c:pt idx="0">
                  <c:v>Predicted NASH</c:v>
                </c:pt>
                <c:pt idx="1">
                  <c:v>Predicted NAFLD</c:v>
                </c:pt>
              </c:strCache>
            </c:strRef>
          </c:cat>
          <c:val>
            <c:numRef>
              <c:f>Sheet1!$E$2:$E$3</c:f>
              <c:numCache>
                <c:formatCode>General</c:formatCode>
                <c:ptCount val="2"/>
                <c:pt idx="0">
                  <c:v>9</c:v>
                </c:pt>
                <c:pt idx="1">
                  <c:v>0</c:v>
                </c:pt>
              </c:numCache>
            </c:numRef>
          </c:val>
          <c:extLst>
            <c:ext xmlns:c16="http://schemas.microsoft.com/office/drawing/2014/chart" uri="{C3380CC4-5D6E-409C-BE32-E72D297353CC}">
              <c16:uniqueId val="{00000004-BE5C-C441-A22F-D9439B3A2178}"/>
            </c:ext>
          </c:extLst>
        </c:ser>
        <c:ser>
          <c:idx val="4"/>
          <c:order val="4"/>
          <c:tx>
            <c:strRef>
              <c:f>Sheet1!$F$1</c:f>
              <c:strCache>
                <c:ptCount val="1"/>
                <c:pt idx="0">
                  <c:v>Batch 3</c:v>
                </c:pt>
              </c:strCache>
            </c:strRef>
          </c:tx>
          <c:spPr>
            <a:solidFill>
              <a:srgbClr val="7030A0">
                <a:alpha val="75000"/>
              </a:srgbClr>
            </a:solidFill>
            <a:ln>
              <a:noFill/>
            </a:ln>
            <a:effectLst/>
          </c:spPr>
          <c:invertIfNegative val="0"/>
          <c:cat>
            <c:strRef>
              <c:f>Sheet1!$A$2:$A$3</c:f>
              <c:strCache>
                <c:ptCount val="2"/>
                <c:pt idx="0">
                  <c:v>Predicted NASH</c:v>
                </c:pt>
                <c:pt idx="1">
                  <c:v>Predicted NAFLD</c:v>
                </c:pt>
              </c:strCache>
            </c:strRef>
          </c:cat>
          <c:val>
            <c:numRef>
              <c:f>Sheet1!$F$2:$F$3</c:f>
              <c:numCache>
                <c:formatCode>General</c:formatCode>
                <c:ptCount val="2"/>
                <c:pt idx="0">
                  <c:v>0</c:v>
                </c:pt>
                <c:pt idx="1">
                  <c:v>15</c:v>
                </c:pt>
              </c:numCache>
            </c:numRef>
          </c:val>
          <c:extLst>
            <c:ext xmlns:c16="http://schemas.microsoft.com/office/drawing/2014/chart" uri="{C3380CC4-5D6E-409C-BE32-E72D297353CC}">
              <c16:uniqueId val="{00000005-BE5C-C441-A22F-D9439B3A2178}"/>
            </c:ext>
          </c:extLst>
        </c:ser>
        <c:ser>
          <c:idx val="5"/>
          <c:order val="5"/>
          <c:tx>
            <c:strRef>
              <c:f>Sheet1!$G$1</c:f>
              <c:strCache>
                <c:ptCount val="1"/>
                <c:pt idx="0">
                  <c:v>Batch 3 (incorrect)</c:v>
                </c:pt>
              </c:strCache>
            </c:strRef>
          </c:tx>
          <c:spPr>
            <a:solidFill>
              <a:schemeClr val="accent6"/>
            </a:solidFill>
            <a:ln>
              <a:noFill/>
            </a:ln>
            <a:effectLst/>
          </c:spPr>
          <c:invertIfNegative val="0"/>
          <c:cat>
            <c:strRef>
              <c:f>Sheet1!$A$2:$A$3</c:f>
              <c:strCache>
                <c:ptCount val="2"/>
                <c:pt idx="0">
                  <c:v>Predicted NASH</c:v>
                </c:pt>
                <c:pt idx="1">
                  <c:v>Predicted NAFLD</c:v>
                </c:pt>
              </c:strCache>
            </c:strRef>
          </c:cat>
          <c:val>
            <c:numRef>
              <c:f>Sheet1!$G$2:$G$3</c:f>
              <c:numCache>
                <c:formatCode>General</c:formatCode>
                <c:ptCount val="2"/>
                <c:pt idx="0">
                  <c:v>0</c:v>
                </c:pt>
                <c:pt idx="1">
                  <c:v>0</c:v>
                </c:pt>
              </c:numCache>
            </c:numRef>
          </c:val>
          <c:extLst>
            <c:ext xmlns:c16="http://schemas.microsoft.com/office/drawing/2014/chart" uri="{C3380CC4-5D6E-409C-BE32-E72D297353CC}">
              <c16:uniqueId val="{00000006-BE5C-C441-A22F-D9439B3A2178}"/>
            </c:ext>
          </c:extLst>
        </c:ser>
        <c:ser>
          <c:idx val="6"/>
          <c:order val="6"/>
          <c:tx>
            <c:strRef>
              <c:f>Sheet1!$H$1</c:f>
              <c:strCache>
                <c:ptCount val="1"/>
                <c:pt idx="0">
                  <c:v>Batch 4</c:v>
                </c:pt>
              </c:strCache>
            </c:strRef>
          </c:tx>
          <c:spPr>
            <a:solidFill>
              <a:srgbClr val="FFFF00"/>
            </a:solidFill>
            <a:ln>
              <a:noFill/>
            </a:ln>
            <a:effectLst/>
          </c:spPr>
          <c:invertIfNegative val="0"/>
          <c:cat>
            <c:strRef>
              <c:f>Sheet1!$A$2:$A$3</c:f>
              <c:strCache>
                <c:ptCount val="2"/>
                <c:pt idx="0">
                  <c:v>Predicted NASH</c:v>
                </c:pt>
                <c:pt idx="1">
                  <c:v>Predicted NAFLD</c:v>
                </c:pt>
              </c:strCache>
            </c:strRef>
          </c:cat>
          <c:val>
            <c:numRef>
              <c:f>Sheet1!$H$2:$H$3</c:f>
              <c:numCache>
                <c:formatCode>General</c:formatCode>
                <c:ptCount val="2"/>
                <c:pt idx="0">
                  <c:v>0</c:v>
                </c:pt>
                <c:pt idx="1">
                  <c:v>0</c:v>
                </c:pt>
              </c:numCache>
            </c:numRef>
          </c:val>
          <c:extLst>
            <c:ext xmlns:c16="http://schemas.microsoft.com/office/drawing/2014/chart" uri="{C3380CC4-5D6E-409C-BE32-E72D297353CC}">
              <c16:uniqueId val="{00000007-BE5C-C441-A22F-D9439B3A2178}"/>
            </c:ext>
          </c:extLst>
        </c:ser>
        <c:ser>
          <c:idx val="7"/>
          <c:order val="7"/>
          <c:tx>
            <c:strRef>
              <c:f>Sheet1!$I$1</c:f>
              <c:strCache>
                <c:ptCount val="1"/>
                <c:pt idx="0">
                  <c:v>Batch 4 (incorrect</c:v>
                </c:pt>
              </c:strCache>
            </c:strRef>
          </c:tx>
          <c:spPr>
            <a:pattFill prst="wdDnDiag">
              <a:fgClr>
                <a:schemeClr val="tx1"/>
              </a:fgClr>
              <a:bgClr>
                <a:srgbClr val="FFFF00"/>
              </a:bgClr>
            </a:pattFill>
            <a:ln>
              <a:noFill/>
            </a:ln>
            <a:effectLst/>
          </c:spPr>
          <c:invertIfNegative val="0"/>
          <c:cat>
            <c:strRef>
              <c:f>Sheet1!$A$2:$A$3</c:f>
              <c:strCache>
                <c:ptCount val="2"/>
                <c:pt idx="0">
                  <c:v>Predicted NASH</c:v>
                </c:pt>
                <c:pt idx="1">
                  <c:v>Predicted NAFLD</c:v>
                </c:pt>
              </c:strCache>
            </c:strRef>
          </c:cat>
          <c:val>
            <c:numRef>
              <c:f>Sheet1!$I$2:$I$3</c:f>
              <c:numCache>
                <c:formatCode>General</c:formatCode>
                <c:ptCount val="2"/>
                <c:pt idx="0">
                  <c:v>3</c:v>
                </c:pt>
                <c:pt idx="1">
                  <c:v>0</c:v>
                </c:pt>
              </c:numCache>
            </c:numRef>
          </c:val>
          <c:extLst>
            <c:ext xmlns:c16="http://schemas.microsoft.com/office/drawing/2014/chart" uri="{C3380CC4-5D6E-409C-BE32-E72D297353CC}">
              <c16:uniqueId val="{00000008-BE5C-C441-A22F-D9439B3A2178}"/>
            </c:ext>
          </c:extLst>
        </c:ser>
        <c:ser>
          <c:idx val="8"/>
          <c:order val="8"/>
          <c:tx>
            <c:strRef>
              <c:f>Sheet1!$J$1</c:f>
              <c:strCache>
                <c:ptCount val="1"/>
                <c:pt idx="0">
                  <c:v>Batch 5</c:v>
                </c:pt>
              </c:strCache>
            </c:strRef>
          </c:tx>
          <c:spPr>
            <a:solidFill>
              <a:srgbClr val="00B0F0"/>
            </a:solidFill>
            <a:ln>
              <a:noFill/>
            </a:ln>
            <a:effectLst/>
          </c:spPr>
          <c:invertIfNegative val="0"/>
          <c:dPt>
            <c:idx val="1"/>
            <c:invertIfNegative val="0"/>
            <c:bubble3D val="0"/>
            <c:spPr>
              <a:solidFill>
                <a:srgbClr val="00B0F0"/>
              </a:solidFill>
              <a:ln>
                <a:noFill/>
              </a:ln>
              <a:effectLst/>
            </c:spPr>
            <c:extLst>
              <c:ext xmlns:c16="http://schemas.microsoft.com/office/drawing/2014/chart" uri="{C3380CC4-5D6E-409C-BE32-E72D297353CC}">
                <c16:uniqueId val="{0000000D-BE5C-C441-A22F-D9439B3A2178}"/>
              </c:ext>
            </c:extLst>
          </c:dPt>
          <c:cat>
            <c:strRef>
              <c:f>Sheet1!$A$2:$A$3</c:f>
              <c:strCache>
                <c:ptCount val="2"/>
                <c:pt idx="0">
                  <c:v>Predicted NASH</c:v>
                </c:pt>
                <c:pt idx="1">
                  <c:v>Predicted NAFLD</c:v>
                </c:pt>
              </c:strCache>
            </c:strRef>
          </c:cat>
          <c:val>
            <c:numRef>
              <c:f>Sheet1!$J$2:$J$3</c:f>
              <c:numCache>
                <c:formatCode>General</c:formatCode>
                <c:ptCount val="2"/>
                <c:pt idx="0">
                  <c:v>0</c:v>
                </c:pt>
                <c:pt idx="1">
                  <c:v>7</c:v>
                </c:pt>
              </c:numCache>
            </c:numRef>
          </c:val>
          <c:extLst>
            <c:ext xmlns:c16="http://schemas.microsoft.com/office/drawing/2014/chart" uri="{C3380CC4-5D6E-409C-BE32-E72D297353CC}">
              <c16:uniqueId val="{00000009-BE5C-C441-A22F-D9439B3A2178}"/>
            </c:ext>
          </c:extLst>
        </c:ser>
        <c:ser>
          <c:idx val="9"/>
          <c:order val="9"/>
          <c:tx>
            <c:strRef>
              <c:f>Sheet1!$K$1</c:f>
              <c:strCache>
                <c:ptCount val="1"/>
                <c:pt idx="0">
                  <c:v>Batch 5 (incorrect</c:v>
                </c:pt>
              </c:strCache>
            </c:strRef>
          </c:tx>
          <c:spPr>
            <a:solidFill>
              <a:schemeClr val="accent4">
                <a:lumMod val="60000"/>
              </a:schemeClr>
            </a:solidFill>
            <a:ln>
              <a:noFill/>
            </a:ln>
            <a:effectLst/>
          </c:spPr>
          <c:invertIfNegative val="0"/>
          <c:cat>
            <c:strRef>
              <c:f>Sheet1!$A$2:$A$3</c:f>
              <c:strCache>
                <c:ptCount val="2"/>
                <c:pt idx="0">
                  <c:v>Predicted NASH</c:v>
                </c:pt>
                <c:pt idx="1">
                  <c:v>Predicted NAFLD</c:v>
                </c:pt>
              </c:strCache>
            </c:strRef>
          </c:cat>
          <c:val>
            <c:numRef>
              <c:f>Sheet1!$K$2:$K$3</c:f>
              <c:numCache>
                <c:formatCode>General</c:formatCode>
                <c:ptCount val="2"/>
                <c:pt idx="0">
                  <c:v>0</c:v>
                </c:pt>
                <c:pt idx="1">
                  <c:v>0</c:v>
                </c:pt>
              </c:numCache>
            </c:numRef>
          </c:val>
          <c:extLst>
            <c:ext xmlns:c16="http://schemas.microsoft.com/office/drawing/2014/chart" uri="{C3380CC4-5D6E-409C-BE32-E72D297353CC}">
              <c16:uniqueId val="{0000000A-BE5C-C441-A22F-D9439B3A2178}"/>
            </c:ext>
          </c:extLst>
        </c:ser>
        <c:ser>
          <c:idx val="10"/>
          <c:order val="10"/>
          <c:tx>
            <c:strRef>
              <c:f>Sheet1!$L$1</c:f>
              <c:strCache>
                <c:ptCount val="1"/>
                <c:pt idx="0">
                  <c:v>Batch 6</c:v>
                </c:pt>
              </c:strCache>
            </c:strRef>
          </c:tx>
          <c:spPr>
            <a:solidFill>
              <a:srgbClr val="FF0000"/>
            </a:solidFill>
            <a:ln>
              <a:noFill/>
            </a:ln>
            <a:effectLst/>
          </c:spPr>
          <c:invertIfNegative val="0"/>
          <c:cat>
            <c:strRef>
              <c:f>Sheet1!$A$2:$A$3</c:f>
              <c:strCache>
                <c:ptCount val="2"/>
                <c:pt idx="0">
                  <c:v>Predicted NASH</c:v>
                </c:pt>
                <c:pt idx="1">
                  <c:v>Predicted NAFLD</c:v>
                </c:pt>
              </c:strCache>
            </c:strRef>
          </c:cat>
          <c:val>
            <c:numRef>
              <c:f>Sheet1!$L$2:$L$3</c:f>
              <c:numCache>
                <c:formatCode>General</c:formatCode>
                <c:ptCount val="2"/>
                <c:pt idx="0">
                  <c:v>20</c:v>
                </c:pt>
                <c:pt idx="1">
                  <c:v>0</c:v>
                </c:pt>
              </c:numCache>
            </c:numRef>
          </c:val>
          <c:extLst>
            <c:ext xmlns:c16="http://schemas.microsoft.com/office/drawing/2014/chart" uri="{C3380CC4-5D6E-409C-BE32-E72D297353CC}">
              <c16:uniqueId val="{0000000B-BE5C-C441-A22F-D9439B3A2178}"/>
            </c:ext>
          </c:extLst>
        </c:ser>
        <c:ser>
          <c:idx val="11"/>
          <c:order val="11"/>
          <c:tx>
            <c:strRef>
              <c:f>Sheet1!$M$1</c:f>
              <c:strCache>
                <c:ptCount val="1"/>
                <c:pt idx="0">
                  <c:v>Batch 6 (incorrect)</c:v>
                </c:pt>
              </c:strCache>
            </c:strRef>
          </c:tx>
          <c:spPr>
            <a:pattFill prst="wdDnDiag">
              <a:fgClr>
                <a:schemeClr val="tx1"/>
              </a:fgClr>
              <a:bgClr>
                <a:srgbClr val="FF0000"/>
              </a:bgClr>
            </a:pattFill>
            <a:ln>
              <a:noFill/>
            </a:ln>
            <a:effectLst/>
          </c:spPr>
          <c:invertIfNegative val="0"/>
          <c:cat>
            <c:strRef>
              <c:f>Sheet1!$A$2:$A$3</c:f>
              <c:strCache>
                <c:ptCount val="2"/>
                <c:pt idx="0">
                  <c:v>Predicted NASH</c:v>
                </c:pt>
                <c:pt idx="1">
                  <c:v>Predicted NAFLD</c:v>
                </c:pt>
              </c:strCache>
            </c:strRef>
          </c:cat>
          <c:val>
            <c:numRef>
              <c:f>Sheet1!$M$2:$M$3</c:f>
              <c:numCache>
                <c:formatCode>General</c:formatCode>
                <c:ptCount val="2"/>
                <c:pt idx="0">
                  <c:v>0</c:v>
                </c:pt>
                <c:pt idx="1">
                  <c:v>1</c:v>
                </c:pt>
              </c:numCache>
            </c:numRef>
          </c:val>
          <c:extLst>
            <c:ext xmlns:c16="http://schemas.microsoft.com/office/drawing/2014/chart" uri="{C3380CC4-5D6E-409C-BE32-E72D297353CC}">
              <c16:uniqueId val="{0000000C-BE5C-C441-A22F-D9439B3A2178}"/>
            </c:ext>
          </c:extLst>
        </c:ser>
        <c:ser>
          <c:idx val="12"/>
          <c:order val="12"/>
          <c:tx>
            <c:strRef>
              <c:f>Sheet1!$N$1</c:f>
              <c:strCache>
                <c:ptCount val="1"/>
                <c:pt idx="0">
                  <c:v>Incorrect</c:v>
                </c:pt>
              </c:strCache>
            </c:strRef>
          </c:tx>
          <c:spPr>
            <a:pattFill prst="wdDnDiag">
              <a:fgClr>
                <a:schemeClr val="tx1"/>
              </a:fgClr>
              <a:bgClr>
                <a:schemeClr val="bg1"/>
              </a:bgClr>
            </a:pattFill>
            <a:ln>
              <a:noFill/>
            </a:ln>
            <a:effectLst/>
          </c:spPr>
          <c:invertIfNegative val="0"/>
          <c:cat>
            <c:strRef>
              <c:f>Sheet1!$A$2:$A$3</c:f>
              <c:strCache>
                <c:ptCount val="2"/>
                <c:pt idx="0">
                  <c:v>Predicted NASH</c:v>
                </c:pt>
                <c:pt idx="1">
                  <c:v>Predicted NAFLD</c:v>
                </c:pt>
              </c:strCache>
            </c:strRef>
          </c:cat>
          <c:val>
            <c:numRef>
              <c:f>Sheet1!$N$2:$N$3</c:f>
              <c:numCache>
                <c:formatCode>General</c:formatCode>
                <c:ptCount val="2"/>
                <c:pt idx="0">
                  <c:v>0</c:v>
                </c:pt>
                <c:pt idx="1">
                  <c:v>0</c:v>
                </c:pt>
              </c:numCache>
            </c:numRef>
          </c:val>
          <c:extLst>
            <c:ext xmlns:c16="http://schemas.microsoft.com/office/drawing/2014/chart" uri="{C3380CC4-5D6E-409C-BE32-E72D297353CC}">
              <c16:uniqueId val="{00000003-79B8-7C40-B95A-BEB3DF7275B9}"/>
            </c:ext>
          </c:extLst>
        </c:ser>
        <c:dLbls>
          <c:showLegendKey val="0"/>
          <c:showVal val="0"/>
          <c:showCatName val="0"/>
          <c:showSerName val="0"/>
          <c:showPercent val="0"/>
          <c:showBubbleSize val="0"/>
        </c:dLbls>
        <c:gapWidth val="150"/>
        <c:overlap val="100"/>
        <c:axId val="2085052015"/>
        <c:axId val="2084393887"/>
      </c:barChart>
      <c:catAx>
        <c:axId val="2085052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4393887"/>
        <c:crosses val="autoZero"/>
        <c:auto val="1"/>
        <c:lblAlgn val="ctr"/>
        <c:lblOffset val="100"/>
        <c:noMultiLvlLbl val="0"/>
      </c:catAx>
      <c:valAx>
        <c:axId val="2084393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5052015"/>
        <c:crosses val="autoZero"/>
        <c:crossBetween val="between"/>
      </c:valAx>
      <c:spPr>
        <a:noFill/>
        <a:ln>
          <a:noFill/>
        </a:ln>
        <a:effectLst/>
      </c:spPr>
    </c:plotArea>
    <c:legend>
      <c:legendPos val="b"/>
      <c:legendEntry>
        <c:idx val="1"/>
        <c:delete val="1"/>
      </c:legendEntry>
      <c:legendEntry>
        <c:idx val="3"/>
        <c:delete val="1"/>
      </c:legendEntry>
      <c:legendEntry>
        <c:idx val="5"/>
        <c:delete val="1"/>
      </c:legendEntry>
      <c:legendEntry>
        <c:idx val="7"/>
        <c:delete val="1"/>
      </c:legendEntry>
      <c:legendEntry>
        <c:idx val="9"/>
        <c:delete val="1"/>
      </c:legendEntry>
      <c:legendEntry>
        <c:idx val="11"/>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187EC6-677F-0249-BDAE-4F862F6A86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6B1CC88-F0AC-4B4B-A568-087A8DDA992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CB9E0168-B74E-7040-989E-5A875F63D720}" type="datetimeFigureOut">
              <a:rPr lang="en-US" altLang="en-US"/>
              <a:pPr/>
              <a:t>2/3/21</a:t>
            </a:fld>
            <a:endParaRPr lang="en-US" altLang="en-US"/>
          </a:p>
        </p:txBody>
      </p:sp>
      <p:sp>
        <p:nvSpPr>
          <p:cNvPr id="4" name="Footer Placeholder 3">
            <a:extLst>
              <a:ext uri="{FF2B5EF4-FFF2-40B4-BE49-F238E27FC236}">
                <a16:creationId xmlns:a16="http://schemas.microsoft.com/office/drawing/2014/main" id="{4CAAE482-E4A8-474E-8AC5-FDB9FD1B87E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40869595-D839-A74C-89DB-10CF3B9BF51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236AFD3-336E-B045-947B-8BA1880D059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6443EA-874B-2541-8C8C-D5CB0A988C6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0DB3611-5E2D-0247-A0C3-31464C4F6AD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3A0A230-718F-3B4D-B6D1-9277E60DA82D}" type="datetimeFigureOut">
              <a:rPr lang="en-US" altLang="en-US"/>
              <a:pPr/>
              <a:t>2/3/21</a:t>
            </a:fld>
            <a:endParaRPr lang="en-US" altLang="en-US"/>
          </a:p>
        </p:txBody>
      </p:sp>
      <p:sp>
        <p:nvSpPr>
          <p:cNvPr id="4" name="Slide Image Placeholder 3">
            <a:extLst>
              <a:ext uri="{FF2B5EF4-FFF2-40B4-BE49-F238E27FC236}">
                <a16:creationId xmlns:a16="http://schemas.microsoft.com/office/drawing/2014/main" id="{26CEB500-5552-F044-866D-E82BD79F450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587C4270-056C-F640-A879-1FE232BA08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D9BB0CE-08B4-1346-9150-96B69AC653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B9BF4524-6A31-C244-86C4-980838B36C8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841370D-7A7E-B745-89B9-EAB034BEEA4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i.org/10.1093/bioinformatics/btx651"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ring-db.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arxiv.org/abs/1607.00653"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cbi.nlm.nih.gov/pmc/articles/PMC4707969/"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academic.oup.com/nar/advance-article/doi/10.1093/nar/gkz1021/5611674" TargetMode="External"/><Relationship Id="rId4" Type="http://schemas.openxmlformats.org/officeDocument/2006/relationships/hyperlink" Target="https://doi.org/10.1126/scisignal.aaz1482"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a:t>
            </a:fld>
            <a:endParaRPr lang="en-US" altLang="en-US"/>
          </a:p>
        </p:txBody>
      </p:sp>
    </p:spTree>
    <p:extLst>
      <p:ext uri="{BB962C8B-B14F-4D97-AF65-F5344CB8AC3E}">
        <p14:creationId xmlns:p14="http://schemas.microsoft.com/office/powerpoint/2010/main" val="2825059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NASH scores to predict whether a gene would be differentially expressed (defined by different cutoffs as shown above) produces </a:t>
            </a:r>
            <a:r>
              <a:rPr lang="en-US" dirty="0" err="1"/>
              <a:t>thes</a:t>
            </a:r>
            <a:r>
              <a:rPr lang="en-US" dirty="0"/>
              <a:t> ROC curves.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13</a:t>
            </a:fld>
            <a:endParaRPr lang="en-US" altLang="en-US"/>
          </a:p>
        </p:txBody>
      </p:sp>
    </p:spTree>
    <p:extLst>
      <p:ext uri="{BB962C8B-B14F-4D97-AF65-F5344CB8AC3E}">
        <p14:creationId xmlns:p14="http://schemas.microsoft.com/office/powerpoint/2010/main" val="349311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First plot: average of scores of each NASH mouse gene to each drug’s summed vector.</a:t>
            </a:r>
          </a:p>
          <a:p>
            <a:pPr marL="0" indent="0">
              <a:buFontTx/>
              <a:buNone/>
            </a:pPr>
            <a:r>
              <a:rPr lang="en-US" dirty="0"/>
              <a:t>Second plot: average of scores of each known NASH gene (from </a:t>
            </a:r>
            <a:r>
              <a:rPr lang="en-US" dirty="0" err="1"/>
              <a:t>DisGeNET</a:t>
            </a:r>
            <a:r>
              <a:rPr lang="en-US" dirty="0"/>
              <a:t>) to each drug</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14</a:t>
            </a:fld>
            <a:endParaRPr lang="en-US" altLang="en-US"/>
          </a:p>
        </p:txBody>
      </p:sp>
    </p:spTree>
    <p:extLst>
      <p:ext uri="{BB962C8B-B14F-4D97-AF65-F5344CB8AC3E}">
        <p14:creationId xmlns:p14="http://schemas.microsoft.com/office/powerpoint/2010/main" val="1120586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We can identify key genes that are scored highly to each drug and compare to their differential expression in mice.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15</a:t>
            </a:fld>
            <a:endParaRPr lang="en-US" altLang="en-US"/>
          </a:p>
        </p:txBody>
      </p:sp>
    </p:spTree>
    <p:extLst>
      <p:ext uri="{BB962C8B-B14F-4D97-AF65-F5344CB8AC3E}">
        <p14:creationId xmlns:p14="http://schemas.microsoft.com/office/powerpoint/2010/main" val="26233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a:t>Our goal is to integrate data with expression values and disease labels to get a better sense of how disease severity plays a role in NASH pathogenesis. Since we are a computational group we are primarily working with publicly available data, which usually means analyzing across multiple different studies. In general, we are looking for data that is collected using the same platform (ideally Affymetrix) and studies with large sample sizes. A search for NASH microarray data on Gene Expression Omnibus led to these 6 studies, after removing studies with non-</a:t>
            </a:r>
            <a:r>
              <a:rPr lang="en-US" dirty="0" err="1"/>
              <a:t>affy</a:t>
            </a:r>
            <a:r>
              <a:rPr lang="en-US" dirty="0"/>
              <a:t> platforms, small sample sizes, or other issues with probe labeling or sample labeling.</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3</a:t>
            </a:fld>
            <a:endParaRPr lang="en-US" altLang="en-US"/>
          </a:p>
        </p:txBody>
      </p:sp>
    </p:spTree>
    <p:extLst>
      <p:ext uri="{BB962C8B-B14F-4D97-AF65-F5344CB8AC3E}">
        <p14:creationId xmlns:p14="http://schemas.microsoft.com/office/powerpoint/2010/main" val="68324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We planned to use PROPS to create pathway scores for each expression sample and use for disease stage classification.</a:t>
            </a:r>
          </a:p>
          <a:p>
            <a:pPr marL="0" indent="0">
              <a:buFontTx/>
              <a:buNone/>
            </a:pPr>
            <a:endParaRPr lang="en-US" dirty="0"/>
          </a:p>
          <a:p>
            <a:pPr marL="0" indent="0">
              <a:buFontTx/>
              <a:buNone/>
            </a:pPr>
            <a:r>
              <a:rPr lang="en-US" dirty="0"/>
              <a:t>PROPS: </a:t>
            </a:r>
          </a:p>
          <a:p>
            <a:pPr marL="0" indent="0">
              <a:buFontTx/>
              <a:buNone/>
            </a:pPr>
            <a:r>
              <a:rPr lang="en-US" sz="1200" b="0" i="0" u="none" strike="noStrike" kern="1200" dirty="0" err="1">
                <a:solidFill>
                  <a:schemeClr val="tx1"/>
                </a:solidFill>
                <a:effectLst/>
                <a:latin typeface="+mn-lt"/>
                <a:ea typeface="ＭＳ Ｐゴシック" charset="0"/>
                <a:cs typeface="ＭＳ Ｐゴシック" charset="0"/>
              </a:rPr>
              <a:t>Lichy</a:t>
            </a:r>
            <a:r>
              <a:rPr lang="en-US" sz="1200" b="0" i="0" u="none" strike="noStrike" kern="1200" dirty="0">
                <a:solidFill>
                  <a:schemeClr val="tx1"/>
                </a:solidFill>
                <a:effectLst/>
                <a:latin typeface="+mn-lt"/>
                <a:ea typeface="ＭＳ Ｐゴシック" charset="0"/>
                <a:cs typeface="ＭＳ Ｐゴシック" charset="0"/>
              </a:rPr>
              <a:t> Han, Mateusz </a:t>
            </a:r>
            <a:r>
              <a:rPr lang="en-US" sz="1200" b="0" i="0" u="none" strike="noStrike" kern="1200" dirty="0" err="1">
                <a:solidFill>
                  <a:schemeClr val="tx1"/>
                </a:solidFill>
                <a:effectLst/>
                <a:latin typeface="+mn-lt"/>
                <a:ea typeface="ＭＳ Ｐゴシック" charset="0"/>
                <a:cs typeface="ＭＳ Ｐゴシック" charset="0"/>
              </a:rPr>
              <a:t>Maciejewski</a:t>
            </a:r>
            <a:r>
              <a:rPr lang="en-US" sz="1200" b="0" i="0" u="none" strike="noStrike" kern="1200" dirty="0">
                <a:solidFill>
                  <a:schemeClr val="tx1"/>
                </a:solidFill>
                <a:effectLst/>
                <a:latin typeface="+mn-lt"/>
                <a:ea typeface="ＭＳ Ｐゴシック" charset="0"/>
                <a:cs typeface="ＭＳ Ｐゴシック" charset="0"/>
              </a:rPr>
              <a:t>, Christoph </a:t>
            </a:r>
            <a:r>
              <a:rPr lang="en-US" sz="1200" b="0" i="0" u="none" strike="noStrike" kern="1200" dirty="0" err="1">
                <a:solidFill>
                  <a:schemeClr val="tx1"/>
                </a:solidFill>
                <a:effectLst/>
                <a:latin typeface="+mn-lt"/>
                <a:ea typeface="ＭＳ Ｐゴシック" charset="0"/>
                <a:cs typeface="ＭＳ Ｐゴシック" charset="0"/>
              </a:rPr>
              <a:t>Brockel</a:t>
            </a:r>
            <a:r>
              <a:rPr lang="en-US" sz="1200" b="0" i="0" u="none" strike="noStrike" kern="1200" dirty="0">
                <a:solidFill>
                  <a:schemeClr val="tx1"/>
                </a:solidFill>
                <a:effectLst/>
                <a:latin typeface="+mn-lt"/>
                <a:ea typeface="ＭＳ Ｐゴシック" charset="0"/>
                <a:cs typeface="ＭＳ Ｐゴシック" charset="0"/>
              </a:rPr>
              <a:t>, William Gordon, Scott B Snapper, Joshua R </a:t>
            </a:r>
            <a:r>
              <a:rPr lang="en-US" sz="1200" b="0" i="0" u="none" strike="noStrike" kern="1200" dirty="0" err="1">
                <a:solidFill>
                  <a:schemeClr val="tx1"/>
                </a:solidFill>
                <a:effectLst/>
                <a:latin typeface="+mn-lt"/>
                <a:ea typeface="ＭＳ Ｐゴシック" charset="0"/>
                <a:cs typeface="ＭＳ Ｐゴシック" charset="0"/>
              </a:rPr>
              <a:t>Korzenik</a:t>
            </a:r>
            <a:r>
              <a:rPr lang="en-US" sz="1200" b="0" i="0" u="none" strike="noStrike" kern="1200" dirty="0">
                <a:solidFill>
                  <a:schemeClr val="tx1"/>
                </a:solidFill>
                <a:effectLst/>
                <a:latin typeface="+mn-lt"/>
                <a:ea typeface="ＭＳ Ｐゴシック" charset="0"/>
                <a:cs typeface="ＭＳ Ｐゴシック" charset="0"/>
              </a:rPr>
              <a:t>, </a:t>
            </a:r>
            <a:r>
              <a:rPr lang="en-US" sz="1200" b="0" i="0" u="none" strike="noStrike" kern="1200" dirty="0" err="1">
                <a:solidFill>
                  <a:schemeClr val="tx1"/>
                </a:solidFill>
                <a:effectLst/>
                <a:latin typeface="+mn-lt"/>
                <a:ea typeface="ＭＳ Ｐゴシック" charset="0"/>
                <a:cs typeface="ＭＳ Ｐゴシック" charset="0"/>
              </a:rPr>
              <a:t>Lovisa</a:t>
            </a:r>
            <a:r>
              <a:rPr lang="en-US" sz="1200" b="0" i="0" u="none" strike="noStrike" kern="1200" dirty="0">
                <a:solidFill>
                  <a:schemeClr val="tx1"/>
                </a:solidFill>
                <a:effectLst/>
                <a:latin typeface="+mn-lt"/>
                <a:ea typeface="ＭＳ Ｐゴシック" charset="0"/>
                <a:cs typeface="ＭＳ Ｐゴシック" charset="0"/>
              </a:rPr>
              <a:t> Afzelius, Russ B Altman, A probabilistic pathway score (PROPS) for classification with applications to inflammatory bowel disease, </a:t>
            </a:r>
            <a:r>
              <a:rPr lang="en-US" sz="1200" b="0" i="1" u="none" strike="noStrike" kern="1200" dirty="0">
                <a:solidFill>
                  <a:schemeClr val="tx1"/>
                </a:solidFill>
                <a:effectLst/>
                <a:latin typeface="+mn-lt"/>
                <a:ea typeface="ＭＳ Ｐゴシック" charset="0"/>
                <a:cs typeface="ＭＳ Ｐゴシック" charset="0"/>
              </a:rPr>
              <a:t>Bioinformatics</a:t>
            </a:r>
            <a:r>
              <a:rPr lang="en-US" sz="1200" b="0" i="0" u="none" strike="noStrike" kern="1200" dirty="0">
                <a:solidFill>
                  <a:schemeClr val="tx1"/>
                </a:solidFill>
                <a:effectLst/>
                <a:latin typeface="+mn-lt"/>
                <a:ea typeface="ＭＳ Ｐゴシック" charset="0"/>
                <a:cs typeface="ＭＳ Ｐゴシック" charset="0"/>
              </a:rPr>
              <a:t>, Volume 34, Issue 6, 15 March 2018, Pages 985–993, </a:t>
            </a:r>
            <a:r>
              <a:rPr lang="en-US" sz="1200" b="0" i="0" u="none" strike="noStrike" kern="1200" dirty="0">
                <a:solidFill>
                  <a:schemeClr val="tx1"/>
                </a:solidFill>
                <a:effectLst/>
                <a:latin typeface="+mn-lt"/>
                <a:ea typeface="ＭＳ Ｐゴシック" charset="0"/>
                <a:cs typeface="ＭＳ Ｐゴシック" charset="0"/>
                <a:hlinkClick r:id="rId3"/>
              </a:rPr>
              <a:t>https://doi.org/10.1093/bioinformatics/btx651</a:t>
            </a: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4</a:t>
            </a:fld>
            <a:endParaRPr lang="en-US" altLang="en-US"/>
          </a:p>
        </p:txBody>
      </p:sp>
    </p:spTree>
    <p:extLst>
      <p:ext uri="{BB962C8B-B14F-4D97-AF65-F5344CB8AC3E}">
        <p14:creationId xmlns:p14="http://schemas.microsoft.com/office/powerpoint/2010/main" val="3907608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noticed was that even after batch correction, we were seeing huge batch effects. As shown here, the samples in the test set were predicted uniformly by batch. This is an issue in most analysis with microarray data, but the data we found makes it especially difficult to combine. Finding new or better data is a priority for incorporating these methods.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5</a:t>
            </a:fld>
            <a:endParaRPr lang="en-US" altLang="en-US"/>
          </a:p>
        </p:txBody>
      </p:sp>
    </p:spTree>
    <p:extLst>
      <p:ext uri="{BB962C8B-B14F-4D97-AF65-F5344CB8AC3E}">
        <p14:creationId xmlns:p14="http://schemas.microsoft.com/office/powerpoint/2010/main" val="99672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We started with a STRING PPI, which represents genes as nodes and predicted associations between genes as edges. Using a method called node2vec, we learned lower dimensional representations of these genes called embeddings. 14,704 human genes were embedded.</a:t>
            </a:r>
          </a:p>
          <a:p>
            <a:pPr marL="0" indent="0">
              <a:buFontTx/>
              <a:buNone/>
            </a:pPr>
            <a:r>
              <a:rPr lang="en-US" dirty="0"/>
              <a:t>We then created vectors to represent different functional modules of genes, like diseases or biological pathways, by summing the embeddings of the genes assigned to a module.</a:t>
            </a:r>
          </a:p>
          <a:p>
            <a:pPr marL="0" indent="0">
              <a:buFontTx/>
              <a:buNone/>
            </a:pPr>
            <a:endParaRPr lang="en-US" dirty="0"/>
          </a:p>
          <a:p>
            <a:pPr marL="0" indent="0">
              <a:buFontTx/>
              <a:buNone/>
            </a:pPr>
            <a:r>
              <a:rPr lang="en-US" dirty="0"/>
              <a:t>STRING: </a:t>
            </a:r>
            <a:r>
              <a:rPr lang="en-US" sz="1200" b="0" i="0" kern="1200" dirty="0">
                <a:solidFill>
                  <a:schemeClr val="tx1"/>
                </a:solidFill>
                <a:effectLst/>
                <a:latin typeface="+mn-lt"/>
                <a:ea typeface="ＭＳ Ｐゴシック" charset="0"/>
                <a:cs typeface="ＭＳ Ｐゴシック" charset="0"/>
                <a:hlinkClick r:id="rId3"/>
              </a:rPr>
              <a:t>https://string-db.org/</a:t>
            </a:r>
            <a:endParaRPr lang="en-US" sz="1200" b="0" i="0" u="none" strike="noStrike" kern="1200" dirty="0">
              <a:solidFill>
                <a:schemeClr val="tx1"/>
              </a:solidFill>
              <a:effectLst/>
              <a:latin typeface="+mn-lt"/>
              <a:ea typeface="ＭＳ Ｐゴシック" charset="0"/>
              <a:cs typeface="ＭＳ Ｐゴシック" charset="0"/>
            </a:endParaRPr>
          </a:p>
          <a:p>
            <a:pPr marL="0" indent="0">
              <a:buFontTx/>
              <a:buNone/>
            </a:pPr>
            <a:endParaRPr lang="en-US" sz="1200" b="0" i="0" u="none" strike="noStrike" kern="1200" dirty="0">
              <a:solidFill>
                <a:schemeClr val="tx1"/>
              </a:solidFill>
              <a:effectLst/>
              <a:latin typeface="+mn-lt"/>
              <a:ea typeface="ＭＳ Ｐゴシック" charset="0"/>
            </a:endParaRPr>
          </a:p>
          <a:p>
            <a:pPr marL="0" indent="0">
              <a:buFontTx/>
              <a:buNone/>
            </a:pPr>
            <a:r>
              <a:rPr lang="en-US" sz="1200" b="0" i="0" u="none" strike="noStrike" kern="1200" dirty="0">
                <a:solidFill>
                  <a:schemeClr val="tx1"/>
                </a:solidFill>
                <a:effectLst/>
                <a:latin typeface="+mn-lt"/>
                <a:ea typeface="ＭＳ Ｐゴシック" charset="0"/>
              </a:rPr>
              <a:t>node2vec: </a:t>
            </a:r>
            <a:r>
              <a:rPr lang="en-US" sz="1200" b="0" i="0" u="none" strike="noStrike" kern="1200" dirty="0">
                <a:solidFill>
                  <a:schemeClr val="tx1"/>
                </a:solidFill>
                <a:effectLst/>
                <a:latin typeface="+mn-lt"/>
                <a:ea typeface="ＭＳ Ｐゴシック" charset="0"/>
                <a:cs typeface="ＭＳ Ｐゴシック" charset="0"/>
                <a:hlinkClick r:id="rId4"/>
              </a:rPr>
              <a:t>node2vec: Scalable Feature Learning for Networks</a:t>
            </a:r>
            <a:r>
              <a:rPr lang="en-US" sz="1200" b="0" i="0" u="none" strike="noStrike" kern="1200" dirty="0">
                <a:solidFill>
                  <a:schemeClr val="tx1"/>
                </a:solidFill>
                <a:effectLst/>
                <a:latin typeface="+mn-lt"/>
                <a:ea typeface="ＭＳ Ｐゴシック" charset="0"/>
                <a:cs typeface="ＭＳ Ｐゴシック" charset="0"/>
              </a:rPr>
              <a:t>. A. Grover, J. </a:t>
            </a:r>
            <a:r>
              <a:rPr lang="en-US" sz="1200" b="0" i="0" u="none" strike="noStrike" kern="1200" dirty="0" err="1">
                <a:solidFill>
                  <a:schemeClr val="tx1"/>
                </a:solidFill>
                <a:effectLst/>
                <a:latin typeface="+mn-lt"/>
                <a:ea typeface="ＭＳ Ｐゴシック" charset="0"/>
                <a:cs typeface="ＭＳ Ｐゴシック" charset="0"/>
              </a:rPr>
              <a:t>Leskovec</a:t>
            </a:r>
            <a:r>
              <a:rPr lang="en-US" sz="1200" b="0" i="0" u="none" strike="noStrike" kern="1200" dirty="0">
                <a:solidFill>
                  <a:schemeClr val="tx1"/>
                </a:solidFill>
                <a:effectLst/>
                <a:latin typeface="+mn-lt"/>
                <a:ea typeface="ＭＳ Ｐゴシック" charset="0"/>
                <a:cs typeface="ＭＳ Ｐゴシック" charset="0"/>
              </a:rPr>
              <a:t>. </a:t>
            </a:r>
            <a:r>
              <a:rPr lang="en-US" sz="1200" b="0" i="1" u="none" strike="noStrike" kern="1200" dirty="0">
                <a:solidFill>
                  <a:schemeClr val="tx1"/>
                </a:solidFill>
                <a:effectLst/>
                <a:latin typeface="+mn-lt"/>
                <a:ea typeface="ＭＳ Ｐゴシック" charset="0"/>
                <a:cs typeface="ＭＳ Ｐゴシック" charset="0"/>
              </a:rPr>
              <a:t>ACM SIGKDD International Conference on Knowledge Discovery and Data Mining (KDD)</a:t>
            </a:r>
            <a:r>
              <a:rPr lang="en-US" sz="1200" b="0" i="0" u="none" strike="noStrike" kern="1200" dirty="0">
                <a:solidFill>
                  <a:schemeClr val="tx1"/>
                </a:solidFill>
                <a:effectLst/>
                <a:latin typeface="+mn-lt"/>
                <a:ea typeface="ＭＳ Ｐゴシック" charset="0"/>
                <a:cs typeface="ＭＳ Ｐゴシック" charset="0"/>
              </a:rPr>
              <a:t>, 2016. </a:t>
            </a:r>
            <a:endParaRPr lang="en-US" sz="1200" b="0" i="0" u="none" strike="noStrike" kern="1200" dirty="0">
              <a:solidFill>
                <a:schemeClr val="tx1"/>
              </a:solidFill>
              <a:effectLst/>
              <a:latin typeface="+mn-lt"/>
              <a:ea typeface="ＭＳ Ｐゴシック" charset="0"/>
            </a:endParaRPr>
          </a:p>
          <a:p>
            <a:pPr marL="0" indent="0">
              <a:buFontTx/>
              <a:buNone/>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7</a:t>
            </a:fld>
            <a:endParaRPr lang="en-US" altLang="en-US"/>
          </a:p>
        </p:txBody>
      </p:sp>
    </p:spTree>
    <p:extLst>
      <p:ext uri="{BB962C8B-B14F-4D97-AF65-F5344CB8AC3E}">
        <p14:creationId xmlns:p14="http://schemas.microsoft.com/office/powerpoint/2010/main" val="375009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rtl="0" fontAlgn="t">
              <a:buFontTx/>
              <a:buNone/>
            </a:pPr>
            <a:r>
              <a:rPr lang="en-US" dirty="0"/>
              <a:t>Data sources for functional modules:</a:t>
            </a:r>
          </a:p>
          <a:p>
            <a:pPr marL="0" indent="0" rtl="0" fontAlgn="t">
              <a:buFontTx/>
              <a:buNone/>
            </a:pPr>
            <a:endParaRPr lang="en-US" dirty="0"/>
          </a:p>
          <a:p>
            <a:pPr marL="0" indent="0" rtl="0" fontAlgn="t">
              <a:buFontTx/>
              <a:buNone/>
            </a:pPr>
            <a:r>
              <a:rPr lang="en-US" dirty="0"/>
              <a:t>Immune response:</a:t>
            </a:r>
          </a:p>
          <a:p>
            <a:pPr marL="0" indent="0" rtl="0" fontAlgn="t">
              <a:buFontTx/>
              <a:buNone/>
            </a:pPr>
            <a:r>
              <a:rPr lang="en-US" sz="1200" b="0" i="0" u="none" strike="noStrike" kern="1200" dirty="0" err="1">
                <a:solidFill>
                  <a:schemeClr val="tx1"/>
                </a:solidFill>
                <a:effectLst/>
                <a:latin typeface="+mn-lt"/>
                <a:ea typeface="ＭＳ Ｐゴシック" charset="0"/>
                <a:cs typeface="ＭＳ Ｐゴシック" charset="0"/>
              </a:rPr>
              <a:t>Rieckmann</a:t>
            </a:r>
            <a:r>
              <a:rPr lang="en-US" sz="1200" b="0" i="0" u="none" strike="noStrike" kern="1200" dirty="0">
                <a:solidFill>
                  <a:schemeClr val="tx1"/>
                </a:solidFill>
                <a:effectLst/>
                <a:latin typeface="+mn-lt"/>
                <a:ea typeface="ＭＳ Ｐゴシック" charset="0"/>
                <a:cs typeface="ＭＳ Ｐゴシック" charset="0"/>
              </a:rPr>
              <a:t> JC, Geiger R, </a:t>
            </a:r>
            <a:r>
              <a:rPr lang="en-US" sz="1200" b="0" i="0" u="none" strike="noStrike" kern="1200" dirty="0" err="1">
                <a:solidFill>
                  <a:schemeClr val="tx1"/>
                </a:solidFill>
                <a:effectLst/>
                <a:latin typeface="+mn-lt"/>
                <a:ea typeface="ＭＳ Ｐゴシック" charset="0"/>
                <a:cs typeface="ＭＳ Ｐゴシック" charset="0"/>
              </a:rPr>
              <a:t>Hornburg</a:t>
            </a:r>
            <a:r>
              <a:rPr lang="en-US" sz="1200" b="0" i="0" u="none" strike="noStrike" kern="1200" dirty="0">
                <a:solidFill>
                  <a:schemeClr val="tx1"/>
                </a:solidFill>
                <a:effectLst/>
                <a:latin typeface="+mn-lt"/>
                <a:ea typeface="ＭＳ Ｐゴシック" charset="0"/>
                <a:cs typeface="ＭＳ Ｐゴシック" charset="0"/>
              </a:rPr>
              <a:t> D, Wolf T, </a:t>
            </a:r>
            <a:r>
              <a:rPr lang="en-US" sz="1200" b="0" i="0" u="none" strike="noStrike" kern="1200" dirty="0" err="1">
                <a:solidFill>
                  <a:schemeClr val="tx1"/>
                </a:solidFill>
                <a:effectLst/>
                <a:latin typeface="+mn-lt"/>
                <a:ea typeface="ＭＳ Ｐゴシック" charset="0"/>
                <a:cs typeface="ＭＳ Ｐゴシック" charset="0"/>
              </a:rPr>
              <a:t>Kveler</a:t>
            </a:r>
            <a:r>
              <a:rPr lang="en-US" sz="1200" b="0" i="0" u="none" strike="noStrike" kern="1200" dirty="0">
                <a:solidFill>
                  <a:schemeClr val="tx1"/>
                </a:solidFill>
                <a:effectLst/>
                <a:latin typeface="+mn-lt"/>
                <a:ea typeface="ＭＳ Ｐゴシック" charset="0"/>
                <a:cs typeface="ＭＳ Ｐゴシック" charset="0"/>
              </a:rPr>
              <a:t> K, </a:t>
            </a:r>
            <a:r>
              <a:rPr lang="en-US" sz="1200" b="0" i="0" u="none" strike="noStrike" kern="1200" dirty="0" err="1">
                <a:solidFill>
                  <a:schemeClr val="tx1"/>
                </a:solidFill>
                <a:effectLst/>
                <a:latin typeface="+mn-lt"/>
                <a:ea typeface="ＭＳ Ｐゴシック" charset="0"/>
                <a:cs typeface="ＭＳ Ｐゴシック" charset="0"/>
              </a:rPr>
              <a:t>Jarrossay</a:t>
            </a:r>
            <a:r>
              <a:rPr lang="en-US" sz="1200" b="0" i="0" u="none" strike="noStrike" kern="1200" dirty="0">
                <a:solidFill>
                  <a:schemeClr val="tx1"/>
                </a:solidFill>
                <a:effectLst/>
                <a:latin typeface="+mn-lt"/>
                <a:ea typeface="ＭＳ Ｐゴシック" charset="0"/>
                <a:cs typeface="ＭＳ Ｐゴシック" charset="0"/>
              </a:rPr>
              <a:t> D, </a:t>
            </a:r>
            <a:r>
              <a:rPr lang="en-US" sz="1200" b="0" i="0" u="none" strike="noStrike" kern="1200" dirty="0" err="1">
                <a:solidFill>
                  <a:schemeClr val="tx1"/>
                </a:solidFill>
                <a:effectLst/>
                <a:latin typeface="+mn-lt"/>
                <a:ea typeface="ＭＳ Ｐゴシック" charset="0"/>
                <a:cs typeface="ＭＳ Ｐゴシック" charset="0"/>
              </a:rPr>
              <a:t>Sallusto</a:t>
            </a:r>
            <a:r>
              <a:rPr lang="en-US" sz="1200" b="0" i="0" u="none" strike="noStrike" kern="1200" dirty="0">
                <a:solidFill>
                  <a:schemeClr val="tx1"/>
                </a:solidFill>
                <a:effectLst/>
                <a:latin typeface="+mn-lt"/>
                <a:ea typeface="ＭＳ Ｐゴシック" charset="0"/>
                <a:cs typeface="ＭＳ Ｐゴシック" charset="0"/>
              </a:rPr>
              <a:t> F, Shen-Orr SS, </a:t>
            </a:r>
            <a:r>
              <a:rPr lang="en-US" sz="1200" b="0" i="0" u="none" strike="noStrike" kern="1200" dirty="0" err="1">
                <a:solidFill>
                  <a:schemeClr val="tx1"/>
                </a:solidFill>
                <a:effectLst/>
                <a:latin typeface="+mn-lt"/>
                <a:ea typeface="ＭＳ Ｐゴシック" charset="0"/>
                <a:cs typeface="ＭＳ Ｐゴシック" charset="0"/>
              </a:rPr>
              <a:t>Lanzavecchia</a:t>
            </a:r>
            <a:r>
              <a:rPr lang="en-US" sz="1200" b="0" i="0" u="none" strike="noStrike" kern="1200" dirty="0">
                <a:solidFill>
                  <a:schemeClr val="tx1"/>
                </a:solidFill>
                <a:effectLst/>
                <a:latin typeface="+mn-lt"/>
                <a:ea typeface="ＭＳ Ｐゴシック" charset="0"/>
                <a:cs typeface="ＭＳ Ｐゴシック" charset="0"/>
              </a:rPr>
              <a:t> A, Mann M, Meissner F. Social network architecture of human immune cells unveiled by quantitative proteomics. Nat Immunol. 2017 May;18(5):583-593. </a:t>
            </a:r>
            <a:r>
              <a:rPr lang="en-US" sz="1200" b="0" i="0" u="none" strike="noStrike" kern="1200" dirty="0" err="1">
                <a:solidFill>
                  <a:schemeClr val="tx1"/>
                </a:solidFill>
                <a:effectLst/>
                <a:latin typeface="+mn-lt"/>
                <a:ea typeface="ＭＳ Ｐゴシック" charset="0"/>
                <a:cs typeface="ＭＳ Ｐゴシック" charset="0"/>
              </a:rPr>
              <a:t>doi</a:t>
            </a:r>
            <a:r>
              <a:rPr lang="en-US" sz="1200" b="0" i="0" u="none" strike="noStrike" kern="1200" dirty="0">
                <a:solidFill>
                  <a:schemeClr val="tx1"/>
                </a:solidFill>
                <a:effectLst/>
                <a:latin typeface="+mn-lt"/>
                <a:ea typeface="ＭＳ Ｐゴシック" charset="0"/>
                <a:cs typeface="ＭＳ Ｐゴシック" charset="0"/>
              </a:rPr>
              <a:t>: 10.1038/ni.3693. </a:t>
            </a:r>
            <a:r>
              <a:rPr lang="en-US" sz="1200" b="0" i="0" u="none" strike="noStrike" kern="1200" dirty="0" err="1">
                <a:solidFill>
                  <a:schemeClr val="tx1"/>
                </a:solidFill>
                <a:effectLst/>
                <a:latin typeface="+mn-lt"/>
                <a:ea typeface="ＭＳ Ｐゴシック" charset="0"/>
                <a:cs typeface="ＭＳ Ｐゴシック" charset="0"/>
              </a:rPr>
              <a:t>Epub</a:t>
            </a:r>
            <a:r>
              <a:rPr lang="en-US" sz="1200" b="0" i="0" u="none" strike="noStrike" kern="1200" dirty="0">
                <a:solidFill>
                  <a:schemeClr val="tx1"/>
                </a:solidFill>
                <a:effectLst/>
                <a:latin typeface="+mn-lt"/>
                <a:ea typeface="ＭＳ Ｐゴシック" charset="0"/>
                <a:cs typeface="ＭＳ Ｐゴシック" charset="0"/>
              </a:rPr>
              <a:t> 2017 Mar 6. PMID: 28263321.</a:t>
            </a:r>
            <a:endParaRPr lang="en-US" dirty="0"/>
          </a:p>
          <a:p>
            <a:pPr marL="0" indent="0" rtl="0" fontAlgn="t">
              <a:buFontTx/>
              <a:buNone/>
            </a:pPr>
            <a:endParaRPr lang="en-US" dirty="0"/>
          </a:p>
          <a:p>
            <a:pPr marL="0" indent="0" rtl="0" fontAlgn="t">
              <a:buFontTx/>
              <a:buNone/>
            </a:pPr>
            <a:r>
              <a:rPr lang="en-US" dirty="0"/>
              <a:t>Signaling: </a:t>
            </a:r>
            <a:r>
              <a:rPr lang="en-US" dirty="0" err="1"/>
              <a:t>MSigDB</a:t>
            </a:r>
            <a:endParaRPr lang="en-US" dirty="0"/>
          </a:p>
          <a:p>
            <a:pPr marL="0" indent="0" rtl="0" fontAlgn="t">
              <a:buFontTx/>
              <a:buNone/>
            </a:pPr>
            <a:r>
              <a:rPr lang="en-US" sz="1200" b="0" i="1" u="none" strike="noStrike" kern="1200" dirty="0">
                <a:solidFill>
                  <a:schemeClr val="tx1"/>
                </a:solidFill>
                <a:effectLst/>
                <a:latin typeface="+mn-lt"/>
                <a:ea typeface="ＭＳ Ｐゴシック" charset="0"/>
                <a:cs typeface="ＭＳ Ｐゴシック" charset="0"/>
                <a:hlinkClick r:id="rId3"/>
              </a:rPr>
              <a:t>Liberzon A, Birger C, Thorvaldsdóttir H, Ghandi M, Mesirov JP, Tamayo P. The Molecular Signatures Database (MSigDB) hallmark gene set collection. Cell Syst. 2015 Dec 23;1(6):417-425</a:t>
            </a:r>
            <a:r>
              <a:rPr lang="en-US" sz="1200" b="0" i="0" u="none" strike="noStrike" kern="1200" dirty="0">
                <a:solidFill>
                  <a:schemeClr val="tx1"/>
                </a:solidFill>
                <a:effectLst/>
                <a:latin typeface="+mn-lt"/>
                <a:ea typeface="ＭＳ Ｐゴシック" charset="0"/>
                <a:cs typeface="ＭＳ Ｐゴシック" charset="0"/>
              </a:rPr>
              <a:t>. </a:t>
            </a:r>
            <a:endParaRPr lang="en-US" dirty="0"/>
          </a:p>
          <a:p>
            <a:pPr marL="0" indent="0" rtl="0" fontAlgn="t">
              <a:buFontTx/>
              <a:buNone/>
            </a:pPr>
            <a:endParaRPr lang="en-US" dirty="0"/>
          </a:p>
          <a:p>
            <a:pPr marL="0" indent="0" rtl="0" fontAlgn="t">
              <a:buFontTx/>
              <a:buNone/>
            </a:pPr>
            <a:r>
              <a:rPr lang="en-US" dirty="0"/>
              <a:t>Metabolic: Human GEM</a:t>
            </a:r>
          </a:p>
          <a:p>
            <a:pPr marL="0" indent="0" rtl="0" fontAlgn="t">
              <a:buFontTx/>
              <a:buNone/>
            </a:pPr>
            <a:r>
              <a:rPr lang="en-US" sz="1200" b="0" i="0" u="none" strike="noStrike" kern="1200" dirty="0">
                <a:solidFill>
                  <a:schemeClr val="tx1"/>
                </a:solidFill>
                <a:effectLst/>
                <a:latin typeface="+mn-lt"/>
                <a:ea typeface="ＭＳ Ｐゴシック" charset="0"/>
                <a:cs typeface="ＭＳ Ｐゴシック" charset="0"/>
              </a:rPr>
              <a:t>J. L. Robinson, P. </a:t>
            </a:r>
            <a:r>
              <a:rPr lang="en-US" sz="1200" b="0" i="0" u="none" strike="noStrike" kern="1200" dirty="0" err="1">
                <a:solidFill>
                  <a:schemeClr val="tx1"/>
                </a:solidFill>
                <a:effectLst/>
                <a:latin typeface="+mn-lt"/>
                <a:ea typeface="ＭＳ Ｐゴシック" charset="0"/>
                <a:cs typeface="ＭＳ Ｐゴシック" charset="0"/>
              </a:rPr>
              <a:t>Kocabasÿ</a:t>
            </a:r>
            <a:r>
              <a:rPr lang="en-US" sz="1200" b="0" i="0" u="none" strike="noStrike" kern="1200" dirty="0">
                <a:solidFill>
                  <a:schemeClr val="tx1"/>
                </a:solidFill>
                <a:effectLst/>
                <a:latin typeface="+mn-lt"/>
                <a:ea typeface="ＭＳ Ｐゴシック" charset="0"/>
                <a:cs typeface="ＭＳ Ｐゴシック" charset="0"/>
              </a:rPr>
              <a:t>, H. Wang, P.-E. </a:t>
            </a:r>
            <a:r>
              <a:rPr lang="en-US" sz="1200" b="0" i="0" u="none" strike="noStrike" kern="1200" dirty="0" err="1">
                <a:solidFill>
                  <a:schemeClr val="tx1"/>
                </a:solidFill>
                <a:effectLst/>
                <a:latin typeface="+mn-lt"/>
                <a:ea typeface="ＭＳ Ｐゴシック" charset="0"/>
                <a:cs typeface="ＭＳ Ｐゴシック" charset="0"/>
              </a:rPr>
              <a:t>Cholley</a:t>
            </a:r>
            <a:r>
              <a:rPr lang="en-US" sz="1200" b="0" i="0" u="none" strike="noStrike" kern="1200" dirty="0">
                <a:solidFill>
                  <a:schemeClr val="tx1"/>
                </a:solidFill>
                <a:effectLst/>
                <a:latin typeface="+mn-lt"/>
                <a:ea typeface="ＭＳ Ｐゴシック" charset="0"/>
                <a:cs typeface="ＭＳ Ｐゴシック" charset="0"/>
              </a:rPr>
              <a:t>, et al. An atlas of human metabolism. </a:t>
            </a:r>
            <a:r>
              <a:rPr lang="en-US" sz="1200" b="0" i="1" u="none" strike="noStrike" kern="1200" dirty="0">
                <a:solidFill>
                  <a:schemeClr val="tx1"/>
                </a:solidFill>
                <a:effectLst/>
                <a:latin typeface="+mn-lt"/>
                <a:ea typeface="ＭＳ Ｐゴシック" charset="0"/>
                <a:cs typeface="ＭＳ Ｐゴシック" charset="0"/>
              </a:rPr>
              <a:t>Sci. Signal.</a:t>
            </a:r>
            <a:r>
              <a:rPr lang="en-US" sz="1200" b="0" i="0" u="none" strike="noStrike" kern="1200" dirty="0">
                <a:solidFill>
                  <a:schemeClr val="tx1"/>
                </a:solidFill>
                <a:effectLst/>
                <a:latin typeface="+mn-lt"/>
                <a:ea typeface="ＭＳ Ｐゴシック" charset="0"/>
                <a:cs typeface="ＭＳ Ｐゴシック" charset="0"/>
              </a:rPr>
              <a:t> 13, eaaz1482 (2020). </a:t>
            </a:r>
            <a:r>
              <a:rPr lang="en-US" sz="1200" b="0" i="0" u="none" strike="noStrike" kern="1200" dirty="0">
                <a:solidFill>
                  <a:schemeClr val="tx1"/>
                </a:solidFill>
                <a:effectLst/>
                <a:latin typeface="+mn-lt"/>
                <a:ea typeface="ＭＳ Ｐゴシック" charset="0"/>
                <a:cs typeface="ＭＳ Ｐゴシック" charset="0"/>
                <a:hlinkClick r:id="rId4"/>
              </a:rPr>
              <a:t>doi:10.1126/scisignal.aaz1482</a:t>
            </a:r>
            <a:endParaRPr lang="en-US" dirty="0"/>
          </a:p>
          <a:p>
            <a:pPr marL="0" indent="0" rtl="0" fontAlgn="t">
              <a:buFontTx/>
              <a:buNone/>
            </a:pPr>
            <a:endParaRPr lang="en-US" dirty="0"/>
          </a:p>
          <a:p>
            <a:pPr marL="0" indent="0" rtl="0" fontAlgn="t">
              <a:buFontTx/>
              <a:buNone/>
            </a:pPr>
            <a:r>
              <a:rPr lang="en-US" dirty="0"/>
              <a:t>Drug: </a:t>
            </a:r>
            <a:r>
              <a:rPr lang="en-US" dirty="0" err="1"/>
              <a:t>Drugbank</a:t>
            </a:r>
            <a:endParaRPr lang="en-US" dirty="0"/>
          </a:p>
          <a:p>
            <a:pPr marL="0" indent="0" rtl="0" fontAlgn="t">
              <a:buFontTx/>
              <a:buNone/>
            </a:pPr>
            <a:r>
              <a:rPr lang="en-US" dirty="0"/>
              <a:t>Wishart DS, Knox C, Guo AC, Shrivastava S, </a:t>
            </a:r>
            <a:r>
              <a:rPr lang="en-US" dirty="0" err="1"/>
              <a:t>Hassanali</a:t>
            </a:r>
            <a:r>
              <a:rPr lang="en-US" dirty="0"/>
              <a:t> M, </a:t>
            </a:r>
            <a:r>
              <a:rPr lang="en-US" dirty="0" err="1"/>
              <a:t>Stothard</a:t>
            </a:r>
            <a:r>
              <a:rPr lang="en-US" dirty="0"/>
              <a:t> P, Chang Z, Woolsey J. </a:t>
            </a:r>
            <a:r>
              <a:rPr lang="en-US" dirty="0" err="1"/>
              <a:t>Drugbank</a:t>
            </a:r>
            <a:r>
              <a:rPr lang="en-US" dirty="0"/>
              <a:t>: a comprehensive resource for in silico drug discovery and exploration. Nucleic Acids Res. 2006 Jan 1;34 (Database issue):D668-72. 16381955.</a:t>
            </a:r>
          </a:p>
          <a:p>
            <a:pPr marL="0" indent="0" rtl="0" fontAlgn="t">
              <a:buFontTx/>
              <a:buNone/>
            </a:pPr>
            <a:endParaRPr lang="en-US" dirty="0"/>
          </a:p>
          <a:p>
            <a:pPr marL="0" indent="0" rtl="0" fontAlgn="t">
              <a:buFontTx/>
              <a:buNone/>
            </a:pPr>
            <a:r>
              <a:rPr lang="en-US" dirty="0"/>
              <a:t>Disease: </a:t>
            </a:r>
            <a:r>
              <a:rPr lang="en-US" dirty="0" err="1"/>
              <a:t>DisGeNET</a:t>
            </a:r>
            <a:endParaRPr lang="en-US" dirty="0"/>
          </a:p>
          <a:p>
            <a:pPr marL="0" indent="0" rtl="0" fontAlgn="t">
              <a:buFontTx/>
              <a:buNone/>
            </a:pPr>
            <a:r>
              <a:rPr lang="en-US" sz="1200" b="0" i="0" u="none" strike="noStrike" kern="1200" dirty="0">
                <a:solidFill>
                  <a:schemeClr val="tx1"/>
                </a:solidFill>
                <a:effectLst/>
                <a:latin typeface="+mn-lt"/>
                <a:ea typeface="ＭＳ Ｐゴシック" charset="0"/>
                <a:cs typeface="ＭＳ Ｐゴシック" charset="0"/>
              </a:rPr>
              <a:t>Janet </a:t>
            </a:r>
            <a:r>
              <a:rPr lang="en-US" sz="1200" b="0" i="0" u="none" strike="noStrike" kern="1200" dirty="0" err="1">
                <a:solidFill>
                  <a:schemeClr val="tx1"/>
                </a:solidFill>
                <a:effectLst/>
                <a:latin typeface="+mn-lt"/>
                <a:ea typeface="ＭＳ Ｐゴシック" charset="0"/>
                <a:cs typeface="ＭＳ Ｐゴシック" charset="0"/>
              </a:rPr>
              <a:t>Piñero</a:t>
            </a:r>
            <a:r>
              <a:rPr lang="en-US" sz="1200" b="0" i="0" u="none" strike="noStrike" kern="1200" dirty="0">
                <a:solidFill>
                  <a:schemeClr val="tx1"/>
                </a:solidFill>
                <a:effectLst/>
                <a:latin typeface="+mn-lt"/>
                <a:ea typeface="ＭＳ Ｐゴシック" charset="0"/>
                <a:cs typeface="ＭＳ Ｐゴシック" charset="0"/>
              </a:rPr>
              <a:t>, Juan Manuel Ramírez-</a:t>
            </a:r>
            <a:r>
              <a:rPr lang="en-US" sz="1200" b="0" i="0" u="none" strike="noStrike" kern="1200" dirty="0" err="1">
                <a:solidFill>
                  <a:schemeClr val="tx1"/>
                </a:solidFill>
                <a:effectLst/>
                <a:latin typeface="+mn-lt"/>
                <a:ea typeface="ＭＳ Ｐゴシック" charset="0"/>
                <a:cs typeface="ＭＳ Ｐゴシック" charset="0"/>
              </a:rPr>
              <a:t>Anguita</a:t>
            </a:r>
            <a:r>
              <a:rPr lang="en-US" sz="1200" b="0" i="0" u="none" strike="noStrike" kern="1200" dirty="0">
                <a:solidFill>
                  <a:schemeClr val="tx1"/>
                </a:solidFill>
                <a:effectLst/>
                <a:latin typeface="+mn-lt"/>
                <a:ea typeface="ＭＳ Ｐゴシック" charset="0"/>
                <a:cs typeface="ＭＳ Ｐゴシック" charset="0"/>
              </a:rPr>
              <a:t>, </a:t>
            </a:r>
            <a:r>
              <a:rPr lang="en-US" sz="1200" b="0" i="0" u="none" strike="noStrike" kern="1200" dirty="0" err="1">
                <a:solidFill>
                  <a:schemeClr val="tx1"/>
                </a:solidFill>
                <a:effectLst/>
                <a:latin typeface="+mn-lt"/>
                <a:ea typeface="ＭＳ Ｐゴシック" charset="0"/>
                <a:cs typeface="ＭＳ Ｐゴシック" charset="0"/>
              </a:rPr>
              <a:t>Josep</a:t>
            </a:r>
            <a:r>
              <a:rPr lang="en-US" sz="1200" b="0" i="0" u="none" strike="noStrike" kern="1200" dirty="0">
                <a:solidFill>
                  <a:schemeClr val="tx1"/>
                </a:solidFill>
                <a:effectLst/>
                <a:latin typeface="+mn-lt"/>
                <a:ea typeface="ＭＳ Ｐゴシック" charset="0"/>
                <a:cs typeface="ＭＳ Ｐゴシック" charset="0"/>
              </a:rPr>
              <a:t> </a:t>
            </a:r>
            <a:r>
              <a:rPr lang="en-US" sz="1200" b="0" i="0" u="none" strike="noStrike" kern="1200" dirty="0" err="1">
                <a:solidFill>
                  <a:schemeClr val="tx1"/>
                </a:solidFill>
                <a:effectLst/>
                <a:latin typeface="+mn-lt"/>
                <a:ea typeface="ＭＳ Ｐゴシック" charset="0"/>
                <a:cs typeface="ＭＳ Ｐゴシック" charset="0"/>
              </a:rPr>
              <a:t>Saüch-Pitarch</a:t>
            </a:r>
            <a:r>
              <a:rPr lang="en-US" sz="1200" b="0" i="0" u="none" strike="noStrike" kern="1200" dirty="0">
                <a:solidFill>
                  <a:schemeClr val="tx1"/>
                </a:solidFill>
                <a:effectLst/>
                <a:latin typeface="+mn-lt"/>
                <a:ea typeface="ＭＳ Ｐゴシック" charset="0"/>
                <a:cs typeface="ＭＳ Ｐゴシック" charset="0"/>
              </a:rPr>
              <a:t>, Francesco </a:t>
            </a:r>
            <a:r>
              <a:rPr lang="en-US" sz="1200" b="0" i="0" u="none" strike="noStrike" kern="1200" dirty="0" err="1">
                <a:solidFill>
                  <a:schemeClr val="tx1"/>
                </a:solidFill>
                <a:effectLst/>
                <a:latin typeface="+mn-lt"/>
                <a:ea typeface="ＭＳ Ｐゴシック" charset="0"/>
                <a:cs typeface="ＭＳ Ｐゴシック" charset="0"/>
              </a:rPr>
              <a:t>Ronzano</a:t>
            </a:r>
            <a:r>
              <a:rPr lang="en-US" sz="1200" b="0" i="0" u="none" strike="noStrike" kern="1200" dirty="0">
                <a:solidFill>
                  <a:schemeClr val="tx1"/>
                </a:solidFill>
                <a:effectLst/>
                <a:latin typeface="+mn-lt"/>
                <a:ea typeface="ＭＳ Ｐゴシック" charset="0"/>
                <a:cs typeface="ＭＳ Ｐゴシック" charset="0"/>
              </a:rPr>
              <a:t>, Emilio Centeno, </a:t>
            </a:r>
            <a:r>
              <a:rPr lang="en-US" sz="1200" b="0" i="0" u="none" strike="noStrike" kern="1200" dirty="0" err="1">
                <a:solidFill>
                  <a:schemeClr val="tx1"/>
                </a:solidFill>
                <a:effectLst/>
                <a:latin typeface="+mn-lt"/>
                <a:ea typeface="ＭＳ Ｐゴシック" charset="0"/>
                <a:cs typeface="ＭＳ Ｐゴシック" charset="0"/>
              </a:rPr>
              <a:t>Ferran</a:t>
            </a:r>
            <a:r>
              <a:rPr lang="en-US" sz="1200" b="0" i="0" u="none" strike="noStrike" kern="1200" dirty="0">
                <a:solidFill>
                  <a:schemeClr val="tx1"/>
                </a:solidFill>
                <a:effectLst/>
                <a:latin typeface="+mn-lt"/>
                <a:ea typeface="ＭＳ Ｐゴシック" charset="0"/>
                <a:cs typeface="ＭＳ Ｐゴシック" charset="0"/>
              </a:rPr>
              <a:t> Sanz, Laura I Furlong. </a:t>
            </a:r>
            <a:br>
              <a:rPr lang="en-US" dirty="0"/>
            </a:br>
            <a:r>
              <a:rPr lang="en-US" sz="1200" b="0" i="0" u="none" strike="noStrike" kern="1200" dirty="0">
                <a:solidFill>
                  <a:schemeClr val="tx1"/>
                </a:solidFill>
                <a:effectLst/>
                <a:latin typeface="+mn-lt"/>
                <a:ea typeface="ＭＳ Ｐゴシック" charset="0"/>
                <a:cs typeface="ＭＳ Ｐゴシック" charset="0"/>
              </a:rPr>
              <a:t>The </a:t>
            </a:r>
            <a:r>
              <a:rPr lang="en-US" sz="1200" b="0" i="0" u="none" strike="noStrike" kern="1200" dirty="0" err="1">
                <a:solidFill>
                  <a:schemeClr val="tx1"/>
                </a:solidFill>
                <a:effectLst/>
                <a:latin typeface="+mn-lt"/>
                <a:ea typeface="ＭＳ Ｐゴシック" charset="0"/>
                <a:cs typeface="ＭＳ Ｐゴシック" charset="0"/>
              </a:rPr>
              <a:t>DisGeNET</a:t>
            </a:r>
            <a:r>
              <a:rPr lang="en-US" sz="1200" b="0" i="0" u="none" strike="noStrike" kern="1200" dirty="0">
                <a:solidFill>
                  <a:schemeClr val="tx1"/>
                </a:solidFill>
                <a:effectLst/>
                <a:latin typeface="+mn-lt"/>
                <a:ea typeface="ＭＳ Ｐゴシック" charset="0"/>
                <a:cs typeface="ＭＳ Ｐゴシック" charset="0"/>
              </a:rPr>
              <a:t> knowledge platform for disease genomics: 2019 update. </a:t>
            </a:r>
            <a:r>
              <a:rPr lang="en-US" sz="1200" b="0" i="0" u="none" strike="noStrike" kern="1200" dirty="0" err="1">
                <a:solidFill>
                  <a:schemeClr val="tx1"/>
                </a:solidFill>
                <a:effectLst/>
                <a:latin typeface="+mn-lt"/>
                <a:ea typeface="ＭＳ Ｐゴシック" charset="0"/>
                <a:cs typeface="ＭＳ Ｐゴシック" charset="0"/>
              </a:rPr>
              <a:t>Nucl</a:t>
            </a:r>
            <a:r>
              <a:rPr lang="en-US" sz="1200" b="0" i="0" u="none" strike="noStrike" kern="1200" dirty="0">
                <a:solidFill>
                  <a:schemeClr val="tx1"/>
                </a:solidFill>
                <a:effectLst/>
                <a:latin typeface="+mn-lt"/>
                <a:ea typeface="ＭＳ Ｐゴシック" charset="0"/>
                <a:cs typeface="ＭＳ Ｐゴシック" charset="0"/>
              </a:rPr>
              <a:t>. Acids Res. (2019) </a:t>
            </a:r>
            <a:r>
              <a:rPr lang="en-US" sz="1200" b="0" i="0" u="none" strike="noStrike" kern="1200" dirty="0">
                <a:solidFill>
                  <a:schemeClr val="tx1"/>
                </a:solidFill>
                <a:effectLst/>
                <a:latin typeface="+mn-lt"/>
                <a:ea typeface="ＭＳ Ｐゴシック" charset="0"/>
                <a:cs typeface="ＭＳ Ｐゴシック" charset="0"/>
                <a:hlinkClick r:id="rId5"/>
              </a:rPr>
              <a:t>doi:10.1093/nar/gkz1021</a:t>
            </a: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8</a:t>
            </a:fld>
            <a:endParaRPr lang="en-US" altLang="en-US"/>
          </a:p>
        </p:txBody>
      </p:sp>
    </p:spTree>
    <p:extLst>
      <p:ext uri="{BB962C8B-B14F-4D97-AF65-F5344CB8AC3E}">
        <p14:creationId xmlns:p14="http://schemas.microsoft.com/office/powerpoint/2010/main" val="136209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a:p>
            <a:pPr marL="0" indent="0">
              <a:buFontTx/>
              <a:buNone/>
            </a:pPr>
            <a:r>
              <a:rPr lang="en-US" dirty="0"/>
              <a:t>P-values for module-module similarities were generated by randomly sampling sets of genes to create a distribution of similarities. These module similarities to the NASH summed vector met our Bonferroni corrected p-value cutoff.</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9</a:t>
            </a:fld>
            <a:endParaRPr lang="en-US" altLang="en-US"/>
          </a:p>
        </p:txBody>
      </p:sp>
    </p:spTree>
    <p:extLst>
      <p:ext uri="{BB962C8B-B14F-4D97-AF65-F5344CB8AC3E}">
        <p14:creationId xmlns:p14="http://schemas.microsoft.com/office/powerpoint/2010/main" val="605238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11</a:t>
            </a:fld>
            <a:endParaRPr lang="en-US" altLang="en-US"/>
          </a:p>
        </p:txBody>
      </p:sp>
    </p:spTree>
    <p:extLst>
      <p:ext uri="{BB962C8B-B14F-4D97-AF65-F5344CB8AC3E}">
        <p14:creationId xmlns:p14="http://schemas.microsoft.com/office/powerpoint/2010/main" val="439854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NASH score is created by taking the cosine similarity of a gene’s embedding to the summed NASH vector. These graphs compare NASH scores to the Log Fold Change of genes identified in Dr. </a:t>
            </a:r>
            <a:r>
              <a:rPr lang="en-US" dirty="0" err="1"/>
              <a:t>Svensson’s</a:t>
            </a:r>
            <a:r>
              <a:rPr lang="en-US" dirty="0"/>
              <a:t> experiments with NASH mice.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12</a:t>
            </a:fld>
            <a:endParaRPr lang="en-US" altLang="en-US"/>
          </a:p>
        </p:txBody>
      </p:sp>
    </p:spTree>
    <p:extLst>
      <p:ext uri="{BB962C8B-B14F-4D97-AF65-F5344CB8AC3E}">
        <p14:creationId xmlns:p14="http://schemas.microsoft.com/office/powerpoint/2010/main" val="7361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A8067D-18E9-064E-BB1E-A8E51985FBA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937D280F-1D65-224F-8D7E-03A6A1B312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4504332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2ED28B-C298-8641-965D-F90FDBA6F0BA}"/>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12FFDE90-9DD8-D744-8545-A89DCD9A1E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08815517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55925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C237B80B-2AE0-9B49-9762-D78E9492D9CB}"/>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FBF883C4-49C6-C048-85E2-96310EA34516}"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38713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44284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3485416"/>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865358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4837AB-2B74-A148-8E17-3644F5D2309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E0CD2312-AF91-CC4C-8FDC-60ADD8085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Click icon to add picture</a:t>
            </a:r>
            <a:endParaRPr lang="en-US" noProof="0" dirty="0"/>
          </a:p>
        </p:txBody>
      </p:sp>
    </p:spTree>
    <p:extLst>
      <p:ext uri="{BB962C8B-B14F-4D97-AF65-F5344CB8AC3E}">
        <p14:creationId xmlns:p14="http://schemas.microsoft.com/office/powerpoint/2010/main" val="87710752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356629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Click to edit Master text styles</a:t>
            </a:r>
          </a:p>
        </p:txBody>
      </p:sp>
    </p:spTree>
    <p:extLst>
      <p:ext uri="{BB962C8B-B14F-4D97-AF65-F5344CB8AC3E}">
        <p14:creationId xmlns:p14="http://schemas.microsoft.com/office/powerpoint/2010/main" val="38320033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DA3E8A58-6376-A243-9FFD-C19C58154009}"/>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860BCE2A-FA78-2948-8B58-C96E03ACF5EA}"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67808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560060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88120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466216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9C9A1046-3C3B-A248-A116-02A7F07CA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7AE0B38-3FF7-0A4C-A002-EEC00460800B}"/>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DEDA3DE2-E137-9F46-A8DE-B6338346E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9146792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ECE7A084-CB7D-2440-AF25-D1E6B667594F}"/>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ABF56827-0C21-7149-A9EC-2E63824C088C}"/>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08A26468-1FA8-7E45-A5A7-5972D2A49A9F}"/>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5B97EC33-0B28-3A4D-B494-8ED180F23570}" type="slidenum">
              <a:rPr lang="en-US" altLang="en-US"/>
              <a:pPr/>
              <a:t>‹#›</a:t>
            </a:fld>
            <a:endParaRPr lang="en-US" altLang="en-US"/>
          </a:p>
        </p:txBody>
      </p:sp>
      <p:sp>
        <p:nvSpPr>
          <p:cNvPr id="10" name="Rectangle 9">
            <a:extLst>
              <a:ext uri="{FF2B5EF4-FFF2-40B4-BE49-F238E27FC236}">
                <a16:creationId xmlns:a16="http://schemas.microsoft.com/office/drawing/2014/main" id="{AA3BE3CD-2614-B140-9848-BA6422550363}"/>
              </a:ext>
            </a:extLst>
          </p:cNvPr>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a:extLst>
              <a:ext uri="{FF2B5EF4-FFF2-40B4-BE49-F238E27FC236}">
                <a16:creationId xmlns:a16="http://schemas.microsoft.com/office/drawing/2014/main" id="{E7D04C39-0F95-8B4D-B9EE-CC1F12918B3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C6D3481B-9DAC-C740-8B04-4C07E7926101}"/>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59C6C8A2-CC5C-F94D-AA52-085A9433018E}"/>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5C924763-906F-8C47-84F4-265318214A49}"/>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DF2608D7-8D44-A24B-A8DC-00C3D10E6490}" type="slidenum">
              <a:rPr lang="en-US" altLang="en-US"/>
              <a:pPr/>
              <a:t>‹#›</a:t>
            </a:fld>
            <a:endParaRPr lang="en-US" altLang="en-US"/>
          </a:p>
        </p:txBody>
      </p:sp>
      <p:sp>
        <p:nvSpPr>
          <p:cNvPr id="7" name="Rectangle 6">
            <a:extLst>
              <a:ext uri="{FF2B5EF4-FFF2-40B4-BE49-F238E27FC236}">
                <a16:creationId xmlns:a16="http://schemas.microsoft.com/office/drawing/2014/main" id="{3BC5AE55-6B18-8E4A-9CD9-6EBD0AE2D961}"/>
              </a:ext>
            </a:extLst>
          </p:cNvPr>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a:extLst>
              <a:ext uri="{FF2B5EF4-FFF2-40B4-BE49-F238E27FC236}">
                <a16:creationId xmlns:a16="http://schemas.microsoft.com/office/drawing/2014/main" id="{E411DB7B-015B-1F48-8119-9224B45CEC3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small" spc="20">
          <a:solidFill>
            <a:schemeClr val="tx1"/>
          </a:solidFill>
          <a:latin typeface="Arial"/>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B3D-FF33-6F4C-86EC-956991A707D0}"/>
              </a:ext>
            </a:extLst>
          </p:cNvPr>
          <p:cNvSpPr>
            <a:spLocks noGrp="1"/>
          </p:cNvSpPr>
          <p:nvPr>
            <p:ph type="ctrTitle"/>
          </p:nvPr>
        </p:nvSpPr>
        <p:spPr/>
        <p:txBody>
          <a:bodyPr/>
          <a:lstStyle/>
          <a:p>
            <a:r>
              <a:rPr lang="en-US" dirty="0"/>
              <a:t>Network Methods to Uncover NASH Pathogenesis</a:t>
            </a:r>
          </a:p>
        </p:txBody>
      </p:sp>
      <p:sp>
        <p:nvSpPr>
          <p:cNvPr id="3" name="Text Placeholder 2">
            <a:extLst>
              <a:ext uri="{FF2B5EF4-FFF2-40B4-BE49-F238E27FC236}">
                <a16:creationId xmlns:a16="http://schemas.microsoft.com/office/drawing/2014/main" id="{67216E88-BBE7-E34E-A928-0E35A57DFD9F}"/>
              </a:ext>
            </a:extLst>
          </p:cNvPr>
          <p:cNvSpPr>
            <a:spLocks noGrp="1"/>
          </p:cNvSpPr>
          <p:nvPr>
            <p:ph type="body" sz="quarter" idx="18"/>
          </p:nvPr>
        </p:nvSpPr>
        <p:spPr/>
        <p:txBody>
          <a:bodyPr/>
          <a:lstStyle/>
          <a:p>
            <a:r>
              <a:rPr lang="en-US" dirty="0"/>
              <a:t>Nikki Taylor, M.S. Candidate in Biomedical Informatics</a:t>
            </a:r>
          </a:p>
        </p:txBody>
      </p:sp>
      <p:sp>
        <p:nvSpPr>
          <p:cNvPr id="4" name="Subtitle 3">
            <a:extLst>
              <a:ext uri="{FF2B5EF4-FFF2-40B4-BE49-F238E27FC236}">
                <a16:creationId xmlns:a16="http://schemas.microsoft.com/office/drawing/2014/main" id="{73BB0557-066B-FA4D-9884-D9F4CA5E90B1}"/>
              </a:ext>
            </a:extLst>
          </p:cNvPr>
          <p:cNvSpPr>
            <a:spLocks noGrp="1"/>
          </p:cNvSpPr>
          <p:nvPr>
            <p:ph type="subTitle" idx="1"/>
          </p:nvPr>
        </p:nvSpPr>
        <p:spPr/>
        <p:txBody>
          <a:bodyPr/>
          <a:lstStyle/>
          <a:p>
            <a:r>
              <a:rPr lang="en-US" dirty="0"/>
              <a:t>1/28/2020</a:t>
            </a:r>
          </a:p>
        </p:txBody>
      </p:sp>
    </p:spTree>
    <p:extLst>
      <p:ext uri="{BB962C8B-B14F-4D97-AF65-F5344CB8AC3E}">
        <p14:creationId xmlns:p14="http://schemas.microsoft.com/office/powerpoint/2010/main" val="316818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115924" y="1213486"/>
            <a:ext cx="7700963" cy="2375289"/>
          </a:xfrm>
        </p:spPr>
        <p:txBody>
          <a:bodyPr>
            <a:noAutofit/>
          </a:bodyPr>
          <a:lstStyle/>
          <a:p>
            <a:pPr>
              <a:buAutoNum type="arabicPeriod"/>
            </a:pPr>
            <a:r>
              <a:rPr lang="en-US" sz="2000" dirty="0"/>
              <a:t>Disease stage prediction using gene expression pathway scores</a:t>
            </a:r>
          </a:p>
          <a:p>
            <a:pPr>
              <a:buFont typeface="+mj-lt"/>
              <a:buAutoNum type="arabicPeriod"/>
            </a:pPr>
            <a:endParaRPr lang="en-US" sz="2000" dirty="0"/>
          </a:p>
          <a:p>
            <a:pPr>
              <a:buAutoNum type="arabicPeriod"/>
            </a:pPr>
            <a:r>
              <a:rPr lang="en-US" sz="2000" dirty="0"/>
              <a:t>Network embedding methods to identify NASH functional modules</a:t>
            </a:r>
          </a:p>
          <a:p>
            <a:pPr>
              <a:buAutoNum type="arabicPeriod"/>
            </a:pPr>
            <a:endParaRPr lang="en-US" sz="2000" dirty="0"/>
          </a:p>
          <a:p>
            <a:pPr>
              <a:buAutoNum type="arabicPeriod"/>
            </a:pPr>
            <a:r>
              <a:rPr lang="en-US" sz="2000" b="1" dirty="0"/>
              <a:t>Predicting NASH biomarkers and validating with experimental data</a:t>
            </a:r>
          </a:p>
        </p:txBody>
      </p:sp>
    </p:spTree>
    <p:extLst>
      <p:ext uri="{BB962C8B-B14F-4D97-AF65-F5344CB8AC3E}">
        <p14:creationId xmlns:p14="http://schemas.microsoft.com/office/powerpoint/2010/main" val="4144529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3C2D-FC2C-C342-8BD2-69BADF0EE9FA}"/>
              </a:ext>
            </a:extLst>
          </p:cNvPr>
          <p:cNvSpPr>
            <a:spLocks noGrp="1"/>
          </p:cNvSpPr>
          <p:nvPr>
            <p:ph type="title"/>
          </p:nvPr>
        </p:nvSpPr>
        <p:spPr/>
        <p:txBody>
          <a:bodyPr/>
          <a:lstStyle/>
          <a:p>
            <a:r>
              <a:rPr lang="en-US" dirty="0"/>
              <a:t>Collaboration with </a:t>
            </a:r>
            <a:r>
              <a:rPr lang="en-US" dirty="0" err="1"/>
              <a:t>Svensson</a:t>
            </a:r>
            <a:r>
              <a:rPr lang="en-US" dirty="0"/>
              <a:t> Lab</a:t>
            </a:r>
          </a:p>
        </p:txBody>
      </p:sp>
      <p:sp>
        <p:nvSpPr>
          <p:cNvPr id="3" name="Content Placeholder 2">
            <a:extLst>
              <a:ext uri="{FF2B5EF4-FFF2-40B4-BE49-F238E27FC236}">
                <a16:creationId xmlns:a16="http://schemas.microsoft.com/office/drawing/2014/main" id="{811B31AB-C029-904D-9339-60DD90DE94B6}"/>
              </a:ext>
            </a:extLst>
          </p:cNvPr>
          <p:cNvSpPr>
            <a:spLocks noGrp="1"/>
          </p:cNvSpPr>
          <p:nvPr>
            <p:ph sz="quarter" idx="10"/>
          </p:nvPr>
        </p:nvSpPr>
        <p:spPr/>
        <p:txBody>
          <a:bodyPr>
            <a:normAutofit fontScale="92500"/>
          </a:bodyPr>
          <a:lstStyle/>
          <a:p>
            <a:pPr>
              <a:buFontTx/>
              <a:buChar char="-"/>
            </a:pPr>
            <a:r>
              <a:rPr lang="en-US" dirty="0"/>
              <a:t>200 genes identified by </a:t>
            </a:r>
            <a:r>
              <a:rPr lang="en-US" dirty="0" err="1"/>
              <a:t>scRNA</a:t>
            </a:r>
            <a:r>
              <a:rPr lang="en-US" dirty="0"/>
              <a:t> sequencing of liver cells from diet-induced NASH mice with established steatosis, fibrosis, and increased ALT levels</a:t>
            </a:r>
          </a:p>
          <a:p>
            <a:pPr>
              <a:buFontTx/>
              <a:buChar char="-"/>
            </a:pPr>
            <a:r>
              <a:rPr lang="en-US" dirty="0"/>
              <a:t>Ranked by high Log2 fold change (with p-value)</a:t>
            </a:r>
          </a:p>
          <a:p>
            <a:pPr>
              <a:buFontTx/>
              <a:buChar char="-"/>
            </a:pPr>
            <a:endParaRPr lang="en-US" dirty="0"/>
          </a:p>
          <a:p>
            <a:pPr marL="0" indent="0"/>
            <a:r>
              <a:rPr lang="en-US" dirty="0"/>
              <a:t>Overlap with our list:</a:t>
            </a:r>
          </a:p>
          <a:p>
            <a:pPr marL="285750" indent="-285750">
              <a:buFontTx/>
              <a:buChar char="-"/>
            </a:pPr>
            <a:r>
              <a:rPr lang="en-US" dirty="0"/>
              <a:t>133 of these genes are in our set of embedded genes</a:t>
            </a:r>
          </a:p>
          <a:p>
            <a:pPr marL="285750" indent="-285750">
              <a:buFontTx/>
              <a:buChar char="-"/>
            </a:pPr>
            <a:r>
              <a:rPr lang="en-US" dirty="0"/>
              <a:t>5 of those are in our set of 70 known NASH genes</a:t>
            </a:r>
          </a:p>
          <a:p>
            <a:pPr marL="512763" lvl="2" indent="-285750">
              <a:buFontTx/>
              <a:buChar char="-"/>
            </a:pPr>
            <a:r>
              <a:rPr lang="en-US" dirty="0"/>
              <a:t>ALDH1A1</a:t>
            </a:r>
          </a:p>
          <a:p>
            <a:pPr marL="512763" lvl="2" indent="-285750">
              <a:buFontTx/>
              <a:buChar char="-"/>
            </a:pPr>
            <a:r>
              <a:rPr lang="en-US" dirty="0"/>
              <a:t>CAT</a:t>
            </a:r>
          </a:p>
          <a:p>
            <a:pPr marL="512763" lvl="2" indent="-285750">
              <a:buFontTx/>
              <a:buChar char="-"/>
            </a:pPr>
            <a:r>
              <a:rPr lang="en-US" dirty="0"/>
              <a:t>CYP2E1</a:t>
            </a:r>
          </a:p>
          <a:p>
            <a:pPr marL="512763" lvl="2" indent="-285750">
              <a:buFontTx/>
              <a:buChar char="-"/>
            </a:pPr>
            <a:r>
              <a:rPr lang="en-US" dirty="0"/>
              <a:t>F2</a:t>
            </a:r>
          </a:p>
          <a:p>
            <a:pPr marL="512763" lvl="2" indent="-285750">
              <a:buFontTx/>
              <a:buChar char="-"/>
            </a:pPr>
            <a:r>
              <a:rPr lang="en-US" dirty="0"/>
              <a:t>XBP1</a:t>
            </a:r>
          </a:p>
          <a:p>
            <a:pPr marL="285750" indent="-285750">
              <a:buFontTx/>
              <a:buChar char="-"/>
            </a:pPr>
            <a:endParaRPr lang="en-US" dirty="0"/>
          </a:p>
          <a:p>
            <a:pPr>
              <a:buFontTx/>
              <a:buChar char="-"/>
            </a:pPr>
            <a:endParaRPr lang="en-US" dirty="0"/>
          </a:p>
        </p:txBody>
      </p:sp>
    </p:spTree>
    <p:extLst>
      <p:ext uri="{BB962C8B-B14F-4D97-AF65-F5344CB8AC3E}">
        <p14:creationId xmlns:p14="http://schemas.microsoft.com/office/powerpoint/2010/main" val="967579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3FFA-35BD-2D41-84C7-ABB8F5EE5577}"/>
              </a:ext>
            </a:extLst>
          </p:cNvPr>
          <p:cNvSpPr>
            <a:spLocks noGrp="1"/>
          </p:cNvSpPr>
          <p:nvPr>
            <p:ph type="title"/>
          </p:nvPr>
        </p:nvSpPr>
        <p:spPr/>
        <p:txBody>
          <a:bodyPr/>
          <a:lstStyle/>
          <a:p>
            <a:pPr marL="0" indent="0"/>
            <a:r>
              <a:rPr lang="en-US" dirty="0"/>
              <a:t>Correlation: Log2FC vs NASH score</a:t>
            </a:r>
          </a:p>
        </p:txBody>
      </p:sp>
      <p:sp>
        <p:nvSpPr>
          <p:cNvPr id="3" name="Content Placeholder 2">
            <a:extLst>
              <a:ext uri="{FF2B5EF4-FFF2-40B4-BE49-F238E27FC236}">
                <a16:creationId xmlns:a16="http://schemas.microsoft.com/office/drawing/2014/main" id="{1B47C1CE-4F60-1040-BC9F-94D7133175A6}"/>
              </a:ext>
            </a:extLst>
          </p:cNvPr>
          <p:cNvSpPr>
            <a:spLocks noGrp="1"/>
          </p:cNvSpPr>
          <p:nvPr>
            <p:ph sz="quarter" idx="10"/>
          </p:nvPr>
        </p:nvSpPr>
        <p:spPr>
          <a:xfrm>
            <a:off x="949327" y="908685"/>
            <a:ext cx="7634234" cy="3759042"/>
          </a:xfrm>
        </p:spPr>
        <p:txBody>
          <a:bodyPr/>
          <a:lstStyle/>
          <a:p>
            <a:pPr>
              <a:buFontTx/>
              <a:buChar char="-"/>
            </a:pPr>
            <a:r>
              <a:rPr lang="en-US" dirty="0"/>
              <a:t>NASH score ~ probability of association to NASH</a:t>
            </a:r>
          </a:p>
        </p:txBody>
      </p:sp>
      <p:sp>
        <p:nvSpPr>
          <p:cNvPr id="9" name="TextBox 8">
            <a:extLst>
              <a:ext uri="{FF2B5EF4-FFF2-40B4-BE49-F238E27FC236}">
                <a16:creationId xmlns:a16="http://schemas.microsoft.com/office/drawing/2014/main" id="{AD3F81BA-B9A8-634C-9F94-615C296FF803}"/>
              </a:ext>
            </a:extLst>
          </p:cNvPr>
          <p:cNvSpPr txBox="1"/>
          <p:nvPr/>
        </p:nvSpPr>
        <p:spPr>
          <a:xfrm>
            <a:off x="2416535" y="1378349"/>
            <a:ext cx="7641865" cy="646331"/>
          </a:xfrm>
          <a:prstGeom prst="rect">
            <a:avLst/>
          </a:prstGeom>
          <a:noFill/>
        </p:spPr>
        <p:txBody>
          <a:bodyPr wrap="square" rtlCol="0">
            <a:spAutoFit/>
          </a:bodyPr>
          <a:lstStyle/>
          <a:p>
            <a:r>
              <a:rPr lang="en-US" dirty="0"/>
              <a:t>Pearson correlation: 0.222, p = .01</a:t>
            </a:r>
          </a:p>
          <a:p>
            <a:r>
              <a:rPr lang="en-US" dirty="0"/>
              <a:t>Spearman correlation: 0.185, p = .03</a:t>
            </a:r>
          </a:p>
        </p:txBody>
      </p:sp>
      <p:pic>
        <p:nvPicPr>
          <p:cNvPr id="15" name="Picture 14" descr="Chart, scatter chart&#10;&#10;Description automatically generated">
            <a:extLst>
              <a:ext uri="{FF2B5EF4-FFF2-40B4-BE49-F238E27FC236}">
                <a16:creationId xmlns:a16="http://schemas.microsoft.com/office/drawing/2014/main" id="{D8DD3D06-13C2-A84D-855F-72AB131481C3}"/>
              </a:ext>
            </a:extLst>
          </p:cNvPr>
          <p:cNvPicPr>
            <a:picLocks noChangeAspect="1"/>
          </p:cNvPicPr>
          <p:nvPr/>
        </p:nvPicPr>
        <p:blipFill>
          <a:blip r:embed="rId3"/>
          <a:stretch>
            <a:fillRect/>
          </a:stretch>
        </p:blipFill>
        <p:spPr>
          <a:xfrm>
            <a:off x="560439" y="2181997"/>
            <a:ext cx="4119716" cy="2746477"/>
          </a:xfrm>
          <a:prstGeom prst="rect">
            <a:avLst/>
          </a:prstGeom>
        </p:spPr>
      </p:pic>
      <p:pic>
        <p:nvPicPr>
          <p:cNvPr id="17" name="Picture 16" descr="Chart, scatter chart&#10;&#10;Description automatically generated">
            <a:extLst>
              <a:ext uri="{FF2B5EF4-FFF2-40B4-BE49-F238E27FC236}">
                <a16:creationId xmlns:a16="http://schemas.microsoft.com/office/drawing/2014/main" id="{B172CF69-0F24-6147-BB4E-88ADF3ACFD28}"/>
              </a:ext>
            </a:extLst>
          </p:cNvPr>
          <p:cNvPicPr>
            <a:picLocks noChangeAspect="1"/>
          </p:cNvPicPr>
          <p:nvPr/>
        </p:nvPicPr>
        <p:blipFill>
          <a:blip r:embed="rId4"/>
          <a:stretch>
            <a:fillRect/>
          </a:stretch>
        </p:blipFill>
        <p:spPr>
          <a:xfrm>
            <a:off x="4730343" y="2181997"/>
            <a:ext cx="4242106" cy="2828071"/>
          </a:xfrm>
          <a:prstGeom prst="rect">
            <a:avLst/>
          </a:prstGeom>
        </p:spPr>
      </p:pic>
    </p:spTree>
    <p:extLst>
      <p:ext uri="{BB962C8B-B14F-4D97-AF65-F5344CB8AC3E}">
        <p14:creationId xmlns:p14="http://schemas.microsoft.com/office/powerpoint/2010/main" val="106974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E3CB-3B6D-454A-AA7F-EDD284454E5C}"/>
              </a:ext>
            </a:extLst>
          </p:cNvPr>
          <p:cNvSpPr>
            <a:spLocks noGrp="1"/>
          </p:cNvSpPr>
          <p:nvPr>
            <p:ph type="title"/>
          </p:nvPr>
        </p:nvSpPr>
        <p:spPr>
          <a:xfrm>
            <a:off x="948776" y="146141"/>
            <a:ext cx="7707862" cy="488024"/>
          </a:xfrm>
        </p:spPr>
        <p:txBody>
          <a:bodyPr/>
          <a:lstStyle/>
          <a:p>
            <a:r>
              <a:rPr lang="en-US" dirty="0"/>
              <a:t>NASH scores predict differential expression in NASH</a:t>
            </a:r>
          </a:p>
        </p:txBody>
      </p:sp>
      <p:sp>
        <p:nvSpPr>
          <p:cNvPr id="4" name="Content Placeholder 3">
            <a:extLst>
              <a:ext uri="{FF2B5EF4-FFF2-40B4-BE49-F238E27FC236}">
                <a16:creationId xmlns:a16="http://schemas.microsoft.com/office/drawing/2014/main" id="{D974AAD0-4D69-ED46-A588-2478EE24EE3F}"/>
              </a:ext>
            </a:extLst>
          </p:cNvPr>
          <p:cNvSpPr>
            <a:spLocks noGrp="1"/>
          </p:cNvSpPr>
          <p:nvPr>
            <p:ph sz="quarter" idx="11"/>
          </p:nvPr>
        </p:nvSpPr>
        <p:spPr>
          <a:xfrm>
            <a:off x="620946" y="796697"/>
            <a:ext cx="6740637" cy="488025"/>
          </a:xfrm>
        </p:spPr>
        <p:txBody>
          <a:bodyPr/>
          <a:lstStyle/>
          <a:p>
            <a:r>
              <a:rPr lang="en-US" dirty="0"/>
              <a:t>	Ground truth = differentially expressed in NASH mice</a:t>
            </a:r>
          </a:p>
        </p:txBody>
      </p:sp>
      <p:sp>
        <p:nvSpPr>
          <p:cNvPr id="13" name="TextBox 12">
            <a:extLst>
              <a:ext uri="{FF2B5EF4-FFF2-40B4-BE49-F238E27FC236}">
                <a16:creationId xmlns:a16="http://schemas.microsoft.com/office/drawing/2014/main" id="{C6712A53-601F-5049-96C4-D306FB530F94}"/>
              </a:ext>
            </a:extLst>
          </p:cNvPr>
          <p:cNvSpPr txBox="1"/>
          <p:nvPr/>
        </p:nvSpPr>
        <p:spPr>
          <a:xfrm>
            <a:off x="1009820" y="1684223"/>
            <a:ext cx="1759974" cy="276999"/>
          </a:xfrm>
          <a:prstGeom prst="rect">
            <a:avLst/>
          </a:prstGeom>
          <a:noFill/>
        </p:spPr>
        <p:txBody>
          <a:bodyPr wrap="square" rtlCol="0">
            <a:spAutoFit/>
          </a:bodyPr>
          <a:lstStyle/>
          <a:p>
            <a:r>
              <a:rPr lang="en-US" sz="1200" b="1" dirty="0" err="1"/>
              <a:t>logFC</a:t>
            </a:r>
            <a:r>
              <a:rPr lang="en-US" sz="1200" b="1" dirty="0"/>
              <a:t> &gt; 0</a:t>
            </a:r>
          </a:p>
        </p:txBody>
      </p:sp>
      <p:pic>
        <p:nvPicPr>
          <p:cNvPr id="15" name="Picture 14" descr="Chart, line chart&#10;&#10;Description automatically generated">
            <a:extLst>
              <a:ext uri="{FF2B5EF4-FFF2-40B4-BE49-F238E27FC236}">
                <a16:creationId xmlns:a16="http://schemas.microsoft.com/office/drawing/2014/main" id="{7E82B40E-D505-6E42-BBD7-BB8C652B68A4}"/>
              </a:ext>
            </a:extLst>
          </p:cNvPr>
          <p:cNvPicPr>
            <a:picLocks noChangeAspect="1"/>
          </p:cNvPicPr>
          <p:nvPr/>
        </p:nvPicPr>
        <p:blipFill>
          <a:blip r:embed="rId3"/>
          <a:stretch>
            <a:fillRect/>
          </a:stretch>
        </p:blipFill>
        <p:spPr>
          <a:xfrm>
            <a:off x="3144512" y="1961222"/>
            <a:ext cx="3021512" cy="2014341"/>
          </a:xfrm>
          <a:prstGeom prst="rect">
            <a:avLst/>
          </a:prstGeom>
        </p:spPr>
      </p:pic>
      <p:sp>
        <p:nvSpPr>
          <p:cNvPr id="16" name="TextBox 15">
            <a:extLst>
              <a:ext uri="{FF2B5EF4-FFF2-40B4-BE49-F238E27FC236}">
                <a16:creationId xmlns:a16="http://schemas.microsoft.com/office/drawing/2014/main" id="{108F25AF-334C-6E4D-8479-25111FA355F8}"/>
              </a:ext>
            </a:extLst>
          </p:cNvPr>
          <p:cNvSpPr txBox="1"/>
          <p:nvPr/>
        </p:nvSpPr>
        <p:spPr>
          <a:xfrm>
            <a:off x="4251620" y="1711437"/>
            <a:ext cx="1759974" cy="276999"/>
          </a:xfrm>
          <a:prstGeom prst="rect">
            <a:avLst/>
          </a:prstGeom>
          <a:noFill/>
        </p:spPr>
        <p:txBody>
          <a:bodyPr wrap="square" rtlCol="0">
            <a:spAutoFit/>
          </a:bodyPr>
          <a:lstStyle/>
          <a:p>
            <a:r>
              <a:rPr lang="en-US" sz="1200" b="1" dirty="0" err="1"/>
              <a:t>logFC</a:t>
            </a:r>
            <a:r>
              <a:rPr lang="en-US" sz="1200" b="1" dirty="0"/>
              <a:t> &gt; 2</a:t>
            </a:r>
          </a:p>
        </p:txBody>
      </p:sp>
      <p:pic>
        <p:nvPicPr>
          <p:cNvPr id="20" name="Content Placeholder 19" descr="Chart, line chart&#10;&#10;Description automatically generated">
            <a:extLst>
              <a:ext uri="{FF2B5EF4-FFF2-40B4-BE49-F238E27FC236}">
                <a16:creationId xmlns:a16="http://schemas.microsoft.com/office/drawing/2014/main" id="{092217B7-CE32-6845-AF35-01386E8F0886}"/>
              </a:ext>
            </a:extLst>
          </p:cNvPr>
          <p:cNvPicPr>
            <a:picLocks noGrp="1" noChangeAspect="1"/>
          </p:cNvPicPr>
          <p:nvPr>
            <p:ph sz="quarter" idx="10"/>
          </p:nvPr>
        </p:nvPicPr>
        <p:blipFill>
          <a:blip r:embed="rId4"/>
          <a:stretch>
            <a:fillRect/>
          </a:stretch>
        </p:blipFill>
        <p:spPr>
          <a:xfrm>
            <a:off x="129958" y="1974740"/>
            <a:ext cx="2897009" cy="1931340"/>
          </a:xfrm>
        </p:spPr>
      </p:pic>
      <p:pic>
        <p:nvPicPr>
          <p:cNvPr id="22" name="Picture 21" descr="Chart, line chart&#10;&#10;Description automatically generated">
            <a:extLst>
              <a:ext uri="{FF2B5EF4-FFF2-40B4-BE49-F238E27FC236}">
                <a16:creationId xmlns:a16="http://schemas.microsoft.com/office/drawing/2014/main" id="{C053F2E1-F39A-9741-B3E0-9932529C266C}"/>
              </a:ext>
            </a:extLst>
          </p:cNvPr>
          <p:cNvPicPr>
            <a:picLocks noChangeAspect="1"/>
          </p:cNvPicPr>
          <p:nvPr/>
        </p:nvPicPr>
        <p:blipFill>
          <a:blip r:embed="rId5"/>
          <a:stretch>
            <a:fillRect/>
          </a:stretch>
        </p:blipFill>
        <p:spPr>
          <a:xfrm>
            <a:off x="6246991" y="1974741"/>
            <a:ext cx="2897009" cy="1931339"/>
          </a:xfrm>
          <a:prstGeom prst="rect">
            <a:avLst/>
          </a:prstGeom>
        </p:spPr>
      </p:pic>
      <p:sp>
        <p:nvSpPr>
          <p:cNvPr id="23" name="TextBox 22">
            <a:extLst>
              <a:ext uri="{FF2B5EF4-FFF2-40B4-BE49-F238E27FC236}">
                <a16:creationId xmlns:a16="http://schemas.microsoft.com/office/drawing/2014/main" id="{ADB65949-9184-7A46-A3DE-1ADFD596F911}"/>
              </a:ext>
            </a:extLst>
          </p:cNvPr>
          <p:cNvSpPr txBox="1"/>
          <p:nvPr/>
        </p:nvSpPr>
        <p:spPr>
          <a:xfrm>
            <a:off x="7303059" y="1697741"/>
            <a:ext cx="1759974" cy="276999"/>
          </a:xfrm>
          <a:prstGeom prst="rect">
            <a:avLst/>
          </a:prstGeom>
          <a:noFill/>
        </p:spPr>
        <p:txBody>
          <a:bodyPr wrap="square" rtlCol="0">
            <a:spAutoFit/>
          </a:bodyPr>
          <a:lstStyle/>
          <a:p>
            <a:r>
              <a:rPr lang="en-US" sz="1200" b="1" dirty="0" err="1"/>
              <a:t>logFC</a:t>
            </a:r>
            <a:r>
              <a:rPr lang="en-US" sz="1200" b="1" dirty="0"/>
              <a:t> &gt; 3</a:t>
            </a:r>
          </a:p>
        </p:txBody>
      </p:sp>
    </p:spTree>
    <p:extLst>
      <p:ext uri="{BB962C8B-B14F-4D97-AF65-F5344CB8AC3E}">
        <p14:creationId xmlns:p14="http://schemas.microsoft.com/office/powerpoint/2010/main" val="2136649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6DA6-7312-7F45-BEBD-2DEEAD6FA916}"/>
              </a:ext>
            </a:extLst>
          </p:cNvPr>
          <p:cNvSpPr>
            <a:spLocks noGrp="1"/>
          </p:cNvSpPr>
          <p:nvPr>
            <p:ph type="title"/>
          </p:nvPr>
        </p:nvSpPr>
        <p:spPr/>
        <p:txBody>
          <a:bodyPr/>
          <a:lstStyle/>
          <a:p>
            <a:r>
              <a:rPr lang="en-US" dirty="0"/>
              <a:t>Ranking drugs by similarity to NASH mouse genes</a:t>
            </a:r>
          </a:p>
        </p:txBody>
      </p:sp>
      <p:sp>
        <p:nvSpPr>
          <p:cNvPr id="45" name="TextBox 44">
            <a:extLst>
              <a:ext uri="{FF2B5EF4-FFF2-40B4-BE49-F238E27FC236}">
                <a16:creationId xmlns:a16="http://schemas.microsoft.com/office/drawing/2014/main" id="{9FEF5DA5-035F-2F40-9472-4C42883B1A9E}"/>
              </a:ext>
            </a:extLst>
          </p:cNvPr>
          <p:cNvSpPr txBox="1"/>
          <p:nvPr/>
        </p:nvSpPr>
        <p:spPr>
          <a:xfrm>
            <a:off x="1620721" y="1257449"/>
            <a:ext cx="3709363" cy="369332"/>
          </a:xfrm>
          <a:prstGeom prst="rect">
            <a:avLst/>
          </a:prstGeom>
          <a:noFill/>
        </p:spPr>
        <p:txBody>
          <a:bodyPr wrap="square" rtlCol="0">
            <a:spAutoFit/>
          </a:bodyPr>
          <a:lstStyle/>
          <a:p>
            <a:r>
              <a:rPr lang="en-US" dirty="0"/>
              <a:t>NASH mouse genes</a:t>
            </a:r>
          </a:p>
        </p:txBody>
      </p:sp>
      <p:pic>
        <p:nvPicPr>
          <p:cNvPr id="51" name="Picture 50" descr="Chart, bar chart&#10;&#10;Description automatically generated">
            <a:extLst>
              <a:ext uri="{FF2B5EF4-FFF2-40B4-BE49-F238E27FC236}">
                <a16:creationId xmlns:a16="http://schemas.microsoft.com/office/drawing/2014/main" id="{B706C906-634C-9640-B85F-9E1853252442}"/>
              </a:ext>
            </a:extLst>
          </p:cNvPr>
          <p:cNvPicPr>
            <a:picLocks noChangeAspect="1"/>
          </p:cNvPicPr>
          <p:nvPr/>
        </p:nvPicPr>
        <p:blipFill>
          <a:blip r:embed="rId3"/>
          <a:stretch>
            <a:fillRect/>
          </a:stretch>
        </p:blipFill>
        <p:spPr>
          <a:xfrm>
            <a:off x="642087" y="1626781"/>
            <a:ext cx="3929913" cy="2619941"/>
          </a:xfrm>
          <a:prstGeom prst="rect">
            <a:avLst/>
          </a:prstGeom>
        </p:spPr>
      </p:pic>
      <p:pic>
        <p:nvPicPr>
          <p:cNvPr id="53" name="Picture 52" descr="Chart, bar chart&#10;&#10;Description automatically generated">
            <a:extLst>
              <a:ext uri="{FF2B5EF4-FFF2-40B4-BE49-F238E27FC236}">
                <a16:creationId xmlns:a16="http://schemas.microsoft.com/office/drawing/2014/main" id="{4DF6C30D-8DE6-2349-BFA8-4340C5A21C8F}"/>
              </a:ext>
            </a:extLst>
          </p:cNvPr>
          <p:cNvPicPr>
            <a:picLocks noChangeAspect="1"/>
          </p:cNvPicPr>
          <p:nvPr/>
        </p:nvPicPr>
        <p:blipFill>
          <a:blip r:embed="rId4"/>
          <a:stretch>
            <a:fillRect/>
          </a:stretch>
        </p:blipFill>
        <p:spPr>
          <a:xfrm>
            <a:off x="4802707" y="1626781"/>
            <a:ext cx="3929913" cy="2619942"/>
          </a:xfrm>
          <a:prstGeom prst="rect">
            <a:avLst/>
          </a:prstGeom>
        </p:spPr>
      </p:pic>
      <p:sp>
        <p:nvSpPr>
          <p:cNvPr id="54" name="TextBox 53">
            <a:extLst>
              <a:ext uri="{FF2B5EF4-FFF2-40B4-BE49-F238E27FC236}">
                <a16:creationId xmlns:a16="http://schemas.microsoft.com/office/drawing/2014/main" id="{F9D209B4-1DFC-0A41-8FD7-DC0C74DE9867}"/>
              </a:ext>
            </a:extLst>
          </p:cNvPr>
          <p:cNvSpPr txBox="1"/>
          <p:nvPr/>
        </p:nvSpPr>
        <p:spPr>
          <a:xfrm>
            <a:off x="5857461" y="1257449"/>
            <a:ext cx="2069797" cy="369332"/>
          </a:xfrm>
          <a:prstGeom prst="rect">
            <a:avLst/>
          </a:prstGeom>
          <a:noFill/>
        </p:spPr>
        <p:txBody>
          <a:bodyPr wrap="none" rtlCol="0">
            <a:spAutoFit/>
          </a:bodyPr>
          <a:lstStyle/>
          <a:p>
            <a:r>
              <a:rPr lang="en-US" dirty="0"/>
              <a:t>Known NASH genes</a:t>
            </a:r>
          </a:p>
        </p:txBody>
      </p:sp>
    </p:spTree>
    <p:extLst>
      <p:ext uri="{BB962C8B-B14F-4D97-AF65-F5344CB8AC3E}">
        <p14:creationId xmlns:p14="http://schemas.microsoft.com/office/powerpoint/2010/main" val="3309734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Chart, scatter chart&#10;&#10;Description automatically generated">
            <a:extLst>
              <a:ext uri="{FF2B5EF4-FFF2-40B4-BE49-F238E27FC236}">
                <a16:creationId xmlns:a16="http://schemas.microsoft.com/office/drawing/2014/main" id="{505C87EB-1201-E249-A8D5-F9EF60D555F1}"/>
              </a:ext>
            </a:extLst>
          </p:cNvPr>
          <p:cNvPicPr>
            <a:picLocks noGrp="1" noChangeAspect="1"/>
          </p:cNvPicPr>
          <p:nvPr>
            <p:ph sz="quarter" idx="10"/>
          </p:nvPr>
        </p:nvPicPr>
        <p:blipFill>
          <a:blip r:embed="rId3"/>
          <a:stretch>
            <a:fillRect/>
          </a:stretch>
        </p:blipFill>
        <p:spPr>
          <a:xfrm>
            <a:off x="876950" y="847565"/>
            <a:ext cx="4006771" cy="2175808"/>
          </a:xfrm>
        </p:spPr>
      </p:pic>
      <p:pic>
        <p:nvPicPr>
          <p:cNvPr id="8" name="Content Placeholder 7" descr="Chart, scatter chart&#10;&#10;Description automatically generated">
            <a:extLst>
              <a:ext uri="{FF2B5EF4-FFF2-40B4-BE49-F238E27FC236}">
                <a16:creationId xmlns:a16="http://schemas.microsoft.com/office/drawing/2014/main" id="{0053E6C9-1B08-2844-A78A-26C658D51EFE}"/>
              </a:ext>
            </a:extLst>
          </p:cNvPr>
          <p:cNvPicPr>
            <a:picLocks noGrp="1" noChangeAspect="1"/>
          </p:cNvPicPr>
          <p:nvPr>
            <p:ph sz="quarter" idx="11"/>
          </p:nvPr>
        </p:nvPicPr>
        <p:blipFill>
          <a:blip r:embed="rId4"/>
          <a:stretch>
            <a:fillRect/>
          </a:stretch>
        </p:blipFill>
        <p:spPr>
          <a:xfrm>
            <a:off x="5233661" y="847565"/>
            <a:ext cx="3848230" cy="2120127"/>
          </a:xfrm>
        </p:spPr>
      </p:pic>
      <p:pic>
        <p:nvPicPr>
          <p:cNvPr id="10" name="Content Placeholder 9" descr="Chart, scatter chart&#10;&#10;Description automatically generated">
            <a:extLst>
              <a:ext uri="{FF2B5EF4-FFF2-40B4-BE49-F238E27FC236}">
                <a16:creationId xmlns:a16="http://schemas.microsoft.com/office/drawing/2014/main" id="{625C0913-51D6-D647-9A87-F72E42C00ED4}"/>
              </a:ext>
            </a:extLst>
          </p:cNvPr>
          <p:cNvPicPr>
            <a:picLocks noGrp="1" noChangeAspect="1"/>
          </p:cNvPicPr>
          <p:nvPr>
            <p:ph sz="quarter" idx="12"/>
          </p:nvPr>
        </p:nvPicPr>
        <p:blipFill>
          <a:blip r:embed="rId5"/>
          <a:stretch>
            <a:fillRect/>
          </a:stretch>
        </p:blipFill>
        <p:spPr>
          <a:xfrm>
            <a:off x="948776" y="2967692"/>
            <a:ext cx="4006770" cy="2175808"/>
          </a:xfrm>
        </p:spPr>
      </p:pic>
      <p:sp>
        <p:nvSpPr>
          <p:cNvPr id="6" name="Title 1">
            <a:extLst>
              <a:ext uri="{FF2B5EF4-FFF2-40B4-BE49-F238E27FC236}">
                <a16:creationId xmlns:a16="http://schemas.microsoft.com/office/drawing/2014/main" id="{8850966E-8298-4446-998A-6BA2E2A07BDF}"/>
              </a:ext>
            </a:extLst>
          </p:cNvPr>
          <p:cNvSpPr>
            <a:spLocks noGrp="1"/>
          </p:cNvSpPr>
          <p:nvPr>
            <p:ph type="title"/>
          </p:nvPr>
        </p:nvSpPr>
        <p:spPr/>
        <p:txBody>
          <a:bodyPr/>
          <a:lstStyle/>
          <a:p>
            <a:r>
              <a:rPr lang="en-US" dirty="0"/>
              <a:t>Key genes to drug response</a:t>
            </a:r>
          </a:p>
        </p:txBody>
      </p:sp>
      <p:sp>
        <p:nvSpPr>
          <p:cNvPr id="16" name="TextBox 15">
            <a:extLst>
              <a:ext uri="{FF2B5EF4-FFF2-40B4-BE49-F238E27FC236}">
                <a16:creationId xmlns:a16="http://schemas.microsoft.com/office/drawing/2014/main" id="{C81FE788-09A3-6E47-81DB-C9D1970018C1}"/>
              </a:ext>
            </a:extLst>
          </p:cNvPr>
          <p:cNvSpPr txBox="1"/>
          <p:nvPr/>
        </p:nvSpPr>
        <p:spPr>
          <a:xfrm>
            <a:off x="5233661" y="3126658"/>
            <a:ext cx="3664533" cy="1600438"/>
          </a:xfrm>
          <a:prstGeom prst="rect">
            <a:avLst/>
          </a:prstGeom>
          <a:noFill/>
        </p:spPr>
        <p:txBody>
          <a:bodyPr wrap="square" rtlCol="0">
            <a:spAutoFit/>
          </a:bodyPr>
          <a:lstStyle/>
          <a:p>
            <a:r>
              <a:rPr lang="en-US" sz="1400" b="1" dirty="0"/>
              <a:t>ELOVL2: </a:t>
            </a:r>
            <a:r>
              <a:rPr lang="en-US" sz="1400" dirty="0"/>
              <a:t>catalyzes rate limiting reaction in synthesis of LC-PUFAs</a:t>
            </a:r>
          </a:p>
          <a:p>
            <a:endParaRPr lang="en-US" sz="1400" dirty="0"/>
          </a:p>
          <a:p>
            <a:r>
              <a:rPr lang="en-US" sz="1400" b="1" dirty="0"/>
              <a:t>ACSL1: </a:t>
            </a:r>
            <a:r>
              <a:rPr lang="en-US" sz="1400" dirty="0"/>
              <a:t>plays role in lipid biosynthesis and fatty acid degradation</a:t>
            </a:r>
          </a:p>
          <a:p>
            <a:endParaRPr lang="en-US" sz="1400" dirty="0"/>
          </a:p>
          <a:p>
            <a:r>
              <a:rPr lang="en-US" sz="1400" b="1" dirty="0"/>
              <a:t>DHCR24:</a:t>
            </a:r>
            <a:r>
              <a:rPr lang="en-US" sz="1400" dirty="0"/>
              <a:t> involved in cholesterol biosynthesis</a:t>
            </a:r>
            <a:endParaRPr lang="en-US" sz="1400" b="1" dirty="0"/>
          </a:p>
        </p:txBody>
      </p:sp>
    </p:spTree>
    <p:extLst>
      <p:ext uri="{BB962C8B-B14F-4D97-AF65-F5344CB8AC3E}">
        <p14:creationId xmlns:p14="http://schemas.microsoft.com/office/powerpoint/2010/main" val="4057491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8EF6-41C1-3844-A109-84DAE533F5C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FEBCD4B-3362-8644-B723-B11D1BA36953}"/>
              </a:ext>
            </a:extLst>
          </p:cNvPr>
          <p:cNvSpPr>
            <a:spLocks noGrp="1"/>
          </p:cNvSpPr>
          <p:nvPr>
            <p:ph sz="quarter" idx="10"/>
          </p:nvPr>
        </p:nvSpPr>
        <p:spPr>
          <a:xfrm>
            <a:off x="1057482" y="3444990"/>
            <a:ext cx="7329434" cy="1679362"/>
          </a:xfrm>
        </p:spPr>
        <p:txBody>
          <a:bodyPr>
            <a:normAutofit/>
          </a:bodyPr>
          <a:lstStyle/>
          <a:p>
            <a:pPr marL="285750" indent="-285750">
              <a:buFont typeface="Arial" panose="020B0604020202020204" pitchFamily="34" charset="0"/>
              <a:buChar char="•"/>
            </a:pPr>
            <a:r>
              <a:rPr lang="en-US" dirty="0"/>
              <a:t>Using our cytokine network, partition set of NASH genes by function and evaluate connections between sets of genes</a:t>
            </a:r>
          </a:p>
          <a:p>
            <a:pPr marL="285750" indent="-285750">
              <a:buFont typeface="Arial" panose="020B0604020202020204" pitchFamily="34" charset="0"/>
              <a:buChar char="•"/>
            </a:pPr>
            <a:r>
              <a:rPr lang="en-US" dirty="0"/>
              <a:t>Continue to collaborate with the </a:t>
            </a:r>
            <a:r>
              <a:rPr lang="en-US" dirty="0" err="1"/>
              <a:t>Svensson</a:t>
            </a:r>
            <a:r>
              <a:rPr lang="en-US" dirty="0"/>
              <a:t> Lab and integrate more experimentally derived data</a:t>
            </a:r>
          </a:p>
        </p:txBody>
      </p:sp>
      <p:sp>
        <p:nvSpPr>
          <p:cNvPr id="6" name="Title 1">
            <a:extLst>
              <a:ext uri="{FF2B5EF4-FFF2-40B4-BE49-F238E27FC236}">
                <a16:creationId xmlns:a16="http://schemas.microsoft.com/office/drawing/2014/main" id="{9E3410B0-6736-9D47-BD93-37B837289879}"/>
              </a:ext>
            </a:extLst>
          </p:cNvPr>
          <p:cNvSpPr txBox="1">
            <a:spLocks/>
          </p:cNvSpPr>
          <p:nvPr/>
        </p:nvSpPr>
        <p:spPr bwMode="auto">
          <a:xfrm>
            <a:off x="868268" y="2956966"/>
            <a:ext cx="7707862" cy="488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a:lstStyle>
          <a:p>
            <a:r>
              <a:rPr lang="en-US" dirty="0"/>
              <a:t>Next steps:</a:t>
            </a:r>
          </a:p>
        </p:txBody>
      </p:sp>
      <p:sp>
        <p:nvSpPr>
          <p:cNvPr id="7" name="Content Placeholder 2">
            <a:extLst>
              <a:ext uri="{FF2B5EF4-FFF2-40B4-BE49-F238E27FC236}">
                <a16:creationId xmlns:a16="http://schemas.microsoft.com/office/drawing/2014/main" id="{69EC5B6C-187B-E343-9132-C81BB61C1C5C}"/>
              </a:ext>
            </a:extLst>
          </p:cNvPr>
          <p:cNvSpPr txBox="1">
            <a:spLocks/>
          </p:cNvSpPr>
          <p:nvPr/>
        </p:nvSpPr>
        <p:spPr>
          <a:xfrm>
            <a:off x="1057482" y="847566"/>
            <a:ext cx="7948619" cy="1842626"/>
          </a:xfrm>
          <a:prstGeom prst="rect">
            <a:avLst/>
          </a:prstGeom>
        </p:spPr>
        <p:txBody>
          <a:bodyPr vert="horz" lIns="0" tIns="45720" rIns="0" bIns="45720" rtlCol="0">
            <a:noAutofit/>
          </a:bodyPr>
          <a:lst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US" sz="2000" dirty="0"/>
              <a:t>Gene expression data – find more?</a:t>
            </a:r>
          </a:p>
          <a:p>
            <a:pPr>
              <a:buFont typeface="Arial" panose="020B0604020202020204" pitchFamily="34" charset="0"/>
              <a:buChar char="•"/>
            </a:pPr>
            <a:r>
              <a:rPr lang="en-US" sz="2000" dirty="0"/>
              <a:t>NASH scores from our network model correlate with gene expression in NASH mice</a:t>
            </a:r>
          </a:p>
          <a:p>
            <a:pPr>
              <a:buFont typeface="Arial" panose="020B0604020202020204" pitchFamily="34" charset="0"/>
              <a:buChar char="•"/>
            </a:pPr>
            <a:r>
              <a:rPr lang="en-US" sz="2000" dirty="0"/>
              <a:t>We can identify genes related to known drug targets</a:t>
            </a:r>
          </a:p>
        </p:txBody>
      </p:sp>
    </p:spTree>
    <p:extLst>
      <p:ext uri="{BB962C8B-B14F-4D97-AF65-F5344CB8AC3E}">
        <p14:creationId xmlns:p14="http://schemas.microsoft.com/office/powerpoint/2010/main" val="2256439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115924" y="1213486"/>
            <a:ext cx="7700963" cy="2375289"/>
          </a:xfrm>
        </p:spPr>
        <p:txBody>
          <a:bodyPr>
            <a:noAutofit/>
          </a:bodyPr>
          <a:lstStyle/>
          <a:p>
            <a:pPr>
              <a:buAutoNum type="arabicPeriod"/>
            </a:pPr>
            <a:r>
              <a:rPr lang="en-US" sz="2000" b="1" dirty="0"/>
              <a:t>Disease stage prediction using gene expression pathway scores</a:t>
            </a:r>
          </a:p>
          <a:p>
            <a:pPr>
              <a:buFont typeface="+mj-lt"/>
              <a:buAutoNum type="arabicPeriod"/>
            </a:pPr>
            <a:endParaRPr lang="en-US" sz="2000" dirty="0"/>
          </a:p>
          <a:p>
            <a:pPr>
              <a:buAutoNum type="arabicPeriod"/>
            </a:pPr>
            <a:r>
              <a:rPr lang="en-US" sz="2000" dirty="0"/>
              <a:t>Network embedding methods to identify NASH functional modules</a:t>
            </a:r>
          </a:p>
          <a:p>
            <a:pPr>
              <a:buAutoNum type="arabicPeriod"/>
            </a:pPr>
            <a:endParaRPr lang="en-US" sz="2000" dirty="0"/>
          </a:p>
          <a:p>
            <a:pPr>
              <a:buAutoNum type="arabicPeriod"/>
            </a:pPr>
            <a:r>
              <a:rPr lang="en-US" sz="2000" dirty="0"/>
              <a:t>Predicting NASH biomarkers and validating with experimental data</a:t>
            </a:r>
          </a:p>
        </p:txBody>
      </p:sp>
    </p:spTree>
    <p:extLst>
      <p:ext uri="{BB962C8B-B14F-4D97-AF65-F5344CB8AC3E}">
        <p14:creationId xmlns:p14="http://schemas.microsoft.com/office/powerpoint/2010/main" val="1723793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266B-283F-E14F-9003-4C76817B50F3}"/>
              </a:ext>
            </a:extLst>
          </p:cNvPr>
          <p:cNvSpPr>
            <a:spLocks noGrp="1"/>
          </p:cNvSpPr>
          <p:nvPr>
            <p:ph type="title"/>
          </p:nvPr>
        </p:nvSpPr>
        <p:spPr/>
        <p:txBody>
          <a:bodyPr/>
          <a:lstStyle/>
          <a:p>
            <a:r>
              <a:rPr lang="en-US" dirty="0"/>
              <a:t>GEO Microarray Expression Datasets</a:t>
            </a:r>
          </a:p>
        </p:txBody>
      </p:sp>
      <p:graphicFrame>
        <p:nvGraphicFramePr>
          <p:cNvPr id="12" name="Table 11">
            <a:extLst>
              <a:ext uri="{FF2B5EF4-FFF2-40B4-BE49-F238E27FC236}">
                <a16:creationId xmlns:a16="http://schemas.microsoft.com/office/drawing/2014/main" id="{221D9333-4E32-994A-AE57-6C504E9B4DD7}"/>
              </a:ext>
            </a:extLst>
          </p:cNvPr>
          <p:cNvGraphicFramePr>
            <a:graphicFrameLocks noGrp="1"/>
          </p:cNvGraphicFramePr>
          <p:nvPr>
            <p:extLst>
              <p:ext uri="{D42A27DB-BD31-4B8C-83A1-F6EECF244321}">
                <p14:modId xmlns:p14="http://schemas.microsoft.com/office/powerpoint/2010/main" val="1537611353"/>
              </p:ext>
            </p:extLst>
          </p:nvPr>
        </p:nvGraphicFramePr>
        <p:xfrm>
          <a:off x="802916" y="847565"/>
          <a:ext cx="7999581" cy="4092790"/>
        </p:xfrm>
        <a:graphic>
          <a:graphicData uri="http://schemas.openxmlformats.org/drawingml/2006/table">
            <a:tbl>
              <a:tblPr firstRow="1" firstCol="1" lastRow="1" bandRow="1">
                <a:tableStyleId>{3C2FFA5D-87B4-456A-9821-1D502468CF0F}</a:tableStyleId>
              </a:tblPr>
              <a:tblGrid>
                <a:gridCol w="562143">
                  <a:extLst>
                    <a:ext uri="{9D8B030D-6E8A-4147-A177-3AD203B41FA5}">
                      <a16:colId xmlns:a16="http://schemas.microsoft.com/office/drawing/2014/main" val="1820419755"/>
                    </a:ext>
                  </a:extLst>
                </a:gridCol>
                <a:gridCol w="3895452">
                  <a:extLst>
                    <a:ext uri="{9D8B030D-6E8A-4147-A177-3AD203B41FA5}">
                      <a16:colId xmlns:a16="http://schemas.microsoft.com/office/drawing/2014/main" val="3785572791"/>
                    </a:ext>
                  </a:extLst>
                </a:gridCol>
                <a:gridCol w="830317">
                  <a:extLst>
                    <a:ext uri="{9D8B030D-6E8A-4147-A177-3AD203B41FA5}">
                      <a16:colId xmlns:a16="http://schemas.microsoft.com/office/drawing/2014/main" val="2412611368"/>
                    </a:ext>
                  </a:extLst>
                </a:gridCol>
                <a:gridCol w="756745">
                  <a:extLst>
                    <a:ext uri="{9D8B030D-6E8A-4147-A177-3AD203B41FA5}">
                      <a16:colId xmlns:a16="http://schemas.microsoft.com/office/drawing/2014/main" val="507252046"/>
                    </a:ext>
                  </a:extLst>
                </a:gridCol>
                <a:gridCol w="777765">
                  <a:extLst>
                    <a:ext uri="{9D8B030D-6E8A-4147-A177-3AD203B41FA5}">
                      <a16:colId xmlns:a16="http://schemas.microsoft.com/office/drawing/2014/main" val="1512626208"/>
                    </a:ext>
                  </a:extLst>
                </a:gridCol>
                <a:gridCol w="1177159">
                  <a:extLst>
                    <a:ext uri="{9D8B030D-6E8A-4147-A177-3AD203B41FA5}">
                      <a16:colId xmlns:a16="http://schemas.microsoft.com/office/drawing/2014/main" val="305008981"/>
                    </a:ext>
                  </a:extLst>
                </a:gridCol>
              </a:tblGrid>
              <a:tr h="515757">
                <a:tc>
                  <a:txBody>
                    <a:bodyPr/>
                    <a:lstStyle/>
                    <a:p>
                      <a:pPr fontAlgn="t"/>
                      <a:r>
                        <a:rPr lang="en-US" sz="1050" dirty="0">
                          <a:effectLst/>
                        </a:rPr>
                        <a:t> Batch</a:t>
                      </a:r>
                    </a:p>
                  </a:txBody>
                  <a:tcPr marL="84017" marR="84017" marT="84017" marB="84017"/>
                </a:tc>
                <a:tc>
                  <a:txBody>
                    <a:bodyPr/>
                    <a:lstStyle/>
                    <a:p>
                      <a:pPr rtl="0" fontAlgn="t">
                        <a:spcBef>
                          <a:spcPts val="0"/>
                        </a:spcBef>
                        <a:spcAft>
                          <a:spcPts val="0"/>
                        </a:spcAft>
                      </a:pPr>
                      <a:r>
                        <a:rPr lang="en-US" sz="1200" u="none" strike="noStrike" dirty="0">
                          <a:effectLst/>
                        </a:rPr>
                        <a:t>Study</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Total genes</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NASH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NAFLD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Control samples</a:t>
                      </a:r>
                      <a:endParaRPr lang="en-US" sz="1600" dirty="0">
                        <a:effectLst/>
                      </a:endParaRPr>
                    </a:p>
                  </a:txBody>
                  <a:tcPr marL="84017" marR="84017" marT="84017" marB="84017"/>
                </a:tc>
                <a:extLst>
                  <a:ext uri="{0D108BD9-81ED-4DB2-BD59-A6C34878D82A}">
                    <a16:rowId xmlns:a16="http://schemas.microsoft.com/office/drawing/2014/main" val="1003644728"/>
                  </a:ext>
                </a:extLst>
              </a:tr>
              <a:tr h="356232">
                <a:tc>
                  <a:txBody>
                    <a:bodyPr/>
                    <a:lstStyle/>
                    <a:p>
                      <a:pPr algn="ctr" rtl="0" fontAlgn="t">
                        <a:spcBef>
                          <a:spcPts val="0"/>
                        </a:spcBef>
                        <a:spcAft>
                          <a:spcPts val="0"/>
                        </a:spcAft>
                      </a:pPr>
                      <a:r>
                        <a:rPr lang="en-US" sz="1200" u="none" strike="noStrike" dirty="0">
                          <a:effectLst/>
                        </a:rPr>
                        <a:t>1</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Human liver biopsy of different phases from control to NASH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 20,876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18</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14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41</a:t>
                      </a:r>
                      <a:endParaRPr lang="en-US" sz="1600">
                        <a:effectLst/>
                      </a:endParaRPr>
                    </a:p>
                  </a:txBody>
                  <a:tcPr marL="84017" marR="84017" marT="84017" marB="84017"/>
                </a:tc>
                <a:extLst>
                  <a:ext uri="{0D108BD9-81ED-4DB2-BD59-A6C34878D82A}">
                    <a16:rowId xmlns:a16="http://schemas.microsoft.com/office/drawing/2014/main" val="920235745"/>
                  </a:ext>
                </a:extLst>
              </a:tr>
              <a:tr h="356232">
                <a:tc>
                  <a:txBody>
                    <a:bodyPr/>
                    <a:lstStyle/>
                    <a:p>
                      <a:pPr algn="ctr" rtl="0" fontAlgn="t">
                        <a:spcBef>
                          <a:spcPts val="0"/>
                        </a:spcBef>
                        <a:spcAft>
                          <a:spcPts val="0"/>
                        </a:spcAft>
                      </a:pPr>
                      <a:r>
                        <a:rPr lang="en-US" sz="1200" u="none" strike="noStrike">
                          <a:effectLst/>
                        </a:rPr>
                        <a:t>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A Novel Factor Associating with Hepatic Insulin Sensitivity in Humans with Nonalcoholic Fatty Liver Disease (2019)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804959664"/>
                  </a:ext>
                </a:extLst>
              </a:tr>
              <a:tr h="356232">
                <a:tc>
                  <a:txBody>
                    <a:bodyPr/>
                    <a:lstStyle/>
                    <a:p>
                      <a:pPr algn="ctr" rtl="0" fontAlgn="t">
                        <a:spcBef>
                          <a:spcPts val="0"/>
                        </a:spcBef>
                        <a:spcAft>
                          <a:spcPts val="0"/>
                        </a:spcAft>
                      </a:pPr>
                      <a:r>
                        <a:rPr lang="en-US" sz="1200" u="none" strike="noStrike">
                          <a:effectLst/>
                        </a:rPr>
                        <a:t>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for Nonalcoholic fatty liver disease patients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22,600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72</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2900890918"/>
                  </a:ext>
                </a:extLst>
              </a:tr>
              <a:tr h="356232">
                <a:tc>
                  <a:txBody>
                    <a:bodyPr/>
                    <a:lstStyle/>
                    <a:p>
                      <a:pPr algn="ctr" rtl="0" fontAlgn="t">
                        <a:spcBef>
                          <a:spcPts val="0"/>
                        </a:spcBef>
                        <a:spcAft>
                          <a:spcPts val="0"/>
                        </a:spcAft>
                      </a:pPr>
                      <a:r>
                        <a:rPr lang="en-US" sz="1200" u="none" strike="noStrike" dirty="0">
                          <a:effectLst/>
                        </a:rPr>
                        <a:t>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Identify factors associated with preserved hepatic insulin sensitivity despite of hepatic steatosis. (2016)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3947820806"/>
                  </a:ext>
                </a:extLst>
              </a:tr>
              <a:tr h="356232">
                <a:tc>
                  <a:txBody>
                    <a:bodyPr/>
                    <a:lstStyle/>
                    <a:p>
                      <a:pPr algn="ctr" rtl="0" fontAlgn="t">
                        <a:spcBef>
                          <a:spcPts val="0"/>
                        </a:spcBef>
                        <a:spcAft>
                          <a:spcPts val="0"/>
                        </a:spcAft>
                      </a:pPr>
                      <a:r>
                        <a:rPr lang="en-US" sz="1200" u="none" strike="noStrike" dirty="0">
                          <a:effectLst/>
                        </a:rPr>
                        <a:t>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Nonalcoholic steatohepatitis in adolescents undergoing bariatric surgery (2015)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21,147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7</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34</a:t>
                      </a:r>
                      <a:endParaRPr lang="en-US" sz="1600">
                        <a:effectLst/>
                      </a:endParaRPr>
                    </a:p>
                  </a:txBody>
                  <a:tcPr marL="84017" marR="84017" marT="84017" marB="84017"/>
                </a:tc>
                <a:extLst>
                  <a:ext uri="{0D108BD9-81ED-4DB2-BD59-A6C34878D82A}">
                    <a16:rowId xmlns:a16="http://schemas.microsoft.com/office/drawing/2014/main" val="540784242"/>
                  </a:ext>
                </a:extLst>
              </a:tr>
              <a:tr h="356232">
                <a:tc>
                  <a:txBody>
                    <a:bodyPr/>
                    <a:lstStyle/>
                    <a:p>
                      <a:pPr algn="ctr" rtl="0" fontAlgn="t">
                        <a:spcBef>
                          <a:spcPts val="0"/>
                        </a:spcBef>
                        <a:spcAft>
                          <a:spcPts val="0"/>
                        </a:spcAft>
                      </a:pPr>
                      <a:r>
                        <a:rPr lang="en-US" sz="1200" u="none" strike="noStrike" dirty="0">
                          <a:effectLst/>
                        </a:rPr>
                        <a:t>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from liver of obese patients (2017)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104</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 (44 ‘no nash’)</a:t>
                      </a:r>
                      <a:endParaRPr lang="en-US" sz="1600">
                        <a:effectLst/>
                      </a:endParaRPr>
                    </a:p>
                  </a:txBody>
                  <a:tcPr marL="84017" marR="84017" marT="84017" marB="84017"/>
                </a:tc>
                <a:extLst>
                  <a:ext uri="{0D108BD9-81ED-4DB2-BD59-A6C34878D82A}">
                    <a16:rowId xmlns:a16="http://schemas.microsoft.com/office/drawing/2014/main" val="3375318742"/>
                  </a:ext>
                </a:extLst>
              </a:tr>
              <a:tr h="0">
                <a:tc>
                  <a:txBody>
                    <a:bodyPr/>
                    <a:lstStyle/>
                    <a:p>
                      <a:pPr fontAlgn="t"/>
                      <a:r>
                        <a:rPr lang="en-US" sz="1600" dirty="0">
                          <a:effectLst/>
                        </a:rPr>
                        <a:t> </a:t>
                      </a:r>
                    </a:p>
                  </a:txBody>
                  <a:tcPr marL="84017" marR="84017" marT="84017" marB="84017"/>
                </a:tc>
                <a:tc>
                  <a:txBody>
                    <a:bodyPr/>
                    <a:lstStyle/>
                    <a:p>
                      <a:pPr rtl="0" fontAlgn="t">
                        <a:spcBef>
                          <a:spcPts val="0"/>
                        </a:spcBef>
                        <a:spcAft>
                          <a:spcPts val="0"/>
                        </a:spcAft>
                      </a:pPr>
                      <a:r>
                        <a:rPr lang="en-US" sz="1200" u="none" dirty="0">
                          <a:effectLst/>
                        </a:rPr>
                        <a:t>TOTAL</a:t>
                      </a:r>
                      <a:endParaRPr lang="en-US" sz="1600" u="none"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12,435 overlap</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172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75</a:t>
                      </a:r>
                      <a:endParaRPr lang="en-US" sz="16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
        <p:nvSpPr>
          <p:cNvPr id="13" name="Rectangle 2">
            <a:extLst>
              <a:ext uri="{FF2B5EF4-FFF2-40B4-BE49-F238E27FC236}">
                <a16:creationId xmlns:a16="http://schemas.microsoft.com/office/drawing/2014/main" id="{BFCD1ADD-1B83-104B-8487-E84BE83AD9EE}"/>
              </a:ext>
            </a:extLst>
          </p:cNvPr>
          <p:cNvSpPr>
            <a:spLocks noChangeArrowheads="1"/>
          </p:cNvSpPr>
          <p:nvPr/>
        </p:nvSpPr>
        <p:spPr bwMode="auto">
          <a:xfrm>
            <a:off x="949082" y="9612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0058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C65F-C10A-0547-A73A-CBE997AE5DD8}"/>
              </a:ext>
            </a:extLst>
          </p:cNvPr>
          <p:cNvSpPr>
            <a:spLocks noGrp="1"/>
          </p:cNvSpPr>
          <p:nvPr>
            <p:ph type="title"/>
          </p:nvPr>
        </p:nvSpPr>
        <p:spPr>
          <a:xfrm>
            <a:off x="948776" y="359541"/>
            <a:ext cx="7707862" cy="488024"/>
          </a:xfrm>
        </p:spPr>
        <p:txBody>
          <a:bodyPr wrap="square" anchor="b">
            <a:normAutofit/>
          </a:bodyPr>
          <a:lstStyle/>
          <a:p>
            <a:r>
              <a:rPr lang="en-US" dirty="0"/>
              <a:t>PROPS</a:t>
            </a:r>
          </a:p>
        </p:txBody>
      </p:sp>
      <p:pic>
        <p:nvPicPr>
          <p:cNvPr id="4" name="New picture">
            <a:extLst>
              <a:ext uri="{FF2B5EF4-FFF2-40B4-BE49-F238E27FC236}">
                <a16:creationId xmlns:a16="http://schemas.microsoft.com/office/drawing/2014/main" id="{4D4F5880-115F-6F4A-BDD3-366F2BF826EF}"/>
              </a:ext>
            </a:extLst>
          </p:cNvPr>
          <p:cNvPicPr>
            <a:picLocks noGrp="1"/>
          </p:cNvPicPr>
          <p:nvPr>
            <p:ph sz="quarter" idx="10"/>
          </p:nvPr>
        </p:nvPicPr>
        <p:blipFill>
          <a:blip r:embed="rId3"/>
          <a:stretch>
            <a:fillRect/>
          </a:stretch>
        </p:blipFill>
        <p:spPr>
          <a:xfrm>
            <a:off x="4310742" y="1028699"/>
            <a:ext cx="4345895" cy="3147649"/>
          </a:xfrm>
          <a:prstGeom prst="rect">
            <a:avLst/>
          </a:prstGeom>
          <a:noFill/>
        </p:spPr>
      </p:pic>
      <p:sp>
        <p:nvSpPr>
          <p:cNvPr id="5" name="TextBox 4">
            <a:extLst>
              <a:ext uri="{FF2B5EF4-FFF2-40B4-BE49-F238E27FC236}">
                <a16:creationId xmlns:a16="http://schemas.microsoft.com/office/drawing/2014/main" id="{E5669156-E73E-6843-8705-63AD040EBE64}"/>
              </a:ext>
            </a:extLst>
          </p:cNvPr>
          <p:cNvSpPr txBox="1"/>
          <p:nvPr/>
        </p:nvSpPr>
        <p:spPr>
          <a:xfrm>
            <a:off x="620486" y="1417588"/>
            <a:ext cx="36902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PROPS models KEGG pathways as Bayesian networks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Uses gene expression data to parameterize each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Output: vector of 254 pathway scores for each diseased sample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A16B2B3-1326-344D-908A-118D1C6B2631}"/>
              </a:ext>
            </a:extLst>
          </p:cNvPr>
          <p:cNvSpPr txBox="1"/>
          <p:nvPr/>
        </p:nvSpPr>
        <p:spPr>
          <a:xfrm>
            <a:off x="3763232" y="4391800"/>
            <a:ext cx="5440913" cy="276999"/>
          </a:xfrm>
          <a:prstGeom prst="rect">
            <a:avLst/>
          </a:prstGeom>
          <a:noFill/>
        </p:spPr>
        <p:txBody>
          <a:bodyPr wrap="none" rtlCol="0">
            <a:spAutoFit/>
          </a:bodyPr>
          <a:lstStyle/>
          <a:p>
            <a:r>
              <a:rPr lang="en-US" sz="1200" dirty="0"/>
              <a:t>Figure from original PROPS paper to classify Crohn’s Disease and Ulcerative Colitis</a:t>
            </a:r>
          </a:p>
        </p:txBody>
      </p:sp>
    </p:spTree>
    <p:extLst>
      <p:ext uri="{BB962C8B-B14F-4D97-AF65-F5344CB8AC3E}">
        <p14:creationId xmlns:p14="http://schemas.microsoft.com/office/powerpoint/2010/main" val="2251250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6BB2-9D0A-584C-AD1C-85EA569FE694}"/>
              </a:ext>
            </a:extLst>
          </p:cNvPr>
          <p:cNvSpPr>
            <a:spLocks noGrp="1"/>
          </p:cNvSpPr>
          <p:nvPr>
            <p:ph type="title"/>
          </p:nvPr>
        </p:nvSpPr>
        <p:spPr/>
        <p:txBody>
          <a:bodyPr/>
          <a:lstStyle/>
          <a:p>
            <a:r>
              <a:rPr lang="en-US" dirty="0"/>
              <a:t>Disease stage classification: Batch effects</a:t>
            </a:r>
          </a:p>
        </p:txBody>
      </p:sp>
      <p:sp>
        <p:nvSpPr>
          <p:cNvPr id="3" name="Content Placeholder 2">
            <a:extLst>
              <a:ext uri="{FF2B5EF4-FFF2-40B4-BE49-F238E27FC236}">
                <a16:creationId xmlns:a16="http://schemas.microsoft.com/office/drawing/2014/main" id="{1D638F51-4298-B044-9256-55B53F6E680D}"/>
              </a:ext>
            </a:extLst>
          </p:cNvPr>
          <p:cNvSpPr>
            <a:spLocks noGrp="1"/>
          </p:cNvSpPr>
          <p:nvPr>
            <p:ph sz="quarter" idx="10"/>
          </p:nvPr>
        </p:nvSpPr>
        <p:spPr>
          <a:xfrm>
            <a:off x="955677" y="908685"/>
            <a:ext cx="7273923" cy="970915"/>
          </a:xfrm>
        </p:spPr>
        <p:txBody>
          <a:bodyPr>
            <a:normAutofit/>
          </a:bodyPr>
          <a:lstStyle/>
          <a:p>
            <a:pPr>
              <a:buFontTx/>
              <a:buChar char="-"/>
            </a:pPr>
            <a:r>
              <a:rPr lang="en-US" dirty="0"/>
              <a:t>Random Forest Classifier: .70 accuracy, .75 AUROC</a:t>
            </a:r>
          </a:p>
          <a:p>
            <a:pPr>
              <a:buFontTx/>
              <a:buChar char="-"/>
            </a:pPr>
            <a:r>
              <a:rPr lang="en-US" dirty="0"/>
              <a:t>Classification seems to be stratified by batch</a:t>
            </a:r>
          </a:p>
        </p:txBody>
      </p:sp>
      <p:graphicFrame>
        <p:nvGraphicFramePr>
          <p:cNvPr id="9" name="Chart 8">
            <a:extLst>
              <a:ext uri="{FF2B5EF4-FFF2-40B4-BE49-F238E27FC236}">
                <a16:creationId xmlns:a16="http://schemas.microsoft.com/office/drawing/2014/main" id="{7A30454E-93B0-574C-80B5-8046F004338A}"/>
              </a:ext>
            </a:extLst>
          </p:cNvPr>
          <p:cNvGraphicFramePr/>
          <p:nvPr>
            <p:extLst>
              <p:ext uri="{D42A27DB-BD31-4B8C-83A1-F6EECF244321}">
                <p14:modId xmlns:p14="http://schemas.microsoft.com/office/powerpoint/2010/main" val="900559537"/>
              </p:ext>
            </p:extLst>
          </p:nvPr>
        </p:nvGraphicFramePr>
        <p:xfrm>
          <a:off x="4375354" y="1730616"/>
          <a:ext cx="4281284" cy="30665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E64A2779-4906-7B49-8B4D-5A0DE678504A}"/>
              </a:ext>
            </a:extLst>
          </p:cNvPr>
          <p:cNvGraphicFramePr>
            <a:graphicFrameLocks noGrp="1"/>
          </p:cNvGraphicFramePr>
          <p:nvPr>
            <p:extLst>
              <p:ext uri="{D42A27DB-BD31-4B8C-83A1-F6EECF244321}">
                <p14:modId xmlns:p14="http://schemas.microsoft.com/office/powerpoint/2010/main" val="2727804503"/>
              </p:ext>
            </p:extLst>
          </p:nvPr>
        </p:nvGraphicFramePr>
        <p:xfrm>
          <a:off x="818025" y="1859516"/>
          <a:ext cx="3293805" cy="2957755"/>
        </p:xfrm>
        <a:graphic>
          <a:graphicData uri="http://schemas.openxmlformats.org/drawingml/2006/table">
            <a:tbl>
              <a:tblPr firstRow="1" firstCol="1" lastRow="1" bandRow="1">
                <a:tableStyleId>{3C2FFA5D-87B4-456A-9821-1D502468CF0F}</a:tableStyleId>
              </a:tblPr>
              <a:tblGrid>
                <a:gridCol w="565575">
                  <a:extLst>
                    <a:ext uri="{9D8B030D-6E8A-4147-A177-3AD203B41FA5}">
                      <a16:colId xmlns:a16="http://schemas.microsoft.com/office/drawing/2014/main" val="1820419755"/>
                    </a:ext>
                  </a:extLst>
                </a:gridCol>
                <a:gridCol w="761367">
                  <a:extLst>
                    <a:ext uri="{9D8B030D-6E8A-4147-A177-3AD203B41FA5}">
                      <a16:colId xmlns:a16="http://schemas.microsoft.com/office/drawing/2014/main" val="507252046"/>
                    </a:ext>
                  </a:extLst>
                </a:gridCol>
                <a:gridCol w="782514">
                  <a:extLst>
                    <a:ext uri="{9D8B030D-6E8A-4147-A177-3AD203B41FA5}">
                      <a16:colId xmlns:a16="http://schemas.microsoft.com/office/drawing/2014/main" val="1512626208"/>
                    </a:ext>
                  </a:extLst>
                </a:gridCol>
                <a:gridCol w="1184349">
                  <a:extLst>
                    <a:ext uri="{9D8B030D-6E8A-4147-A177-3AD203B41FA5}">
                      <a16:colId xmlns:a16="http://schemas.microsoft.com/office/drawing/2014/main" val="305008981"/>
                    </a:ext>
                  </a:extLst>
                </a:gridCol>
              </a:tblGrid>
              <a:tr h="476393">
                <a:tc>
                  <a:txBody>
                    <a:bodyPr/>
                    <a:lstStyle/>
                    <a:p>
                      <a:pPr fontAlgn="t"/>
                      <a:r>
                        <a:rPr lang="en-US" sz="1100" dirty="0">
                          <a:effectLst/>
                        </a:rPr>
                        <a:t> Batch</a:t>
                      </a:r>
                    </a:p>
                  </a:txBody>
                  <a:tcPr marL="84017" marR="84017" marT="84017" marB="84017"/>
                </a:tc>
                <a:tc>
                  <a:txBody>
                    <a:bodyPr/>
                    <a:lstStyle/>
                    <a:p>
                      <a:pPr rtl="0" fontAlgn="t">
                        <a:spcBef>
                          <a:spcPts val="0"/>
                        </a:spcBef>
                        <a:spcAft>
                          <a:spcPts val="0"/>
                        </a:spcAft>
                      </a:pPr>
                      <a:r>
                        <a:rPr lang="en-US" sz="1100" u="none" strike="noStrike" dirty="0">
                          <a:effectLst/>
                        </a:rPr>
                        <a:t>NASH samples</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NAFLD samples</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Control samples</a:t>
                      </a:r>
                      <a:endParaRPr lang="en-US" sz="1100" dirty="0">
                        <a:effectLst/>
                      </a:endParaRPr>
                    </a:p>
                  </a:txBody>
                  <a:tcPr marL="84017" marR="84017" marT="84017" marB="84017"/>
                </a:tc>
                <a:extLst>
                  <a:ext uri="{0D108BD9-81ED-4DB2-BD59-A6C34878D82A}">
                    <a16:rowId xmlns:a16="http://schemas.microsoft.com/office/drawing/2014/main" val="1003644728"/>
                  </a:ext>
                </a:extLst>
              </a:tr>
              <a:tr h="350914">
                <a:tc>
                  <a:txBody>
                    <a:bodyPr/>
                    <a:lstStyle/>
                    <a:p>
                      <a:pPr algn="ctr" rtl="0" fontAlgn="t">
                        <a:spcBef>
                          <a:spcPts val="0"/>
                        </a:spcBef>
                        <a:spcAft>
                          <a:spcPts val="0"/>
                        </a:spcAft>
                      </a:pPr>
                      <a:r>
                        <a:rPr lang="en-US" sz="1100" u="none" strike="noStrike" dirty="0">
                          <a:effectLst/>
                        </a:rPr>
                        <a:t>1</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18</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14</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41</a:t>
                      </a:r>
                      <a:endParaRPr lang="en-US" sz="1100">
                        <a:effectLst/>
                      </a:endParaRPr>
                    </a:p>
                  </a:txBody>
                  <a:tcPr marL="84017" marR="84017" marT="84017" marB="84017"/>
                </a:tc>
                <a:extLst>
                  <a:ext uri="{0D108BD9-81ED-4DB2-BD59-A6C34878D82A}">
                    <a16:rowId xmlns:a16="http://schemas.microsoft.com/office/drawing/2014/main" val="920235745"/>
                  </a:ext>
                </a:extLst>
              </a:tr>
              <a:tr h="350914">
                <a:tc>
                  <a:txBody>
                    <a:bodyPr/>
                    <a:lstStyle/>
                    <a:p>
                      <a:pPr algn="ctr" rtl="0" fontAlgn="t">
                        <a:spcBef>
                          <a:spcPts val="0"/>
                        </a:spcBef>
                        <a:spcAft>
                          <a:spcPts val="0"/>
                        </a:spcAft>
                      </a:pPr>
                      <a:r>
                        <a:rPr lang="en-US" sz="1100" u="none" strike="noStrike">
                          <a:effectLst/>
                        </a:rPr>
                        <a:t>2</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43</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extLst>
                  <a:ext uri="{0D108BD9-81ED-4DB2-BD59-A6C34878D82A}">
                    <a16:rowId xmlns:a16="http://schemas.microsoft.com/office/drawing/2014/main" val="804959664"/>
                  </a:ext>
                </a:extLst>
              </a:tr>
              <a:tr h="350914">
                <a:tc>
                  <a:txBody>
                    <a:bodyPr/>
                    <a:lstStyle/>
                    <a:p>
                      <a:pPr algn="ctr" rtl="0" fontAlgn="t">
                        <a:spcBef>
                          <a:spcPts val="0"/>
                        </a:spcBef>
                        <a:spcAft>
                          <a:spcPts val="0"/>
                        </a:spcAft>
                      </a:pPr>
                      <a:r>
                        <a:rPr lang="en-US" sz="1100" u="none" strike="noStrike">
                          <a:effectLst/>
                        </a:rPr>
                        <a:t>3</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72</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0</a:t>
                      </a:r>
                      <a:endParaRPr lang="en-US" sz="1100">
                        <a:effectLst/>
                      </a:endParaRPr>
                    </a:p>
                  </a:txBody>
                  <a:tcPr marL="84017" marR="84017" marT="84017" marB="84017"/>
                </a:tc>
                <a:extLst>
                  <a:ext uri="{0D108BD9-81ED-4DB2-BD59-A6C34878D82A}">
                    <a16:rowId xmlns:a16="http://schemas.microsoft.com/office/drawing/2014/main" val="2900890918"/>
                  </a:ext>
                </a:extLst>
              </a:tr>
              <a:tr h="350914">
                <a:tc>
                  <a:txBody>
                    <a:bodyPr/>
                    <a:lstStyle/>
                    <a:p>
                      <a:pPr algn="ctr" rtl="0" fontAlgn="t">
                        <a:spcBef>
                          <a:spcPts val="0"/>
                        </a:spcBef>
                        <a:spcAft>
                          <a:spcPts val="0"/>
                        </a:spcAft>
                      </a:pPr>
                      <a:r>
                        <a:rPr lang="en-US" sz="1100" u="none" strike="noStrike" dirty="0">
                          <a:effectLst/>
                        </a:rPr>
                        <a:t>4</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0</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26</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extLst>
                  <a:ext uri="{0D108BD9-81ED-4DB2-BD59-A6C34878D82A}">
                    <a16:rowId xmlns:a16="http://schemas.microsoft.com/office/drawing/2014/main" val="3947820806"/>
                  </a:ext>
                </a:extLst>
              </a:tr>
              <a:tr h="350914">
                <a:tc>
                  <a:txBody>
                    <a:bodyPr/>
                    <a:lstStyle/>
                    <a:p>
                      <a:pPr algn="ctr" rtl="0" fontAlgn="t">
                        <a:spcBef>
                          <a:spcPts val="0"/>
                        </a:spcBef>
                        <a:spcAft>
                          <a:spcPts val="0"/>
                        </a:spcAft>
                      </a:pPr>
                      <a:r>
                        <a:rPr lang="en-US" sz="1100" u="none" strike="noStrike" dirty="0">
                          <a:effectLst/>
                        </a:rPr>
                        <a:t>5</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7</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26</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34</a:t>
                      </a:r>
                      <a:endParaRPr lang="en-US" sz="1100">
                        <a:effectLst/>
                      </a:endParaRPr>
                    </a:p>
                  </a:txBody>
                  <a:tcPr marL="84017" marR="84017" marT="84017" marB="84017"/>
                </a:tc>
                <a:extLst>
                  <a:ext uri="{0D108BD9-81ED-4DB2-BD59-A6C34878D82A}">
                    <a16:rowId xmlns:a16="http://schemas.microsoft.com/office/drawing/2014/main" val="540784242"/>
                  </a:ext>
                </a:extLst>
              </a:tr>
              <a:tr h="364197">
                <a:tc>
                  <a:txBody>
                    <a:bodyPr/>
                    <a:lstStyle/>
                    <a:p>
                      <a:pPr algn="ctr" rtl="0" fontAlgn="t">
                        <a:spcBef>
                          <a:spcPts val="0"/>
                        </a:spcBef>
                        <a:spcAft>
                          <a:spcPts val="0"/>
                        </a:spcAft>
                      </a:pPr>
                      <a:r>
                        <a:rPr lang="en-US" sz="1100" u="none" strike="noStrike" dirty="0">
                          <a:effectLst/>
                        </a:rPr>
                        <a:t>6</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104</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0 (44 ‘no nash’)</a:t>
                      </a:r>
                      <a:endParaRPr lang="en-US" sz="1100">
                        <a:effectLst/>
                      </a:endParaRPr>
                    </a:p>
                  </a:txBody>
                  <a:tcPr marL="84017" marR="84017" marT="84017" marB="84017"/>
                </a:tc>
                <a:extLst>
                  <a:ext uri="{0D108BD9-81ED-4DB2-BD59-A6C34878D82A}">
                    <a16:rowId xmlns:a16="http://schemas.microsoft.com/office/drawing/2014/main" val="3375318742"/>
                  </a:ext>
                </a:extLst>
              </a:tr>
              <a:tr h="0">
                <a:tc>
                  <a:txBody>
                    <a:bodyPr/>
                    <a:lstStyle/>
                    <a:p>
                      <a:pPr fontAlgn="t"/>
                      <a:r>
                        <a:rPr lang="en-US" sz="1100" dirty="0">
                          <a:effectLst/>
                        </a:rPr>
                        <a:t> </a:t>
                      </a:r>
                    </a:p>
                  </a:txBody>
                  <a:tcPr marL="84017" marR="84017" marT="84017" marB="84017"/>
                </a:tc>
                <a:tc>
                  <a:txBody>
                    <a:bodyPr/>
                    <a:lstStyle/>
                    <a:p>
                      <a:pPr rtl="0" fontAlgn="t">
                        <a:spcBef>
                          <a:spcPts val="0"/>
                        </a:spcBef>
                        <a:spcAft>
                          <a:spcPts val="0"/>
                        </a:spcAft>
                      </a:pPr>
                      <a:r>
                        <a:rPr lang="en-US" sz="1100" u="none" strike="noStrike" dirty="0">
                          <a:effectLst/>
                        </a:rPr>
                        <a:t>129</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172</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75</a:t>
                      </a:r>
                      <a:endParaRPr lang="en-US" sz="11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Tree>
    <p:extLst>
      <p:ext uri="{BB962C8B-B14F-4D97-AF65-F5344CB8AC3E}">
        <p14:creationId xmlns:p14="http://schemas.microsoft.com/office/powerpoint/2010/main" val="1404047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115924" y="1213486"/>
            <a:ext cx="7700963" cy="2375289"/>
          </a:xfrm>
        </p:spPr>
        <p:txBody>
          <a:bodyPr>
            <a:noAutofit/>
          </a:bodyPr>
          <a:lstStyle/>
          <a:p>
            <a:pPr>
              <a:buAutoNum type="arabicPeriod"/>
            </a:pPr>
            <a:r>
              <a:rPr lang="en-US" sz="2000" dirty="0"/>
              <a:t>Disease stage prediction using gene expression pathway scores</a:t>
            </a:r>
          </a:p>
          <a:p>
            <a:pPr>
              <a:buFont typeface="+mj-lt"/>
              <a:buAutoNum type="arabicPeriod"/>
            </a:pPr>
            <a:endParaRPr lang="en-US" sz="2000" dirty="0"/>
          </a:p>
          <a:p>
            <a:pPr>
              <a:buAutoNum type="arabicPeriod"/>
            </a:pPr>
            <a:r>
              <a:rPr lang="en-US" sz="2000" b="1" dirty="0"/>
              <a:t>Network embedding methods to identify NASH functional modules</a:t>
            </a:r>
          </a:p>
          <a:p>
            <a:pPr>
              <a:buAutoNum type="arabicPeriod"/>
            </a:pPr>
            <a:endParaRPr lang="en-US" sz="2000" dirty="0"/>
          </a:p>
          <a:p>
            <a:pPr>
              <a:buAutoNum type="arabicPeriod"/>
            </a:pPr>
            <a:r>
              <a:rPr lang="en-US" sz="2000" dirty="0"/>
              <a:t>Predicting NASH biomarkers and validating with experimental data</a:t>
            </a:r>
          </a:p>
        </p:txBody>
      </p:sp>
    </p:spTree>
    <p:extLst>
      <p:ext uri="{BB962C8B-B14F-4D97-AF65-F5344CB8AC3E}">
        <p14:creationId xmlns:p14="http://schemas.microsoft.com/office/powerpoint/2010/main" val="232231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etting started - STRING Help">
            <a:extLst>
              <a:ext uri="{FF2B5EF4-FFF2-40B4-BE49-F238E27FC236}">
                <a16:creationId xmlns:a16="http://schemas.microsoft.com/office/drawing/2014/main" id="{3F171049-773C-1540-B0E8-7133E21745D5}"/>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0387" y="1487277"/>
            <a:ext cx="2571100" cy="26171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8F7C20-C71F-DC4B-85D1-41CDB6321C3C}"/>
              </a:ext>
            </a:extLst>
          </p:cNvPr>
          <p:cNvSpPr txBox="1"/>
          <p:nvPr/>
        </p:nvSpPr>
        <p:spPr>
          <a:xfrm>
            <a:off x="784607" y="1095903"/>
            <a:ext cx="1026243" cy="338554"/>
          </a:xfrm>
          <a:prstGeom prst="rect">
            <a:avLst/>
          </a:prstGeom>
          <a:noFill/>
        </p:spPr>
        <p:txBody>
          <a:bodyPr wrap="none" rtlCol="0">
            <a:spAutoFit/>
          </a:bodyPr>
          <a:lstStyle/>
          <a:p>
            <a:r>
              <a:rPr lang="en-US" sz="1600" dirty="0"/>
              <a:t>String PPI</a:t>
            </a:r>
          </a:p>
        </p:txBody>
      </p:sp>
      <p:pic>
        <p:nvPicPr>
          <p:cNvPr id="11" name="Graphic 10" descr="Arrow Right">
            <a:extLst>
              <a:ext uri="{FF2B5EF4-FFF2-40B4-BE49-F238E27FC236}">
                <a16:creationId xmlns:a16="http://schemas.microsoft.com/office/drawing/2014/main" id="{1AD4EAA4-8A1C-8347-9A56-E2C8616407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9349" y="2389785"/>
            <a:ext cx="566527" cy="718781"/>
          </a:xfrm>
          <a:prstGeom prst="rect">
            <a:avLst/>
          </a:prstGeom>
        </p:spPr>
      </p:pic>
      <p:sp>
        <p:nvSpPr>
          <p:cNvPr id="12" name="TextBox 11">
            <a:extLst>
              <a:ext uri="{FF2B5EF4-FFF2-40B4-BE49-F238E27FC236}">
                <a16:creationId xmlns:a16="http://schemas.microsoft.com/office/drawing/2014/main" id="{50E16DCD-B28C-D941-93CF-46B4B26745B2}"/>
              </a:ext>
            </a:extLst>
          </p:cNvPr>
          <p:cNvSpPr txBox="1"/>
          <p:nvPr/>
        </p:nvSpPr>
        <p:spPr>
          <a:xfrm>
            <a:off x="2744513" y="2242980"/>
            <a:ext cx="1183989" cy="307777"/>
          </a:xfrm>
          <a:prstGeom prst="rect">
            <a:avLst/>
          </a:prstGeom>
          <a:noFill/>
        </p:spPr>
        <p:txBody>
          <a:bodyPr wrap="square" rtlCol="0">
            <a:spAutoFit/>
          </a:bodyPr>
          <a:lstStyle/>
          <a:p>
            <a:r>
              <a:rPr lang="en-US" sz="1400" dirty="0"/>
              <a:t>node2vec</a:t>
            </a:r>
          </a:p>
        </p:txBody>
      </p:sp>
      <p:sp>
        <p:nvSpPr>
          <p:cNvPr id="18" name="TextBox 17">
            <a:extLst>
              <a:ext uri="{FF2B5EF4-FFF2-40B4-BE49-F238E27FC236}">
                <a16:creationId xmlns:a16="http://schemas.microsoft.com/office/drawing/2014/main" id="{B3F8EAAE-0C46-4B42-914C-EF38D7DBCBB4}"/>
              </a:ext>
            </a:extLst>
          </p:cNvPr>
          <p:cNvSpPr txBox="1"/>
          <p:nvPr/>
        </p:nvSpPr>
        <p:spPr>
          <a:xfrm>
            <a:off x="3863614" y="4096925"/>
            <a:ext cx="2081019" cy="276999"/>
          </a:xfrm>
          <a:prstGeom prst="rect">
            <a:avLst/>
          </a:prstGeom>
          <a:noFill/>
        </p:spPr>
        <p:txBody>
          <a:bodyPr wrap="none" rtlCol="0">
            <a:spAutoFit/>
          </a:bodyPr>
          <a:lstStyle/>
          <a:p>
            <a:r>
              <a:rPr lang="en-US" sz="1200" dirty="0"/>
              <a:t>14,704 genes x 64 dimensions</a:t>
            </a:r>
          </a:p>
        </p:txBody>
      </p:sp>
      <p:sp>
        <p:nvSpPr>
          <p:cNvPr id="22" name="TextBox 21">
            <a:extLst>
              <a:ext uri="{FF2B5EF4-FFF2-40B4-BE49-F238E27FC236}">
                <a16:creationId xmlns:a16="http://schemas.microsoft.com/office/drawing/2014/main" id="{C0DFC7A7-39D5-224B-A020-B55FEE3F4DA6}"/>
              </a:ext>
            </a:extLst>
          </p:cNvPr>
          <p:cNvSpPr txBox="1"/>
          <p:nvPr/>
        </p:nvSpPr>
        <p:spPr>
          <a:xfrm>
            <a:off x="2711414" y="2887203"/>
            <a:ext cx="1093021" cy="523220"/>
          </a:xfrm>
          <a:prstGeom prst="rect">
            <a:avLst/>
          </a:prstGeom>
          <a:noFill/>
        </p:spPr>
        <p:txBody>
          <a:bodyPr wrap="square" rtlCol="0">
            <a:spAutoFit/>
          </a:bodyPr>
          <a:lstStyle/>
          <a:p>
            <a:r>
              <a:rPr lang="en-US" sz="1400" dirty="0"/>
              <a:t>Functional annotations</a:t>
            </a:r>
          </a:p>
        </p:txBody>
      </p:sp>
      <p:graphicFrame>
        <p:nvGraphicFramePr>
          <p:cNvPr id="26" name="Table 13">
            <a:extLst>
              <a:ext uri="{FF2B5EF4-FFF2-40B4-BE49-F238E27FC236}">
                <a16:creationId xmlns:a16="http://schemas.microsoft.com/office/drawing/2014/main" id="{CB6D32AE-ECB8-904D-BC27-08D21B7D03EA}"/>
              </a:ext>
            </a:extLst>
          </p:cNvPr>
          <p:cNvGraphicFramePr>
            <a:graphicFrameLocks noGrp="1"/>
          </p:cNvGraphicFramePr>
          <p:nvPr>
            <p:extLst>
              <p:ext uri="{D42A27DB-BD31-4B8C-83A1-F6EECF244321}">
                <p14:modId xmlns:p14="http://schemas.microsoft.com/office/powerpoint/2010/main" val="556619612"/>
              </p:ext>
            </p:extLst>
          </p:nvPr>
        </p:nvGraphicFramePr>
        <p:xfrm>
          <a:off x="3976496" y="1487277"/>
          <a:ext cx="1828800" cy="256032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2521255343"/>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1907772882"/>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79653161"/>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2657763422"/>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4321383"/>
                  </a:ext>
                </a:extLst>
              </a:tr>
            </a:tbl>
          </a:graphicData>
        </a:graphic>
      </p:graphicFrame>
      <p:sp>
        <p:nvSpPr>
          <p:cNvPr id="23" name="TextBox 22">
            <a:extLst>
              <a:ext uri="{FF2B5EF4-FFF2-40B4-BE49-F238E27FC236}">
                <a16:creationId xmlns:a16="http://schemas.microsoft.com/office/drawing/2014/main" id="{19D50D20-8ABA-6346-93FD-4AB9BDF7179E}"/>
              </a:ext>
            </a:extLst>
          </p:cNvPr>
          <p:cNvSpPr txBox="1"/>
          <p:nvPr/>
        </p:nvSpPr>
        <p:spPr>
          <a:xfrm>
            <a:off x="3575876" y="1046575"/>
            <a:ext cx="2656496" cy="338554"/>
          </a:xfrm>
          <a:prstGeom prst="rect">
            <a:avLst/>
          </a:prstGeom>
          <a:noFill/>
        </p:spPr>
        <p:txBody>
          <a:bodyPr wrap="none" rtlCol="0">
            <a:spAutoFit/>
          </a:bodyPr>
          <a:lstStyle/>
          <a:p>
            <a:r>
              <a:rPr lang="en-US" sz="1600" dirty="0"/>
              <a:t>Annotated gene embeddings</a:t>
            </a:r>
          </a:p>
        </p:txBody>
      </p:sp>
      <p:sp>
        <p:nvSpPr>
          <p:cNvPr id="25" name="TextBox 24">
            <a:extLst>
              <a:ext uri="{FF2B5EF4-FFF2-40B4-BE49-F238E27FC236}">
                <a16:creationId xmlns:a16="http://schemas.microsoft.com/office/drawing/2014/main" id="{BDEDC1F7-621E-B347-A02F-DF68641ABDC0}"/>
              </a:ext>
            </a:extLst>
          </p:cNvPr>
          <p:cNvSpPr txBox="1"/>
          <p:nvPr/>
        </p:nvSpPr>
        <p:spPr>
          <a:xfrm>
            <a:off x="5866429" y="2117828"/>
            <a:ext cx="1227750" cy="523220"/>
          </a:xfrm>
          <a:prstGeom prst="rect">
            <a:avLst/>
          </a:prstGeom>
          <a:noFill/>
        </p:spPr>
        <p:txBody>
          <a:bodyPr wrap="square" rtlCol="0">
            <a:spAutoFit/>
          </a:bodyPr>
          <a:lstStyle/>
          <a:p>
            <a:r>
              <a:rPr lang="en-US" sz="1400" dirty="0"/>
              <a:t>Sum gene </a:t>
            </a:r>
          </a:p>
          <a:p>
            <a:r>
              <a:rPr lang="en-US" sz="1400" dirty="0"/>
              <a:t>embeddings</a:t>
            </a:r>
          </a:p>
        </p:txBody>
      </p:sp>
      <p:graphicFrame>
        <p:nvGraphicFramePr>
          <p:cNvPr id="33" name="Table 13">
            <a:extLst>
              <a:ext uri="{FF2B5EF4-FFF2-40B4-BE49-F238E27FC236}">
                <a16:creationId xmlns:a16="http://schemas.microsoft.com/office/drawing/2014/main" id="{548EDA8E-3FF6-3A42-884D-2C5D5322141C}"/>
              </a:ext>
            </a:extLst>
          </p:cNvPr>
          <p:cNvGraphicFramePr>
            <a:graphicFrameLocks noGrp="1"/>
          </p:cNvGraphicFramePr>
          <p:nvPr>
            <p:extLst>
              <p:ext uri="{D42A27DB-BD31-4B8C-83A1-F6EECF244321}">
                <p14:modId xmlns:p14="http://schemas.microsoft.com/office/powerpoint/2010/main" val="803299690"/>
              </p:ext>
            </p:extLst>
          </p:nvPr>
        </p:nvGraphicFramePr>
        <p:xfrm>
          <a:off x="7108131" y="2292070"/>
          <a:ext cx="1828800" cy="109728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3172985011"/>
                  </a:ext>
                </a:extLst>
              </a:tr>
            </a:tbl>
          </a:graphicData>
        </a:graphic>
      </p:graphicFrame>
      <p:sp>
        <p:nvSpPr>
          <p:cNvPr id="28" name="TextBox 27">
            <a:extLst>
              <a:ext uri="{FF2B5EF4-FFF2-40B4-BE49-F238E27FC236}">
                <a16:creationId xmlns:a16="http://schemas.microsoft.com/office/drawing/2014/main" id="{7AD04749-395A-934D-BBDF-1C1E6A6DCEBB}"/>
              </a:ext>
            </a:extLst>
          </p:cNvPr>
          <p:cNvSpPr txBox="1"/>
          <p:nvPr/>
        </p:nvSpPr>
        <p:spPr>
          <a:xfrm>
            <a:off x="7276173" y="1879400"/>
            <a:ext cx="1492716" cy="338554"/>
          </a:xfrm>
          <a:prstGeom prst="rect">
            <a:avLst/>
          </a:prstGeom>
          <a:noFill/>
        </p:spPr>
        <p:txBody>
          <a:bodyPr wrap="none" rtlCol="0">
            <a:spAutoFit/>
          </a:bodyPr>
          <a:lstStyle/>
          <a:p>
            <a:r>
              <a:rPr lang="en-US" sz="1600" dirty="0"/>
              <a:t>Module vectors</a:t>
            </a:r>
          </a:p>
        </p:txBody>
      </p:sp>
      <p:sp>
        <p:nvSpPr>
          <p:cNvPr id="35" name="TextBox 34">
            <a:extLst>
              <a:ext uri="{FF2B5EF4-FFF2-40B4-BE49-F238E27FC236}">
                <a16:creationId xmlns:a16="http://schemas.microsoft.com/office/drawing/2014/main" id="{EAA81673-AF7A-3947-9DD5-C946D4C46E05}"/>
              </a:ext>
            </a:extLst>
          </p:cNvPr>
          <p:cNvSpPr txBox="1"/>
          <p:nvPr/>
        </p:nvSpPr>
        <p:spPr>
          <a:xfrm>
            <a:off x="6949627" y="3335417"/>
            <a:ext cx="2145808" cy="276999"/>
          </a:xfrm>
          <a:prstGeom prst="rect">
            <a:avLst/>
          </a:prstGeom>
          <a:noFill/>
        </p:spPr>
        <p:txBody>
          <a:bodyPr wrap="square" rtlCol="0">
            <a:spAutoFit/>
          </a:bodyPr>
          <a:lstStyle/>
          <a:p>
            <a:r>
              <a:rPr lang="en-US" sz="1200" dirty="0"/>
              <a:t>248 modules x 64 dimensions</a:t>
            </a:r>
          </a:p>
        </p:txBody>
      </p:sp>
      <p:pic>
        <p:nvPicPr>
          <p:cNvPr id="38" name="Graphic 37" descr="Arrow Right">
            <a:extLst>
              <a:ext uri="{FF2B5EF4-FFF2-40B4-BE49-F238E27FC236}">
                <a16:creationId xmlns:a16="http://schemas.microsoft.com/office/drawing/2014/main" id="{EFDC0C59-5FAC-3248-A5B2-A89E459806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3168" y="2389784"/>
            <a:ext cx="566527" cy="718781"/>
          </a:xfrm>
          <a:prstGeom prst="rect">
            <a:avLst/>
          </a:prstGeom>
        </p:spPr>
      </p:pic>
      <p:sp>
        <p:nvSpPr>
          <p:cNvPr id="42" name="Title 1">
            <a:extLst>
              <a:ext uri="{FF2B5EF4-FFF2-40B4-BE49-F238E27FC236}">
                <a16:creationId xmlns:a16="http://schemas.microsoft.com/office/drawing/2014/main" id="{6F72E621-5BDF-AA45-A9F0-F07D94E77877}"/>
              </a:ext>
            </a:extLst>
          </p:cNvPr>
          <p:cNvSpPr>
            <a:spLocks noGrp="1"/>
          </p:cNvSpPr>
          <p:nvPr>
            <p:ph type="title"/>
          </p:nvPr>
        </p:nvSpPr>
        <p:spPr>
          <a:xfrm>
            <a:off x="948776" y="359541"/>
            <a:ext cx="7707862" cy="488024"/>
          </a:xfrm>
        </p:spPr>
        <p:txBody>
          <a:bodyPr/>
          <a:lstStyle/>
          <a:p>
            <a:r>
              <a:rPr lang="en-US" dirty="0"/>
              <a:t>Network Embedding and Annotation</a:t>
            </a:r>
          </a:p>
        </p:txBody>
      </p:sp>
      <p:sp>
        <p:nvSpPr>
          <p:cNvPr id="40" name="TextBox 39">
            <a:extLst>
              <a:ext uri="{FF2B5EF4-FFF2-40B4-BE49-F238E27FC236}">
                <a16:creationId xmlns:a16="http://schemas.microsoft.com/office/drawing/2014/main" id="{6541DF82-EE31-5643-B500-FDB287C89195}"/>
              </a:ext>
            </a:extLst>
          </p:cNvPr>
          <p:cNvSpPr txBox="1"/>
          <p:nvPr/>
        </p:nvSpPr>
        <p:spPr>
          <a:xfrm rot="16200000">
            <a:off x="3543896" y="2553519"/>
            <a:ext cx="582211" cy="276999"/>
          </a:xfrm>
          <a:prstGeom prst="rect">
            <a:avLst/>
          </a:prstGeom>
          <a:noFill/>
        </p:spPr>
        <p:txBody>
          <a:bodyPr wrap="none" rtlCol="0">
            <a:spAutoFit/>
          </a:bodyPr>
          <a:lstStyle/>
          <a:p>
            <a:r>
              <a:rPr lang="en-US" sz="1200" dirty="0"/>
              <a:t>Genes</a:t>
            </a:r>
          </a:p>
        </p:txBody>
      </p:sp>
      <p:sp>
        <p:nvSpPr>
          <p:cNvPr id="44" name="TextBox 43">
            <a:extLst>
              <a:ext uri="{FF2B5EF4-FFF2-40B4-BE49-F238E27FC236}">
                <a16:creationId xmlns:a16="http://schemas.microsoft.com/office/drawing/2014/main" id="{B915F6A9-80DF-7B4B-8A6E-6C999A318BD7}"/>
              </a:ext>
            </a:extLst>
          </p:cNvPr>
          <p:cNvSpPr txBox="1"/>
          <p:nvPr/>
        </p:nvSpPr>
        <p:spPr>
          <a:xfrm rot="16200000">
            <a:off x="6608875" y="2748703"/>
            <a:ext cx="728084" cy="276999"/>
          </a:xfrm>
          <a:prstGeom prst="rect">
            <a:avLst/>
          </a:prstGeom>
          <a:noFill/>
        </p:spPr>
        <p:txBody>
          <a:bodyPr wrap="none" rtlCol="0">
            <a:spAutoFit/>
          </a:bodyPr>
          <a:lstStyle/>
          <a:p>
            <a:r>
              <a:rPr lang="en-US" sz="1200" dirty="0"/>
              <a:t>Modules</a:t>
            </a:r>
          </a:p>
        </p:txBody>
      </p:sp>
      <p:sp>
        <p:nvSpPr>
          <p:cNvPr id="41" name="TextBox 40">
            <a:extLst>
              <a:ext uri="{FF2B5EF4-FFF2-40B4-BE49-F238E27FC236}">
                <a16:creationId xmlns:a16="http://schemas.microsoft.com/office/drawing/2014/main" id="{1F037EAB-A8F4-4D47-AAF8-5689FA78DDDD}"/>
              </a:ext>
            </a:extLst>
          </p:cNvPr>
          <p:cNvSpPr txBox="1"/>
          <p:nvPr/>
        </p:nvSpPr>
        <p:spPr>
          <a:xfrm>
            <a:off x="392026" y="4156868"/>
            <a:ext cx="2388795" cy="276999"/>
          </a:xfrm>
          <a:prstGeom prst="rect">
            <a:avLst/>
          </a:prstGeom>
          <a:noFill/>
        </p:spPr>
        <p:txBody>
          <a:bodyPr wrap="none" rtlCol="0">
            <a:spAutoFit/>
          </a:bodyPr>
          <a:lstStyle/>
          <a:p>
            <a:r>
              <a:rPr lang="en-US" sz="1200" dirty="0"/>
              <a:t>728K high confidence connections</a:t>
            </a:r>
          </a:p>
        </p:txBody>
      </p:sp>
    </p:spTree>
    <p:extLst>
      <p:ext uri="{BB962C8B-B14F-4D97-AF65-F5344CB8AC3E}">
        <p14:creationId xmlns:p14="http://schemas.microsoft.com/office/powerpoint/2010/main" val="247977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6567-FD94-C146-88DF-9414FF8DD2D6}"/>
              </a:ext>
            </a:extLst>
          </p:cNvPr>
          <p:cNvSpPr>
            <a:spLocks noGrp="1"/>
          </p:cNvSpPr>
          <p:nvPr>
            <p:ph type="title"/>
          </p:nvPr>
        </p:nvSpPr>
        <p:spPr/>
        <p:txBody>
          <a:bodyPr/>
          <a:lstStyle/>
          <a:p>
            <a:r>
              <a:rPr lang="en-US" dirty="0"/>
              <a:t>Data Sources: Gene Sets</a:t>
            </a:r>
          </a:p>
        </p:txBody>
      </p:sp>
      <p:graphicFrame>
        <p:nvGraphicFramePr>
          <p:cNvPr id="4" name="Table 4">
            <a:extLst>
              <a:ext uri="{FF2B5EF4-FFF2-40B4-BE49-F238E27FC236}">
                <a16:creationId xmlns:a16="http://schemas.microsoft.com/office/drawing/2014/main" id="{AB54CB7D-5E70-8E4E-B65E-351F8BB6E960}"/>
              </a:ext>
            </a:extLst>
          </p:cNvPr>
          <p:cNvGraphicFramePr>
            <a:graphicFrameLocks noGrp="1"/>
          </p:cNvGraphicFramePr>
          <p:nvPr>
            <p:ph sz="quarter" idx="10"/>
            <p:extLst>
              <p:ext uri="{D42A27DB-BD31-4B8C-83A1-F6EECF244321}">
                <p14:modId xmlns:p14="http://schemas.microsoft.com/office/powerpoint/2010/main" val="1127306368"/>
              </p:ext>
            </p:extLst>
          </p:nvPr>
        </p:nvGraphicFramePr>
        <p:xfrm>
          <a:off x="777766" y="1026241"/>
          <a:ext cx="7861736" cy="3426837"/>
        </p:xfrm>
        <a:graphic>
          <a:graphicData uri="http://schemas.openxmlformats.org/drawingml/2006/table">
            <a:tbl>
              <a:tblPr firstRow="1" bandRow="1">
                <a:tableStyleId>{5C22544A-7EE6-4342-B048-85BDC9FD1C3A}</a:tableStyleId>
              </a:tblPr>
              <a:tblGrid>
                <a:gridCol w="867360">
                  <a:extLst>
                    <a:ext uri="{9D8B030D-6E8A-4147-A177-3AD203B41FA5}">
                      <a16:colId xmlns:a16="http://schemas.microsoft.com/office/drawing/2014/main" val="1030310482"/>
                    </a:ext>
                  </a:extLst>
                </a:gridCol>
                <a:gridCol w="1745402">
                  <a:extLst>
                    <a:ext uri="{9D8B030D-6E8A-4147-A177-3AD203B41FA5}">
                      <a16:colId xmlns:a16="http://schemas.microsoft.com/office/drawing/2014/main" val="2703631455"/>
                    </a:ext>
                  </a:extLst>
                </a:gridCol>
                <a:gridCol w="4005952">
                  <a:extLst>
                    <a:ext uri="{9D8B030D-6E8A-4147-A177-3AD203B41FA5}">
                      <a16:colId xmlns:a16="http://schemas.microsoft.com/office/drawing/2014/main" val="3104599350"/>
                    </a:ext>
                  </a:extLst>
                </a:gridCol>
                <a:gridCol w="1243022">
                  <a:extLst>
                    <a:ext uri="{9D8B030D-6E8A-4147-A177-3AD203B41FA5}">
                      <a16:colId xmlns:a16="http://schemas.microsoft.com/office/drawing/2014/main" val="3612508145"/>
                    </a:ext>
                  </a:extLst>
                </a:gridCol>
              </a:tblGrid>
              <a:tr h="455718">
                <a:tc>
                  <a:txBody>
                    <a:bodyPr/>
                    <a:lstStyle/>
                    <a:p>
                      <a:r>
                        <a:rPr lang="en-US" sz="1400" dirty="0"/>
                        <a:t> Label</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Type of data</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Description</a:t>
                      </a:r>
                    </a:p>
                    <a:p>
                      <a:endParaRPr lang="en-US" sz="1400" dirty="0"/>
                    </a:p>
                  </a:txBody>
                  <a:tcPr/>
                </a:tc>
                <a:tc>
                  <a:txBody>
                    <a:bodyPr/>
                    <a:lstStyle/>
                    <a:p>
                      <a:r>
                        <a:rPr lang="en-US" sz="1400" dirty="0"/>
                        <a:t>Number of modules</a:t>
                      </a:r>
                    </a:p>
                  </a:txBody>
                  <a:tcPr/>
                </a:tc>
                <a:extLst>
                  <a:ext uri="{0D108BD9-81ED-4DB2-BD59-A6C34878D82A}">
                    <a16:rowId xmlns:a16="http://schemas.microsoft.com/office/drawing/2014/main" val="1455137001"/>
                  </a:ext>
                </a:extLst>
              </a:tr>
              <a:tr h="471803">
                <a:tc>
                  <a:txBody>
                    <a:bodyPr/>
                    <a:lstStyle/>
                    <a:p>
                      <a:r>
                        <a:rPr lang="en-US" sz="1400" dirty="0"/>
                        <a:t>ME</a:t>
                      </a:r>
                    </a:p>
                  </a:txBody>
                  <a:tcPr>
                    <a:solidFill>
                      <a:schemeClr val="accent3">
                        <a:lumMod val="20000"/>
                        <a:lumOff val="80000"/>
                      </a:schemeClr>
                    </a:solidFill>
                  </a:tcPr>
                </a:tc>
                <a:tc>
                  <a:txBody>
                    <a:bodyPr/>
                    <a:lstStyle/>
                    <a:p>
                      <a:r>
                        <a:rPr lang="en-US" sz="1400" dirty="0"/>
                        <a:t>Immune response </a:t>
                      </a:r>
                    </a:p>
                  </a:txBody>
                  <a:tcPr>
                    <a:solidFill>
                      <a:schemeClr val="accent3">
                        <a:lumMod val="20000"/>
                        <a:lumOff val="80000"/>
                      </a:schemeClr>
                    </a:solidFill>
                  </a:tcPr>
                </a:tc>
                <a:tc>
                  <a:txBody>
                    <a:bodyPr/>
                    <a:lstStyle/>
                    <a:p>
                      <a:r>
                        <a:rPr lang="en-US" sz="1400" dirty="0"/>
                        <a:t>Proteomics data from </a:t>
                      </a:r>
                      <a:r>
                        <a:rPr lang="en-US" sz="1400" dirty="0" err="1"/>
                        <a:t>ImmProt</a:t>
                      </a:r>
                      <a:r>
                        <a:rPr lang="en-US" sz="1400" dirty="0"/>
                        <a:t> – modules derived from 6982 proteins enriched in immune cells </a:t>
                      </a:r>
                    </a:p>
                  </a:txBody>
                  <a:tcPr>
                    <a:solidFill>
                      <a:schemeClr val="accent3">
                        <a:lumMod val="20000"/>
                        <a:lumOff val="80000"/>
                      </a:schemeClr>
                    </a:solidFill>
                  </a:tcPr>
                </a:tc>
                <a:tc>
                  <a:txBody>
                    <a:bodyPr/>
                    <a:lstStyle/>
                    <a:p>
                      <a:r>
                        <a:rPr lang="en-US" sz="1400" dirty="0"/>
                        <a:t>47</a:t>
                      </a:r>
                    </a:p>
                  </a:txBody>
                  <a:tcPr>
                    <a:solidFill>
                      <a:schemeClr val="accent3">
                        <a:lumMod val="20000"/>
                        <a:lumOff val="80000"/>
                      </a:schemeClr>
                    </a:solidFill>
                  </a:tcPr>
                </a:tc>
                <a:extLst>
                  <a:ext uri="{0D108BD9-81ED-4DB2-BD59-A6C34878D82A}">
                    <a16:rowId xmlns:a16="http://schemas.microsoft.com/office/drawing/2014/main" val="3238848771"/>
                  </a:ext>
                </a:extLst>
              </a:tr>
              <a:tr h="669034">
                <a:tc>
                  <a:txBody>
                    <a:bodyPr/>
                    <a:lstStyle/>
                    <a:p>
                      <a:r>
                        <a:rPr lang="en-US" sz="1400" dirty="0"/>
                        <a:t>HM</a:t>
                      </a:r>
                    </a:p>
                  </a:txBody>
                  <a:tcPr>
                    <a:solidFill>
                      <a:schemeClr val="accent3">
                        <a:lumMod val="20000"/>
                        <a:lumOff val="80000"/>
                      </a:schemeClr>
                    </a:solidFill>
                  </a:tcPr>
                </a:tc>
                <a:tc>
                  <a:txBody>
                    <a:bodyPr/>
                    <a:lstStyle/>
                    <a:p>
                      <a:r>
                        <a:rPr lang="en-US" sz="1400" dirty="0"/>
                        <a:t>Hallmark signaling pathways</a:t>
                      </a:r>
                    </a:p>
                  </a:txBody>
                  <a:tcPr>
                    <a:solidFill>
                      <a:schemeClr val="accent3">
                        <a:lumMod val="20000"/>
                        <a:lumOff val="80000"/>
                      </a:schemeClr>
                    </a:solidFill>
                  </a:tcPr>
                </a:tc>
                <a:tc>
                  <a:txBody>
                    <a:bodyPr/>
                    <a:lstStyle/>
                    <a:p>
                      <a:r>
                        <a:rPr lang="en-US" sz="1400" dirty="0"/>
                        <a:t>Molecular Signatures Database (</a:t>
                      </a:r>
                      <a:r>
                        <a:rPr lang="en-US" sz="1400" dirty="0" err="1"/>
                        <a:t>MSigDB</a:t>
                      </a:r>
                      <a:r>
                        <a:rPr lang="en-US" sz="1400" dirty="0"/>
                        <a:t>) hallmark gene set collection</a:t>
                      </a:r>
                    </a:p>
                  </a:txBody>
                  <a:tcPr>
                    <a:solidFill>
                      <a:schemeClr val="accent3">
                        <a:lumMod val="20000"/>
                        <a:lumOff val="80000"/>
                      </a:schemeClr>
                    </a:solidFill>
                  </a:tcPr>
                </a:tc>
                <a:tc>
                  <a:txBody>
                    <a:bodyPr/>
                    <a:lstStyle/>
                    <a:p>
                      <a:r>
                        <a:rPr lang="en-US" sz="1400" dirty="0"/>
                        <a:t>50</a:t>
                      </a:r>
                    </a:p>
                  </a:txBody>
                  <a:tcPr>
                    <a:solidFill>
                      <a:schemeClr val="accent3">
                        <a:lumMod val="20000"/>
                        <a:lumOff val="80000"/>
                      </a:schemeClr>
                    </a:solidFill>
                  </a:tcPr>
                </a:tc>
                <a:extLst>
                  <a:ext uri="{0D108BD9-81ED-4DB2-BD59-A6C34878D82A}">
                    <a16:rowId xmlns:a16="http://schemas.microsoft.com/office/drawing/2014/main" val="136667101"/>
                  </a:ext>
                </a:extLst>
              </a:tr>
              <a:tr h="471803">
                <a:tc>
                  <a:txBody>
                    <a:bodyPr/>
                    <a:lstStyle/>
                    <a:p>
                      <a:r>
                        <a:rPr lang="en-US" sz="1400" dirty="0"/>
                        <a:t>MS</a:t>
                      </a:r>
                    </a:p>
                  </a:txBody>
                  <a:tcPr>
                    <a:solidFill>
                      <a:schemeClr val="accent3">
                        <a:lumMod val="20000"/>
                        <a:lumOff val="80000"/>
                      </a:schemeClr>
                    </a:solidFill>
                  </a:tcPr>
                </a:tc>
                <a:tc>
                  <a:txBody>
                    <a:bodyPr/>
                    <a:lstStyle/>
                    <a:p>
                      <a:r>
                        <a:rPr lang="en-US" sz="1400" dirty="0"/>
                        <a:t>Metabolic subsystems</a:t>
                      </a:r>
                    </a:p>
                  </a:txBody>
                  <a:tcPr>
                    <a:solidFill>
                      <a:schemeClr val="accent3">
                        <a:lumMod val="20000"/>
                        <a:lumOff val="80000"/>
                      </a:schemeClr>
                    </a:solidFill>
                  </a:tcPr>
                </a:tc>
                <a:tc>
                  <a:txBody>
                    <a:bodyPr/>
                    <a:lstStyle/>
                    <a:p>
                      <a:r>
                        <a:rPr lang="en-US" sz="1400" dirty="0"/>
                        <a:t>Genome-scale metabolic pathways derived from Human Metabolic Reaction Database (Human GEM)</a:t>
                      </a:r>
                    </a:p>
                  </a:txBody>
                  <a:tcPr>
                    <a:solidFill>
                      <a:schemeClr val="accent3">
                        <a:lumMod val="20000"/>
                        <a:lumOff val="80000"/>
                      </a:schemeClr>
                    </a:solidFill>
                  </a:tcPr>
                </a:tc>
                <a:tc>
                  <a:txBody>
                    <a:bodyPr/>
                    <a:lstStyle/>
                    <a:p>
                      <a:r>
                        <a:rPr lang="en-US" sz="1400" dirty="0"/>
                        <a:t>137</a:t>
                      </a:r>
                    </a:p>
                  </a:txBody>
                  <a:tcPr>
                    <a:solidFill>
                      <a:schemeClr val="accent3">
                        <a:lumMod val="20000"/>
                        <a:lumOff val="80000"/>
                      </a:schemeClr>
                    </a:solidFill>
                  </a:tcPr>
                </a:tc>
                <a:extLst>
                  <a:ext uri="{0D108BD9-81ED-4DB2-BD59-A6C34878D82A}">
                    <a16:rowId xmlns:a16="http://schemas.microsoft.com/office/drawing/2014/main" val="913967238"/>
                  </a:ext>
                </a:extLst>
              </a:tr>
              <a:tr h="471803">
                <a:tc>
                  <a:txBody>
                    <a:bodyPr/>
                    <a:lstStyle/>
                    <a:p>
                      <a:r>
                        <a:rPr lang="en-US" sz="1400" dirty="0"/>
                        <a:t>Drug</a:t>
                      </a:r>
                    </a:p>
                  </a:txBody>
                  <a:tcPr>
                    <a:solidFill>
                      <a:schemeClr val="tx2">
                        <a:lumMod val="90000"/>
                      </a:schemeClr>
                    </a:solidFill>
                  </a:tcPr>
                </a:tc>
                <a:tc>
                  <a:txBody>
                    <a:bodyPr/>
                    <a:lstStyle/>
                    <a:p>
                      <a:r>
                        <a:rPr lang="en-US" sz="1400" dirty="0"/>
                        <a:t>Drug targets</a:t>
                      </a:r>
                    </a:p>
                  </a:txBody>
                  <a:tcPr>
                    <a:solidFill>
                      <a:schemeClr val="tx2">
                        <a:lumMod val="90000"/>
                      </a:schemeClr>
                    </a:solidFill>
                  </a:tcPr>
                </a:tc>
                <a:tc>
                  <a:txBody>
                    <a:bodyPr/>
                    <a:lstStyle/>
                    <a:p>
                      <a:r>
                        <a:rPr lang="en-US" sz="1400" dirty="0" err="1"/>
                        <a:t>DrugBank</a:t>
                      </a:r>
                      <a:r>
                        <a:rPr lang="en-US" sz="1400" dirty="0"/>
                        <a:t> gene targets</a:t>
                      </a:r>
                    </a:p>
                  </a:txBody>
                  <a:tcPr>
                    <a:solidFill>
                      <a:schemeClr val="tx2">
                        <a:lumMod val="90000"/>
                      </a:schemeClr>
                    </a:solidFill>
                  </a:tcPr>
                </a:tc>
                <a:tc>
                  <a:txBody>
                    <a:bodyPr/>
                    <a:lstStyle/>
                    <a:p>
                      <a:r>
                        <a:rPr lang="en-US" sz="1400" dirty="0"/>
                        <a:t>13</a:t>
                      </a:r>
                    </a:p>
                  </a:txBody>
                  <a:tcPr>
                    <a:solidFill>
                      <a:schemeClr val="tx2">
                        <a:lumMod val="90000"/>
                      </a:schemeClr>
                    </a:solidFill>
                  </a:tcPr>
                </a:tc>
                <a:extLst>
                  <a:ext uri="{0D108BD9-81ED-4DB2-BD59-A6C34878D82A}">
                    <a16:rowId xmlns:a16="http://schemas.microsoft.com/office/drawing/2014/main" val="2601922143"/>
                  </a:ext>
                </a:extLst>
              </a:tr>
              <a:tr h="669034">
                <a:tc>
                  <a:txBody>
                    <a:bodyPr/>
                    <a:lstStyle/>
                    <a:p>
                      <a:r>
                        <a:rPr lang="en-US" sz="1400" dirty="0"/>
                        <a:t>Disease</a:t>
                      </a:r>
                    </a:p>
                  </a:txBody>
                  <a:tcPr>
                    <a:solidFill>
                      <a:schemeClr val="accent1">
                        <a:lumMod val="40000"/>
                        <a:lumOff val="60000"/>
                      </a:schemeClr>
                    </a:solidFill>
                  </a:tcPr>
                </a:tc>
                <a:tc>
                  <a:txBody>
                    <a:bodyPr/>
                    <a:lstStyle/>
                    <a:p>
                      <a:r>
                        <a:rPr lang="en-US" sz="1400" dirty="0"/>
                        <a:t>NASH</a:t>
                      </a:r>
                    </a:p>
                  </a:txBody>
                  <a:tcPr>
                    <a:solidFill>
                      <a:schemeClr val="accent1">
                        <a:lumMod val="40000"/>
                        <a:lumOff val="60000"/>
                      </a:schemeClr>
                    </a:solidFill>
                  </a:tcPr>
                </a:tc>
                <a:tc>
                  <a:txBody>
                    <a:bodyPr/>
                    <a:lstStyle/>
                    <a:p>
                      <a:r>
                        <a:rPr lang="en-US" sz="1400" dirty="0" err="1"/>
                        <a:t>DisGeNET</a:t>
                      </a:r>
                      <a:r>
                        <a:rPr lang="en-US" sz="1400" dirty="0"/>
                        <a:t> curated list of </a:t>
                      </a:r>
                      <a:r>
                        <a:rPr lang="en-US" sz="1400" b="0" i="0" u="none" strike="noStrike" kern="1200" dirty="0">
                          <a:solidFill>
                            <a:schemeClr val="dk1"/>
                          </a:solidFill>
                          <a:effectLst/>
                          <a:latin typeface="+mn-lt"/>
                          <a:ea typeface="+mn-ea"/>
                          <a:cs typeface="+mn-cs"/>
                        </a:rPr>
                        <a:t>gene-disease associations from UNIPROT, CGI, </a:t>
                      </a:r>
                      <a:r>
                        <a:rPr lang="en-US" sz="1400" b="0" i="0" u="none" strike="noStrike" kern="1200" dirty="0" err="1">
                          <a:solidFill>
                            <a:schemeClr val="dk1"/>
                          </a:solidFill>
                          <a:effectLst/>
                          <a:latin typeface="+mn-lt"/>
                          <a:ea typeface="+mn-ea"/>
                          <a:cs typeface="+mn-cs"/>
                        </a:rPr>
                        <a:t>ClinGen</a:t>
                      </a:r>
                      <a:r>
                        <a:rPr lang="en-US" sz="1400" b="0" i="0" u="none" strike="noStrike" kern="1200" dirty="0">
                          <a:solidFill>
                            <a:schemeClr val="dk1"/>
                          </a:solidFill>
                          <a:effectLst/>
                          <a:latin typeface="+mn-lt"/>
                          <a:ea typeface="+mn-ea"/>
                          <a:cs typeface="+mn-cs"/>
                        </a:rPr>
                        <a:t>, Genomics England, CTD (human subset), </a:t>
                      </a:r>
                      <a:r>
                        <a:rPr lang="en-US" sz="1400" b="0" i="0" u="none" strike="noStrike" kern="1200" dirty="0" err="1">
                          <a:solidFill>
                            <a:schemeClr val="dk1"/>
                          </a:solidFill>
                          <a:effectLst/>
                          <a:latin typeface="+mn-lt"/>
                          <a:ea typeface="+mn-ea"/>
                          <a:cs typeface="+mn-cs"/>
                        </a:rPr>
                        <a:t>PsyGeNET</a:t>
                      </a:r>
                      <a:r>
                        <a:rPr lang="en-US" sz="1400" b="0" i="0" u="none" strike="noStrike" kern="1200" dirty="0">
                          <a:solidFill>
                            <a:schemeClr val="dk1"/>
                          </a:solidFill>
                          <a:effectLst/>
                          <a:latin typeface="+mn-lt"/>
                          <a:ea typeface="+mn-ea"/>
                          <a:cs typeface="+mn-cs"/>
                        </a:rPr>
                        <a:t>, and </a:t>
                      </a:r>
                      <a:r>
                        <a:rPr lang="en-US" sz="1400" b="0" i="0" u="none" strike="noStrike" kern="1200" dirty="0" err="1">
                          <a:solidFill>
                            <a:schemeClr val="dk1"/>
                          </a:solidFill>
                          <a:effectLst/>
                          <a:latin typeface="+mn-lt"/>
                          <a:ea typeface="+mn-ea"/>
                          <a:cs typeface="+mn-cs"/>
                        </a:rPr>
                        <a:t>Orphanet</a:t>
                      </a:r>
                      <a:endParaRPr lang="en-US" sz="1400" dirty="0"/>
                    </a:p>
                  </a:txBody>
                  <a:tcPr>
                    <a:solidFill>
                      <a:schemeClr val="accent1">
                        <a:lumMod val="40000"/>
                        <a:lumOff val="60000"/>
                      </a:schemeClr>
                    </a:solidFill>
                  </a:tcPr>
                </a:tc>
                <a:tc>
                  <a:txBody>
                    <a:bodyPr/>
                    <a:lstStyle/>
                    <a:p>
                      <a:r>
                        <a:rPr lang="en-US" sz="1400" dirty="0"/>
                        <a:t>1 (70 genes)</a:t>
                      </a:r>
                    </a:p>
                  </a:txBody>
                  <a:tcPr>
                    <a:solidFill>
                      <a:schemeClr val="accent1">
                        <a:lumMod val="40000"/>
                        <a:lumOff val="60000"/>
                      </a:schemeClr>
                    </a:solidFill>
                  </a:tcPr>
                </a:tc>
                <a:extLst>
                  <a:ext uri="{0D108BD9-81ED-4DB2-BD59-A6C34878D82A}">
                    <a16:rowId xmlns:a16="http://schemas.microsoft.com/office/drawing/2014/main" val="236507259"/>
                  </a:ext>
                </a:extLst>
              </a:tr>
            </a:tbl>
          </a:graphicData>
        </a:graphic>
      </p:graphicFrame>
    </p:spTree>
    <p:extLst>
      <p:ext uri="{BB962C8B-B14F-4D97-AF65-F5344CB8AC3E}">
        <p14:creationId xmlns:p14="http://schemas.microsoft.com/office/powerpoint/2010/main" val="2506530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376F789-C233-2A42-9C27-8F31F3E4B54B}"/>
              </a:ext>
            </a:extLst>
          </p:cNvPr>
          <p:cNvSpPr>
            <a:spLocks noGrp="1"/>
          </p:cNvSpPr>
          <p:nvPr>
            <p:ph sz="quarter" idx="10"/>
          </p:nvPr>
        </p:nvSpPr>
        <p:spPr>
          <a:xfrm>
            <a:off x="948777" y="908685"/>
            <a:ext cx="7707862" cy="1816607"/>
          </a:xfrm>
        </p:spPr>
        <p:txBody>
          <a:bodyPr>
            <a:normAutofit/>
          </a:bodyPr>
          <a:lstStyle/>
          <a:p>
            <a:pPr>
              <a:buFont typeface="Arial" panose="020B0604020202020204" pitchFamily="34" charset="0"/>
              <a:buChar char="•"/>
            </a:pPr>
            <a:endParaRPr lang="en-US" dirty="0"/>
          </a:p>
          <a:p>
            <a:pPr marL="0" indent="0"/>
            <a:r>
              <a:rPr lang="en-US" dirty="0"/>
              <a:t> </a:t>
            </a:r>
          </a:p>
        </p:txBody>
      </p:sp>
      <p:sp>
        <p:nvSpPr>
          <p:cNvPr id="2" name="Title 1">
            <a:extLst>
              <a:ext uri="{FF2B5EF4-FFF2-40B4-BE49-F238E27FC236}">
                <a16:creationId xmlns:a16="http://schemas.microsoft.com/office/drawing/2014/main" id="{FA0B21F6-AC6D-3C46-A057-AEA943CE75FC}"/>
              </a:ext>
            </a:extLst>
          </p:cNvPr>
          <p:cNvSpPr>
            <a:spLocks noGrp="1"/>
          </p:cNvSpPr>
          <p:nvPr>
            <p:ph type="title"/>
          </p:nvPr>
        </p:nvSpPr>
        <p:spPr>
          <a:xfrm>
            <a:off x="948776" y="359541"/>
            <a:ext cx="7707862" cy="488024"/>
          </a:xfrm>
        </p:spPr>
        <p:txBody>
          <a:bodyPr wrap="square" anchor="b">
            <a:normAutofit/>
          </a:bodyPr>
          <a:lstStyle/>
          <a:p>
            <a:r>
              <a:rPr lang="en-US" dirty="0"/>
              <a:t>NASH Associated Functional Modules</a:t>
            </a:r>
          </a:p>
        </p:txBody>
      </p:sp>
      <p:pic>
        <p:nvPicPr>
          <p:cNvPr id="4" name="Picture 3" descr="Chart&#10;&#10;Description automatically generated">
            <a:extLst>
              <a:ext uri="{FF2B5EF4-FFF2-40B4-BE49-F238E27FC236}">
                <a16:creationId xmlns:a16="http://schemas.microsoft.com/office/drawing/2014/main" id="{D4DDAAFB-3828-8847-9AF5-709391BEBAAF}"/>
              </a:ext>
            </a:extLst>
          </p:cNvPr>
          <p:cNvPicPr>
            <a:picLocks noChangeAspect="1"/>
          </p:cNvPicPr>
          <p:nvPr/>
        </p:nvPicPr>
        <p:blipFill>
          <a:blip r:embed="rId3"/>
          <a:stretch>
            <a:fillRect/>
          </a:stretch>
        </p:blipFill>
        <p:spPr>
          <a:xfrm>
            <a:off x="549033" y="908685"/>
            <a:ext cx="8107605" cy="3897457"/>
          </a:xfrm>
          <a:prstGeom prst="rect">
            <a:avLst/>
          </a:prstGeom>
        </p:spPr>
      </p:pic>
    </p:spTree>
    <p:extLst>
      <p:ext uri="{BB962C8B-B14F-4D97-AF65-F5344CB8AC3E}">
        <p14:creationId xmlns:p14="http://schemas.microsoft.com/office/powerpoint/2010/main" val="2604078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7326</TotalTime>
  <Words>1557</Words>
  <Application>Microsoft Macintosh PowerPoint</Application>
  <PresentationFormat>On-screen Show (16:9)</PresentationFormat>
  <Paragraphs>238</Paragraphs>
  <Slides>16</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Source Sans Pro</vt:lpstr>
      <vt:lpstr>Source Sans Pro Semibold</vt:lpstr>
      <vt:lpstr>Wingdings</vt:lpstr>
      <vt:lpstr>SU_Preso_16x9_v6</vt:lpstr>
      <vt:lpstr>SU_Template_TopBar</vt:lpstr>
      <vt:lpstr>Network Methods to Uncover NASH Pathogenesis</vt:lpstr>
      <vt:lpstr>Overview</vt:lpstr>
      <vt:lpstr>GEO Microarray Expression Datasets</vt:lpstr>
      <vt:lpstr>PROPS</vt:lpstr>
      <vt:lpstr>Disease stage classification: Batch effects</vt:lpstr>
      <vt:lpstr>Overview</vt:lpstr>
      <vt:lpstr>Network Embedding and Annotation</vt:lpstr>
      <vt:lpstr>Data Sources: Gene Sets</vt:lpstr>
      <vt:lpstr>NASH Associated Functional Modules</vt:lpstr>
      <vt:lpstr>Overview</vt:lpstr>
      <vt:lpstr>Collaboration with Svensson Lab</vt:lpstr>
      <vt:lpstr>Correlation: Log2FC vs NASH score</vt:lpstr>
      <vt:lpstr>NASH scores predict differential expression in NASH</vt:lpstr>
      <vt:lpstr>Ranking drugs by similarity to NASH mouse genes</vt:lpstr>
      <vt:lpstr>Key genes to drug response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tip! Debugging in pycharm with arguments</dc:title>
  <dc:creator>Nikki Parker Taylor</dc:creator>
  <cp:lastModifiedBy>Nikki Parker Taylor</cp:lastModifiedBy>
  <cp:revision>63</cp:revision>
  <dcterms:created xsi:type="dcterms:W3CDTF">2020-12-01T01:21:05Z</dcterms:created>
  <dcterms:modified xsi:type="dcterms:W3CDTF">2021-02-03T20:17:10Z</dcterms:modified>
</cp:coreProperties>
</file>