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99" r:id="rId2"/>
  </p:sldMasterIdLst>
  <p:notesMasterIdLst>
    <p:notesMasterId r:id="rId21"/>
  </p:notesMasterIdLst>
  <p:handoutMasterIdLst>
    <p:handoutMasterId r:id="rId22"/>
  </p:handoutMasterIdLst>
  <p:sldIdLst>
    <p:sldId id="314" r:id="rId3"/>
    <p:sldId id="364" r:id="rId4"/>
    <p:sldId id="365" r:id="rId5"/>
    <p:sldId id="330" r:id="rId6"/>
    <p:sldId id="333" r:id="rId7"/>
    <p:sldId id="345" r:id="rId8"/>
    <p:sldId id="366" r:id="rId9"/>
    <p:sldId id="342" r:id="rId10"/>
    <p:sldId id="319" r:id="rId11"/>
    <p:sldId id="322" r:id="rId12"/>
    <p:sldId id="367" r:id="rId13"/>
    <p:sldId id="346" r:id="rId14"/>
    <p:sldId id="348" r:id="rId15"/>
    <p:sldId id="362" r:id="rId16"/>
    <p:sldId id="368" r:id="rId17"/>
    <p:sldId id="359" r:id="rId18"/>
    <p:sldId id="360" r:id="rId19"/>
    <p:sldId id="358" r:id="rId20"/>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Source Sans Pro" panose="020F0502020204030204" pitchFamily="34" charset="0"/>
        <a:ea typeface="ＭＳ Ｐゴシック" panose="020B0600070205080204" pitchFamily="34" charset="-128"/>
        <a:cs typeface="+mn-cs"/>
      </a:defRPr>
    </a:lvl1pPr>
    <a:lvl2pPr marL="457200" algn="l" defTabSz="457200" rtl="0" fontAlgn="base">
      <a:spcBef>
        <a:spcPct val="0"/>
      </a:spcBef>
      <a:spcAft>
        <a:spcPct val="0"/>
      </a:spcAft>
      <a:defRPr kern="1200">
        <a:solidFill>
          <a:schemeClr val="tx1"/>
        </a:solidFill>
        <a:latin typeface="Source Sans Pro" panose="020F050202020403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Source Sans Pro" panose="020F050202020403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Source Sans Pro" panose="020F050202020403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Source Sans Pro"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Source Sans Pro"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Source Sans Pro"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Source Sans Pro"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Source Sans Pro"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2"/>
    <p:restoredTop sz="95901"/>
  </p:normalViewPr>
  <p:slideViewPr>
    <p:cSldViewPr snapToGrid="0" snapToObjects="1">
      <p:cViewPr varScale="1">
        <p:scale>
          <a:sx n="180" d="100"/>
          <a:sy n="180" d="100"/>
        </p:scale>
        <p:origin x="15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Model</a:t>
            </a:r>
            <a:r>
              <a:rPr lang="en-US" baseline="0" dirty="0"/>
              <a:t> predictions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Batch 1</c:v>
                </c:pt>
              </c:strCache>
            </c:strRef>
          </c:tx>
          <c:spPr>
            <a:solidFill>
              <a:srgbClr val="FFC000"/>
            </a:solidFill>
            <a:ln>
              <a:noFill/>
            </a:ln>
            <a:effectLst/>
          </c:spPr>
          <c:invertIfNegative val="0"/>
          <c:cat>
            <c:strRef>
              <c:f>Sheet1!$A$2:$A$3</c:f>
              <c:strCache>
                <c:ptCount val="2"/>
                <c:pt idx="0">
                  <c:v>Predicted NASH</c:v>
                </c:pt>
                <c:pt idx="1">
                  <c:v>Predicted NAFLD</c:v>
                </c:pt>
              </c:strCache>
            </c:strRef>
          </c:cat>
          <c:val>
            <c:numRef>
              <c:f>Sheet1!$B$2:$B$3</c:f>
              <c:numCache>
                <c:formatCode>General</c:formatCode>
                <c:ptCount val="2"/>
                <c:pt idx="0">
                  <c:v>0</c:v>
                </c:pt>
                <c:pt idx="1">
                  <c:v>1</c:v>
                </c:pt>
              </c:numCache>
            </c:numRef>
          </c:val>
          <c:extLst>
            <c:ext xmlns:c16="http://schemas.microsoft.com/office/drawing/2014/chart" uri="{C3380CC4-5D6E-409C-BE32-E72D297353CC}">
              <c16:uniqueId val="{00000000-BE5C-C441-A22F-D9439B3A2178}"/>
            </c:ext>
          </c:extLst>
        </c:ser>
        <c:ser>
          <c:idx val="1"/>
          <c:order val="1"/>
          <c:tx>
            <c:strRef>
              <c:f>Sheet1!$C$1</c:f>
              <c:strCache>
                <c:ptCount val="1"/>
                <c:pt idx="0">
                  <c:v>Batch 1 (incorrect)</c:v>
                </c:pt>
              </c:strCache>
            </c:strRef>
          </c:tx>
          <c:spPr>
            <a:pattFill prst="wdDnDiag">
              <a:fgClr>
                <a:schemeClr val="tx1"/>
              </a:fgClr>
              <a:bgClr>
                <a:srgbClr val="FFC000"/>
              </a:bgClr>
            </a:pattFill>
            <a:ln>
              <a:noFill/>
            </a:ln>
            <a:effectLst/>
          </c:spPr>
          <c:invertIfNegative val="0"/>
          <c:cat>
            <c:strRef>
              <c:f>Sheet1!$A$2:$A$3</c:f>
              <c:strCache>
                <c:ptCount val="2"/>
                <c:pt idx="0">
                  <c:v>Predicted NASH</c:v>
                </c:pt>
                <c:pt idx="1">
                  <c:v>Predicted NAFLD</c:v>
                </c:pt>
              </c:strCache>
            </c:strRef>
          </c:cat>
          <c:val>
            <c:numRef>
              <c:f>Sheet1!$C$2:$C$3</c:f>
              <c:numCache>
                <c:formatCode>General</c:formatCode>
                <c:ptCount val="2"/>
                <c:pt idx="0">
                  <c:v>0</c:v>
                </c:pt>
                <c:pt idx="1">
                  <c:v>5</c:v>
                </c:pt>
              </c:numCache>
            </c:numRef>
          </c:val>
          <c:extLst>
            <c:ext xmlns:c16="http://schemas.microsoft.com/office/drawing/2014/chart" uri="{C3380CC4-5D6E-409C-BE32-E72D297353CC}">
              <c16:uniqueId val="{00000001-BE5C-C441-A22F-D9439B3A2178}"/>
            </c:ext>
          </c:extLst>
        </c:ser>
        <c:ser>
          <c:idx val="2"/>
          <c:order val="2"/>
          <c:tx>
            <c:strRef>
              <c:f>Sheet1!$D$1</c:f>
              <c:strCache>
                <c:ptCount val="1"/>
                <c:pt idx="0">
                  <c:v>Batch 2</c:v>
                </c:pt>
              </c:strCache>
            </c:strRef>
          </c:tx>
          <c:spPr>
            <a:solidFill>
              <a:srgbClr val="00B050"/>
            </a:solidFill>
            <a:ln>
              <a:noFill/>
            </a:ln>
            <a:effectLst/>
          </c:spPr>
          <c:invertIfNegative val="0"/>
          <c:cat>
            <c:strRef>
              <c:f>Sheet1!$A$2:$A$3</c:f>
              <c:strCache>
                <c:ptCount val="2"/>
                <c:pt idx="0">
                  <c:v>Predicted NASH</c:v>
                </c:pt>
                <c:pt idx="1">
                  <c:v>Predicted NAFLD</c:v>
                </c:pt>
              </c:strCache>
            </c:strRef>
          </c:cat>
          <c:val>
            <c:numRef>
              <c:f>Sheet1!$D$2:$D$3</c:f>
              <c:numCache>
                <c:formatCode>General</c:formatCode>
                <c:ptCount val="2"/>
                <c:pt idx="0">
                  <c:v>0</c:v>
                </c:pt>
                <c:pt idx="1">
                  <c:v>0</c:v>
                </c:pt>
              </c:numCache>
            </c:numRef>
          </c:val>
          <c:extLst>
            <c:ext xmlns:c16="http://schemas.microsoft.com/office/drawing/2014/chart" uri="{C3380CC4-5D6E-409C-BE32-E72D297353CC}">
              <c16:uniqueId val="{00000002-BE5C-C441-A22F-D9439B3A2178}"/>
            </c:ext>
          </c:extLst>
        </c:ser>
        <c:ser>
          <c:idx val="3"/>
          <c:order val="3"/>
          <c:tx>
            <c:strRef>
              <c:f>Sheet1!$E$1</c:f>
              <c:strCache>
                <c:ptCount val="1"/>
                <c:pt idx="0">
                  <c:v>Batch 2 (incorrect)</c:v>
                </c:pt>
              </c:strCache>
            </c:strRef>
          </c:tx>
          <c:spPr>
            <a:pattFill prst="wdDnDiag">
              <a:fgClr>
                <a:schemeClr val="tx1"/>
              </a:fgClr>
              <a:bgClr>
                <a:srgbClr val="00B050"/>
              </a:bgClr>
            </a:pattFill>
            <a:ln>
              <a:noFill/>
            </a:ln>
            <a:effectLst/>
          </c:spPr>
          <c:invertIfNegative val="0"/>
          <c:cat>
            <c:strRef>
              <c:f>Sheet1!$A$2:$A$3</c:f>
              <c:strCache>
                <c:ptCount val="2"/>
                <c:pt idx="0">
                  <c:v>Predicted NASH</c:v>
                </c:pt>
                <c:pt idx="1">
                  <c:v>Predicted NAFLD</c:v>
                </c:pt>
              </c:strCache>
            </c:strRef>
          </c:cat>
          <c:val>
            <c:numRef>
              <c:f>Sheet1!$E$2:$E$3</c:f>
              <c:numCache>
                <c:formatCode>General</c:formatCode>
                <c:ptCount val="2"/>
                <c:pt idx="0">
                  <c:v>9</c:v>
                </c:pt>
                <c:pt idx="1">
                  <c:v>0</c:v>
                </c:pt>
              </c:numCache>
            </c:numRef>
          </c:val>
          <c:extLst>
            <c:ext xmlns:c16="http://schemas.microsoft.com/office/drawing/2014/chart" uri="{C3380CC4-5D6E-409C-BE32-E72D297353CC}">
              <c16:uniqueId val="{00000004-BE5C-C441-A22F-D9439B3A2178}"/>
            </c:ext>
          </c:extLst>
        </c:ser>
        <c:ser>
          <c:idx val="4"/>
          <c:order val="4"/>
          <c:tx>
            <c:strRef>
              <c:f>Sheet1!$F$1</c:f>
              <c:strCache>
                <c:ptCount val="1"/>
                <c:pt idx="0">
                  <c:v>Batch 3</c:v>
                </c:pt>
              </c:strCache>
            </c:strRef>
          </c:tx>
          <c:spPr>
            <a:solidFill>
              <a:srgbClr val="7030A0">
                <a:alpha val="75000"/>
              </a:srgbClr>
            </a:solidFill>
            <a:ln>
              <a:noFill/>
            </a:ln>
            <a:effectLst/>
          </c:spPr>
          <c:invertIfNegative val="0"/>
          <c:cat>
            <c:strRef>
              <c:f>Sheet1!$A$2:$A$3</c:f>
              <c:strCache>
                <c:ptCount val="2"/>
                <c:pt idx="0">
                  <c:v>Predicted NASH</c:v>
                </c:pt>
                <c:pt idx="1">
                  <c:v>Predicted NAFLD</c:v>
                </c:pt>
              </c:strCache>
            </c:strRef>
          </c:cat>
          <c:val>
            <c:numRef>
              <c:f>Sheet1!$F$2:$F$3</c:f>
              <c:numCache>
                <c:formatCode>General</c:formatCode>
                <c:ptCount val="2"/>
                <c:pt idx="0">
                  <c:v>0</c:v>
                </c:pt>
                <c:pt idx="1">
                  <c:v>15</c:v>
                </c:pt>
              </c:numCache>
            </c:numRef>
          </c:val>
          <c:extLst>
            <c:ext xmlns:c16="http://schemas.microsoft.com/office/drawing/2014/chart" uri="{C3380CC4-5D6E-409C-BE32-E72D297353CC}">
              <c16:uniqueId val="{00000005-BE5C-C441-A22F-D9439B3A2178}"/>
            </c:ext>
          </c:extLst>
        </c:ser>
        <c:ser>
          <c:idx val="5"/>
          <c:order val="5"/>
          <c:tx>
            <c:strRef>
              <c:f>Sheet1!$G$1</c:f>
              <c:strCache>
                <c:ptCount val="1"/>
                <c:pt idx="0">
                  <c:v>Batch 3 (incorrect)</c:v>
                </c:pt>
              </c:strCache>
            </c:strRef>
          </c:tx>
          <c:spPr>
            <a:solidFill>
              <a:schemeClr val="accent6"/>
            </a:solidFill>
            <a:ln>
              <a:noFill/>
            </a:ln>
            <a:effectLst/>
          </c:spPr>
          <c:invertIfNegative val="0"/>
          <c:cat>
            <c:strRef>
              <c:f>Sheet1!$A$2:$A$3</c:f>
              <c:strCache>
                <c:ptCount val="2"/>
                <c:pt idx="0">
                  <c:v>Predicted NASH</c:v>
                </c:pt>
                <c:pt idx="1">
                  <c:v>Predicted NAFLD</c:v>
                </c:pt>
              </c:strCache>
            </c:strRef>
          </c:cat>
          <c:val>
            <c:numRef>
              <c:f>Sheet1!$G$2:$G$3</c:f>
              <c:numCache>
                <c:formatCode>General</c:formatCode>
                <c:ptCount val="2"/>
                <c:pt idx="0">
                  <c:v>0</c:v>
                </c:pt>
                <c:pt idx="1">
                  <c:v>0</c:v>
                </c:pt>
              </c:numCache>
            </c:numRef>
          </c:val>
          <c:extLst>
            <c:ext xmlns:c16="http://schemas.microsoft.com/office/drawing/2014/chart" uri="{C3380CC4-5D6E-409C-BE32-E72D297353CC}">
              <c16:uniqueId val="{00000006-BE5C-C441-A22F-D9439B3A2178}"/>
            </c:ext>
          </c:extLst>
        </c:ser>
        <c:ser>
          <c:idx val="6"/>
          <c:order val="6"/>
          <c:tx>
            <c:strRef>
              <c:f>Sheet1!$H$1</c:f>
              <c:strCache>
                <c:ptCount val="1"/>
                <c:pt idx="0">
                  <c:v>Batch 4</c:v>
                </c:pt>
              </c:strCache>
            </c:strRef>
          </c:tx>
          <c:spPr>
            <a:solidFill>
              <a:srgbClr val="FFFF00"/>
            </a:solidFill>
            <a:ln>
              <a:noFill/>
            </a:ln>
            <a:effectLst/>
          </c:spPr>
          <c:invertIfNegative val="0"/>
          <c:cat>
            <c:strRef>
              <c:f>Sheet1!$A$2:$A$3</c:f>
              <c:strCache>
                <c:ptCount val="2"/>
                <c:pt idx="0">
                  <c:v>Predicted NASH</c:v>
                </c:pt>
                <c:pt idx="1">
                  <c:v>Predicted NAFLD</c:v>
                </c:pt>
              </c:strCache>
            </c:strRef>
          </c:cat>
          <c:val>
            <c:numRef>
              <c:f>Sheet1!$H$2:$H$3</c:f>
              <c:numCache>
                <c:formatCode>General</c:formatCode>
                <c:ptCount val="2"/>
                <c:pt idx="0">
                  <c:v>0</c:v>
                </c:pt>
                <c:pt idx="1">
                  <c:v>0</c:v>
                </c:pt>
              </c:numCache>
            </c:numRef>
          </c:val>
          <c:extLst>
            <c:ext xmlns:c16="http://schemas.microsoft.com/office/drawing/2014/chart" uri="{C3380CC4-5D6E-409C-BE32-E72D297353CC}">
              <c16:uniqueId val="{00000007-BE5C-C441-A22F-D9439B3A2178}"/>
            </c:ext>
          </c:extLst>
        </c:ser>
        <c:ser>
          <c:idx val="7"/>
          <c:order val="7"/>
          <c:tx>
            <c:strRef>
              <c:f>Sheet1!$I$1</c:f>
              <c:strCache>
                <c:ptCount val="1"/>
                <c:pt idx="0">
                  <c:v>Batch 4 (incorrect</c:v>
                </c:pt>
              </c:strCache>
            </c:strRef>
          </c:tx>
          <c:spPr>
            <a:pattFill prst="wdDnDiag">
              <a:fgClr>
                <a:schemeClr val="tx1"/>
              </a:fgClr>
              <a:bgClr>
                <a:srgbClr val="FFFF00"/>
              </a:bgClr>
            </a:pattFill>
            <a:ln>
              <a:noFill/>
            </a:ln>
            <a:effectLst/>
          </c:spPr>
          <c:invertIfNegative val="0"/>
          <c:cat>
            <c:strRef>
              <c:f>Sheet1!$A$2:$A$3</c:f>
              <c:strCache>
                <c:ptCount val="2"/>
                <c:pt idx="0">
                  <c:v>Predicted NASH</c:v>
                </c:pt>
                <c:pt idx="1">
                  <c:v>Predicted NAFLD</c:v>
                </c:pt>
              </c:strCache>
            </c:strRef>
          </c:cat>
          <c:val>
            <c:numRef>
              <c:f>Sheet1!$I$2:$I$3</c:f>
              <c:numCache>
                <c:formatCode>General</c:formatCode>
                <c:ptCount val="2"/>
                <c:pt idx="0">
                  <c:v>3</c:v>
                </c:pt>
                <c:pt idx="1">
                  <c:v>0</c:v>
                </c:pt>
              </c:numCache>
            </c:numRef>
          </c:val>
          <c:extLst>
            <c:ext xmlns:c16="http://schemas.microsoft.com/office/drawing/2014/chart" uri="{C3380CC4-5D6E-409C-BE32-E72D297353CC}">
              <c16:uniqueId val="{00000008-BE5C-C441-A22F-D9439B3A2178}"/>
            </c:ext>
          </c:extLst>
        </c:ser>
        <c:ser>
          <c:idx val="8"/>
          <c:order val="8"/>
          <c:tx>
            <c:strRef>
              <c:f>Sheet1!$J$1</c:f>
              <c:strCache>
                <c:ptCount val="1"/>
                <c:pt idx="0">
                  <c:v>Batch 5</c:v>
                </c:pt>
              </c:strCache>
            </c:strRef>
          </c:tx>
          <c:spPr>
            <a:solidFill>
              <a:srgbClr val="00B0F0"/>
            </a:solidFill>
            <a:ln>
              <a:noFill/>
            </a:ln>
            <a:effectLst/>
          </c:spPr>
          <c:invertIfNegative val="0"/>
          <c:dPt>
            <c:idx val="1"/>
            <c:invertIfNegative val="0"/>
            <c:bubble3D val="0"/>
            <c:spPr>
              <a:solidFill>
                <a:srgbClr val="00B0F0"/>
              </a:solidFill>
              <a:ln>
                <a:noFill/>
              </a:ln>
              <a:effectLst/>
            </c:spPr>
            <c:extLst>
              <c:ext xmlns:c16="http://schemas.microsoft.com/office/drawing/2014/chart" uri="{C3380CC4-5D6E-409C-BE32-E72D297353CC}">
                <c16:uniqueId val="{0000000D-BE5C-C441-A22F-D9439B3A2178}"/>
              </c:ext>
            </c:extLst>
          </c:dPt>
          <c:cat>
            <c:strRef>
              <c:f>Sheet1!$A$2:$A$3</c:f>
              <c:strCache>
                <c:ptCount val="2"/>
                <c:pt idx="0">
                  <c:v>Predicted NASH</c:v>
                </c:pt>
                <c:pt idx="1">
                  <c:v>Predicted NAFLD</c:v>
                </c:pt>
              </c:strCache>
            </c:strRef>
          </c:cat>
          <c:val>
            <c:numRef>
              <c:f>Sheet1!$J$2:$J$3</c:f>
              <c:numCache>
                <c:formatCode>General</c:formatCode>
                <c:ptCount val="2"/>
                <c:pt idx="0">
                  <c:v>0</c:v>
                </c:pt>
                <c:pt idx="1">
                  <c:v>7</c:v>
                </c:pt>
              </c:numCache>
            </c:numRef>
          </c:val>
          <c:extLst>
            <c:ext xmlns:c16="http://schemas.microsoft.com/office/drawing/2014/chart" uri="{C3380CC4-5D6E-409C-BE32-E72D297353CC}">
              <c16:uniqueId val="{00000009-BE5C-C441-A22F-D9439B3A2178}"/>
            </c:ext>
          </c:extLst>
        </c:ser>
        <c:ser>
          <c:idx val="9"/>
          <c:order val="9"/>
          <c:tx>
            <c:strRef>
              <c:f>Sheet1!$K$1</c:f>
              <c:strCache>
                <c:ptCount val="1"/>
                <c:pt idx="0">
                  <c:v>Batch 5 (incorrect</c:v>
                </c:pt>
              </c:strCache>
            </c:strRef>
          </c:tx>
          <c:spPr>
            <a:solidFill>
              <a:schemeClr val="accent4">
                <a:lumMod val="60000"/>
              </a:schemeClr>
            </a:solidFill>
            <a:ln>
              <a:noFill/>
            </a:ln>
            <a:effectLst/>
          </c:spPr>
          <c:invertIfNegative val="0"/>
          <c:cat>
            <c:strRef>
              <c:f>Sheet1!$A$2:$A$3</c:f>
              <c:strCache>
                <c:ptCount val="2"/>
                <c:pt idx="0">
                  <c:v>Predicted NASH</c:v>
                </c:pt>
                <c:pt idx="1">
                  <c:v>Predicted NAFLD</c:v>
                </c:pt>
              </c:strCache>
            </c:strRef>
          </c:cat>
          <c:val>
            <c:numRef>
              <c:f>Sheet1!$K$2:$K$3</c:f>
              <c:numCache>
                <c:formatCode>General</c:formatCode>
                <c:ptCount val="2"/>
                <c:pt idx="0">
                  <c:v>0</c:v>
                </c:pt>
                <c:pt idx="1">
                  <c:v>0</c:v>
                </c:pt>
              </c:numCache>
            </c:numRef>
          </c:val>
          <c:extLst>
            <c:ext xmlns:c16="http://schemas.microsoft.com/office/drawing/2014/chart" uri="{C3380CC4-5D6E-409C-BE32-E72D297353CC}">
              <c16:uniqueId val="{0000000A-BE5C-C441-A22F-D9439B3A2178}"/>
            </c:ext>
          </c:extLst>
        </c:ser>
        <c:ser>
          <c:idx val="10"/>
          <c:order val="10"/>
          <c:tx>
            <c:strRef>
              <c:f>Sheet1!$L$1</c:f>
              <c:strCache>
                <c:ptCount val="1"/>
                <c:pt idx="0">
                  <c:v>Batch 6</c:v>
                </c:pt>
              </c:strCache>
            </c:strRef>
          </c:tx>
          <c:spPr>
            <a:solidFill>
              <a:srgbClr val="FF0000"/>
            </a:solidFill>
            <a:ln>
              <a:noFill/>
            </a:ln>
            <a:effectLst/>
          </c:spPr>
          <c:invertIfNegative val="0"/>
          <c:cat>
            <c:strRef>
              <c:f>Sheet1!$A$2:$A$3</c:f>
              <c:strCache>
                <c:ptCount val="2"/>
                <c:pt idx="0">
                  <c:v>Predicted NASH</c:v>
                </c:pt>
                <c:pt idx="1">
                  <c:v>Predicted NAFLD</c:v>
                </c:pt>
              </c:strCache>
            </c:strRef>
          </c:cat>
          <c:val>
            <c:numRef>
              <c:f>Sheet1!$L$2:$L$3</c:f>
              <c:numCache>
                <c:formatCode>General</c:formatCode>
                <c:ptCount val="2"/>
                <c:pt idx="0">
                  <c:v>20</c:v>
                </c:pt>
                <c:pt idx="1">
                  <c:v>0</c:v>
                </c:pt>
              </c:numCache>
            </c:numRef>
          </c:val>
          <c:extLst>
            <c:ext xmlns:c16="http://schemas.microsoft.com/office/drawing/2014/chart" uri="{C3380CC4-5D6E-409C-BE32-E72D297353CC}">
              <c16:uniqueId val="{0000000B-BE5C-C441-A22F-D9439B3A2178}"/>
            </c:ext>
          </c:extLst>
        </c:ser>
        <c:ser>
          <c:idx val="11"/>
          <c:order val="11"/>
          <c:tx>
            <c:strRef>
              <c:f>Sheet1!$M$1</c:f>
              <c:strCache>
                <c:ptCount val="1"/>
                <c:pt idx="0">
                  <c:v>Batch 6 (incorrect)</c:v>
                </c:pt>
              </c:strCache>
            </c:strRef>
          </c:tx>
          <c:spPr>
            <a:pattFill prst="wdDnDiag">
              <a:fgClr>
                <a:schemeClr val="tx1"/>
              </a:fgClr>
              <a:bgClr>
                <a:srgbClr val="FF0000"/>
              </a:bgClr>
            </a:pattFill>
            <a:ln>
              <a:noFill/>
            </a:ln>
            <a:effectLst/>
          </c:spPr>
          <c:invertIfNegative val="0"/>
          <c:cat>
            <c:strRef>
              <c:f>Sheet1!$A$2:$A$3</c:f>
              <c:strCache>
                <c:ptCount val="2"/>
                <c:pt idx="0">
                  <c:v>Predicted NASH</c:v>
                </c:pt>
                <c:pt idx="1">
                  <c:v>Predicted NAFLD</c:v>
                </c:pt>
              </c:strCache>
            </c:strRef>
          </c:cat>
          <c:val>
            <c:numRef>
              <c:f>Sheet1!$M$2:$M$3</c:f>
              <c:numCache>
                <c:formatCode>General</c:formatCode>
                <c:ptCount val="2"/>
                <c:pt idx="0">
                  <c:v>0</c:v>
                </c:pt>
                <c:pt idx="1">
                  <c:v>1</c:v>
                </c:pt>
              </c:numCache>
            </c:numRef>
          </c:val>
          <c:extLst>
            <c:ext xmlns:c16="http://schemas.microsoft.com/office/drawing/2014/chart" uri="{C3380CC4-5D6E-409C-BE32-E72D297353CC}">
              <c16:uniqueId val="{0000000C-BE5C-C441-A22F-D9439B3A2178}"/>
            </c:ext>
          </c:extLst>
        </c:ser>
        <c:ser>
          <c:idx val="12"/>
          <c:order val="12"/>
          <c:tx>
            <c:strRef>
              <c:f>Sheet1!$N$1</c:f>
              <c:strCache>
                <c:ptCount val="1"/>
                <c:pt idx="0">
                  <c:v>Incorrect</c:v>
                </c:pt>
              </c:strCache>
            </c:strRef>
          </c:tx>
          <c:spPr>
            <a:pattFill prst="wdDnDiag">
              <a:fgClr>
                <a:schemeClr val="tx1"/>
              </a:fgClr>
              <a:bgClr>
                <a:schemeClr val="bg1"/>
              </a:bgClr>
            </a:pattFill>
            <a:ln>
              <a:noFill/>
            </a:ln>
            <a:effectLst/>
          </c:spPr>
          <c:invertIfNegative val="0"/>
          <c:cat>
            <c:strRef>
              <c:f>Sheet1!$A$2:$A$3</c:f>
              <c:strCache>
                <c:ptCount val="2"/>
                <c:pt idx="0">
                  <c:v>Predicted NASH</c:v>
                </c:pt>
                <c:pt idx="1">
                  <c:v>Predicted NAFLD</c:v>
                </c:pt>
              </c:strCache>
            </c:strRef>
          </c:cat>
          <c:val>
            <c:numRef>
              <c:f>Sheet1!$N$2:$N$3</c:f>
              <c:numCache>
                <c:formatCode>General</c:formatCode>
                <c:ptCount val="2"/>
                <c:pt idx="0">
                  <c:v>0</c:v>
                </c:pt>
                <c:pt idx="1">
                  <c:v>0</c:v>
                </c:pt>
              </c:numCache>
            </c:numRef>
          </c:val>
          <c:extLst>
            <c:ext xmlns:c16="http://schemas.microsoft.com/office/drawing/2014/chart" uri="{C3380CC4-5D6E-409C-BE32-E72D297353CC}">
              <c16:uniqueId val="{00000003-79B8-7C40-B95A-BEB3DF7275B9}"/>
            </c:ext>
          </c:extLst>
        </c:ser>
        <c:dLbls>
          <c:showLegendKey val="0"/>
          <c:showVal val="0"/>
          <c:showCatName val="0"/>
          <c:showSerName val="0"/>
          <c:showPercent val="0"/>
          <c:showBubbleSize val="0"/>
        </c:dLbls>
        <c:gapWidth val="150"/>
        <c:overlap val="100"/>
        <c:axId val="2085052015"/>
        <c:axId val="2084393887"/>
      </c:barChart>
      <c:catAx>
        <c:axId val="20850520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84393887"/>
        <c:crosses val="autoZero"/>
        <c:auto val="1"/>
        <c:lblAlgn val="ctr"/>
        <c:lblOffset val="100"/>
        <c:noMultiLvlLbl val="0"/>
      </c:catAx>
      <c:valAx>
        <c:axId val="20843938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85052015"/>
        <c:crosses val="autoZero"/>
        <c:crossBetween val="between"/>
      </c:valAx>
      <c:spPr>
        <a:noFill/>
        <a:ln>
          <a:noFill/>
        </a:ln>
        <a:effectLst/>
      </c:spPr>
    </c:plotArea>
    <c:legend>
      <c:legendPos val="b"/>
      <c:legendEntry>
        <c:idx val="1"/>
        <c:delete val="1"/>
      </c:legendEntry>
      <c:legendEntry>
        <c:idx val="3"/>
        <c:delete val="1"/>
      </c:legendEntry>
      <c:legendEntry>
        <c:idx val="5"/>
        <c:delete val="1"/>
      </c:legendEntry>
      <c:legendEntry>
        <c:idx val="7"/>
        <c:delete val="1"/>
      </c:legendEntry>
      <c:legendEntry>
        <c:idx val="9"/>
        <c:delete val="1"/>
      </c:legendEntry>
      <c:legendEntry>
        <c:idx val="11"/>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187EC6-677F-0249-BDAE-4F862F6A86B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36B1CC88-F0AC-4B4B-A568-087A8DDA9921}"/>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CB9E0168-B74E-7040-989E-5A875F63D720}" type="datetimeFigureOut">
              <a:rPr lang="en-US" altLang="en-US"/>
              <a:pPr/>
              <a:t>2/8/21</a:t>
            </a:fld>
            <a:endParaRPr lang="en-US" altLang="en-US"/>
          </a:p>
        </p:txBody>
      </p:sp>
      <p:sp>
        <p:nvSpPr>
          <p:cNvPr id="4" name="Footer Placeholder 3">
            <a:extLst>
              <a:ext uri="{FF2B5EF4-FFF2-40B4-BE49-F238E27FC236}">
                <a16:creationId xmlns:a16="http://schemas.microsoft.com/office/drawing/2014/main" id="{4CAAE482-E4A8-474E-8AC5-FDB9FD1B87E3}"/>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a:extLst>
              <a:ext uri="{FF2B5EF4-FFF2-40B4-BE49-F238E27FC236}">
                <a16:creationId xmlns:a16="http://schemas.microsoft.com/office/drawing/2014/main" id="{40869595-D839-A74C-89DB-10CF3B9BF51A}"/>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7236AFD3-336E-B045-947B-8BA1880D0595}"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6443EA-874B-2541-8C8C-D5CB0A988C6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80DB3611-5E2D-0247-A0C3-31464C4F6ADC}"/>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E3A0A230-718F-3B4D-B6D1-9277E60DA82D}" type="datetimeFigureOut">
              <a:rPr lang="en-US" altLang="en-US"/>
              <a:pPr/>
              <a:t>2/8/21</a:t>
            </a:fld>
            <a:endParaRPr lang="en-US" altLang="en-US"/>
          </a:p>
        </p:txBody>
      </p:sp>
      <p:sp>
        <p:nvSpPr>
          <p:cNvPr id="4" name="Slide Image Placeholder 3">
            <a:extLst>
              <a:ext uri="{FF2B5EF4-FFF2-40B4-BE49-F238E27FC236}">
                <a16:creationId xmlns:a16="http://schemas.microsoft.com/office/drawing/2014/main" id="{26CEB500-5552-F044-866D-E82BD79F450A}"/>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587C4270-056C-F640-A879-1FE232BA0856}"/>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D9BB0CE-08B4-1346-9150-96B69AC653E5}"/>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B9BF4524-6A31-C244-86C4-980838B36C8F}"/>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7841370D-7A7E-B745-89B9-EAB034BEEA4B}"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ncbi.nlm.nih.gov/pmc/articles/PMC7033636/#bib47"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a:t>
            </a:fld>
            <a:endParaRPr lang="en-US" altLang="en-US"/>
          </a:p>
        </p:txBody>
      </p:sp>
    </p:spTree>
    <p:extLst>
      <p:ext uri="{BB962C8B-B14F-4D97-AF65-F5344CB8AC3E}">
        <p14:creationId xmlns:p14="http://schemas.microsoft.com/office/powerpoint/2010/main" val="2825059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14</a:t>
            </a:fld>
            <a:endParaRPr lang="en-US" altLang="en-US"/>
          </a:p>
        </p:txBody>
      </p:sp>
    </p:spTree>
    <p:extLst>
      <p:ext uri="{BB962C8B-B14F-4D97-AF65-F5344CB8AC3E}">
        <p14:creationId xmlns:p14="http://schemas.microsoft.com/office/powerpoint/2010/main" val="3493113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random </a:t>
            </a:r>
            <a:r>
              <a:rPr lang="en-US" dirty="0" err="1"/>
              <a:t>undersampling</a:t>
            </a:r>
            <a:r>
              <a:rPr lang="en-US" dirty="0"/>
              <a:t>, 80/20 train test split</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15</a:t>
            </a:fld>
            <a:endParaRPr lang="en-US" altLang="en-US"/>
          </a:p>
        </p:txBody>
      </p:sp>
    </p:spTree>
    <p:extLst>
      <p:ext uri="{BB962C8B-B14F-4D97-AF65-F5344CB8AC3E}">
        <p14:creationId xmlns:p14="http://schemas.microsoft.com/office/powerpoint/2010/main" val="761615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graph shows the average of the scores of the 133 genes to each drug module</a:t>
            </a:r>
          </a:p>
          <a:p>
            <a:pPr marL="171450" indent="-171450">
              <a:buFontTx/>
              <a:buChar char="-"/>
            </a:pPr>
            <a:r>
              <a:rPr lang="en-US" dirty="0"/>
              <a:t>We can rank drugs by how similar they are to a set of genes</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16</a:t>
            </a:fld>
            <a:endParaRPr lang="en-US" altLang="en-US"/>
          </a:p>
        </p:txBody>
      </p:sp>
    </p:spTree>
    <p:extLst>
      <p:ext uri="{BB962C8B-B14F-4D97-AF65-F5344CB8AC3E}">
        <p14:creationId xmlns:p14="http://schemas.microsoft.com/office/powerpoint/2010/main" val="1120586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ELOVL2 – involved in synthesis of long chain polyunsaturated fatty acids: downregulation of ELOVL2 impairs hepatic DHA synthesis and plays a role in pathogenesis of NASH</a:t>
            </a:r>
          </a:p>
          <a:p>
            <a:pPr marL="171450" indent="-171450">
              <a:buFontTx/>
              <a:buChar char="-"/>
            </a:pPr>
            <a:r>
              <a:rPr lang="en-US" sz="1200" b="0" i="0" u="none" strike="noStrike" kern="1200" dirty="0">
                <a:solidFill>
                  <a:schemeClr val="tx1"/>
                </a:solidFill>
                <a:effectLst/>
                <a:latin typeface="+mn-lt"/>
                <a:ea typeface="ＭＳ Ｐゴシック" charset="0"/>
                <a:cs typeface="ＭＳ Ｐゴシック" charset="0"/>
              </a:rPr>
              <a:t> Recently, rs2236212, an intronic SNP of </a:t>
            </a:r>
            <a:r>
              <a:rPr lang="en-US" sz="1200" b="0" i="1" u="none" strike="noStrike" kern="1200" dirty="0">
                <a:solidFill>
                  <a:schemeClr val="tx1"/>
                </a:solidFill>
                <a:effectLst/>
                <a:latin typeface="+mn-lt"/>
                <a:ea typeface="ＭＳ Ｐゴシック" charset="0"/>
                <a:cs typeface="ＭＳ Ｐゴシック" charset="0"/>
              </a:rPr>
              <a:t>ELOVL2</a:t>
            </a:r>
            <a:r>
              <a:rPr lang="en-US" sz="1200" b="0" i="0" u="none" strike="noStrike" kern="1200" dirty="0">
                <a:solidFill>
                  <a:schemeClr val="tx1"/>
                </a:solidFill>
                <a:effectLst/>
                <a:latin typeface="+mn-lt"/>
                <a:ea typeface="ＭＳ Ｐゴシック" charset="0"/>
                <a:cs typeface="ＭＳ Ｐゴシック" charset="0"/>
              </a:rPr>
              <a:t>, was shown to be associated with NALFD in obese subjects (</a:t>
            </a:r>
            <a:r>
              <a:rPr lang="en-US" sz="1200" b="0" i="0" kern="1200" dirty="0">
                <a:solidFill>
                  <a:schemeClr val="tx1"/>
                </a:solidFill>
                <a:effectLst/>
                <a:latin typeface="+mn-lt"/>
                <a:ea typeface="ＭＳ Ｐゴシック" charset="0"/>
                <a:cs typeface="ＭＳ Ｐゴシック" charset="0"/>
                <a:hlinkClick r:id="rId3"/>
              </a:rPr>
              <a:t>Zusi et al., 2019</a:t>
            </a:r>
            <a:r>
              <a:rPr lang="en-US" sz="1200" b="0" i="0" u="none" strike="noStrike" kern="1200" dirty="0">
                <a:solidFill>
                  <a:schemeClr val="tx1"/>
                </a:solidFill>
                <a:effectLst/>
                <a:latin typeface="+mn-lt"/>
                <a:ea typeface="ＭＳ Ｐゴシック" charset="0"/>
                <a:cs typeface="ＭＳ Ｐゴシック" charset="0"/>
              </a:rPr>
              <a:t>). </a:t>
            </a:r>
          </a:p>
          <a:p>
            <a:pPr marL="171450" indent="-171450">
              <a:buFontTx/>
              <a:buChar char="-"/>
            </a:pPr>
            <a:endParaRPr lang="en-US" sz="1200" b="0" i="0" u="none" strike="noStrike" kern="1200" dirty="0">
              <a:solidFill>
                <a:schemeClr val="tx1"/>
              </a:solidFill>
              <a:effectLst/>
              <a:latin typeface="+mn-lt"/>
              <a:ea typeface="ＭＳ Ｐゴシック" charset="0"/>
            </a:endParaRPr>
          </a:p>
          <a:p>
            <a:pPr marL="171450" marR="0" lvl="0" indent="-171450" algn="l" defTabSz="457200" rtl="0" eaLnBrk="0" fontAlgn="base" latinLnBrk="0" hangingPunct="0">
              <a:lnSpc>
                <a:spcPct val="100000"/>
              </a:lnSpc>
              <a:spcBef>
                <a:spcPct val="30000"/>
              </a:spcBef>
              <a:spcAft>
                <a:spcPct val="0"/>
              </a:spcAft>
              <a:buClrTx/>
              <a:buSzTx/>
              <a:buFontTx/>
              <a:buChar char="-"/>
              <a:tabLst/>
              <a:defRPr/>
            </a:pPr>
            <a:r>
              <a:rPr lang="en-US" sz="1200" b="0" i="0" u="none" strike="noStrike" kern="1200" dirty="0">
                <a:solidFill>
                  <a:schemeClr val="tx1"/>
                </a:solidFill>
                <a:effectLst/>
                <a:latin typeface="+mn-lt"/>
                <a:ea typeface="ＭＳ Ｐゴシック" charset="0"/>
                <a:cs typeface="ＭＳ Ｐゴシック" charset="0"/>
              </a:rPr>
              <a:t>Overexpression of CD36 and acyl-CoA synthetases FATP2, FATP4 and ACSL1 increases fatty acid uptake in human hepatoma cells</a:t>
            </a:r>
          </a:p>
          <a:p>
            <a:pPr marL="171450" marR="0" lvl="0" indent="-171450" algn="l" defTabSz="457200" rtl="0" eaLnBrk="0" fontAlgn="base" latinLnBrk="0" hangingPunct="0">
              <a:lnSpc>
                <a:spcPct val="100000"/>
              </a:lnSpc>
              <a:spcBef>
                <a:spcPct val="30000"/>
              </a:spcBef>
              <a:spcAft>
                <a:spcPct val="0"/>
              </a:spcAft>
              <a:buClrTx/>
              <a:buSzTx/>
              <a:buFontTx/>
              <a:buChar char="-"/>
              <a:tabLst/>
              <a:defRPr/>
            </a:pPr>
            <a:endParaRPr lang="en-US" sz="1200" b="0" i="0" u="none" strike="noStrike" kern="1200" dirty="0">
              <a:solidFill>
                <a:schemeClr val="tx1"/>
              </a:solidFill>
              <a:effectLst/>
              <a:latin typeface="+mn-lt"/>
              <a:ea typeface="ＭＳ Ｐゴシック" charset="0"/>
              <a:cs typeface="ＭＳ Ｐゴシック" charset="0"/>
            </a:endParaRPr>
          </a:p>
          <a:p>
            <a:pPr marL="171450" marR="0" lvl="0" indent="-171450" algn="l" defTabSz="457200" rtl="0" eaLnBrk="0" fontAlgn="base" latinLnBrk="0" hangingPunct="0">
              <a:lnSpc>
                <a:spcPct val="100000"/>
              </a:lnSpc>
              <a:spcBef>
                <a:spcPct val="30000"/>
              </a:spcBef>
              <a:spcAft>
                <a:spcPct val="0"/>
              </a:spcAft>
              <a:buClrTx/>
              <a:buSzTx/>
              <a:buFontTx/>
              <a:buChar char="-"/>
              <a:tabLst/>
              <a:defRPr/>
            </a:pPr>
            <a:r>
              <a:rPr lang="en-US" sz="1200" b="0" i="0" u="none" strike="noStrike" kern="1200" dirty="0">
                <a:solidFill>
                  <a:schemeClr val="tx1"/>
                </a:solidFill>
                <a:effectLst/>
                <a:latin typeface="+mn-lt"/>
                <a:ea typeface="ＭＳ Ｐゴシック" charset="0"/>
                <a:cs typeface="ＭＳ Ｐゴシック" charset="0"/>
              </a:rPr>
              <a:t>In humans, ileal sodium/bile acid cotransporter is encoded by SLC10A2 – </a:t>
            </a:r>
            <a:r>
              <a:rPr lang="en-US" sz="1200" b="0" i="0" u="none" strike="noStrike" kern="1200" dirty="0" err="1">
                <a:solidFill>
                  <a:schemeClr val="tx1"/>
                </a:solidFill>
                <a:effectLst/>
                <a:latin typeface="+mn-lt"/>
                <a:ea typeface="ＭＳ Ｐゴシック" charset="0"/>
                <a:cs typeface="ＭＳ Ｐゴシック" charset="0"/>
              </a:rPr>
              <a:t>Volixibat</a:t>
            </a:r>
            <a:r>
              <a:rPr lang="en-US" sz="1200" b="0" i="0" u="none" strike="noStrike" kern="1200" dirty="0">
                <a:solidFill>
                  <a:schemeClr val="tx1"/>
                </a:solidFill>
                <a:effectLst/>
                <a:latin typeface="+mn-lt"/>
                <a:ea typeface="ＭＳ Ｐゴシック" charset="0"/>
                <a:cs typeface="ＭＳ Ｐゴシック" charset="0"/>
              </a:rPr>
              <a:t> targets this directly</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17</a:t>
            </a:fld>
            <a:endParaRPr lang="en-US" altLang="en-US"/>
          </a:p>
        </p:txBody>
      </p:sp>
    </p:spTree>
    <p:extLst>
      <p:ext uri="{BB962C8B-B14F-4D97-AF65-F5344CB8AC3E}">
        <p14:creationId xmlns:p14="http://schemas.microsoft.com/office/powerpoint/2010/main" val="262336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Goal: integrate data with expression values and disease labels to get a better sense of how disease severity plays a role in NASH pathogenesis</a:t>
            </a:r>
          </a:p>
          <a:p>
            <a:pPr>
              <a:buFontTx/>
              <a:buChar char="-"/>
            </a:pPr>
            <a:r>
              <a:rPr lang="en-US" dirty="0"/>
              <a:t>since we are a computational group we are primarily working with publicly available data, which usually means analyzing across multiple different studies</a:t>
            </a:r>
          </a:p>
          <a:p>
            <a:pPr>
              <a:buFontTx/>
              <a:buChar char="-"/>
            </a:pPr>
            <a:r>
              <a:rPr lang="en-US" dirty="0"/>
              <a:t>we are looking for data:</a:t>
            </a:r>
          </a:p>
          <a:p>
            <a:pPr>
              <a:buFontTx/>
              <a:buChar char="-"/>
            </a:pPr>
            <a:r>
              <a:rPr lang="en-US" dirty="0"/>
              <a:t>Collected using the same platform (Ideally Affymetrix)</a:t>
            </a:r>
          </a:p>
          <a:p>
            <a:pPr>
              <a:buFontTx/>
              <a:buChar char="-"/>
            </a:pPr>
            <a:r>
              <a:rPr lang="en-US" dirty="0"/>
              <a:t>Large sample sizes</a:t>
            </a:r>
          </a:p>
          <a:p>
            <a:pPr>
              <a:buFontTx/>
              <a:buChar char="-"/>
            </a:pPr>
            <a:r>
              <a:rPr lang="en-US" dirty="0"/>
              <a:t>Contains cases and controls within each study</a:t>
            </a:r>
          </a:p>
          <a:p>
            <a:pPr>
              <a:buFontTx/>
              <a:buChar char="-"/>
            </a:pPr>
            <a:r>
              <a:rPr lang="en-US" dirty="0"/>
              <a:t>Publicly available NASH data is not well suited to meta-analysis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4</a:t>
            </a:fld>
            <a:endParaRPr lang="en-US" altLang="en-US"/>
          </a:p>
        </p:txBody>
      </p:sp>
    </p:spTree>
    <p:extLst>
      <p:ext uri="{BB962C8B-B14F-4D97-AF65-F5344CB8AC3E}">
        <p14:creationId xmlns:p14="http://schemas.microsoft.com/office/powerpoint/2010/main" val="683246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After processing and combining these gene expression datasets, I used PROPS to get a vector of pathway scores to represent each gene expression sample</a:t>
            </a:r>
          </a:p>
          <a:p>
            <a:pPr marL="171450" indent="-171450">
              <a:buFontTx/>
              <a:buChar char="-"/>
            </a:pPr>
            <a:r>
              <a:rPr lang="en-US" dirty="0"/>
              <a:t>PROPS models KEGG pathways as Bayesian networks</a:t>
            </a:r>
          </a:p>
          <a:p>
            <a:pPr marL="171450" indent="-171450">
              <a:buFontTx/>
              <a:buChar char="-"/>
            </a:pPr>
            <a:r>
              <a:rPr lang="en-US" dirty="0" err="1"/>
              <a:t>Kegg</a:t>
            </a:r>
            <a:r>
              <a:rPr lang="en-US" dirty="0"/>
              <a:t> pathways are sets of genes that represent a pathway with a specific function in the body – represented as a directed graph</a:t>
            </a:r>
          </a:p>
          <a:p>
            <a:pPr marL="171450" indent="-171450">
              <a:buFontTx/>
              <a:buChar char="-"/>
            </a:pPr>
            <a:r>
              <a:rPr lang="en-US" dirty="0"/>
              <a:t>It learns the parameters of each network using the control samples, then outputs a score for each pathway in each sample, where the pathway score represents that pathway’s activity in the sample</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5</a:t>
            </a:fld>
            <a:endParaRPr lang="en-US" altLang="en-US"/>
          </a:p>
        </p:txBody>
      </p:sp>
    </p:spTree>
    <p:extLst>
      <p:ext uri="{BB962C8B-B14F-4D97-AF65-F5344CB8AC3E}">
        <p14:creationId xmlns:p14="http://schemas.microsoft.com/office/powerpoint/2010/main" val="3907608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 noticed was that even after batch correction, we were seeing huge batch effects. As shown here, the samples in the test set were predicted fairly uniformly by batch. this is an issue in most analysis with microarray data, but the data we found makes it especially difficult to combine.</a:t>
            </a:r>
          </a:p>
          <a:p>
            <a:endParaRPr lang="en-US" dirty="0"/>
          </a:p>
          <a:p>
            <a:r>
              <a:rPr lang="en-US" dirty="0"/>
              <a:t>We would love to hear from </a:t>
            </a:r>
            <a:r>
              <a:rPr lang="en-US" dirty="0" err="1"/>
              <a:t>merck</a:t>
            </a:r>
            <a:r>
              <a:rPr lang="en-US" dirty="0"/>
              <a:t> about what data they can share, because this is a useful method that we would like to apply.</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6</a:t>
            </a:fld>
            <a:endParaRPr lang="en-US" altLang="en-US"/>
          </a:p>
        </p:txBody>
      </p:sp>
    </p:spTree>
    <p:extLst>
      <p:ext uri="{BB962C8B-B14F-4D97-AF65-F5344CB8AC3E}">
        <p14:creationId xmlns:p14="http://schemas.microsoft.com/office/powerpoint/2010/main" val="996723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r>
              <a:rPr lang="en-US" dirty="0"/>
              <a:t>We started with a STRING PPI, which represents genes as nodes and predicted associations between genes as edges</a:t>
            </a:r>
          </a:p>
          <a:p>
            <a:pPr marL="171450" indent="-171450">
              <a:buFontTx/>
              <a:buChar char="-"/>
            </a:pPr>
            <a:r>
              <a:rPr lang="en-US" dirty="0"/>
              <a:t>We used a method called node2vec to learn a lower dimensional </a:t>
            </a:r>
            <a:r>
              <a:rPr lang="en-US" dirty="0" err="1"/>
              <a:t>respresentations</a:t>
            </a:r>
            <a:r>
              <a:rPr lang="en-US" dirty="0"/>
              <a:t> of these genes called embeddings </a:t>
            </a:r>
          </a:p>
          <a:p>
            <a:pPr marL="171450" indent="-171450">
              <a:buFontTx/>
              <a:buChar char="-"/>
            </a:pPr>
            <a:r>
              <a:rPr lang="en-US" dirty="0"/>
              <a:t>We ended up with 14,704 gene embeddings, all of which are human genes</a:t>
            </a:r>
          </a:p>
          <a:p>
            <a:pPr marL="171450" indent="-171450">
              <a:buFontTx/>
              <a:buChar char="-"/>
            </a:pPr>
            <a:r>
              <a:rPr lang="en-US" dirty="0"/>
              <a:t>We then created vectors to represent different functional modules of genes, like diseases or biological pathways, by summing the embeddings of the genes assigned to a module</a:t>
            </a:r>
          </a:p>
          <a:p>
            <a:pPr marL="171450" indent="-171450">
              <a:buFontTx/>
              <a:buChar char="-"/>
            </a:pPr>
            <a:r>
              <a:rPr lang="en-US" dirty="0"/>
              <a:t>For example, we created a NASH vector by summing a set of NASH genes</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8</a:t>
            </a:fld>
            <a:endParaRPr lang="en-US" altLang="en-US"/>
          </a:p>
        </p:txBody>
      </p:sp>
    </p:spTree>
    <p:extLst>
      <p:ext uri="{BB962C8B-B14F-4D97-AF65-F5344CB8AC3E}">
        <p14:creationId xmlns:p14="http://schemas.microsoft.com/office/powerpoint/2010/main" val="3750095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fontAlgn="t">
              <a:buFontTx/>
              <a:buChar char="-"/>
            </a:pPr>
            <a:r>
              <a:rPr lang="en-US" dirty="0"/>
              <a:t>We got our functional module annotations from a couple of different data sources. These modules are essentially just sets of genes that have a specific function or are related to a pathway.</a:t>
            </a:r>
          </a:p>
          <a:p>
            <a:pPr marL="171450" indent="-171450" rtl="0" fontAlgn="t">
              <a:buFontTx/>
              <a:buChar char="-"/>
            </a:pPr>
            <a:r>
              <a:rPr lang="en-US" dirty="0"/>
              <a:t>We got 47 immune response modules from a paper that learned groupings of proteins enriched in immune cells from proteomics data from </a:t>
            </a:r>
            <a:r>
              <a:rPr lang="en-US" dirty="0" err="1"/>
              <a:t>ImmProt</a:t>
            </a:r>
            <a:endParaRPr lang="en-US" dirty="0"/>
          </a:p>
          <a:p>
            <a:pPr marL="171450" indent="-171450" rtl="0" fontAlgn="t">
              <a:buFontTx/>
              <a:buChar char="-"/>
            </a:pPr>
            <a:r>
              <a:rPr lang="en-US" dirty="0"/>
              <a:t>50 modules came from the Molecular Signatures Database hallmark gene set collection, which is mainly comprised of signaling pathways and other classic pathways</a:t>
            </a:r>
          </a:p>
          <a:p>
            <a:pPr marL="171450" indent="-171450" rtl="0" fontAlgn="t">
              <a:buFontTx/>
              <a:buChar char="-"/>
            </a:pPr>
            <a:r>
              <a:rPr lang="en-US" dirty="0"/>
              <a:t>137 modules came from the Human Metabolic Reaction Database called human GEM. These were labeled as metabolic subsystems</a:t>
            </a:r>
          </a:p>
          <a:p>
            <a:pPr marL="171450" indent="-171450" rtl="0" fontAlgn="t">
              <a:buFontTx/>
              <a:buChar char="-"/>
            </a:pPr>
            <a:r>
              <a:rPr lang="en-US" dirty="0"/>
              <a:t>We also included 13 sets of drug targets of drugs that are currently being investigated to treat NASH. Gene targets were taken from </a:t>
            </a:r>
            <a:r>
              <a:rPr lang="en-US" dirty="0" err="1"/>
              <a:t>drugBank</a:t>
            </a:r>
            <a:endParaRPr lang="en-US" dirty="0"/>
          </a:p>
          <a:p>
            <a:pPr marL="171450" indent="-171450" rtl="0" fontAlgn="t">
              <a:buFontTx/>
              <a:buChar char="-"/>
            </a:pPr>
            <a:r>
              <a:rPr lang="en-US" dirty="0"/>
              <a:t>Finally, our set of NASH disease genes came from a curated list on </a:t>
            </a:r>
            <a:r>
              <a:rPr lang="en-US" dirty="0" err="1"/>
              <a:t>DisGeNET</a:t>
            </a:r>
            <a:r>
              <a:rPr lang="en-US" dirty="0"/>
              <a:t>, which included associations from a number of sources</a:t>
            </a:r>
          </a:p>
          <a:p>
            <a:pPr marL="171450" indent="-171450" rtl="0" fontAlgn="t">
              <a:buFontTx/>
              <a:buChar char="-"/>
            </a:pPr>
            <a:r>
              <a:rPr lang="en-US" dirty="0"/>
              <a:t>Our NASH gene set had 70 genes</a:t>
            </a:r>
          </a:p>
          <a:p>
            <a:pPr marL="171450" indent="-171450" rtl="0" fontAlgn="t">
              <a:buFontTx/>
              <a:buChar char="-"/>
            </a:pPr>
            <a:r>
              <a:rPr lang="en-US" dirty="0"/>
              <a:t>I chose the curated dataset because of the higher confidence in associations of these genes with NASH</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9</a:t>
            </a:fld>
            <a:endParaRPr lang="en-US" altLang="en-US"/>
          </a:p>
        </p:txBody>
      </p:sp>
    </p:spTree>
    <p:extLst>
      <p:ext uri="{BB962C8B-B14F-4D97-AF65-F5344CB8AC3E}">
        <p14:creationId xmlns:p14="http://schemas.microsoft.com/office/powerpoint/2010/main" val="1362097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171450" indent="-171450">
              <a:buFontTx/>
              <a:buChar char="-"/>
            </a:pPr>
            <a:endParaRPr lang="en-US" dirty="0"/>
          </a:p>
          <a:p>
            <a:pPr marL="171450" indent="-171450">
              <a:buFontTx/>
              <a:buChar char="-"/>
            </a:pPr>
            <a:r>
              <a:rPr lang="en-US" dirty="0"/>
              <a:t>I found modules similarities to the NASH gene set with with p-values that met our cutoff</a:t>
            </a:r>
          </a:p>
          <a:p>
            <a:pPr marL="171450" indent="-171450">
              <a:buFontTx/>
              <a:buChar char="-"/>
            </a:pPr>
            <a:r>
              <a:rPr lang="en-US" dirty="0"/>
              <a:t>The 31 modules are ranked here according to their cosine similarity to the NASH module</a:t>
            </a:r>
          </a:p>
          <a:p>
            <a:pPr marL="171450" indent="-171450">
              <a:buFontTx/>
              <a:buChar char="-"/>
            </a:pPr>
            <a:r>
              <a:rPr lang="en-US" dirty="0"/>
              <a:t>These modules all fall into a few different categories </a:t>
            </a:r>
          </a:p>
          <a:p>
            <a:pPr marL="171450" indent="-171450">
              <a:buFontTx/>
              <a:buChar char="-"/>
            </a:pPr>
            <a:r>
              <a:rPr lang="en-US" dirty="0"/>
              <a:t>Many are involved in immune system activation</a:t>
            </a:r>
          </a:p>
          <a:p>
            <a:pPr marL="171450" indent="-171450">
              <a:buFontTx/>
              <a:buChar char="-"/>
            </a:pPr>
            <a:r>
              <a:rPr lang="en-US" dirty="0"/>
              <a:t>K-Ras, TNF alpha, IL6 Jak Stat3, and Pi3K </a:t>
            </a:r>
            <a:r>
              <a:rPr lang="en-US" dirty="0" err="1"/>
              <a:t>akt</a:t>
            </a:r>
            <a:r>
              <a:rPr lang="en-US" dirty="0"/>
              <a:t> </a:t>
            </a:r>
            <a:r>
              <a:rPr lang="en-US" dirty="0" err="1"/>
              <a:t>Mtor</a:t>
            </a:r>
            <a:r>
              <a:rPr lang="en-US" dirty="0"/>
              <a:t> – are all upstream activators of immune response</a:t>
            </a:r>
          </a:p>
          <a:p>
            <a:pPr marL="628650" lvl="1" indent="-171450">
              <a:buFontTx/>
              <a:buChar char="-"/>
            </a:pPr>
            <a:r>
              <a:rPr lang="en-US" dirty="0"/>
              <a:t>TNF and IL6 are cytokines</a:t>
            </a:r>
          </a:p>
          <a:p>
            <a:pPr marL="628650" lvl="1" indent="-171450">
              <a:buFontTx/>
              <a:buChar char="-"/>
            </a:pPr>
            <a:r>
              <a:rPr lang="en-US" dirty="0"/>
              <a:t>Also all implicated in cell proliferation and apoptosis regulation – cancer related pathways</a:t>
            </a:r>
          </a:p>
          <a:p>
            <a:pPr marL="171450" lvl="0" indent="-171450">
              <a:buFontTx/>
              <a:buChar char="-"/>
            </a:pPr>
            <a:r>
              <a:rPr lang="en-US" dirty="0"/>
              <a:t>A few of these are involved in eicosanoid signaling, which is primarily part of the pro-inflammatory component of the innate immune response</a:t>
            </a:r>
          </a:p>
          <a:p>
            <a:pPr marL="628650" lvl="1" indent="-171450">
              <a:buFontTx/>
              <a:buChar char="-"/>
            </a:pPr>
            <a:r>
              <a:rPr lang="en-US" dirty="0" err="1"/>
              <a:t>Lineoleic</a:t>
            </a:r>
            <a:r>
              <a:rPr lang="en-US" dirty="0"/>
              <a:t> acid is a major polyunsaturated fatty acid in the western diet and is a precursor to arachidonic acid</a:t>
            </a:r>
          </a:p>
          <a:p>
            <a:pPr marL="628650" lvl="1" indent="-171450">
              <a:buFontTx/>
              <a:buChar char="-"/>
            </a:pPr>
            <a:r>
              <a:rPr lang="en-US" dirty="0"/>
              <a:t>Arachidonic acid is a precursor to prostaglandins, which are a subset of eicosanoid molecules that carry out the pro-inflammatory signaling</a:t>
            </a:r>
          </a:p>
          <a:p>
            <a:pPr marL="171450" lvl="0" indent="-171450">
              <a:buFontTx/>
              <a:buChar char="-"/>
            </a:pPr>
            <a:r>
              <a:rPr lang="en-US" dirty="0"/>
              <a:t>A lot of these are fatty acid related and a few of these are involved in oxidative stress - is interesting because NASH is marked by dysfunctional homeostasis of fatty acid oxidation which leads to oxidative stress</a:t>
            </a:r>
          </a:p>
          <a:p>
            <a:pPr marL="171450" lvl="0" indent="-171450">
              <a:buFontTx/>
              <a:buChar char="-"/>
            </a:pPr>
            <a:r>
              <a:rPr lang="en-US" dirty="0"/>
              <a:t>8/13 drugs were significantly similar – </a:t>
            </a:r>
            <a:r>
              <a:rPr lang="en-US" dirty="0" err="1"/>
              <a:t>obeticholic</a:t>
            </a:r>
            <a:r>
              <a:rPr lang="en-US" dirty="0"/>
              <a:t> acid is the drug that made it furthest along in the process of being approved but was recently rejected this summer</a:t>
            </a:r>
          </a:p>
          <a:p>
            <a:pPr marL="171450" lvl="0" indent="-171450">
              <a:buFontTx/>
              <a:buChar char="-"/>
            </a:pPr>
            <a:r>
              <a:rPr lang="en-US" dirty="0"/>
              <a:t>This is actually pretty cool! This is probably not a comprehensive representation of what is going on in NASH on a macro scale, but seems like we are able to capture relationships between the disease and different pathways with this</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10</a:t>
            </a:fld>
            <a:endParaRPr lang="en-US" altLang="en-US"/>
          </a:p>
        </p:txBody>
      </p:sp>
    </p:spTree>
    <p:extLst>
      <p:ext uri="{BB962C8B-B14F-4D97-AF65-F5344CB8AC3E}">
        <p14:creationId xmlns:p14="http://schemas.microsoft.com/office/powerpoint/2010/main" val="605238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 We reached out to the </a:t>
            </a:r>
            <a:r>
              <a:rPr lang="en-US" dirty="0" err="1"/>
              <a:t>svensson</a:t>
            </a:r>
            <a:r>
              <a:rPr lang="en-US" dirty="0"/>
              <a:t> lab, which is also working on a NASH related project for this Merck collaboration</a:t>
            </a:r>
          </a:p>
          <a:p>
            <a:endParaRPr lang="en-US" dirty="0"/>
          </a:p>
          <a:p>
            <a:r>
              <a:rPr lang="en-US" dirty="0"/>
              <a:t>Notes on </a:t>
            </a:r>
            <a:r>
              <a:rPr lang="en-US" dirty="0" err="1"/>
              <a:t>Svensson’s</a:t>
            </a:r>
            <a:r>
              <a:rPr lang="en-US" dirty="0"/>
              <a:t> methods:</a:t>
            </a:r>
          </a:p>
          <a:p>
            <a:pPr marL="171450" indent="-171450">
              <a:buFontTx/>
              <a:buChar char="-"/>
            </a:pPr>
            <a:r>
              <a:rPr lang="en-US" dirty="0" err="1"/>
              <a:t>scRna</a:t>
            </a:r>
            <a:r>
              <a:rPr lang="en-US" dirty="0"/>
              <a:t> sequencing of liver cells from diet induced NASH mice</a:t>
            </a:r>
          </a:p>
          <a:p>
            <a:pPr marL="171450" indent="-171450">
              <a:buFontTx/>
              <a:buChar char="-"/>
            </a:pPr>
            <a:r>
              <a:rPr lang="en-US" dirty="0"/>
              <a:t>Identified 200 genes that are differentially expressed in cell clusters with a lipid accumulation signature – lipogenic vs non lipogenic hepatocytes</a:t>
            </a:r>
          </a:p>
          <a:p>
            <a:endParaRPr lang="en-US" dirty="0"/>
          </a:p>
          <a:p>
            <a:r>
              <a:rPr lang="en-US" dirty="0"/>
              <a:t>ALDH1A1: </a:t>
            </a:r>
            <a:r>
              <a:rPr lang="en-US" sz="1200" b="0" i="0" u="none" strike="noStrike" kern="1200" dirty="0">
                <a:solidFill>
                  <a:schemeClr val="tx1"/>
                </a:solidFill>
                <a:effectLst/>
                <a:latin typeface="+mn-lt"/>
                <a:ea typeface="ＭＳ Ｐゴシック" charset="0"/>
                <a:cs typeface="ＭＳ Ｐゴシック" charset="0"/>
              </a:rPr>
              <a:t>The protein encoded by this gene belongs to the aldehyde dehydrogenase family. Aldehyde dehydrogenase is the next enzyme after alcohol dehydrogenase in the major pathway of alcohol metabolism. There are two major aldehyde dehydrogenase isozymes in the liver, cytosolic and mitochondrial, which are encoded by distinct genes, and can be distinguished by their electrophoretic mobility, kinetic properties, and subcellular localization. This gene encodes the cytosolic isozyme. Studies in mice show that through its role in retinol metabolism, this gene may also be involved in the regulation of the metabolic responses to high-fat diet.</a:t>
            </a:r>
          </a:p>
          <a:p>
            <a:endParaRPr lang="en-US" sz="1200" b="0" i="0" u="none" strike="noStrike" kern="1200" dirty="0">
              <a:solidFill>
                <a:schemeClr val="tx1"/>
              </a:solidFill>
              <a:effectLst/>
              <a:latin typeface="+mn-lt"/>
              <a:ea typeface="ＭＳ Ｐゴシック" charset="0"/>
              <a:cs typeface="ＭＳ Ｐゴシック" charset="0"/>
            </a:endParaRPr>
          </a:p>
          <a:p>
            <a:r>
              <a:rPr lang="en-US" sz="1200" b="0" i="0" u="none" strike="noStrike" kern="1200" dirty="0">
                <a:solidFill>
                  <a:schemeClr val="tx1"/>
                </a:solidFill>
                <a:effectLst/>
                <a:latin typeface="+mn-lt"/>
                <a:ea typeface="ＭＳ Ｐゴシック" charset="0"/>
                <a:cs typeface="ＭＳ Ｐゴシック" charset="0"/>
              </a:rPr>
              <a:t>CAT: This gene encodes catalase, a key antioxidant enzyme in the bodies defense against oxidative stress. Catalase is a heme enzyme that is present in the peroxisome of nearly all aerobic cells. Catalase converts the reactive oxygen species hydrogen peroxide to water and oxygen and thereby mitigates the toxic effects of hydrogen peroxide. Oxidative stress is hypothesized to play a role in the development of many chronic or late-onset diseases such as diabetes, asthma, Alzheimer's disease, systemic lupus erythematosus, rheumatoid arthritis, and cancers. Polymorphisms in this gene have been associated with decreases in catalase activity but, to date, </a:t>
            </a:r>
            <a:r>
              <a:rPr lang="en-US" sz="1200" b="0" i="0" u="none" strike="noStrike" kern="1200" dirty="0" err="1">
                <a:solidFill>
                  <a:schemeClr val="tx1"/>
                </a:solidFill>
                <a:effectLst/>
                <a:latin typeface="+mn-lt"/>
                <a:ea typeface="ＭＳ Ｐゴシック" charset="0"/>
                <a:cs typeface="ＭＳ Ｐゴシック" charset="0"/>
              </a:rPr>
              <a:t>acatalasemia</a:t>
            </a:r>
            <a:r>
              <a:rPr lang="en-US" sz="1200" b="0" i="0" u="none" strike="noStrike" kern="1200" dirty="0">
                <a:solidFill>
                  <a:schemeClr val="tx1"/>
                </a:solidFill>
                <a:effectLst/>
                <a:latin typeface="+mn-lt"/>
                <a:ea typeface="ＭＳ Ｐゴシック" charset="0"/>
                <a:cs typeface="ＭＳ Ｐゴシック" charset="0"/>
              </a:rPr>
              <a:t> is the only disease known to be caused by this gene.</a:t>
            </a:r>
          </a:p>
          <a:p>
            <a:endParaRPr lang="en-US" sz="1200" b="0" i="0" u="none" strike="noStrike" kern="1200" dirty="0">
              <a:solidFill>
                <a:schemeClr val="tx1"/>
              </a:solidFill>
              <a:effectLst/>
              <a:latin typeface="+mn-lt"/>
              <a:ea typeface="ＭＳ Ｐゴシック" charset="0"/>
            </a:endParaRPr>
          </a:p>
          <a:p>
            <a:r>
              <a:rPr lang="en-US" sz="1200" b="0" i="0" u="none" strike="noStrike" kern="1200" dirty="0">
                <a:solidFill>
                  <a:schemeClr val="tx1"/>
                </a:solidFill>
                <a:effectLst/>
                <a:latin typeface="+mn-lt"/>
                <a:ea typeface="ＭＳ Ｐゴシック" charset="0"/>
              </a:rPr>
              <a:t>CYP2E1: </a:t>
            </a:r>
            <a:r>
              <a:rPr lang="en-US" sz="1200" b="0" i="0" u="none" strike="noStrike" kern="1200" dirty="0">
                <a:solidFill>
                  <a:schemeClr val="tx1"/>
                </a:solidFill>
                <a:effectLst/>
                <a:latin typeface="+mn-lt"/>
                <a:ea typeface="ＭＳ Ｐゴシック" charset="0"/>
                <a:cs typeface="ＭＳ Ｐゴシック" charset="0"/>
              </a:rPr>
              <a:t>This gene encodes a member of the cytochrome P450 superfamily of enzymes. The cytochrome P450 proteins are monooxygenases which catalyze many reactions involved in drug metabolism and synthesis of cholesterol, steroids and other lipids. This protein localizes to the endoplasmic reticulum and is induced by ethanol, the diabetic state, and starvation. The enzyme metabolizes both endogenous substrates, such as ethanol, acetone, and acetal, as well as exogenous substrates including benzene, carbon tetrachloride, ethylene glycol, and nitrosamines which are </a:t>
            </a:r>
            <a:r>
              <a:rPr lang="en-US" sz="1200" b="0" i="0" u="none" strike="noStrike" kern="1200" dirty="0" err="1">
                <a:solidFill>
                  <a:schemeClr val="tx1"/>
                </a:solidFill>
                <a:effectLst/>
                <a:latin typeface="+mn-lt"/>
                <a:ea typeface="ＭＳ Ｐゴシック" charset="0"/>
                <a:cs typeface="ＭＳ Ｐゴシック" charset="0"/>
              </a:rPr>
              <a:t>premutagens</a:t>
            </a:r>
            <a:r>
              <a:rPr lang="en-US" sz="1200" b="0" i="0" u="none" strike="noStrike" kern="1200" dirty="0">
                <a:solidFill>
                  <a:schemeClr val="tx1"/>
                </a:solidFill>
                <a:effectLst/>
                <a:latin typeface="+mn-lt"/>
                <a:ea typeface="ＭＳ Ｐゴシック" charset="0"/>
                <a:cs typeface="ＭＳ Ｐゴシック" charset="0"/>
              </a:rPr>
              <a:t> found in cigarette smoke. Due to its many substrates, this enzyme may be involved in such varied processes as gluconeogenesis, hepatic cirrhosis, diabetes, and cancer.</a:t>
            </a:r>
            <a:endParaRPr lang="en-US" sz="1200" b="0" i="0" u="none" strike="noStrike" kern="1200" dirty="0">
              <a:solidFill>
                <a:schemeClr val="tx1"/>
              </a:solidFill>
              <a:effectLst/>
              <a:latin typeface="+mn-lt"/>
              <a:ea typeface="ＭＳ Ｐゴシック" charset="0"/>
            </a:endParaRPr>
          </a:p>
          <a:p>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12</a:t>
            </a:fld>
            <a:endParaRPr lang="en-US" altLang="en-US"/>
          </a:p>
        </p:txBody>
      </p:sp>
    </p:spTree>
    <p:extLst>
      <p:ext uri="{BB962C8B-B14F-4D97-AF65-F5344CB8AC3E}">
        <p14:creationId xmlns:p14="http://schemas.microsoft.com/office/powerpoint/2010/main" val="439854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Correlation with p-values: </a:t>
            </a:r>
          </a:p>
          <a:p>
            <a:r>
              <a:rPr lang="en-US" dirty="0"/>
              <a:t>Spearman: -0.186, p = .03</a:t>
            </a:r>
          </a:p>
          <a:p>
            <a:r>
              <a:rPr lang="en-US" dirty="0"/>
              <a:t>Pearson: -0.065, p = .03</a:t>
            </a:r>
          </a:p>
          <a:p>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13</a:t>
            </a:fld>
            <a:endParaRPr lang="en-US" altLang="en-US"/>
          </a:p>
        </p:txBody>
      </p:sp>
    </p:spTree>
    <p:extLst>
      <p:ext uri="{BB962C8B-B14F-4D97-AF65-F5344CB8AC3E}">
        <p14:creationId xmlns:p14="http://schemas.microsoft.com/office/powerpoint/2010/main" val="736172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7A8067D-18E9-064E-BB1E-A8E51985FBA0}"/>
              </a:ext>
            </a:extLst>
          </p:cNvPr>
          <p:cNvSpPr>
            <a:spLocks noChangeArrowheads="1"/>
          </p:cNvSpPr>
          <p:nvPr/>
        </p:nvSpPr>
        <p:spPr bwMode="auto">
          <a:xfrm>
            <a:off x="0" y="4806950"/>
            <a:ext cx="9155113" cy="342900"/>
          </a:xfrm>
          <a:prstGeom prst="rect">
            <a:avLst/>
          </a:prstGeom>
          <a:solidFill>
            <a:srgbClr val="8C1515"/>
          </a:solidFill>
          <a:ln w="9525">
            <a:solidFill>
              <a:srgbClr val="8C1515"/>
            </a:solidFill>
            <a:miter lim="800000"/>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endParaRPr lang="en-US" dirty="0">
              <a:solidFill>
                <a:schemeClr val="lt1"/>
              </a:solidFill>
              <a:latin typeface="Arial"/>
              <a:ea typeface="+mn-ea"/>
            </a:endParaRPr>
          </a:p>
        </p:txBody>
      </p:sp>
      <p:pic>
        <p:nvPicPr>
          <p:cNvPr id="6" name="Picture 14" title="Stanford University">
            <a:extLst>
              <a:ext uri="{FF2B5EF4-FFF2-40B4-BE49-F238E27FC236}">
                <a16:creationId xmlns:a16="http://schemas.microsoft.com/office/drawing/2014/main" id="{937D280F-1D65-224F-8D7E-03A6A1B3123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6450" y="4883150"/>
            <a:ext cx="1546225" cy="188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57200" y="1792517"/>
            <a:ext cx="8229600" cy="618473"/>
          </a:xfrm>
          <a:prstGeom prst="rect">
            <a:avLst/>
          </a:prstGeom>
        </p:spPr>
        <p:txBody>
          <a:bodyPr>
            <a:noAutofit/>
          </a:bodyPr>
          <a:lstStyle>
            <a:lvl1pPr algn="ctr">
              <a:defRPr sz="3600">
                <a:solidFill>
                  <a:schemeClr val="tx1"/>
                </a:solidFill>
              </a:defRPr>
            </a:lvl1pPr>
          </a:lstStyle>
          <a:p>
            <a:r>
              <a:rPr lang="en-US"/>
              <a:t>Click to edit Master title style</a:t>
            </a:r>
            <a:endParaRPr lang="en-US" dirty="0"/>
          </a:p>
        </p:txBody>
      </p:sp>
      <p:sp>
        <p:nvSpPr>
          <p:cNvPr id="12" name="Text Placeholder 33"/>
          <p:cNvSpPr>
            <a:spLocks noGrp="1"/>
          </p:cNvSpPr>
          <p:nvPr>
            <p:ph type="body" sz="quarter" idx="18"/>
          </p:nvPr>
        </p:nvSpPr>
        <p:spPr>
          <a:xfrm>
            <a:off x="1603375" y="3599022"/>
            <a:ext cx="6059488" cy="205740"/>
          </a:xfrm>
          <a:prstGeom prst="rect">
            <a:avLst/>
          </a:prstGeom>
        </p:spPr>
        <p:txBody>
          <a:bodyPr wrap="none" anchor="ctr" anchorCtr="1">
            <a:noAutofit/>
          </a:bodyPr>
          <a:lstStyle>
            <a:lvl1pPr algn="ctr">
              <a:buNone/>
              <a:defRPr sz="1800" cap="none" spc="0" baseline="0">
                <a:solidFill>
                  <a:schemeClr val="tx1">
                    <a:lumMod val="65000"/>
                    <a:lumOff val="35000"/>
                  </a:schemeClr>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3" name="Subtitle 2"/>
          <p:cNvSpPr>
            <a:spLocks noGrp="1"/>
          </p:cNvSpPr>
          <p:nvPr>
            <p:ph type="subTitle" idx="1"/>
          </p:nvPr>
        </p:nvSpPr>
        <p:spPr>
          <a:xfrm>
            <a:off x="457200" y="2410990"/>
            <a:ext cx="8229600" cy="461897"/>
          </a:xfrm>
          <a:prstGeom prst="rect">
            <a:avLst/>
          </a:prstGeom>
        </p:spPr>
        <p:txBody>
          <a:bodyPr>
            <a:noAutofit/>
          </a:bodyPr>
          <a:lstStyle>
            <a:lvl1pPr marL="0" indent="0" algn="ctr">
              <a:buNone/>
              <a:defRPr sz="2100" cap="small" spc="300">
                <a:solidFill>
                  <a:srgbClr val="A4001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545043320"/>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02ED28B-C298-8641-965D-F90FDBA6F0BA}"/>
              </a:ext>
            </a:extLst>
          </p:cNvPr>
          <p:cNvSpPr>
            <a:spLocks noChangeArrowheads="1"/>
          </p:cNvSpPr>
          <p:nvPr/>
        </p:nvSpPr>
        <p:spPr bwMode="auto">
          <a:xfrm>
            <a:off x="0" y="4806950"/>
            <a:ext cx="9155113" cy="342900"/>
          </a:xfrm>
          <a:prstGeom prst="rect">
            <a:avLst/>
          </a:prstGeom>
          <a:solidFill>
            <a:schemeClr val="bg2"/>
          </a:solidFill>
          <a:ln w="9525">
            <a:solidFill>
              <a:schemeClr val="accent1"/>
            </a:solidFill>
            <a:miter lim="800000"/>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endParaRPr lang="en-US" dirty="0">
              <a:solidFill>
                <a:schemeClr val="lt1"/>
              </a:solidFill>
              <a:latin typeface="Arial"/>
              <a:ea typeface="+mn-ea"/>
            </a:endParaRPr>
          </a:p>
        </p:txBody>
      </p:sp>
      <p:pic>
        <p:nvPicPr>
          <p:cNvPr id="7" name="Picture 14" title="Stanford University">
            <a:extLst>
              <a:ext uri="{FF2B5EF4-FFF2-40B4-BE49-F238E27FC236}">
                <a16:creationId xmlns:a16="http://schemas.microsoft.com/office/drawing/2014/main" id="{12FFDE90-9DD8-D744-8545-A89DCD9A1E9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6450" y="4883150"/>
            <a:ext cx="1546225" cy="188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Title 1"/>
          <p:cNvSpPr>
            <a:spLocks noGrp="1"/>
          </p:cNvSpPr>
          <p:nvPr>
            <p:ph type="title"/>
          </p:nvPr>
        </p:nvSpPr>
        <p:spPr>
          <a:xfrm>
            <a:off x="1603377" y="1538765"/>
            <a:ext cx="2954337" cy="925830"/>
          </a:xfrm>
          <a:prstGeom prst="rect">
            <a:avLst/>
          </a:prstGeom>
        </p:spPr>
        <p:txBody>
          <a:bodyPr/>
          <a:lstStyle>
            <a:lvl1pPr algn="r">
              <a:defRPr sz="2000" b="1">
                <a:solidFill>
                  <a:schemeClr val="tx1"/>
                </a:solidFill>
              </a:defRPr>
            </a:lvl1pPr>
          </a:lstStyle>
          <a:p>
            <a:r>
              <a:rPr lang="en-US"/>
              <a:t>Click to edit Master title style</a:t>
            </a:r>
            <a:endParaRPr lang="en-US" dirty="0"/>
          </a:p>
        </p:txBody>
      </p:sp>
      <p:sp>
        <p:nvSpPr>
          <p:cNvPr id="13" name="Text Placeholder 3"/>
          <p:cNvSpPr>
            <a:spLocks noGrp="1"/>
          </p:cNvSpPr>
          <p:nvPr>
            <p:ph type="body" sz="half" idx="2"/>
          </p:nvPr>
        </p:nvSpPr>
        <p:spPr>
          <a:xfrm>
            <a:off x="1603377" y="2571750"/>
            <a:ext cx="2954337" cy="932975"/>
          </a:xfrm>
          <a:prstGeom prst="rect">
            <a:avLst/>
          </a:prstGeom>
        </p:spPr>
        <p:txBody>
          <a:bodyPr/>
          <a:lstStyle>
            <a:lvl1pPr marL="0" indent="0" algn="r">
              <a:buNone/>
              <a:defRPr sz="1200" cap="all" spc="300">
                <a:solidFill>
                  <a:srgbClr val="A4001D"/>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Picture Placeholder 16"/>
          <p:cNvSpPr>
            <a:spLocks noGrp="1"/>
          </p:cNvSpPr>
          <p:nvPr>
            <p:ph type="pic" sz="quarter" idx="13"/>
          </p:nvPr>
        </p:nvSpPr>
        <p:spPr>
          <a:xfrm>
            <a:off x="4665662" y="1535112"/>
            <a:ext cx="1951038" cy="1951038"/>
          </a:xfrm>
          <a:prstGeom prst="rect">
            <a:avLst/>
          </a:prstGeom>
          <a:blipFill rotWithShape="1">
            <a:blip r:embed="rId3"/>
            <a:stretch>
              <a:fillRect/>
            </a:stretch>
          </a:blipFill>
          <a:effectLst>
            <a:outerShdw blurRad="50800" dist="25400" dir="2700000" algn="tl" rotWithShape="0">
              <a:prstClr val="black">
                <a:alpha val="36000"/>
              </a:prstClr>
            </a:outerShdw>
          </a:effectLst>
        </p:spPr>
        <p:style>
          <a:lnRef idx="3">
            <a:schemeClr val="lt1"/>
          </a:lnRef>
          <a:fillRef idx="1">
            <a:schemeClr val="accent5"/>
          </a:fillRef>
          <a:effectRef idx="1">
            <a:schemeClr val="accent5"/>
          </a:effectRef>
          <a:fontRef idx="none"/>
        </p:style>
        <p:txBody>
          <a:bodyPr/>
          <a:lstStyle>
            <a:lvl1pPr>
              <a:defRPr lang="en-US" sz="12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2088155175"/>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dirty="0"/>
              <a:t>Click to edit Master title style</a:t>
            </a:r>
          </a:p>
        </p:txBody>
      </p:sp>
      <p:sp>
        <p:nvSpPr>
          <p:cNvPr id="7" name="Content Placeholder 6"/>
          <p:cNvSpPr>
            <a:spLocks noGrp="1"/>
          </p:cNvSpPr>
          <p:nvPr>
            <p:ph sz="quarter" idx="10"/>
          </p:nvPr>
        </p:nvSpPr>
        <p:spPr>
          <a:xfrm>
            <a:off x="955677" y="908685"/>
            <a:ext cx="7700963"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8559259"/>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22">
            <a:extLst>
              <a:ext uri="{FF2B5EF4-FFF2-40B4-BE49-F238E27FC236}">
                <a16:creationId xmlns:a16="http://schemas.microsoft.com/office/drawing/2014/main" id="{C237B80B-2AE0-9B49-9762-D78E9492D9CB}"/>
              </a:ext>
            </a:extLst>
          </p:cNvPr>
          <p:cNvSpPr txBox="1">
            <a:spLocks/>
          </p:cNvSpPr>
          <p:nvPr/>
        </p:nvSpPr>
        <p:spPr>
          <a:xfrm>
            <a:off x="60325" y="7938"/>
            <a:ext cx="457200" cy="457200"/>
          </a:xfrm>
          <a:prstGeom prst="rect">
            <a:avLst/>
          </a:prstGeom>
        </p:spPr>
        <p:txBody>
          <a:bodyPr wrap="none" lIns="45720" tIns="0" rIns="45720" bIns="0" anchor="ctr" anchorCtr="1"/>
          <a:lstStyle>
            <a:lvl1pPr eaLnBrk="0" hangingPunct="0">
              <a:defRPr sz="2400">
                <a:solidFill>
                  <a:schemeClr val="tx1"/>
                </a:solidFill>
                <a:latin typeface="Source Sans Pro"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Source Sans Pro"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Source Sans Pro"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Source Sans Pro"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Source Sans Pro"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9pPr>
          </a:lstStyle>
          <a:p>
            <a:pPr algn="ctr" eaLnBrk="1" hangingPunct="1"/>
            <a:fld id="{FBF883C4-49C6-C048-85E2-96310EA34516}" type="slidenum">
              <a:rPr lang="en-US" altLang="en-US" sz="1000">
                <a:solidFill>
                  <a:srgbClr val="7F7F7F"/>
                </a:solidFill>
                <a:latin typeface="Arial" panose="020B0604020202020204" pitchFamily="34" charset="0"/>
              </a:rPr>
              <a:pPr algn="ctr" eaLnBrk="1" hangingPunct="1"/>
              <a:t>‹#›</a:t>
            </a:fld>
            <a:endParaRPr lang="en-US" altLang="en-US" sz="1000">
              <a:solidFill>
                <a:srgbClr val="7F7F7F"/>
              </a:solidFill>
              <a:latin typeface="Arial" panose="020B0604020202020204" pitchFamily="34" charset="0"/>
            </a:endParaRPr>
          </a:p>
        </p:txBody>
      </p:sp>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4" name="Content Placeholder 13"/>
          <p:cNvSpPr>
            <a:spLocks noGrp="1"/>
          </p:cNvSpPr>
          <p:nvPr>
            <p:ph sz="quarter" idx="10"/>
          </p:nvPr>
        </p:nvSpPr>
        <p:spPr>
          <a:xfrm>
            <a:off x="949327" y="908685"/>
            <a:ext cx="3787775"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1"/>
          </p:nvPr>
        </p:nvSpPr>
        <p:spPr>
          <a:xfrm>
            <a:off x="4876800" y="908685"/>
            <a:ext cx="3779838"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94387131"/>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Horizontal">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2" name="Content Placeholder 11"/>
          <p:cNvSpPr>
            <a:spLocks noGrp="1"/>
          </p:cNvSpPr>
          <p:nvPr>
            <p:ph sz="quarter" idx="10"/>
          </p:nvPr>
        </p:nvSpPr>
        <p:spPr>
          <a:xfrm>
            <a:off x="948777" y="908685"/>
            <a:ext cx="7707862" cy="18166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1"/>
          </p:nvPr>
        </p:nvSpPr>
        <p:spPr>
          <a:xfrm>
            <a:off x="949327" y="2841313"/>
            <a:ext cx="7707313" cy="18166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6442843"/>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949327" y="908685"/>
            <a:ext cx="3787775"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1"/>
          </p:nvPr>
        </p:nvSpPr>
        <p:spPr>
          <a:xfrm>
            <a:off x="4876800" y="908686"/>
            <a:ext cx="3779838" cy="182308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2"/>
          </p:nvPr>
        </p:nvSpPr>
        <p:spPr>
          <a:xfrm>
            <a:off x="4876800" y="2837497"/>
            <a:ext cx="3779838" cy="1830230"/>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3485416"/>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4" name="Content Placeholder 3"/>
          <p:cNvSpPr>
            <a:spLocks noGrp="1"/>
          </p:cNvSpPr>
          <p:nvPr>
            <p:ph sz="quarter" idx="10"/>
          </p:nvPr>
        </p:nvSpPr>
        <p:spPr>
          <a:xfrm>
            <a:off x="949327" y="908686"/>
            <a:ext cx="3787775" cy="182308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1"/>
          </p:nvPr>
        </p:nvSpPr>
        <p:spPr>
          <a:xfrm>
            <a:off x="955677" y="2840613"/>
            <a:ext cx="3781425" cy="1827114"/>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2"/>
          </p:nvPr>
        </p:nvSpPr>
        <p:spPr>
          <a:xfrm>
            <a:off x="4876800" y="908686"/>
            <a:ext cx="3779838" cy="182308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4"/>
          <p:cNvSpPr>
            <a:spLocks noGrp="1"/>
          </p:cNvSpPr>
          <p:nvPr>
            <p:ph sz="quarter" idx="13"/>
          </p:nvPr>
        </p:nvSpPr>
        <p:spPr>
          <a:xfrm>
            <a:off x="4876800" y="2840613"/>
            <a:ext cx="3779838" cy="1827114"/>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8653589"/>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C4837AB-2B74-A148-8E17-3644F5D23090}"/>
              </a:ext>
            </a:extLst>
          </p:cNvPr>
          <p:cNvSpPr>
            <a:spLocks noChangeArrowheads="1"/>
          </p:cNvSpPr>
          <p:nvPr/>
        </p:nvSpPr>
        <p:spPr bwMode="auto">
          <a:xfrm>
            <a:off x="0" y="4806950"/>
            <a:ext cx="9155113" cy="342900"/>
          </a:xfrm>
          <a:prstGeom prst="rect">
            <a:avLst/>
          </a:prstGeom>
          <a:solidFill>
            <a:srgbClr val="8C1515"/>
          </a:solidFill>
          <a:ln w="9525">
            <a:solidFill>
              <a:srgbClr val="8C1515"/>
            </a:solidFill>
            <a:miter lim="800000"/>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endParaRPr lang="en-US" dirty="0">
              <a:solidFill>
                <a:schemeClr val="lt1"/>
              </a:solidFill>
              <a:latin typeface="Arial"/>
              <a:ea typeface="+mn-ea"/>
            </a:endParaRPr>
          </a:p>
        </p:txBody>
      </p:sp>
      <p:pic>
        <p:nvPicPr>
          <p:cNvPr id="6" name="Picture 14" title="Stanford University">
            <a:extLst>
              <a:ext uri="{FF2B5EF4-FFF2-40B4-BE49-F238E27FC236}">
                <a16:creationId xmlns:a16="http://schemas.microsoft.com/office/drawing/2014/main" id="{E0CD2312-AF91-CC4C-8FDC-60ADD8085D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6450" y="4883150"/>
            <a:ext cx="1546225" cy="188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Title 1"/>
          <p:cNvSpPr>
            <a:spLocks noGrp="1"/>
          </p:cNvSpPr>
          <p:nvPr>
            <p:ph type="title"/>
          </p:nvPr>
        </p:nvSpPr>
        <p:spPr>
          <a:xfrm>
            <a:off x="1603377" y="1538765"/>
            <a:ext cx="2954337" cy="925830"/>
          </a:xfrm>
          <a:prstGeom prst="rect">
            <a:avLst/>
          </a:prstGeom>
        </p:spPr>
        <p:txBody>
          <a:bodyPr/>
          <a:lstStyle>
            <a:lvl1pPr algn="r">
              <a:defRPr sz="2000" b="1">
                <a:solidFill>
                  <a:schemeClr val="tx1"/>
                </a:solidFill>
              </a:defRPr>
            </a:lvl1pPr>
          </a:lstStyle>
          <a:p>
            <a:r>
              <a:rPr lang="en-US"/>
              <a:t>Click to edit Master title style</a:t>
            </a:r>
            <a:endParaRPr lang="en-US" dirty="0"/>
          </a:p>
        </p:txBody>
      </p:sp>
      <p:sp>
        <p:nvSpPr>
          <p:cNvPr id="13" name="Text Placeholder 3"/>
          <p:cNvSpPr>
            <a:spLocks noGrp="1"/>
          </p:cNvSpPr>
          <p:nvPr>
            <p:ph type="body" sz="half" idx="2"/>
          </p:nvPr>
        </p:nvSpPr>
        <p:spPr>
          <a:xfrm>
            <a:off x="1603377" y="2571750"/>
            <a:ext cx="2954337" cy="932975"/>
          </a:xfrm>
          <a:prstGeom prst="rect">
            <a:avLst/>
          </a:prstGeom>
        </p:spPr>
        <p:txBody>
          <a:bodyPr/>
          <a:lstStyle>
            <a:lvl1pPr marL="0" indent="0" algn="r">
              <a:buNone/>
              <a:defRPr sz="1200" cap="all" spc="300">
                <a:solidFill>
                  <a:srgbClr val="A4001D"/>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Picture Placeholder 16"/>
          <p:cNvSpPr>
            <a:spLocks noGrp="1"/>
          </p:cNvSpPr>
          <p:nvPr>
            <p:ph type="pic" sz="quarter" idx="13"/>
          </p:nvPr>
        </p:nvSpPr>
        <p:spPr>
          <a:xfrm>
            <a:off x="4665662" y="1535112"/>
            <a:ext cx="1951038" cy="1951038"/>
          </a:xfrm>
          <a:prstGeom prst="rect">
            <a:avLst/>
          </a:prstGeom>
          <a:blipFill rotWithShape="1">
            <a:blip r:embed="rId3"/>
            <a:stretch>
              <a:fillRect/>
            </a:stretch>
          </a:blipFill>
          <a:effectLst>
            <a:outerShdw blurRad="50800" dist="25400" dir="2700000" algn="tl" rotWithShape="0">
              <a:prstClr val="black">
                <a:alpha val="36000"/>
              </a:prstClr>
            </a:outerShdw>
          </a:effectLst>
        </p:spPr>
        <p:style>
          <a:lnRef idx="3">
            <a:schemeClr val="lt1"/>
          </a:lnRef>
          <a:fillRef idx="1">
            <a:schemeClr val="accent5"/>
          </a:fillRef>
          <a:effectRef idx="1">
            <a:schemeClr val="accent5"/>
          </a:effectRef>
          <a:fontRef idx="none"/>
        </p:style>
        <p:txBody>
          <a:bodyPr/>
          <a:lstStyle>
            <a:lvl1pPr>
              <a:buNone/>
              <a:defRPr sz="1200"/>
            </a:lvl1pPr>
          </a:lstStyle>
          <a:p>
            <a:pPr lvl="0"/>
            <a:r>
              <a:rPr lang="en-US" noProof="0"/>
              <a:t>Click icon to add picture</a:t>
            </a:r>
            <a:endParaRPr lang="en-US" noProof="0" dirty="0"/>
          </a:p>
        </p:txBody>
      </p:sp>
    </p:spTree>
    <p:extLst>
      <p:ext uri="{BB962C8B-B14F-4D97-AF65-F5344CB8AC3E}">
        <p14:creationId xmlns:p14="http://schemas.microsoft.com/office/powerpoint/2010/main" val="877107529"/>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7" name="Content Placeholder 6"/>
          <p:cNvSpPr>
            <a:spLocks noGrp="1"/>
          </p:cNvSpPr>
          <p:nvPr>
            <p:ph sz="quarter" idx="10"/>
          </p:nvPr>
        </p:nvSpPr>
        <p:spPr>
          <a:xfrm>
            <a:off x="955677" y="908685"/>
            <a:ext cx="7700963"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3566292"/>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7" name="Content Placeholder 6"/>
          <p:cNvSpPr>
            <a:spLocks noGrp="1"/>
          </p:cNvSpPr>
          <p:nvPr>
            <p:ph sz="quarter" idx="10"/>
          </p:nvPr>
        </p:nvSpPr>
        <p:spPr>
          <a:xfrm>
            <a:off x="955677" y="908685"/>
            <a:ext cx="7700963" cy="3759042"/>
          </a:xfrm>
        </p:spPr>
        <p:txBody>
          <a:bodyPr/>
          <a:lstStyle>
            <a:lvl2pPr marL="0" indent="0">
              <a:buFont typeface="Arial"/>
              <a:buNone/>
              <a:defRPr baseline="0"/>
            </a:lvl2pPr>
            <a:lvl3pPr marL="344488" indent="0">
              <a:buNone/>
              <a:defRPr/>
            </a:lvl3pPr>
            <a:lvl4pPr marL="687387" indent="0">
              <a:buNone/>
              <a:defRPr/>
            </a:lvl4pPr>
            <a:lvl5pPr marL="1031875" indent="0">
              <a:buNone/>
              <a:defRPr/>
            </a:lvl5pPr>
          </a:lstStyle>
          <a:p>
            <a:pPr lvl="0"/>
            <a:r>
              <a:rPr lang="en-US"/>
              <a:t>Click to edit Master text styles</a:t>
            </a:r>
          </a:p>
        </p:txBody>
      </p:sp>
    </p:spTree>
    <p:extLst>
      <p:ext uri="{BB962C8B-B14F-4D97-AF65-F5344CB8AC3E}">
        <p14:creationId xmlns:p14="http://schemas.microsoft.com/office/powerpoint/2010/main" val="383200339"/>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22">
            <a:extLst>
              <a:ext uri="{FF2B5EF4-FFF2-40B4-BE49-F238E27FC236}">
                <a16:creationId xmlns:a16="http://schemas.microsoft.com/office/drawing/2014/main" id="{DA3E8A58-6376-A243-9FFD-C19C58154009}"/>
              </a:ext>
            </a:extLst>
          </p:cNvPr>
          <p:cNvSpPr txBox="1">
            <a:spLocks/>
          </p:cNvSpPr>
          <p:nvPr/>
        </p:nvSpPr>
        <p:spPr>
          <a:xfrm>
            <a:off x="60325" y="7938"/>
            <a:ext cx="457200" cy="457200"/>
          </a:xfrm>
          <a:prstGeom prst="rect">
            <a:avLst/>
          </a:prstGeom>
        </p:spPr>
        <p:txBody>
          <a:bodyPr wrap="none" lIns="45720" tIns="0" rIns="45720" bIns="0" anchor="ctr" anchorCtr="1"/>
          <a:lstStyle>
            <a:lvl1pPr eaLnBrk="0" hangingPunct="0">
              <a:defRPr sz="2400">
                <a:solidFill>
                  <a:schemeClr val="tx1"/>
                </a:solidFill>
                <a:latin typeface="Source Sans Pro"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Source Sans Pro"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Source Sans Pro"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Source Sans Pro"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Source Sans Pro"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9pPr>
          </a:lstStyle>
          <a:p>
            <a:pPr algn="ctr" eaLnBrk="1" hangingPunct="1"/>
            <a:fld id="{860BCE2A-FA78-2948-8B58-C96E03ACF5EA}" type="slidenum">
              <a:rPr lang="en-US" altLang="en-US" sz="1000">
                <a:solidFill>
                  <a:srgbClr val="7F7F7F"/>
                </a:solidFill>
                <a:latin typeface="Arial" panose="020B0604020202020204" pitchFamily="34" charset="0"/>
              </a:rPr>
              <a:pPr algn="ctr" eaLnBrk="1" hangingPunct="1"/>
              <a:t>‹#›</a:t>
            </a:fld>
            <a:endParaRPr lang="en-US" altLang="en-US" sz="1000">
              <a:solidFill>
                <a:srgbClr val="7F7F7F"/>
              </a:solidFill>
              <a:latin typeface="Arial" panose="020B0604020202020204" pitchFamily="34" charset="0"/>
            </a:endParaRPr>
          </a:p>
        </p:txBody>
      </p:sp>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4" name="Content Placeholder 13"/>
          <p:cNvSpPr>
            <a:spLocks noGrp="1"/>
          </p:cNvSpPr>
          <p:nvPr>
            <p:ph sz="quarter" idx="10"/>
          </p:nvPr>
        </p:nvSpPr>
        <p:spPr>
          <a:xfrm>
            <a:off x="949327" y="908685"/>
            <a:ext cx="3787775"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p:cNvSpPr>
            <a:spLocks noGrp="1"/>
          </p:cNvSpPr>
          <p:nvPr>
            <p:ph sz="quarter" idx="11"/>
          </p:nvPr>
        </p:nvSpPr>
        <p:spPr>
          <a:xfrm>
            <a:off x="4876800" y="908685"/>
            <a:ext cx="3779838"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5678086"/>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Horizontal">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2" name="Content Placeholder 11"/>
          <p:cNvSpPr>
            <a:spLocks noGrp="1"/>
          </p:cNvSpPr>
          <p:nvPr>
            <p:ph sz="quarter" idx="10"/>
          </p:nvPr>
        </p:nvSpPr>
        <p:spPr>
          <a:xfrm>
            <a:off x="948777" y="908685"/>
            <a:ext cx="7707862" cy="18166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1"/>
          </p:nvPr>
        </p:nvSpPr>
        <p:spPr>
          <a:xfrm>
            <a:off x="949327" y="2841313"/>
            <a:ext cx="7707313" cy="18166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5600608"/>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949327" y="908685"/>
            <a:ext cx="3787775"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11"/>
          </p:nvPr>
        </p:nvSpPr>
        <p:spPr>
          <a:xfrm>
            <a:off x="4876800" y="908686"/>
            <a:ext cx="3779838" cy="18230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2"/>
          </p:nvPr>
        </p:nvSpPr>
        <p:spPr>
          <a:xfrm>
            <a:off x="4876800" y="2837497"/>
            <a:ext cx="3779838" cy="18302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1881200"/>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4" name="Content Placeholder 3"/>
          <p:cNvSpPr>
            <a:spLocks noGrp="1"/>
          </p:cNvSpPr>
          <p:nvPr>
            <p:ph sz="quarter" idx="10"/>
          </p:nvPr>
        </p:nvSpPr>
        <p:spPr>
          <a:xfrm>
            <a:off x="949327" y="908686"/>
            <a:ext cx="3787775" cy="18230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1"/>
          </p:nvPr>
        </p:nvSpPr>
        <p:spPr>
          <a:xfrm>
            <a:off x="955677" y="2840613"/>
            <a:ext cx="3781425" cy="1827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12"/>
          </p:nvPr>
        </p:nvSpPr>
        <p:spPr>
          <a:xfrm>
            <a:off x="4876800" y="908686"/>
            <a:ext cx="3779838" cy="18230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4"/>
          <p:cNvSpPr>
            <a:spLocks noGrp="1"/>
          </p:cNvSpPr>
          <p:nvPr>
            <p:ph sz="quarter" idx="13"/>
          </p:nvPr>
        </p:nvSpPr>
        <p:spPr>
          <a:xfrm>
            <a:off x="4876800" y="2840613"/>
            <a:ext cx="3779838" cy="1827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4662169"/>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5" name="Picture 9" descr="SUSig_White.eps">
            <a:extLst>
              <a:ext uri="{FF2B5EF4-FFF2-40B4-BE49-F238E27FC236}">
                <a16:creationId xmlns:a16="http://schemas.microsoft.com/office/drawing/2014/main" id="{9C9A1046-3C3B-A248-A116-02A7F07CA7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10350" y="4811713"/>
            <a:ext cx="2046288"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A7AE0B38-3FF7-0A4C-A002-EEC00460800B}"/>
              </a:ext>
            </a:extLst>
          </p:cNvPr>
          <p:cNvSpPr>
            <a:spLocks noChangeArrowheads="1"/>
          </p:cNvSpPr>
          <p:nvPr/>
        </p:nvSpPr>
        <p:spPr bwMode="auto">
          <a:xfrm>
            <a:off x="0" y="4806950"/>
            <a:ext cx="9155113" cy="342900"/>
          </a:xfrm>
          <a:prstGeom prst="rect">
            <a:avLst/>
          </a:prstGeom>
          <a:solidFill>
            <a:schemeClr val="bg2"/>
          </a:solidFill>
          <a:ln w="9525">
            <a:solidFill>
              <a:schemeClr val="accent1"/>
            </a:solidFill>
            <a:miter lim="800000"/>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endParaRPr lang="en-US" dirty="0">
              <a:solidFill>
                <a:schemeClr val="lt1"/>
              </a:solidFill>
              <a:latin typeface="Arial"/>
              <a:ea typeface="+mn-ea"/>
            </a:endParaRPr>
          </a:p>
        </p:txBody>
      </p:sp>
      <p:pic>
        <p:nvPicPr>
          <p:cNvPr id="7" name="Picture 14" title="Stanford University">
            <a:extLst>
              <a:ext uri="{FF2B5EF4-FFF2-40B4-BE49-F238E27FC236}">
                <a16:creationId xmlns:a16="http://schemas.microsoft.com/office/drawing/2014/main" id="{DEDA3DE2-E137-9F46-A8DE-B6338346E0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6450" y="4883150"/>
            <a:ext cx="1546225" cy="188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57200" y="1800555"/>
            <a:ext cx="8229600" cy="618473"/>
          </a:xfrm>
          <a:prstGeom prst="rect">
            <a:avLst/>
          </a:prstGeom>
        </p:spPr>
        <p:txBody>
          <a:bodyPr>
            <a:noAutofit/>
          </a:bodyPr>
          <a:lstStyle>
            <a:lvl1pPr algn="ctr">
              <a:defRPr sz="3600">
                <a:solidFill>
                  <a:schemeClr val="tx1"/>
                </a:solidFill>
              </a:defRPr>
            </a:lvl1pPr>
          </a:lstStyle>
          <a:p>
            <a:r>
              <a:rPr lang="en-US" dirty="0"/>
              <a:t>Click to edit Master title style</a:t>
            </a:r>
          </a:p>
        </p:txBody>
      </p:sp>
      <p:sp>
        <p:nvSpPr>
          <p:cNvPr id="12" name="Text Placeholder 33"/>
          <p:cNvSpPr>
            <a:spLocks noGrp="1"/>
          </p:cNvSpPr>
          <p:nvPr>
            <p:ph type="body" sz="quarter" idx="18"/>
          </p:nvPr>
        </p:nvSpPr>
        <p:spPr>
          <a:xfrm>
            <a:off x="1603375" y="3599022"/>
            <a:ext cx="6059488" cy="205740"/>
          </a:xfrm>
          <a:prstGeom prst="rect">
            <a:avLst/>
          </a:prstGeom>
        </p:spPr>
        <p:txBody>
          <a:bodyPr wrap="none" anchor="ctr" anchorCtr="1">
            <a:noAutofit/>
          </a:bodyPr>
          <a:lstStyle>
            <a:lvl1pPr algn="ctr">
              <a:buNone/>
              <a:defRPr sz="1800" cap="none" spc="0" baseline="0">
                <a:solidFill>
                  <a:schemeClr val="tx1">
                    <a:lumMod val="65000"/>
                    <a:lumOff val="35000"/>
                  </a:schemeClr>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3" name="Subtitle 2"/>
          <p:cNvSpPr>
            <a:spLocks noGrp="1"/>
          </p:cNvSpPr>
          <p:nvPr>
            <p:ph type="subTitle" idx="1"/>
          </p:nvPr>
        </p:nvSpPr>
        <p:spPr>
          <a:xfrm>
            <a:off x="457200" y="2419028"/>
            <a:ext cx="8229600" cy="461897"/>
          </a:xfrm>
          <a:prstGeom prst="rect">
            <a:avLst/>
          </a:prstGeom>
        </p:spPr>
        <p:txBody>
          <a:bodyPr>
            <a:noAutofit/>
          </a:bodyPr>
          <a:lstStyle>
            <a:lvl1pPr marL="0" indent="0" algn="ctr">
              <a:buNone/>
              <a:defRPr sz="2100" cap="small" spc="300">
                <a:solidFill>
                  <a:srgbClr val="A4001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91467924"/>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
            <a:extLst>
              <a:ext uri="{FF2B5EF4-FFF2-40B4-BE49-F238E27FC236}">
                <a16:creationId xmlns:a16="http://schemas.microsoft.com/office/drawing/2014/main" id="{ECE7A084-CB7D-2440-AF25-D1E6B667594F}"/>
              </a:ext>
            </a:extLst>
          </p:cNvPr>
          <p:cNvSpPr>
            <a:spLocks noGrp="1"/>
          </p:cNvSpPr>
          <p:nvPr>
            <p:ph type="title"/>
          </p:nvPr>
        </p:nvSpPr>
        <p:spPr bwMode="auto">
          <a:xfrm>
            <a:off x="949325" y="358775"/>
            <a:ext cx="77073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bodyPr>
          <a:lstStyle/>
          <a:p>
            <a:pPr lvl="0"/>
            <a:r>
              <a:rPr lang="en-US" altLang="en-US"/>
              <a:t>Click to edit Master title style</a:t>
            </a:r>
          </a:p>
        </p:txBody>
      </p:sp>
      <p:sp>
        <p:nvSpPr>
          <p:cNvPr id="4" name="Text Placeholder 3">
            <a:extLst>
              <a:ext uri="{FF2B5EF4-FFF2-40B4-BE49-F238E27FC236}">
                <a16:creationId xmlns:a16="http://schemas.microsoft.com/office/drawing/2014/main" id="{ABF56827-0C21-7149-A9EC-2E63824C088C}"/>
              </a:ext>
            </a:extLst>
          </p:cNvPr>
          <p:cNvSpPr>
            <a:spLocks noGrp="1"/>
          </p:cNvSpPr>
          <p:nvPr>
            <p:ph type="body" idx="1"/>
          </p:nvPr>
        </p:nvSpPr>
        <p:spPr>
          <a:xfrm>
            <a:off x="949325" y="903288"/>
            <a:ext cx="7707313" cy="3763962"/>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4">
            <a:extLst>
              <a:ext uri="{FF2B5EF4-FFF2-40B4-BE49-F238E27FC236}">
                <a16:creationId xmlns:a16="http://schemas.microsoft.com/office/drawing/2014/main" id="{08A26468-1FA8-7E45-A5A7-5972D2A49A9F}"/>
              </a:ext>
            </a:extLst>
          </p:cNvPr>
          <p:cNvSpPr>
            <a:spLocks noGrp="1"/>
          </p:cNvSpPr>
          <p:nvPr>
            <p:ph type="sldNum" sz="quarter" idx="4"/>
          </p:nvPr>
        </p:nvSpPr>
        <p:spPr>
          <a:xfrm>
            <a:off x="109538" y="4811713"/>
            <a:ext cx="846137" cy="271462"/>
          </a:xfrm>
          <a:prstGeom prst="rect">
            <a:avLst/>
          </a:prstGeom>
        </p:spPr>
        <p:txBody>
          <a:bodyPr vert="horz" wrap="square" lIns="91440" tIns="45720" rIns="91440" bIns="45720" numCol="1" anchor="ctr" anchorCtr="0" compatLnSpc="1">
            <a:prstTxWarp prst="textNoShape">
              <a:avLst/>
            </a:prstTxWarp>
          </a:bodyPr>
          <a:lstStyle>
            <a:lvl1pPr>
              <a:defRPr sz="1000">
                <a:solidFill>
                  <a:srgbClr val="898989"/>
                </a:solidFill>
                <a:latin typeface="Arial" panose="020B0604020202020204" pitchFamily="34" charset="0"/>
              </a:defRPr>
            </a:lvl1pPr>
          </a:lstStyle>
          <a:p>
            <a:fld id="{5B97EC33-0B28-3A4D-B494-8ED180F23570}" type="slidenum">
              <a:rPr lang="en-US" altLang="en-US"/>
              <a:pPr/>
              <a:t>‹#›</a:t>
            </a:fld>
            <a:endParaRPr lang="en-US" altLang="en-US"/>
          </a:p>
        </p:txBody>
      </p:sp>
      <p:sp>
        <p:nvSpPr>
          <p:cNvPr id="10" name="Rectangle 9">
            <a:extLst>
              <a:ext uri="{FF2B5EF4-FFF2-40B4-BE49-F238E27FC236}">
                <a16:creationId xmlns:a16="http://schemas.microsoft.com/office/drawing/2014/main" id="{AA3BE3CD-2614-B140-9848-BA6422550363}"/>
              </a:ext>
            </a:extLst>
          </p:cNvPr>
          <p:cNvSpPr/>
          <p:nvPr/>
        </p:nvSpPr>
        <p:spPr>
          <a:xfrm>
            <a:off x="0" y="0"/>
            <a:ext cx="457200" cy="5149850"/>
          </a:xfrm>
          <a:prstGeom prst="rect">
            <a:avLst/>
          </a:prstGeom>
          <a:solidFill>
            <a:srgbClr val="8C1515"/>
          </a:solidFill>
          <a:ln>
            <a:solidFill>
              <a:srgbClr val="8C151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a:endParaRPr>
          </a:p>
        </p:txBody>
      </p:sp>
      <p:pic>
        <p:nvPicPr>
          <p:cNvPr id="1030" name="Picture 10" title="Stanford University">
            <a:extLst>
              <a:ext uri="{FF2B5EF4-FFF2-40B4-BE49-F238E27FC236}">
                <a16:creationId xmlns:a16="http://schemas.microsoft.com/office/drawing/2014/main" id="{E7D04C39-0F95-8B4D-B9EE-CC1F12918B36}"/>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121525" y="4856163"/>
            <a:ext cx="1546225" cy="19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84" r:id="rId1"/>
    <p:sldLayoutId id="2147484085" r:id="rId2"/>
    <p:sldLayoutId id="2147484086" r:id="rId3"/>
    <p:sldLayoutId id="2147484087" r:id="rId4"/>
    <p:sldLayoutId id="2147484088" r:id="rId5"/>
    <p:sldLayoutId id="2147484089" r:id="rId6"/>
    <p:sldLayoutId id="2147484090" r:id="rId7"/>
    <p:sldLayoutId id="2147484091" r:id="rId8"/>
  </p:sldLayoutIdLst>
  <p:transition spd="slow">
    <p:fade/>
  </p:transition>
  <p:hf hdr="0" ftr="0" dt="0"/>
  <p:txStyles>
    <p:titleStyle>
      <a:lvl1pPr algn="l" defTabSz="457200" rtl="0" eaLnBrk="1" fontAlgn="base" hangingPunct="1">
        <a:lnSpc>
          <a:spcPct val="85000"/>
        </a:lnSpc>
        <a:spcBef>
          <a:spcPct val="0"/>
        </a:spcBef>
        <a:spcAft>
          <a:spcPct val="0"/>
        </a:spcAft>
        <a:defRPr sz="2400" kern="1200">
          <a:solidFill>
            <a:schemeClr val="bg2"/>
          </a:solidFill>
          <a:latin typeface="Arial"/>
          <a:ea typeface="ＭＳ Ｐゴシック" charset="0"/>
          <a:cs typeface="ＭＳ Ｐゴシック" charset="0"/>
        </a:defRPr>
      </a:lvl1pPr>
      <a:lvl2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2pPr>
      <a:lvl3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3pPr>
      <a:lvl4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4pPr>
      <a:lvl5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5pPr>
      <a:lvl6pPr marL="4572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6pPr>
      <a:lvl7pPr marL="9144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7pPr>
      <a:lvl8pPr marL="13716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8pPr>
      <a:lvl9pPr marL="18288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Clr>
          <a:schemeClr val="bg2"/>
        </a:buClr>
        <a:buFont typeface="Wingdings" pitchFamily="2" charset="2"/>
        <a:defRPr kern="1200" spc="20">
          <a:solidFill>
            <a:schemeClr val="tx1"/>
          </a:solidFill>
          <a:latin typeface="Arial"/>
          <a:ea typeface="ＭＳ Ｐゴシック" charset="0"/>
          <a:cs typeface="ＭＳ Ｐゴシック" charset="0"/>
        </a:defRPr>
      </a:lvl1pPr>
      <a:lvl2pPr marL="288925" indent="-288925" algn="l" defTabSz="457200" rtl="0" eaLnBrk="1" fontAlgn="base" hangingPunct="1">
        <a:spcBef>
          <a:spcPct val="20000"/>
        </a:spcBef>
        <a:spcAft>
          <a:spcPct val="0"/>
        </a:spcAft>
        <a:buClr>
          <a:schemeClr val="bg2"/>
        </a:buClr>
        <a:buFont typeface="Wingdings" pitchFamily="2" charset="2"/>
        <a:buChar char="§"/>
        <a:defRPr kern="1200">
          <a:solidFill>
            <a:srgbClr val="595959"/>
          </a:solidFill>
          <a:latin typeface="Arial"/>
          <a:ea typeface="ＭＳ Ｐゴシック" charset="0"/>
          <a:cs typeface="+mn-cs"/>
        </a:defRPr>
      </a:lvl2pPr>
      <a:lvl3pPr marL="569913" indent="-225425" algn="l" defTabSz="457200" rtl="0" eaLnBrk="1" fontAlgn="base" hangingPunct="1">
        <a:spcBef>
          <a:spcPct val="20000"/>
        </a:spcBef>
        <a:spcAft>
          <a:spcPct val="0"/>
        </a:spcAft>
        <a:buClr>
          <a:schemeClr val="bg2"/>
        </a:buClr>
        <a:buSzPct val="102000"/>
        <a:buFont typeface="Source Sans Pro" panose="020F0502020204030204" pitchFamily="34" charset="0"/>
        <a:buChar char="›"/>
        <a:defRPr kern="1200">
          <a:solidFill>
            <a:srgbClr val="595959"/>
          </a:solidFill>
          <a:latin typeface="Arial"/>
          <a:ea typeface="ＭＳ Ｐゴシック" charset="0"/>
          <a:cs typeface="+mn-cs"/>
        </a:defRPr>
      </a:lvl3pPr>
      <a:lvl4pPr marL="914400" indent="-227013" algn="l" defTabSz="457200" rtl="0" eaLnBrk="1" fontAlgn="base" hangingPunct="1">
        <a:spcBef>
          <a:spcPct val="20000"/>
        </a:spcBef>
        <a:spcAft>
          <a:spcPct val="0"/>
        </a:spcAft>
        <a:buClr>
          <a:schemeClr val="bg2"/>
        </a:buClr>
        <a:buFont typeface="Arial" panose="020B0604020202020204" pitchFamily="34" charset="0"/>
        <a:buChar char="•"/>
        <a:defRPr kern="1200">
          <a:solidFill>
            <a:srgbClr val="595959"/>
          </a:solidFill>
          <a:latin typeface="Arial"/>
          <a:ea typeface="ＭＳ Ｐゴシック" charset="0"/>
          <a:cs typeface="+mn-cs"/>
        </a:defRPr>
      </a:lvl4pPr>
      <a:lvl5pPr marL="1258888" indent="-227013" algn="l" defTabSz="457200" rtl="0" eaLnBrk="1" fontAlgn="base" hangingPunct="1">
        <a:spcBef>
          <a:spcPct val="20000"/>
        </a:spcBef>
        <a:spcAft>
          <a:spcPct val="0"/>
        </a:spcAft>
        <a:buClr>
          <a:schemeClr val="bg2"/>
        </a:buClr>
        <a:buFont typeface="Source Sans Pro" panose="020F0502020204030204" pitchFamily="34" charset="0"/>
        <a:buChar char="–"/>
        <a:defRPr kern="1200">
          <a:solidFill>
            <a:srgbClr val="595959"/>
          </a:solidFill>
          <a:latin typeface="Arial"/>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2">
            <a:extLst>
              <a:ext uri="{FF2B5EF4-FFF2-40B4-BE49-F238E27FC236}">
                <a16:creationId xmlns:a16="http://schemas.microsoft.com/office/drawing/2014/main" id="{C6D3481B-9DAC-C740-8B04-4C07E7926101}"/>
              </a:ext>
            </a:extLst>
          </p:cNvPr>
          <p:cNvSpPr>
            <a:spLocks noGrp="1"/>
          </p:cNvSpPr>
          <p:nvPr>
            <p:ph type="title"/>
          </p:nvPr>
        </p:nvSpPr>
        <p:spPr bwMode="auto">
          <a:xfrm>
            <a:off x="949325" y="358775"/>
            <a:ext cx="77073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bodyPr>
          <a:lstStyle/>
          <a:p>
            <a:pPr lvl="0"/>
            <a:r>
              <a:rPr lang="en-US" altLang="en-US"/>
              <a:t>Click to edit Master title style</a:t>
            </a:r>
          </a:p>
        </p:txBody>
      </p:sp>
      <p:sp>
        <p:nvSpPr>
          <p:cNvPr id="4" name="Text Placeholder 3">
            <a:extLst>
              <a:ext uri="{FF2B5EF4-FFF2-40B4-BE49-F238E27FC236}">
                <a16:creationId xmlns:a16="http://schemas.microsoft.com/office/drawing/2014/main" id="{59C6C8A2-CC5C-F94D-AA52-085A9433018E}"/>
              </a:ext>
            </a:extLst>
          </p:cNvPr>
          <p:cNvSpPr>
            <a:spLocks noGrp="1"/>
          </p:cNvSpPr>
          <p:nvPr>
            <p:ph type="body" idx="1"/>
          </p:nvPr>
        </p:nvSpPr>
        <p:spPr>
          <a:xfrm>
            <a:off x="949325" y="903288"/>
            <a:ext cx="7707313" cy="376396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4">
            <a:extLst>
              <a:ext uri="{FF2B5EF4-FFF2-40B4-BE49-F238E27FC236}">
                <a16:creationId xmlns:a16="http://schemas.microsoft.com/office/drawing/2014/main" id="{5C924763-906F-8C47-84F4-265318214A49}"/>
              </a:ext>
            </a:extLst>
          </p:cNvPr>
          <p:cNvSpPr>
            <a:spLocks noGrp="1"/>
          </p:cNvSpPr>
          <p:nvPr>
            <p:ph type="sldNum" sz="quarter" idx="4"/>
          </p:nvPr>
        </p:nvSpPr>
        <p:spPr>
          <a:xfrm>
            <a:off x="109538" y="4811713"/>
            <a:ext cx="846137" cy="271462"/>
          </a:xfrm>
          <a:prstGeom prst="rect">
            <a:avLst/>
          </a:prstGeom>
        </p:spPr>
        <p:txBody>
          <a:bodyPr vert="horz" wrap="square" lIns="91440" tIns="45720" rIns="91440" bIns="45720" numCol="1" anchor="ctr" anchorCtr="0" compatLnSpc="1">
            <a:prstTxWarp prst="textNoShape">
              <a:avLst/>
            </a:prstTxWarp>
          </a:bodyPr>
          <a:lstStyle>
            <a:lvl1pPr>
              <a:defRPr sz="1000">
                <a:solidFill>
                  <a:srgbClr val="898989"/>
                </a:solidFill>
                <a:latin typeface="Arial" panose="020B0604020202020204" pitchFamily="34" charset="0"/>
              </a:defRPr>
            </a:lvl1pPr>
          </a:lstStyle>
          <a:p>
            <a:fld id="{DF2608D7-8D44-A24B-A8DC-00C3D10E6490}" type="slidenum">
              <a:rPr lang="en-US" altLang="en-US"/>
              <a:pPr/>
              <a:t>‹#›</a:t>
            </a:fld>
            <a:endParaRPr lang="en-US" altLang="en-US"/>
          </a:p>
        </p:txBody>
      </p:sp>
      <p:sp>
        <p:nvSpPr>
          <p:cNvPr id="7" name="Rectangle 6">
            <a:extLst>
              <a:ext uri="{FF2B5EF4-FFF2-40B4-BE49-F238E27FC236}">
                <a16:creationId xmlns:a16="http://schemas.microsoft.com/office/drawing/2014/main" id="{3BC5AE55-6B18-8E4A-9CD9-6EBD0AE2D961}"/>
              </a:ext>
            </a:extLst>
          </p:cNvPr>
          <p:cNvSpPr/>
          <p:nvPr/>
        </p:nvSpPr>
        <p:spPr>
          <a:xfrm>
            <a:off x="-11113" y="0"/>
            <a:ext cx="9155113" cy="342900"/>
          </a:xfrm>
          <a:prstGeom prst="rect">
            <a:avLst/>
          </a:prstGeom>
          <a:solidFill>
            <a:schemeClr val="bg2"/>
          </a:solidFill>
          <a:ln>
            <a:solidFill>
              <a:srgbClr val="8C151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8C1515"/>
              </a:solidFill>
              <a:latin typeface="Arial"/>
            </a:endParaRPr>
          </a:p>
        </p:txBody>
      </p:sp>
      <p:pic>
        <p:nvPicPr>
          <p:cNvPr id="5126" name="Picture 10" title="Stanford University">
            <a:extLst>
              <a:ext uri="{FF2B5EF4-FFF2-40B4-BE49-F238E27FC236}">
                <a16:creationId xmlns:a16="http://schemas.microsoft.com/office/drawing/2014/main" id="{E411DB7B-015B-1F48-8119-9224B45CEC32}"/>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121525" y="4856163"/>
            <a:ext cx="1546225" cy="19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92" r:id="rId1"/>
    <p:sldLayoutId id="2147484093" r:id="rId2"/>
    <p:sldLayoutId id="2147484094" r:id="rId3"/>
    <p:sldLayoutId id="2147484095" r:id="rId4"/>
    <p:sldLayoutId id="2147484096" r:id="rId5"/>
    <p:sldLayoutId id="2147484097" r:id="rId6"/>
    <p:sldLayoutId id="2147484098" r:id="rId7"/>
  </p:sldLayoutIdLst>
  <p:transition spd="slow">
    <p:fade/>
  </p:transition>
  <p:hf hdr="0" ftr="0" dt="0"/>
  <p:txStyles>
    <p:titleStyle>
      <a:lvl1pPr algn="l" defTabSz="457200" rtl="0" eaLnBrk="0" fontAlgn="base" hangingPunct="0">
        <a:lnSpc>
          <a:spcPct val="85000"/>
        </a:lnSpc>
        <a:spcBef>
          <a:spcPct val="0"/>
        </a:spcBef>
        <a:spcAft>
          <a:spcPct val="0"/>
        </a:spcAft>
        <a:defRPr sz="2400" kern="1200">
          <a:solidFill>
            <a:schemeClr val="bg2"/>
          </a:solidFill>
          <a:latin typeface="Arial"/>
          <a:ea typeface="ＭＳ Ｐゴシック" charset="0"/>
          <a:cs typeface="ＭＳ Ｐゴシック" charset="0"/>
        </a:defRPr>
      </a:lvl1pPr>
      <a:lvl2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2pPr>
      <a:lvl3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3pPr>
      <a:lvl4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4pPr>
      <a:lvl5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5pPr>
      <a:lvl6pPr marL="4572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6pPr>
      <a:lvl7pPr marL="9144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7pPr>
      <a:lvl8pPr marL="13716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8pPr>
      <a:lvl9pPr marL="18288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defRPr sz="1600" kern="1200" cap="small" spc="20">
          <a:solidFill>
            <a:schemeClr val="tx1"/>
          </a:solidFill>
          <a:latin typeface="Arial"/>
          <a:ea typeface="ＭＳ Ｐゴシック" charset="0"/>
          <a:cs typeface="ＭＳ Ｐゴシック" charset="0"/>
        </a:defRPr>
      </a:lvl1pPr>
      <a:lvl2pPr marL="288925" indent="-288925" algn="l" defTabSz="457200" rtl="0" eaLnBrk="0" fontAlgn="base" hangingPunct="0">
        <a:spcBef>
          <a:spcPct val="20000"/>
        </a:spcBef>
        <a:spcAft>
          <a:spcPct val="0"/>
        </a:spcAft>
        <a:buClr>
          <a:schemeClr val="bg2"/>
        </a:buClr>
        <a:buFont typeface="Wingdings" pitchFamily="2" charset="2"/>
        <a:buChar char="§"/>
        <a:defRPr kern="1200">
          <a:solidFill>
            <a:srgbClr val="595959"/>
          </a:solidFill>
          <a:latin typeface="Arial"/>
          <a:ea typeface="ＭＳ Ｐゴシック" charset="0"/>
          <a:cs typeface="+mn-cs"/>
        </a:defRPr>
      </a:lvl2pPr>
      <a:lvl3pPr marL="569913" indent="-225425" algn="l" defTabSz="457200" rtl="0" eaLnBrk="0" fontAlgn="base" hangingPunct="0">
        <a:spcBef>
          <a:spcPct val="20000"/>
        </a:spcBef>
        <a:spcAft>
          <a:spcPct val="0"/>
        </a:spcAft>
        <a:buClr>
          <a:schemeClr val="bg2"/>
        </a:buClr>
        <a:buSzPct val="102000"/>
        <a:buFont typeface="Source Sans Pro" panose="020F0502020204030204" pitchFamily="34" charset="0"/>
        <a:buChar char="›"/>
        <a:defRPr kern="1200">
          <a:solidFill>
            <a:srgbClr val="595959"/>
          </a:solidFill>
          <a:latin typeface="Arial"/>
          <a:ea typeface="ＭＳ Ｐゴシック" charset="0"/>
          <a:cs typeface="+mn-cs"/>
        </a:defRPr>
      </a:lvl3pPr>
      <a:lvl4pPr marL="914400" indent="-227013" algn="l" defTabSz="457200" rtl="0" eaLnBrk="0" fontAlgn="base" hangingPunct="0">
        <a:spcBef>
          <a:spcPct val="20000"/>
        </a:spcBef>
        <a:spcAft>
          <a:spcPct val="0"/>
        </a:spcAft>
        <a:buClr>
          <a:schemeClr val="bg2"/>
        </a:buClr>
        <a:buFont typeface="Arial" panose="020B0604020202020204" pitchFamily="34" charset="0"/>
        <a:buChar char="•"/>
        <a:defRPr kern="1200">
          <a:solidFill>
            <a:srgbClr val="595959"/>
          </a:solidFill>
          <a:latin typeface="Arial"/>
          <a:ea typeface="ＭＳ Ｐゴシック" charset="0"/>
          <a:cs typeface="+mn-cs"/>
        </a:defRPr>
      </a:lvl4pPr>
      <a:lvl5pPr marL="1258888" indent="-227013" algn="l" defTabSz="457200" rtl="0" eaLnBrk="0" fontAlgn="base" hangingPunct="0">
        <a:spcBef>
          <a:spcPct val="20000"/>
        </a:spcBef>
        <a:spcAft>
          <a:spcPct val="0"/>
        </a:spcAft>
        <a:buClr>
          <a:schemeClr val="bg2"/>
        </a:buClr>
        <a:buFont typeface="Source Sans Pro" panose="020F0502020204030204" pitchFamily="34" charset="0"/>
        <a:buChar char="–"/>
        <a:defRPr kern="1200">
          <a:solidFill>
            <a:srgbClr val="595959"/>
          </a:solidFill>
          <a:latin typeface="Arial"/>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7.sv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11B3D-FF33-6F4C-86EC-956991A707D0}"/>
              </a:ext>
            </a:extLst>
          </p:cNvPr>
          <p:cNvSpPr>
            <a:spLocks noGrp="1"/>
          </p:cNvSpPr>
          <p:nvPr>
            <p:ph type="ctrTitle"/>
          </p:nvPr>
        </p:nvSpPr>
        <p:spPr/>
        <p:txBody>
          <a:bodyPr/>
          <a:lstStyle/>
          <a:p>
            <a:r>
              <a:rPr lang="en-US" dirty="0"/>
              <a:t>Network Methods to Uncover NASH Pathogenesis</a:t>
            </a:r>
          </a:p>
        </p:txBody>
      </p:sp>
      <p:sp>
        <p:nvSpPr>
          <p:cNvPr id="3" name="Text Placeholder 2">
            <a:extLst>
              <a:ext uri="{FF2B5EF4-FFF2-40B4-BE49-F238E27FC236}">
                <a16:creationId xmlns:a16="http://schemas.microsoft.com/office/drawing/2014/main" id="{67216E88-BBE7-E34E-A928-0E35A57DFD9F}"/>
              </a:ext>
            </a:extLst>
          </p:cNvPr>
          <p:cNvSpPr>
            <a:spLocks noGrp="1"/>
          </p:cNvSpPr>
          <p:nvPr>
            <p:ph type="body" sz="quarter" idx="18"/>
          </p:nvPr>
        </p:nvSpPr>
        <p:spPr/>
        <p:txBody>
          <a:bodyPr/>
          <a:lstStyle/>
          <a:p>
            <a:r>
              <a:rPr lang="en-US" dirty="0"/>
              <a:t>Nikki Taylor, M.S. Candidate in Biomedical Informatics</a:t>
            </a:r>
          </a:p>
        </p:txBody>
      </p:sp>
      <p:sp>
        <p:nvSpPr>
          <p:cNvPr id="4" name="Subtitle 3">
            <a:extLst>
              <a:ext uri="{FF2B5EF4-FFF2-40B4-BE49-F238E27FC236}">
                <a16:creationId xmlns:a16="http://schemas.microsoft.com/office/drawing/2014/main" id="{73BB0557-066B-FA4D-9884-D9F4CA5E90B1}"/>
              </a:ext>
            </a:extLst>
          </p:cNvPr>
          <p:cNvSpPr>
            <a:spLocks noGrp="1"/>
          </p:cNvSpPr>
          <p:nvPr>
            <p:ph type="subTitle" idx="1"/>
          </p:nvPr>
        </p:nvSpPr>
        <p:spPr/>
        <p:txBody>
          <a:bodyPr/>
          <a:lstStyle/>
          <a:p>
            <a:r>
              <a:rPr lang="en-US" dirty="0"/>
              <a:t>1/28/2020</a:t>
            </a:r>
          </a:p>
        </p:txBody>
      </p:sp>
    </p:spTree>
    <p:extLst>
      <p:ext uri="{BB962C8B-B14F-4D97-AF65-F5344CB8AC3E}">
        <p14:creationId xmlns:p14="http://schemas.microsoft.com/office/powerpoint/2010/main" val="3168180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376F789-C233-2A42-9C27-8F31F3E4B54B}"/>
              </a:ext>
            </a:extLst>
          </p:cNvPr>
          <p:cNvSpPr>
            <a:spLocks noGrp="1"/>
          </p:cNvSpPr>
          <p:nvPr>
            <p:ph sz="quarter" idx="10"/>
          </p:nvPr>
        </p:nvSpPr>
        <p:spPr>
          <a:xfrm>
            <a:off x="948777" y="908685"/>
            <a:ext cx="7707862" cy="1816607"/>
          </a:xfrm>
        </p:spPr>
        <p:txBody>
          <a:bodyPr>
            <a:normAutofit/>
          </a:bodyPr>
          <a:lstStyle/>
          <a:p>
            <a:pPr>
              <a:buFont typeface="Arial" panose="020B0604020202020204" pitchFamily="34" charset="0"/>
              <a:buChar char="•"/>
            </a:pPr>
            <a:endParaRPr lang="en-US" dirty="0"/>
          </a:p>
          <a:p>
            <a:pPr marL="0" indent="0"/>
            <a:r>
              <a:rPr lang="en-US" dirty="0"/>
              <a:t> </a:t>
            </a:r>
          </a:p>
        </p:txBody>
      </p:sp>
      <p:sp>
        <p:nvSpPr>
          <p:cNvPr id="2" name="Title 1">
            <a:extLst>
              <a:ext uri="{FF2B5EF4-FFF2-40B4-BE49-F238E27FC236}">
                <a16:creationId xmlns:a16="http://schemas.microsoft.com/office/drawing/2014/main" id="{FA0B21F6-AC6D-3C46-A057-AEA943CE75FC}"/>
              </a:ext>
            </a:extLst>
          </p:cNvPr>
          <p:cNvSpPr>
            <a:spLocks noGrp="1"/>
          </p:cNvSpPr>
          <p:nvPr>
            <p:ph type="title"/>
          </p:nvPr>
        </p:nvSpPr>
        <p:spPr>
          <a:xfrm>
            <a:off x="948776" y="359541"/>
            <a:ext cx="7707862" cy="488024"/>
          </a:xfrm>
        </p:spPr>
        <p:txBody>
          <a:bodyPr wrap="square" anchor="b">
            <a:normAutofit/>
          </a:bodyPr>
          <a:lstStyle/>
          <a:p>
            <a:r>
              <a:rPr lang="en-US" dirty="0"/>
              <a:t>NASH Associated Functional Modules</a:t>
            </a:r>
          </a:p>
        </p:txBody>
      </p:sp>
      <p:pic>
        <p:nvPicPr>
          <p:cNvPr id="4" name="Picture 3" descr="Chart&#10;&#10;Description automatically generated">
            <a:extLst>
              <a:ext uri="{FF2B5EF4-FFF2-40B4-BE49-F238E27FC236}">
                <a16:creationId xmlns:a16="http://schemas.microsoft.com/office/drawing/2014/main" id="{D4DDAAFB-3828-8847-9AF5-709391BEBAAF}"/>
              </a:ext>
            </a:extLst>
          </p:cNvPr>
          <p:cNvPicPr>
            <a:picLocks noChangeAspect="1"/>
          </p:cNvPicPr>
          <p:nvPr/>
        </p:nvPicPr>
        <p:blipFill>
          <a:blip r:embed="rId3"/>
          <a:stretch>
            <a:fillRect/>
          </a:stretch>
        </p:blipFill>
        <p:spPr>
          <a:xfrm>
            <a:off x="549033" y="908685"/>
            <a:ext cx="8107605" cy="3897457"/>
          </a:xfrm>
          <a:prstGeom prst="rect">
            <a:avLst/>
          </a:prstGeom>
        </p:spPr>
      </p:pic>
    </p:spTree>
    <p:extLst>
      <p:ext uri="{BB962C8B-B14F-4D97-AF65-F5344CB8AC3E}">
        <p14:creationId xmlns:p14="http://schemas.microsoft.com/office/powerpoint/2010/main" val="26040786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7CC79-4EB5-3A4B-8C12-49233466563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28E4E589-B77F-754B-8854-83EA5E7D4813}"/>
              </a:ext>
            </a:extLst>
          </p:cNvPr>
          <p:cNvSpPr>
            <a:spLocks noGrp="1"/>
          </p:cNvSpPr>
          <p:nvPr>
            <p:ph sz="quarter" idx="10"/>
          </p:nvPr>
        </p:nvSpPr>
        <p:spPr>
          <a:xfrm>
            <a:off x="1115924" y="1213486"/>
            <a:ext cx="7700963" cy="2375289"/>
          </a:xfrm>
        </p:spPr>
        <p:txBody>
          <a:bodyPr>
            <a:noAutofit/>
          </a:bodyPr>
          <a:lstStyle/>
          <a:p>
            <a:pPr>
              <a:buAutoNum type="arabicPeriod"/>
            </a:pPr>
            <a:r>
              <a:rPr lang="en-US" sz="2000" dirty="0"/>
              <a:t>Disease stage prediction using gene expression pathway scores</a:t>
            </a:r>
          </a:p>
          <a:p>
            <a:pPr>
              <a:buFont typeface="+mj-lt"/>
              <a:buAutoNum type="arabicPeriod"/>
            </a:pPr>
            <a:endParaRPr lang="en-US" sz="2000" dirty="0"/>
          </a:p>
          <a:p>
            <a:pPr>
              <a:buAutoNum type="arabicPeriod"/>
            </a:pPr>
            <a:r>
              <a:rPr lang="en-US" sz="2000" dirty="0"/>
              <a:t>Network embedding methods to identify NASH functional modules</a:t>
            </a:r>
          </a:p>
          <a:p>
            <a:pPr>
              <a:buAutoNum type="arabicPeriod"/>
            </a:pPr>
            <a:endParaRPr lang="en-US" sz="2000" dirty="0"/>
          </a:p>
          <a:p>
            <a:pPr>
              <a:buAutoNum type="arabicPeriod"/>
            </a:pPr>
            <a:r>
              <a:rPr lang="en-US" sz="2000" b="1" dirty="0"/>
              <a:t>Predicting NASH biomarkers and validating with experimental data</a:t>
            </a:r>
          </a:p>
        </p:txBody>
      </p:sp>
    </p:spTree>
    <p:extLst>
      <p:ext uri="{BB962C8B-B14F-4D97-AF65-F5344CB8AC3E}">
        <p14:creationId xmlns:p14="http://schemas.microsoft.com/office/powerpoint/2010/main" val="41445291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83C2D-FC2C-C342-8BD2-69BADF0EE9FA}"/>
              </a:ext>
            </a:extLst>
          </p:cNvPr>
          <p:cNvSpPr>
            <a:spLocks noGrp="1"/>
          </p:cNvSpPr>
          <p:nvPr>
            <p:ph type="title"/>
          </p:nvPr>
        </p:nvSpPr>
        <p:spPr/>
        <p:txBody>
          <a:bodyPr/>
          <a:lstStyle/>
          <a:p>
            <a:r>
              <a:rPr lang="en-US" dirty="0"/>
              <a:t>Collaboration with </a:t>
            </a:r>
            <a:r>
              <a:rPr lang="en-US" dirty="0" err="1"/>
              <a:t>Svensson</a:t>
            </a:r>
            <a:r>
              <a:rPr lang="en-US" dirty="0"/>
              <a:t> Lab</a:t>
            </a:r>
          </a:p>
        </p:txBody>
      </p:sp>
      <p:sp>
        <p:nvSpPr>
          <p:cNvPr id="3" name="Content Placeholder 2">
            <a:extLst>
              <a:ext uri="{FF2B5EF4-FFF2-40B4-BE49-F238E27FC236}">
                <a16:creationId xmlns:a16="http://schemas.microsoft.com/office/drawing/2014/main" id="{811B31AB-C029-904D-9339-60DD90DE94B6}"/>
              </a:ext>
            </a:extLst>
          </p:cNvPr>
          <p:cNvSpPr>
            <a:spLocks noGrp="1"/>
          </p:cNvSpPr>
          <p:nvPr>
            <p:ph sz="quarter" idx="10"/>
          </p:nvPr>
        </p:nvSpPr>
        <p:spPr/>
        <p:txBody>
          <a:bodyPr>
            <a:normAutofit fontScale="92500"/>
          </a:bodyPr>
          <a:lstStyle/>
          <a:p>
            <a:pPr>
              <a:buFontTx/>
              <a:buChar char="-"/>
            </a:pPr>
            <a:r>
              <a:rPr lang="en-US" dirty="0"/>
              <a:t>200 genes identified by </a:t>
            </a:r>
            <a:r>
              <a:rPr lang="en-US" dirty="0" err="1"/>
              <a:t>scRNA</a:t>
            </a:r>
            <a:r>
              <a:rPr lang="en-US" dirty="0"/>
              <a:t> sequencing of liver cells from diet-induced NASH mice with established steatosis, fibrosis, and increased ALT levels</a:t>
            </a:r>
          </a:p>
          <a:p>
            <a:pPr>
              <a:buFontTx/>
              <a:buChar char="-"/>
            </a:pPr>
            <a:r>
              <a:rPr lang="en-US" dirty="0"/>
              <a:t>Ranked by high Log2 fold change (with p-value)</a:t>
            </a:r>
          </a:p>
          <a:p>
            <a:pPr>
              <a:buFontTx/>
              <a:buChar char="-"/>
            </a:pPr>
            <a:endParaRPr lang="en-US" dirty="0"/>
          </a:p>
          <a:p>
            <a:pPr marL="0" indent="0"/>
            <a:r>
              <a:rPr lang="en-US" dirty="0"/>
              <a:t>Overlap with our list:</a:t>
            </a:r>
          </a:p>
          <a:p>
            <a:pPr marL="285750" indent="-285750">
              <a:buFontTx/>
              <a:buChar char="-"/>
            </a:pPr>
            <a:r>
              <a:rPr lang="en-US" dirty="0"/>
              <a:t>133 of these genes are in our set of embedded genes</a:t>
            </a:r>
          </a:p>
          <a:p>
            <a:pPr marL="285750" indent="-285750">
              <a:buFontTx/>
              <a:buChar char="-"/>
            </a:pPr>
            <a:r>
              <a:rPr lang="en-US" dirty="0"/>
              <a:t>5 of those are in our set of 70 known NASH genes</a:t>
            </a:r>
          </a:p>
          <a:p>
            <a:pPr marL="512763" lvl="2" indent="-285750">
              <a:buFontTx/>
              <a:buChar char="-"/>
            </a:pPr>
            <a:r>
              <a:rPr lang="en-US" dirty="0"/>
              <a:t>ALDH1A1</a:t>
            </a:r>
          </a:p>
          <a:p>
            <a:pPr marL="512763" lvl="2" indent="-285750">
              <a:buFontTx/>
              <a:buChar char="-"/>
            </a:pPr>
            <a:r>
              <a:rPr lang="en-US" dirty="0"/>
              <a:t>CAT</a:t>
            </a:r>
          </a:p>
          <a:p>
            <a:pPr marL="512763" lvl="2" indent="-285750">
              <a:buFontTx/>
              <a:buChar char="-"/>
            </a:pPr>
            <a:r>
              <a:rPr lang="en-US" dirty="0"/>
              <a:t>CYP2E1</a:t>
            </a:r>
          </a:p>
          <a:p>
            <a:pPr marL="512763" lvl="2" indent="-285750">
              <a:buFontTx/>
              <a:buChar char="-"/>
            </a:pPr>
            <a:r>
              <a:rPr lang="en-US" dirty="0"/>
              <a:t>F2</a:t>
            </a:r>
          </a:p>
          <a:p>
            <a:pPr marL="512763" lvl="2" indent="-285750">
              <a:buFontTx/>
              <a:buChar char="-"/>
            </a:pPr>
            <a:r>
              <a:rPr lang="en-US" dirty="0"/>
              <a:t>XBP1</a:t>
            </a:r>
          </a:p>
          <a:p>
            <a:pPr marL="285750" indent="-285750">
              <a:buFontTx/>
              <a:buChar char="-"/>
            </a:pPr>
            <a:endParaRPr lang="en-US" dirty="0"/>
          </a:p>
          <a:p>
            <a:pPr>
              <a:buFontTx/>
              <a:buChar char="-"/>
            </a:pPr>
            <a:endParaRPr lang="en-US" dirty="0"/>
          </a:p>
        </p:txBody>
      </p:sp>
    </p:spTree>
    <p:extLst>
      <p:ext uri="{BB962C8B-B14F-4D97-AF65-F5344CB8AC3E}">
        <p14:creationId xmlns:p14="http://schemas.microsoft.com/office/powerpoint/2010/main" val="9675796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23FFA-35BD-2D41-84C7-ABB8F5EE5577}"/>
              </a:ext>
            </a:extLst>
          </p:cNvPr>
          <p:cNvSpPr>
            <a:spLocks noGrp="1"/>
          </p:cNvSpPr>
          <p:nvPr>
            <p:ph type="title"/>
          </p:nvPr>
        </p:nvSpPr>
        <p:spPr/>
        <p:txBody>
          <a:bodyPr/>
          <a:lstStyle/>
          <a:p>
            <a:pPr marL="0" indent="0"/>
            <a:r>
              <a:rPr lang="en-US" dirty="0"/>
              <a:t>Correlation: Log2FC vs NASH score</a:t>
            </a:r>
          </a:p>
        </p:txBody>
      </p:sp>
      <p:sp>
        <p:nvSpPr>
          <p:cNvPr id="3" name="Content Placeholder 2">
            <a:extLst>
              <a:ext uri="{FF2B5EF4-FFF2-40B4-BE49-F238E27FC236}">
                <a16:creationId xmlns:a16="http://schemas.microsoft.com/office/drawing/2014/main" id="{1B47C1CE-4F60-1040-BC9F-94D7133175A6}"/>
              </a:ext>
            </a:extLst>
          </p:cNvPr>
          <p:cNvSpPr>
            <a:spLocks noGrp="1"/>
          </p:cNvSpPr>
          <p:nvPr>
            <p:ph sz="quarter" idx="10"/>
          </p:nvPr>
        </p:nvSpPr>
        <p:spPr>
          <a:xfrm>
            <a:off x="949327" y="908685"/>
            <a:ext cx="7634234" cy="3759042"/>
          </a:xfrm>
        </p:spPr>
        <p:txBody>
          <a:bodyPr/>
          <a:lstStyle/>
          <a:p>
            <a:pPr>
              <a:buFontTx/>
              <a:buChar char="-"/>
            </a:pPr>
            <a:r>
              <a:rPr lang="en-US" dirty="0"/>
              <a:t>NASH score ~ probability of association to NASH</a:t>
            </a:r>
          </a:p>
        </p:txBody>
      </p:sp>
      <p:sp>
        <p:nvSpPr>
          <p:cNvPr id="9" name="TextBox 8">
            <a:extLst>
              <a:ext uri="{FF2B5EF4-FFF2-40B4-BE49-F238E27FC236}">
                <a16:creationId xmlns:a16="http://schemas.microsoft.com/office/drawing/2014/main" id="{AD3F81BA-B9A8-634C-9F94-615C296FF803}"/>
              </a:ext>
            </a:extLst>
          </p:cNvPr>
          <p:cNvSpPr txBox="1"/>
          <p:nvPr/>
        </p:nvSpPr>
        <p:spPr>
          <a:xfrm>
            <a:off x="2416535" y="1378349"/>
            <a:ext cx="7641865" cy="646331"/>
          </a:xfrm>
          <a:prstGeom prst="rect">
            <a:avLst/>
          </a:prstGeom>
          <a:noFill/>
        </p:spPr>
        <p:txBody>
          <a:bodyPr wrap="square" rtlCol="0">
            <a:spAutoFit/>
          </a:bodyPr>
          <a:lstStyle/>
          <a:p>
            <a:r>
              <a:rPr lang="en-US" dirty="0"/>
              <a:t>Pearson correlation: 0.222, p = .01</a:t>
            </a:r>
          </a:p>
          <a:p>
            <a:r>
              <a:rPr lang="en-US" dirty="0"/>
              <a:t>Spearman correlation: 0.185, p = .03</a:t>
            </a:r>
          </a:p>
        </p:txBody>
      </p:sp>
      <p:pic>
        <p:nvPicPr>
          <p:cNvPr id="15" name="Picture 14" descr="Chart, scatter chart&#10;&#10;Description automatically generated">
            <a:extLst>
              <a:ext uri="{FF2B5EF4-FFF2-40B4-BE49-F238E27FC236}">
                <a16:creationId xmlns:a16="http://schemas.microsoft.com/office/drawing/2014/main" id="{D8DD3D06-13C2-A84D-855F-72AB131481C3}"/>
              </a:ext>
            </a:extLst>
          </p:cNvPr>
          <p:cNvPicPr>
            <a:picLocks noChangeAspect="1"/>
          </p:cNvPicPr>
          <p:nvPr/>
        </p:nvPicPr>
        <p:blipFill>
          <a:blip r:embed="rId3"/>
          <a:stretch>
            <a:fillRect/>
          </a:stretch>
        </p:blipFill>
        <p:spPr>
          <a:xfrm>
            <a:off x="560439" y="2181997"/>
            <a:ext cx="4119716" cy="2746477"/>
          </a:xfrm>
          <a:prstGeom prst="rect">
            <a:avLst/>
          </a:prstGeom>
        </p:spPr>
      </p:pic>
      <p:pic>
        <p:nvPicPr>
          <p:cNvPr id="17" name="Picture 16" descr="Chart, scatter chart&#10;&#10;Description automatically generated">
            <a:extLst>
              <a:ext uri="{FF2B5EF4-FFF2-40B4-BE49-F238E27FC236}">
                <a16:creationId xmlns:a16="http://schemas.microsoft.com/office/drawing/2014/main" id="{B172CF69-0F24-6147-BB4E-88ADF3ACFD28}"/>
              </a:ext>
            </a:extLst>
          </p:cNvPr>
          <p:cNvPicPr>
            <a:picLocks noChangeAspect="1"/>
          </p:cNvPicPr>
          <p:nvPr/>
        </p:nvPicPr>
        <p:blipFill>
          <a:blip r:embed="rId4"/>
          <a:stretch>
            <a:fillRect/>
          </a:stretch>
        </p:blipFill>
        <p:spPr>
          <a:xfrm>
            <a:off x="4730343" y="2181997"/>
            <a:ext cx="4242106" cy="2828071"/>
          </a:xfrm>
          <a:prstGeom prst="rect">
            <a:avLst/>
          </a:prstGeom>
        </p:spPr>
      </p:pic>
    </p:spTree>
    <p:extLst>
      <p:ext uri="{BB962C8B-B14F-4D97-AF65-F5344CB8AC3E}">
        <p14:creationId xmlns:p14="http://schemas.microsoft.com/office/powerpoint/2010/main" val="106974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7E3CB-3B6D-454A-AA7F-EDD284454E5C}"/>
              </a:ext>
            </a:extLst>
          </p:cNvPr>
          <p:cNvSpPr>
            <a:spLocks noGrp="1"/>
          </p:cNvSpPr>
          <p:nvPr>
            <p:ph type="title"/>
          </p:nvPr>
        </p:nvSpPr>
        <p:spPr>
          <a:xfrm>
            <a:off x="948776" y="146141"/>
            <a:ext cx="7707862" cy="488024"/>
          </a:xfrm>
        </p:spPr>
        <p:txBody>
          <a:bodyPr/>
          <a:lstStyle/>
          <a:p>
            <a:r>
              <a:rPr lang="en-US" dirty="0"/>
              <a:t>NASH scores predict differential expression in mice</a:t>
            </a:r>
          </a:p>
        </p:txBody>
      </p:sp>
      <p:sp>
        <p:nvSpPr>
          <p:cNvPr id="4" name="Content Placeholder 3">
            <a:extLst>
              <a:ext uri="{FF2B5EF4-FFF2-40B4-BE49-F238E27FC236}">
                <a16:creationId xmlns:a16="http://schemas.microsoft.com/office/drawing/2014/main" id="{D974AAD0-4D69-ED46-A588-2478EE24EE3F}"/>
              </a:ext>
            </a:extLst>
          </p:cNvPr>
          <p:cNvSpPr>
            <a:spLocks noGrp="1"/>
          </p:cNvSpPr>
          <p:nvPr>
            <p:ph sz="quarter" idx="11"/>
          </p:nvPr>
        </p:nvSpPr>
        <p:spPr>
          <a:xfrm>
            <a:off x="620946" y="796697"/>
            <a:ext cx="6740637" cy="488025"/>
          </a:xfrm>
        </p:spPr>
        <p:txBody>
          <a:bodyPr/>
          <a:lstStyle/>
          <a:p>
            <a:r>
              <a:rPr lang="en-US" dirty="0"/>
              <a:t>	Ground truth = differentially expressed in NASH mice</a:t>
            </a:r>
          </a:p>
        </p:txBody>
      </p:sp>
      <p:sp>
        <p:nvSpPr>
          <p:cNvPr id="13" name="TextBox 12">
            <a:extLst>
              <a:ext uri="{FF2B5EF4-FFF2-40B4-BE49-F238E27FC236}">
                <a16:creationId xmlns:a16="http://schemas.microsoft.com/office/drawing/2014/main" id="{C6712A53-601F-5049-96C4-D306FB530F94}"/>
              </a:ext>
            </a:extLst>
          </p:cNvPr>
          <p:cNvSpPr txBox="1"/>
          <p:nvPr/>
        </p:nvSpPr>
        <p:spPr>
          <a:xfrm>
            <a:off x="1009820" y="1684223"/>
            <a:ext cx="1759974" cy="276999"/>
          </a:xfrm>
          <a:prstGeom prst="rect">
            <a:avLst/>
          </a:prstGeom>
          <a:noFill/>
        </p:spPr>
        <p:txBody>
          <a:bodyPr wrap="square" rtlCol="0">
            <a:spAutoFit/>
          </a:bodyPr>
          <a:lstStyle/>
          <a:p>
            <a:r>
              <a:rPr lang="en-US" sz="1200" b="1" dirty="0" err="1"/>
              <a:t>logFC</a:t>
            </a:r>
            <a:r>
              <a:rPr lang="en-US" sz="1200" b="1" dirty="0"/>
              <a:t> &gt; 0</a:t>
            </a:r>
          </a:p>
        </p:txBody>
      </p:sp>
      <p:pic>
        <p:nvPicPr>
          <p:cNvPr id="15" name="Picture 14" descr="Chart, line chart&#10;&#10;Description automatically generated">
            <a:extLst>
              <a:ext uri="{FF2B5EF4-FFF2-40B4-BE49-F238E27FC236}">
                <a16:creationId xmlns:a16="http://schemas.microsoft.com/office/drawing/2014/main" id="{7E82B40E-D505-6E42-BBD7-BB8C652B68A4}"/>
              </a:ext>
            </a:extLst>
          </p:cNvPr>
          <p:cNvPicPr>
            <a:picLocks noChangeAspect="1"/>
          </p:cNvPicPr>
          <p:nvPr/>
        </p:nvPicPr>
        <p:blipFill>
          <a:blip r:embed="rId3"/>
          <a:stretch>
            <a:fillRect/>
          </a:stretch>
        </p:blipFill>
        <p:spPr>
          <a:xfrm>
            <a:off x="3144512" y="1961222"/>
            <a:ext cx="3021512" cy="2014341"/>
          </a:xfrm>
          <a:prstGeom prst="rect">
            <a:avLst/>
          </a:prstGeom>
        </p:spPr>
      </p:pic>
      <p:sp>
        <p:nvSpPr>
          <p:cNvPr id="16" name="TextBox 15">
            <a:extLst>
              <a:ext uri="{FF2B5EF4-FFF2-40B4-BE49-F238E27FC236}">
                <a16:creationId xmlns:a16="http://schemas.microsoft.com/office/drawing/2014/main" id="{108F25AF-334C-6E4D-8479-25111FA355F8}"/>
              </a:ext>
            </a:extLst>
          </p:cNvPr>
          <p:cNvSpPr txBox="1"/>
          <p:nvPr/>
        </p:nvSpPr>
        <p:spPr>
          <a:xfrm>
            <a:off x="4251620" y="1711437"/>
            <a:ext cx="1759974" cy="276999"/>
          </a:xfrm>
          <a:prstGeom prst="rect">
            <a:avLst/>
          </a:prstGeom>
          <a:noFill/>
        </p:spPr>
        <p:txBody>
          <a:bodyPr wrap="square" rtlCol="0">
            <a:spAutoFit/>
          </a:bodyPr>
          <a:lstStyle/>
          <a:p>
            <a:r>
              <a:rPr lang="en-US" sz="1200" b="1" dirty="0" err="1"/>
              <a:t>logFC</a:t>
            </a:r>
            <a:r>
              <a:rPr lang="en-US" sz="1200" b="1" dirty="0"/>
              <a:t> &gt; 2</a:t>
            </a:r>
          </a:p>
        </p:txBody>
      </p:sp>
      <p:pic>
        <p:nvPicPr>
          <p:cNvPr id="20" name="Content Placeholder 19" descr="Chart, line chart&#10;&#10;Description automatically generated">
            <a:extLst>
              <a:ext uri="{FF2B5EF4-FFF2-40B4-BE49-F238E27FC236}">
                <a16:creationId xmlns:a16="http://schemas.microsoft.com/office/drawing/2014/main" id="{092217B7-CE32-6845-AF35-01386E8F0886}"/>
              </a:ext>
            </a:extLst>
          </p:cNvPr>
          <p:cNvPicPr>
            <a:picLocks noGrp="1" noChangeAspect="1"/>
          </p:cNvPicPr>
          <p:nvPr>
            <p:ph sz="quarter" idx="10"/>
          </p:nvPr>
        </p:nvPicPr>
        <p:blipFill>
          <a:blip r:embed="rId4"/>
          <a:stretch>
            <a:fillRect/>
          </a:stretch>
        </p:blipFill>
        <p:spPr>
          <a:xfrm>
            <a:off x="129958" y="1974740"/>
            <a:ext cx="2897009" cy="1931340"/>
          </a:xfrm>
        </p:spPr>
      </p:pic>
      <p:pic>
        <p:nvPicPr>
          <p:cNvPr id="22" name="Picture 21" descr="Chart, line chart&#10;&#10;Description automatically generated">
            <a:extLst>
              <a:ext uri="{FF2B5EF4-FFF2-40B4-BE49-F238E27FC236}">
                <a16:creationId xmlns:a16="http://schemas.microsoft.com/office/drawing/2014/main" id="{C053F2E1-F39A-9741-B3E0-9932529C266C}"/>
              </a:ext>
            </a:extLst>
          </p:cNvPr>
          <p:cNvPicPr>
            <a:picLocks noChangeAspect="1"/>
          </p:cNvPicPr>
          <p:nvPr/>
        </p:nvPicPr>
        <p:blipFill>
          <a:blip r:embed="rId5"/>
          <a:stretch>
            <a:fillRect/>
          </a:stretch>
        </p:blipFill>
        <p:spPr>
          <a:xfrm>
            <a:off x="6246991" y="1974741"/>
            <a:ext cx="2897009" cy="1931339"/>
          </a:xfrm>
          <a:prstGeom prst="rect">
            <a:avLst/>
          </a:prstGeom>
        </p:spPr>
      </p:pic>
      <p:sp>
        <p:nvSpPr>
          <p:cNvPr id="23" name="TextBox 22">
            <a:extLst>
              <a:ext uri="{FF2B5EF4-FFF2-40B4-BE49-F238E27FC236}">
                <a16:creationId xmlns:a16="http://schemas.microsoft.com/office/drawing/2014/main" id="{ADB65949-9184-7A46-A3DE-1ADFD596F911}"/>
              </a:ext>
            </a:extLst>
          </p:cNvPr>
          <p:cNvSpPr txBox="1"/>
          <p:nvPr/>
        </p:nvSpPr>
        <p:spPr>
          <a:xfrm>
            <a:off x="7303059" y="1697741"/>
            <a:ext cx="1759974" cy="276999"/>
          </a:xfrm>
          <a:prstGeom prst="rect">
            <a:avLst/>
          </a:prstGeom>
          <a:noFill/>
        </p:spPr>
        <p:txBody>
          <a:bodyPr wrap="square" rtlCol="0">
            <a:spAutoFit/>
          </a:bodyPr>
          <a:lstStyle/>
          <a:p>
            <a:r>
              <a:rPr lang="en-US" sz="1200" b="1" dirty="0" err="1"/>
              <a:t>logFC</a:t>
            </a:r>
            <a:r>
              <a:rPr lang="en-US" sz="1200" b="1" dirty="0"/>
              <a:t> &gt; 3</a:t>
            </a:r>
          </a:p>
        </p:txBody>
      </p:sp>
    </p:spTree>
    <p:extLst>
      <p:ext uri="{BB962C8B-B14F-4D97-AF65-F5344CB8AC3E}">
        <p14:creationId xmlns:p14="http://schemas.microsoft.com/office/powerpoint/2010/main" val="21366499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1C61E-8DA5-EE4C-82E5-58A0688ABF51}"/>
              </a:ext>
            </a:extLst>
          </p:cNvPr>
          <p:cNvSpPr>
            <a:spLocks noGrp="1"/>
          </p:cNvSpPr>
          <p:nvPr>
            <p:ph type="title"/>
          </p:nvPr>
        </p:nvSpPr>
        <p:spPr>
          <a:xfrm>
            <a:off x="1096883" y="125392"/>
            <a:ext cx="7707862" cy="488024"/>
          </a:xfrm>
        </p:spPr>
        <p:txBody>
          <a:bodyPr/>
          <a:lstStyle/>
          <a:p>
            <a:r>
              <a:rPr lang="en-US" dirty="0"/>
              <a:t>SVM to predict differential expression (</a:t>
            </a:r>
            <a:r>
              <a:rPr lang="en-US" dirty="0" err="1"/>
              <a:t>LogFC</a:t>
            </a:r>
            <a:r>
              <a:rPr lang="en-US" dirty="0"/>
              <a:t> &gt; 0)</a:t>
            </a:r>
          </a:p>
        </p:txBody>
      </p:sp>
      <p:graphicFrame>
        <p:nvGraphicFramePr>
          <p:cNvPr id="6" name="Table 6">
            <a:extLst>
              <a:ext uri="{FF2B5EF4-FFF2-40B4-BE49-F238E27FC236}">
                <a16:creationId xmlns:a16="http://schemas.microsoft.com/office/drawing/2014/main" id="{C08CA580-BFDD-0D47-8ED9-B4D63C7D653F}"/>
              </a:ext>
            </a:extLst>
          </p:cNvPr>
          <p:cNvGraphicFramePr>
            <a:graphicFrameLocks noGrp="1"/>
          </p:cNvGraphicFramePr>
          <p:nvPr>
            <p:ph sz="quarter" idx="10"/>
            <p:extLst>
              <p:ext uri="{D42A27DB-BD31-4B8C-83A1-F6EECF244321}">
                <p14:modId xmlns:p14="http://schemas.microsoft.com/office/powerpoint/2010/main" val="1852074216"/>
              </p:ext>
            </p:extLst>
          </p:nvPr>
        </p:nvGraphicFramePr>
        <p:xfrm>
          <a:off x="557339" y="613416"/>
          <a:ext cx="8023934" cy="4446445"/>
        </p:xfrm>
        <a:graphic>
          <a:graphicData uri="http://schemas.openxmlformats.org/drawingml/2006/table">
            <a:tbl>
              <a:tblPr firstRow="1" firstCol="1" bandRow="1">
                <a:tableStyleId>{5940675A-B579-460E-94D1-54222C63F5DA}</a:tableStyleId>
              </a:tblPr>
              <a:tblGrid>
                <a:gridCol w="1088591">
                  <a:extLst>
                    <a:ext uri="{9D8B030D-6E8A-4147-A177-3AD203B41FA5}">
                      <a16:colId xmlns:a16="http://schemas.microsoft.com/office/drawing/2014/main" val="3723824380"/>
                    </a:ext>
                  </a:extLst>
                </a:gridCol>
                <a:gridCol w="3046572">
                  <a:extLst>
                    <a:ext uri="{9D8B030D-6E8A-4147-A177-3AD203B41FA5}">
                      <a16:colId xmlns:a16="http://schemas.microsoft.com/office/drawing/2014/main" val="3118580283"/>
                    </a:ext>
                  </a:extLst>
                </a:gridCol>
                <a:gridCol w="3040912">
                  <a:extLst>
                    <a:ext uri="{9D8B030D-6E8A-4147-A177-3AD203B41FA5}">
                      <a16:colId xmlns:a16="http://schemas.microsoft.com/office/drawing/2014/main" val="3740707223"/>
                    </a:ext>
                  </a:extLst>
                </a:gridCol>
                <a:gridCol w="847859">
                  <a:extLst>
                    <a:ext uri="{9D8B030D-6E8A-4147-A177-3AD203B41FA5}">
                      <a16:colId xmlns:a16="http://schemas.microsoft.com/office/drawing/2014/main" val="889243522"/>
                    </a:ext>
                  </a:extLst>
                </a:gridCol>
              </a:tblGrid>
              <a:tr h="345298">
                <a:tc>
                  <a:txBody>
                    <a:bodyPr/>
                    <a:lstStyle/>
                    <a:p>
                      <a:r>
                        <a:rPr lang="en-US" sz="1200" b="1" dirty="0">
                          <a:solidFill>
                            <a:schemeClr val="tx1"/>
                          </a:solidFill>
                        </a:rPr>
                        <a:t>Features</a:t>
                      </a:r>
                    </a:p>
                  </a:txBody>
                  <a:tcPr/>
                </a:tc>
                <a:tc>
                  <a:txBody>
                    <a:bodyPr/>
                    <a:lstStyle/>
                    <a:p>
                      <a:r>
                        <a:rPr lang="en-US" sz="1200" b="1" dirty="0">
                          <a:solidFill>
                            <a:schemeClr val="tx1"/>
                          </a:solidFill>
                        </a:rPr>
                        <a:t>ROC curve</a:t>
                      </a:r>
                    </a:p>
                  </a:txBody>
                  <a:tcPr/>
                </a:tc>
                <a:tc>
                  <a:txBody>
                    <a:bodyPr/>
                    <a:lstStyle/>
                    <a:p>
                      <a:r>
                        <a:rPr lang="en-US" sz="1200" b="1" dirty="0">
                          <a:solidFill>
                            <a:schemeClr val="tx1"/>
                          </a:solidFill>
                        </a:rPr>
                        <a:t>Precision Recall Curve</a:t>
                      </a:r>
                    </a:p>
                  </a:txBody>
                  <a:tcPr/>
                </a:tc>
                <a:tc>
                  <a:txBody>
                    <a:bodyPr/>
                    <a:lstStyle/>
                    <a:p>
                      <a:r>
                        <a:rPr lang="en-US" sz="1200" b="1" dirty="0">
                          <a:solidFill>
                            <a:schemeClr val="tx1"/>
                          </a:solidFill>
                        </a:rPr>
                        <a:t>F1 score</a:t>
                      </a:r>
                    </a:p>
                  </a:txBody>
                  <a:tcPr/>
                </a:tc>
                <a:extLst>
                  <a:ext uri="{0D108BD9-81ED-4DB2-BD59-A6C34878D82A}">
                    <a16:rowId xmlns:a16="http://schemas.microsoft.com/office/drawing/2014/main" val="99095187"/>
                  </a:ext>
                </a:extLst>
              </a:tr>
              <a:tr h="1433283">
                <a:tc>
                  <a:txBody>
                    <a:bodyPr/>
                    <a:lstStyle/>
                    <a:p>
                      <a:r>
                        <a:rPr lang="en-US" sz="1200" dirty="0">
                          <a:solidFill>
                            <a:schemeClr val="tx1"/>
                          </a:solidFill>
                        </a:rPr>
                        <a:t>Gene embeddings</a:t>
                      </a:r>
                    </a:p>
                  </a:txBody>
                  <a:tcPr/>
                </a:tc>
                <a:tc>
                  <a:txBody>
                    <a:bodyPr/>
                    <a:lstStyle/>
                    <a:p>
                      <a:endParaRPr lang="en-US" sz="1200" dirty="0">
                        <a:solidFill>
                          <a:schemeClr val="tx1"/>
                        </a:solidFill>
                      </a:endParaRPr>
                    </a:p>
                  </a:txBody>
                  <a:tcPr/>
                </a:tc>
                <a:tc>
                  <a:txBody>
                    <a:bodyPr/>
                    <a:lstStyle/>
                    <a:p>
                      <a:endParaRPr lang="en-US" sz="1200">
                        <a:solidFill>
                          <a:schemeClr val="tx1"/>
                        </a:solidFill>
                      </a:endParaRPr>
                    </a:p>
                  </a:txBody>
                  <a:tcPr/>
                </a:tc>
                <a:tc>
                  <a:txBody>
                    <a:bodyPr/>
                    <a:lstStyle/>
                    <a:p>
                      <a:r>
                        <a:rPr lang="en-US" sz="1200" dirty="0">
                          <a:solidFill>
                            <a:schemeClr val="tx1"/>
                          </a:solidFill>
                        </a:rPr>
                        <a:t>0.53</a:t>
                      </a:r>
                    </a:p>
                  </a:txBody>
                  <a:tcPr/>
                </a:tc>
                <a:extLst>
                  <a:ext uri="{0D108BD9-81ED-4DB2-BD59-A6C34878D82A}">
                    <a16:rowId xmlns:a16="http://schemas.microsoft.com/office/drawing/2014/main" val="3137066645"/>
                  </a:ext>
                </a:extLst>
              </a:tr>
              <a:tr h="1373930">
                <a:tc>
                  <a:txBody>
                    <a:bodyPr/>
                    <a:lstStyle/>
                    <a:p>
                      <a:r>
                        <a:rPr lang="en-US" sz="1200" dirty="0">
                          <a:solidFill>
                            <a:schemeClr val="tx1"/>
                          </a:solidFill>
                        </a:rPr>
                        <a:t>All gene -module scores</a:t>
                      </a: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r>
                        <a:rPr lang="en-US" sz="1200" dirty="0">
                          <a:solidFill>
                            <a:schemeClr val="tx1"/>
                          </a:solidFill>
                        </a:rPr>
                        <a:t>0.58</a:t>
                      </a:r>
                    </a:p>
                  </a:txBody>
                  <a:tcPr/>
                </a:tc>
                <a:extLst>
                  <a:ext uri="{0D108BD9-81ED-4DB2-BD59-A6C34878D82A}">
                    <a16:rowId xmlns:a16="http://schemas.microsoft.com/office/drawing/2014/main" val="2988663203"/>
                  </a:ext>
                </a:extLst>
              </a:tr>
              <a:tr h="1293934">
                <a:tc>
                  <a:txBody>
                    <a:bodyPr/>
                    <a:lstStyle/>
                    <a:p>
                      <a:r>
                        <a:rPr lang="en-US" sz="1200" dirty="0">
                          <a:solidFill>
                            <a:schemeClr val="tx1"/>
                          </a:solidFill>
                        </a:rPr>
                        <a:t>Gene - top NASH module scores</a:t>
                      </a:r>
                    </a:p>
                  </a:txBody>
                  <a:tcPr/>
                </a:tc>
                <a:tc>
                  <a:txBody>
                    <a:bodyPr/>
                    <a:lstStyle/>
                    <a:p>
                      <a:endParaRPr lang="en-US" sz="1200">
                        <a:solidFill>
                          <a:schemeClr val="tx1"/>
                        </a:solidFill>
                      </a:endParaRPr>
                    </a:p>
                  </a:txBody>
                  <a:tcPr/>
                </a:tc>
                <a:tc>
                  <a:txBody>
                    <a:bodyPr/>
                    <a:lstStyle/>
                    <a:p>
                      <a:endParaRPr lang="en-US" sz="1200" dirty="0">
                        <a:solidFill>
                          <a:schemeClr val="tx1"/>
                        </a:solidFill>
                      </a:endParaRPr>
                    </a:p>
                  </a:txBody>
                  <a:tcPr/>
                </a:tc>
                <a:tc>
                  <a:txBody>
                    <a:bodyPr/>
                    <a:lstStyle/>
                    <a:p>
                      <a:r>
                        <a:rPr lang="en-US" sz="1200" dirty="0">
                          <a:solidFill>
                            <a:schemeClr val="tx1"/>
                          </a:solidFill>
                        </a:rPr>
                        <a:t>0.56</a:t>
                      </a:r>
                    </a:p>
                  </a:txBody>
                  <a:tcPr>
                    <a:solidFill>
                      <a:schemeClr val="bg1"/>
                    </a:solidFill>
                  </a:tcPr>
                </a:tc>
                <a:extLst>
                  <a:ext uri="{0D108BD9-81ED-4DB2-BD59-A6C34878D82A}">
                    <a16:rowId xmlns:a16="http://schemas.microsoft.com/office/drawing/2014/main" val="2317313264"/>
                  </a:ext>
                </a:extLst>
              </a:tr>
            </a:tbl>
          </a:graphicData>
        </a:graphic>
      </p:graphicFrame>
      <p:pic>
        <p:nvPicPr>
          <p:cNvPr id="9" name="Picture 8" descr="Chart, line chart&#10;&#10;Description automatically generated">
            <a:extLst>
              <a:ext uri="{FF2B5EF4-FFF2-40B4-BE49-F238E27FC236}">
                <a16:creationId xmlns:a16="http://schemas.microsoft.com/office/drawing/2014/main" id="{DA1B5C9F-4BCD-5A45-94B9-9C8B541B37B7}"/>
              </a:ext>
            </a:extLst>
          </p:cNvPr>
          <p:cNvPicPr>
            <a:picLocks noChangeAspect="1"/>
          </p:cNvPicPr>
          <p:nvPr/>
        </p:nvPicPr>
        <p:blipFill>
          <a:blip r:embed="rId3"/>
          <a:stretch>
            <a:fillRect/>
          </a:stretch>
        </p:blipFill>
        <p:spPr>
          <a:xfrm>
            <a:off x="1939020" y="2397590"/>
            <a:ext cx="1972398" cy="1314932"/>
          </a:xfrm>
          <a:prstGeom prst="rect">
            <a:avLst/>
          </a:prstGeom>
        </p:spPr>
      </p:pic>
      <p:pic>
        <p:nvPicPr>
          <p:cNvPr id="15" name="Picture 14" descr="Chart, line chart&#10;&#10;Description automatically generated">
            <a:extLst>
              <a:ext uri="{FF2B5EF4-FFF2-40B4-BE49-F238E27FC236}">
                <a16:creationId xmlns:a16="http://schemas.microsoft.com/office/drawing/2014/main" id="{6B62A2CE-1EFA-864B-A062-C5DE5AACF408}"/>
              </a:ext>
            </a:extLst>
          </p:cNvPr>
          <p:cNvPicPr>
            <a:picLocks noChangeAspect="1"/>
          </p:cNvPicPr>
          <p:nvPr/>
        </p:nvPicPr>
        <p:blipFill>
          <a:blip r:embed="rId4"/>
          <a:stretch>
            <a:fillRect/>
          </a:stretch>
        </p:blipFill>
        <p:spPr>
          <a:xfrm>
            <a:off x="1939019" y="1005285"/>
            <a:ext cx="1972399" cy="1314932"/>
          </a:xfrm>
          <a:prstGeom prst="rect">
            <a:avLst/>
          </a:prstGeom>
        </p:spPr>
      </p:pic>
      <p:pic>
        <p:nvPicPr>
          <p:cNvPr id="21" name="Picture 20" descr="Chart, line chart&#10;&#10;Description automatically generated">
            <a:extLst>
              <a:ext uri="{FF2B5EF4-FFF2-40B4-BE49-F238E27FC236}">
                <a16:creationId xmlns:a16="http://schemas.microsoft.com/office/drawing/2014/main" id="{C516C2FD-23F9-4547-924A-CC54CA464109}"/>
              </a:ext>
            </a:extLst>
          </p:cNvPr>
          <p:cNvPicPr>
            <a:picLocks noChangeAspect="1"/>
          </p:cNvPicPr>
          <p:nvPr/>
        </p:nvPicPr>
        <p:blipFill>
          <a:blip r:embed="rId5"/>
          <a:stretch>
            <a:fillRect/>
          </a:stretch>
        </p:blipFill>
        <p:spPr>
          <a:xfrm>
            <a:off x="2032366" y="3735384"/>
            <a:ext cx="1972398" cy="1314932"/>
          </a:xfrm>
          <a:prstGeom prst="rect">
            <a:avLst/>
          </a:prstGeom>
        </p:spPr>
      </p:pic>
      <p:pic>
        <p:nvPicPr>
          <p:cNvPr id="23" name="Picture 22" descr="Chart, line chart&#10;&#10;Description automatically generated">
            <a:extLst>
              <a:ext uri="{FF2B5EF4-FFF2-40B4-BE49-F238E27FC236}">
                <a16:creationId xmlns:a16="http://schemas.microsoft.com/office/drawing/2014/main" id="{45C53855-F4B0-DC44-A22D-E5915E9BC1C9}"/>
              </a:ext>
            </a:extLst>
          </p:cNvPr>
          <p:cNvPicPr>
            <a:picLocks noChangeAspect="1"/>
          </p:cNvPicPr>
          <p:nvPr/>
        </p:nvPicPr>
        <p:blipFill>
          <a:blip r:embed="rId6"/>
          <a:stretch>
            <a:fillRect/>
          </a:stretch>
        </p:blipFill>
        <p:spPr>
          <a:xfrm>
            <a:off x="5139236" y="3782180"/>
            <a:ext cx="1972398" cy="1314932"/>
          </a:xfrm>
          <a:prstGeom prst="rect">
            <a:avLst/>
          </a:prstGeom>
        </p:spPr>
      </p:pic>
      <p:pic>
        <p:nvPicPr>
          <p:cNvPr id="25" name="Picture 24" descr="Chart, line chart&#10;&#10;Description automatically generated">
            <a:extLst>
              <a:ext uri="{FF2B5EF4-FFF2-40B4-BE49-F238E27FC236}">
                <a16:creationId xmlns:a16="http://schemas.microsoft.com/office/drawing/2014/main" id="{0A150226-0A8A-9E4A-9F3D-36B3597CD3AC}"/>
              </a:ext>
            </a:extLst>
          </p:cNvPr>
          <p:cNvPicPr>
            <a:picLocks noChangeAspect="1"/>
          </p:cNvPicPr>
          <p:nvPr/>
        </p:nvPicPr>
        <p:blipFill>
          <a:blip r:embed="rId7"/>
          <a:stretch>
            <a:fillRect/>
          </a:stretch>
        </p:blipFill>
        <p:spPr>
          <a:xfrm>
            <a:off x="5139236" y="1013000"/>
            <a:ext cx="1972398" cy="1314932"/>
          </a:xfrm>
          <a:prstGeom prst="rect">
            <a:avLst/>
          </a:prstGeom>
        </p:spPr>
      </p:pic>
      <p:pic>
        <p:nvPicPr>
          <p:cNvPr id="27" name="Picture 26" descr="Chart, line chart&#10;&#10;Description automatically generated">
            <a:extLst>
              <a:ext uri="{FF2B5EF4-FFF2-40B4-BE49-F238E27FC236}">
                <a16:creationId xmlns:a16="http://schemas.microsoft.com/office/drawing/2014/main" id="{9EE1F32F-1B85-6E45-915B-C7EAB90D7974}"/>
              </a:ext>
            </a:extLst>
          </p:cNvPr>
          <p:cNvPicPr>
            <a:picLocks noChangeAspect="1"/>
          </p:cNvPicPr>
          <p:nvPr/>
        </p:nvPicPr>
        <p:blipFill>
          <a:blip r:embed="rId8"/>
          <a:stretch>
            <a:fillRect/>
          </a:stretch>
        </p:blipFill>
        <p:spPr>
          <a:xfrm>
            <a:off x="5139236" y="2420452"/>
            <a:ext cx="1972398" cy="1314932"/>
          </a:xfrm>
          <a:prstGeom prst="rect">
            <a:avLst/>
          </a:prstGeom>
        </p:spPr>
      </p:pic>
    </p:spTree>
    <p:extLst>
      <p:ext uri="{BB962C8B-B14F-4D97-AF65-F5344CB8AC3E}">
        <p14:creationId xmlns:p14="http://schemas.microsoft.com/office/powerpoint/2010/main" val="3759852487"/>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56DA6-7312-7F45-BEBD-2DEEAD6FA916}"/>
              </a:ext>
            </a:extLst>
          </p:cNvPr>
          <p:cNvSpPr>
            <a:spLocks noGrp="1"/>
          </p:cNvSpPr>
          <p:nvPr>
            <p:ph type="title"/>
          </p:nvPr>
        </p:nvSpPr>
        <p:spPr/>
        <p:txBody>
          <a:bodyPr/>
          <a:lstStyle/>
          <a:p>
            <a:r>
              <a:rPr lang="en-US" dirty="0"/>
              <a:t>Ranking drugs by similarity to NASH mouse genes</a:t>
            </a:r>
          </a:p>
        </p:txBody>
      </p:sp>
      <p:sp>
        <p:nvSpPr>
          <p:cNvPr id="45" name="TextBox 44">
            <a:extLst>
              <a:ext uri="{FF2B5EF4-FFF2-40B4-BE49-F238E27FC236}">
                <a16:creationId xmlns:a16="http://schemas.microsoft.com/office/drawing/2014/main" id="{9FEF5DA5-035F-2F40-9472-4C42883B1A9E}"/>
              </a:ext>
            </a:extLst>
          </p:cNvPr>
          <p:cNvSpPr txBox="1"/>
          <p:nvPr/>
        </p:nvSpPr>
        <p:spPr>
          <a:xfrm>
            <a:off x="1620721" y="1257449"/>
            <a:ext cx="3709363" cy="369332"/>
          </a:xfrm>
          <a:prstGeom prst="rect">
            <a:avLst/>
          </a:prstGeom>
          <a:noFill/>
        </p:spPr>
        <p:txBody>
          <a:bodyPr wrap="square" rtlCol="0">
            <a:spAutoFit/>
          </a:bodyPr>
          <a:lstStyle/>
          <a:p>
            <a:r>
              <a:rPr lang="en-US" dirty="0"/>
              <a:t>NASH mouse genes</a:t>
            </a:r>
          </a:p>
        </p:txBody>
      </p:sp>
      <p:pic>
        <p:nvPicPr>
          <p:cNvPr id="51" name="Picture 50" descr="Chart, bar chart&#10;&#10;Description automatically generated">
            <a:extLst>
              <a:ext uri="{FF2B5EF4-FFF2-40B4-BE49-F238E27FC236}">
                <a16:creationId xmlns:a16="http://schemas.microsoft.com/office/drawing/2014/main" id="{B706C906-634C-9640-B85F-9E1853252442}"/>
              </a:ext>
            </a:extLst>
          </p:cNvPr>
          <p:cNvPicPr>
            <a:picLocks noChangeAspect="1"/>
          </p:cNvPicPr>
          <p:nvPr/>
        </p:nvPicPr>
        <p:blipFill>
          <a:blip r:embed="rId3"/>
          <a:stretch>
            <a:fillRect/>
          </a:stretch>
        </p:blipFill>
        <p:spPr>
          <a:xfrm>
            <a:off x="642087" y="1626781"/>
            <a:ext cx="3929913" cy="2619941"/>
          </a:xfrm>
          <a:prstGeom prst="rect">
            <a:avLst/>
          </a:prstGeom>
        </p:spPr>
      </p:pic>
      <p:pic>
        <p:nvPicPr>
          <p:cNvPr id="53" name="Picture 52" descr="Chart, bar chart&#10;&#10;Description automatically generated">
            <a:extLst>
              <a:ext uri="{FF2B5EF4-FFF2-40B4-BE49-F238E27FC236}">
                <a16:creationId xmlns:a16="http://schemas.microsoft.com/office/drawing/2014/main" id="{4DF6C30D-8DE6-2349-BFA8-4340C5A21C8F}"/>
              </a:ext>
            </a:extLst>
          </p:cNvPr>
          <p:cNvPicPr>
            <a:picLocks noChangeAspect="1"/>
          </p:cNvPicPr>
          <p:nvPr/>
        </p:nvPicPr>
        <p:blipFill>
          <a:blip r:embed="rId4"/>
          <a:stretch>
            <a:fillRect/>
          </a:stretch>
        </p:blipFill>
        <p:spPr>
          <a:xfrm>
            <a:off x="4802707" y="1626781"/>
            <a:ext cx="3929913" cy="2619942"/>
          </a:xfrm>
          <a:prstGeom prst="rect">
            <a:avLst/>
          </a:prstGeom>
        </p:spPr>
      </p:pic>
      <p:sp>
        <p:nvSpPr>
          <p:cNvPr id="54" name="TextBox 53">
            <a:extLst>
              <a:ext uri="{FF2B5EF4-FFF2-40B4-BE49-F238E27FC236}">
                <a16:creationId xmlns:a16="http://schemas.microsoft.com/office/drawing/2014/main" id="{F9D209B4-1DFC-0A41-8FD7-DC0C74DE9867}"/>
              </a:ext>
            </a:extLst>
          </p:cNvPr>
          <p:cNvSpPr txBox="1"/>
          <p:nvPr/>
        </p:nvSpPr>
        <p:spPr>
          <a:xfrm>
            <a:off x="5857461" y="1257449"/>
            <a:ext cx="2069797" cy="369332"/>
          </a:xfrm>
          <a:prstGeom prst="rect">
            <a:avLst/>
          </a:prstGeom>
          <a:noFill/>
        </p:spPr>
        <p:txBody>
          <a:bodyPr wrap="none" rtlCol="0">
            <a:spAutoFit/>
          </a:bodyPr>
          <a:lstStyle/>
          <a:p>
            <a:r>
              <a:rPr lang="en-US" dirty="0"/>
              <a:t>Known NASH genes</a:t>
            </a:r>
          </a:p>
        </p:txBody>
      </p:sp>
    </p:spTree>
    <p:extLst>
      <p:ext uri="{BB962C8B-B14F-4D97-AF65-F5344CB8AC3E}">
        <p14:creationId xmlns:p14="http://schemas.microsoft.com/office/powerpoint/2010/main" val="33097341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descr="Chart, scatter chart&#10;&#10;Description automatically generated">
            <a:extLst>
              <a:ext uri="{FF2B5EF4-FFF2-40B4-BE49-F238E27FC236}">
                <a16:creationId xmlns:a16="http://schemas.microsoft.com/office/drawing/2014/main" id="{505C87EB-1201-E249-A8D5-F9EF60D555F1}"/>
              </a:ext>
            </a:extLst>
          </p:cNvPr>
          <p:cNvPicPr>
            <a:picLocks noGrp="1" noChangeAspect="1"/>
          </p:cNvPicPr>
          <p:nvPr>
            <p:ph sz="quarter" idx="10"/>
          </p:nvPr>
        </p:nvPicPr>
        <p:blipFill>
          <a:blip r:embed="rId3"/>
          <a:stretch>
            <a:fillRect/>
          </a:stretch>
        </p:blipFill>
        <p:spPr>
          <a:xfrm>
            <a:off x="876950" y="847565"/>
            <a:ext cx="4006771" cy="2175808"/>
          </a:xfrm>
        </p:spPr>
      </p:pic>
      <p:pic>
        <p:nvPicPr>
          <p:cNvPr id="8" name="Content Placeholder 7" descr="Chart, scatter chart&#10;&#10;Description automatically generated">
            <a:extLst>
              <a:ext uri="{FF2B5EF4-FFF2-40B4-BE49-F238E27FC236}">
                <a16:creationId xmlns:a16="http://schemas.microsoft.com/office/drawing/2014/main" id="{0053E6C9-1B08-2844-A78A-26C658D51EFE}"/>
              </a:ext>
            </a:extLst>
          </p:cNvPr>
          <p:cNvPicPr>
            <a:picLocks noGrp="1" noChangeAspect="1"/>
          </p:cNvPicPr>
          <p:nvPr>
            <p:ph sz="quarter" idx="11"/>
          </p:nvPr>
        </p:nvPicPr>
        <p:blipFill>
          <a:blip r:embed="rId4"/>
          <a:stretch>
            <a:fillRect/>
          </a:stretch>
        </p:blipFill>
        <p:spPr>
          <a:xfrm>
            <a:off x="5233661" y="847565"/>
            <a:ext cx="3848230" cy="2120127"/>
          </a:xfrm>
        </p:spPr>
      </p:pic>
      <p:pic>
        <p:nvPicPr>
          <p:cNvPr id="10" name="Content Placeholder 9" descr="Chart, scatter chart&#10;&#10;Description automatically generated">
            <a:extLst>
              <a:ext uri="{FF2B5EF4-FFF2-40B4-BE49-F238E27FC236}">
                <a16:creationId xmlns:a16="http://schemas.microsoft.com/office/drawing/2014/main" id="{625C0913-51D6-D647-9A87-F72E42C00ED4}"/>
              </a:ext>
            </a:extLst>
          </p:cNvPr>
          <p:cNvPicPr>
            <a:picLocks noGrp="1" noChangeAspect="1"/>
          </p:cNvPicPr>
          <p:nvPr>
            <p:ph sz="quarter" idx="12"/>
          </p:nvPr>
        </p:nvPicPr>
        <p:blipFill>
          <a:blip r:embed="rId5"/>
          <a:stretch>
            <a:fillRect/>
          </a:stretch>
        </p:blipFill>
        <p:spPr>
          <a:xfrm>
            <a:off x="948776" y="2967692"/>
            <a:ext cx="4006770" cy="2175808"/>
          </a:xfrm>
        </p:spPr>
      </p:pic>
      <p:sp>
        <p:nvSpPr>
          <p:cNvPr id="6" name="Title 1">
            <a:extLst>
              <a:ext uri="{FF2B5EF4-FFF2-40B4-BE49-F238E27FC236}">
                <a16:creationId xmlns:a16="http://schemas.microsoft.com/office/drawing/2014/main" id="{8850966E-8298-4446-998A-6BA2E2A07BDF}"/>
              </a:ext>
            </a:extLst>
          </p:cNvPr>
          <p:cNvSpPr>
            <a:spLocks noGrp="1"/>
          </p:cNvSpPr>
          <p:nvPr>
            <p:ph type="title"/>
          </p:nvPr>
        </p:nvSpPr>
        <p:spPr/>
        <p:txBody>
          <a:bodyPr/>
          <a:lstStyle/>
          <a:p>
            <a:r>
              <a:rPr lang="en-US" dirty="0"/>
              <a:t>Key genes to drug response</a:t>
            </a:r>
          </a:p>
        </p:txBody>
      </p:sp>
      <p:sp>
        <p:nvSpPr>
          <p:cNvPr id="16" name="TextBox 15">
            <a:extLst>
              <a:ext uri="{FF2B5EF4-FFF2-40B4-BE49-F238E27FC236}">
                <a16:creationId xmlns:a16="http://schemas.microsoft.com/office/drawing/2014/main" id="{C81FE788-09A3-6E47-81DB-C9D1970018C1}"/>
              </a:ext>
            </a:extLst>
          </p:cNvPr>
          <p:cNvSpPr txBox="1"/>
          <p:nvPr/>
        </p:nvSpPr>
        <p:spPr>
          <a:xfrm>
            <a:off x="5233661" y="3126658"/>
            <a:ext cx="3664533" cy="1600438"/>
          </a:xfrm>
          <a:prstGeom prst="rect">
            <a:avLst/>
          </a:prstGeom>
          <a:noFill/>
        </p:spPr>
        <p:txBody>
          <a:bodyPr wrap="square" rtlCol="0">
            <a:spAutoFit/>
          </a:bodyPr>
          <a:lstStyle/>
          <a:p>
            <a:r>
              <a:rPr lang="en-US" sz="1400" b="1" dirty="0"/>
              <a:t>ELOVL2: </a:t>
            </a:r>
            <a:r>
              <a:rPr lang="en-US" sz="1400" dirty="0"/>
              <a:t>catalyzes rate limiting reaction in synthesis of LC-PUFAs</a:t>
            </a:r>
          </a:p>
          <a:p>
            <a:endParaRPr lang="en-US" sz="1400" dirty="0"/>
          </a:p>
          <a:p>
            <a:r>
              <a:rPr lang="en-US" sz="1400" b="1" dirty="0"/>
              <a:t>ACSL1: </a:t>
            </a:r>
            <a:r>
              <a:rPr lang="en-US" sz="1400" dirty="0"/>
              <a:t>plays role in lipid biosynthesis and fatty acid degradation</a:t>
            </a:r>
          </a:p>
          <a:p>
            <a:endParaRPr lang="en-US" sz="1400" dirty="0"/>
          </a:p>
          <a:p>
            <a:r>
              <a:rPr lang="en-US" sz="1400" b="1" dirty="0"/>
              <a:t>DHCR24:</a:t>
            </a:r>
            <a:r>
              <a:rPr lang="en-US" sz="1400" dirty="0"/>
              <a:t> involved in cholesterol biosynthesis</a:t>
            </a:r>
            <a:endParaRPr lang="en-US" sz="1400" b="1" dirty="0"/>
          </a:p>
        </p:txBody>
      </p:sp>
    </p:spTree>
    <p:extLst>
      <p:ext uri="{BB962C8B-B14F-4D97-AF65-F5344CB8AC3E}">
        <p14:creationId xmlns:p14="http://schemas.microsoft.com/office/powerpoint/2010/main" val="40574917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98EF6-41C1-3844-A109-84DAE533F5C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EFEBCD4B-3362-8644-B723-B11D1BA36953}"/>
              </a:ext>
            </a:extLst>
          </p:cNvPr>
          <p:cNvSpPr>
            <a:spLocks noGrp="1"/>
          </p:cNvSpPr>
          <p:nvPr>
            <p:ph sz="quarter" idx="10"/>
          </p:nvPr>
        </p:nvSpPr>
        <p:spPr>
          <a:xfrm>
            <a:off x="1057482" y="3444990"/>
            <a:ext cx="7329434" cy="1679362"/>
          </a:xfrm>
        </p:spPr>
        <p:txBody>
          <a:bodyPr>
            <a:normAutofit/>
          </a:bodyPr>
          <a:lstStyle/>
          <a:p>
            <a:pPr marL="285750" indent="-285750">
              <a:buFont typeface="Arial" panose="020B0604020202020204" pitchFamily="34" charset="0"/>
              <a:buChar char="•"/>
            </a:pPr>
            <a:r>
              <a:rPr lang="en-US" dirty="0"/>
              <a:t>Using our cytokine network, partition set of NASH genes by function and evaluate connections between sets of genes</a:t>
            </a:r>
          </a:p>
          <a:p>
            <a:pPr marL="285750" indent="-285750">
              <a:buFont typeface="Arial" panose="020B0604020202020204" pitchFamily="34" charset="0"/>
              <a:buChar char="•"/>
            </a:pPr>
            <a:r>
              <a:rPr lang="en-US" dirty="0"/>
              <a:t>Continue to collaborate with the </a:t>
            </a:r>
            <a:r>
              <a:rPr lang="en-US" dirty="0" err="1"/>
              <a:t>Svensson</a:t>
            </a:r>
            <a:r>
              <a:rPr lang="en-US" dirty="0"/>
              <a:t> Lab and integrate more experimentally derived data</a:t>
            </a:r>
          </a:p>
        </p:txBody>
      </p:sp>
      <p:sp>
        <p:nvSpPr>
          <p:cNvPr id="6" name="Title 1">
            <a:extLst>
              <a:ext uri="{FF2B5EF4-FFF2-40B4-BE49-F238E27FC236}">
                <a16:creationId xmlns:a16="http://schemas.microsoft.com/office/drawing/2014/main" id="{9E3410B0-6736-9D47-BD93-37B837289879}"/>
              </a:ext>
            </a:extLst>
          </p:cNvPr>
          <p:cNvSpPr txBox="1">
            <a:spLocks/>
          </p:cNvSpPr>
          <p:nvPr/>
        </p:nvSpPr>
        <p:spPr bwMode="auto">
          <a:xfrm>
            <a:off x="868268" y="2956966"/>
            <a:ext cx="7707862" cy="488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bodyPr>
          <a:lstStyle>
            <a:lvl1pPr algn="l" defTabSz="457200" rtl="0" eaLnBrk="1" fontAlgn="base" hangingPunct="1">
              <a:lnSpc>
                <a:spcPct val="85000"/>
              </a:lnSpc>
              <a:spcBef>
                <a:spcPct val="0"/>
              </a:spcBef>
              <a:spcAft>
                <a:spcPct val="0"/>
              </a:spcAft>
              <a:defRPr sz="2400" kern="1200">
                <a:solidFill>
                  <a:schemeClr val="bg2"/>
                </a:solidFill>
                <a:latin typeface="Arial"/>
                <a:ea typeface="ＭＳ Ｐゴシック" charset="0"/>
                <a:cs typeface="ＭＳ Ｐゴシック" charset="0"/>
              </a:defRPr>
            </a:lvl1pPr>
            <a:lvl2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2pPr>
            <a:lvl3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3pPr>
            <a:lvl4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4pPr>
            <a:lvl5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5pPr>
            <a:lvl6pPr marL="4572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6pPr>
            <a:lvl7pPr marL="9144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7pPr>
            <a:lvl8pPr marL="13716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8pPr>
            <a:lvl9pPr marL="18288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9pPr>
          </a:lstStyle>
          <a:p>
            <a:r>
              <a:rPr lang="en-US" dirty="0"/>
              <a:t>Next steps:</a:t>
            </a:r>
          </a:p>
        </p:txBody>
      </p:sp>
      <p:sp>
        <p:nvSpPr>
          <p:cNvPr id="7" name="Content Placeholder 2">
            <a:extLst>
              <a:ext uri="{FF2B5EF4-FFF2-40B4-BE49-F238E27FC236}">
                <a16:creationId xmlns:a16="http://schemas.microsoft.com/office/drawing/2014/main" id="{69EC5B6C-187B-E343-9132-C81BB61C1C5C}"/>
              </a:ext>
            </a:extLst>
          </p:cNvPr>
          <p:cNvSpPr txBox="1">
            <a:spLocks/>
          </p:cNvSpPr>
          <p:nvPr/>
        </p:nvSpPr>
        <p:spPr>
          <a:xfrm>
            <a:off x="1057482" y="847566"/>
            <a:ext cx="7948619" cy="1842626"/>
          </a:xfrm>
          <a:prstGeom prst="rect">
            <a:avLst/>
          </a:prstGeom>
        </p:spPr>
        <p:txBody>
          <a:bodyPr vert="horz" lIns="0" tIns="45720" rIns="0" bIns="45720" rtlCol="0">
            <a:noAutofit/>
          </a:bodyPr>
          <a:lstStyle>
            <a:lvl1pPr marL="342900" indent="-342900" algn="l" defTabSz="457200" rtl="0" eaLnBrk="1" fontAlgn="base" hangingPunct="1">
              <a:spcBef>
                <a:spcPct val="20000"/>
              </a:spcBef>
              <a:spcAft>
                <a:spcPct val="0"/>
              </a:spcAft>
              <a:buClr>
                <a:schemeClr val="bg2"/>
              </a:buClr>
              <a:buFont typeface="Wingdings" pitchFamily="2" charset="2"/>
              <a:defRPr kern="1200" spc="20">
                <a:solidFill>
                  <a:schemeClr val="tx1"/>
                </a:solidFill>
                <a:latin typeface="Arial"/>
                <a:ea typeface="ＭＳ Ｐゴシック" charset="0"/>
                <a:cs typeface="ＭＳ Ｐゴシック" charset="0"/>
              </a:defRPr>
            </a:lvl1pPr>
            <a:lvl2pPr marL="288925" indent="-288925" algn="l" defTabSz="457200" rtl="0" eaLnBrk="1" fontAlgn="base" hangingPunct="1">
              <a:spcBef>
                <a:spcPct val="20000"/>
              </a:spcBef>
              <a:spcAft>
                <a:spcPct val="0"/>
              </a:spcAft>
              <a:buClr>
                <a:schemeClr val="bg2"/>
              </a:buClr>
              <a:buFont typeface="Wingdings" pitchFamily="2" charset="2"/>
              <a:buChar char="§"/>
              <a:defRPr kern="1200">
                <a:solidFill>
                  <a:srgbClr val="595959"/>
                </a:solidFill>
                <a:latin typeface="Arial"/>
                <a:ea typeface="ＭＳ Ｐゴシック" charset="0"/>
                <a:cs typeface="+mn-cs"/>
              </a:defRPr>
            </a:lvl2pPr>
            <a:lvl3pPr marL="569913" indent="-225425" algn="l" defTabSz="457200" rtl="0" eaLnBrk="1" fontAlgn="base" hangingPunct="1">
              <a:spcBef>
                <a:spcPct val="20000"/>
              </a:spcBef>
              <a:spcAft>
                <a:spcPct val="0"/>
              </a:spcAft>
              <a:buClr>
                <a:schemeClr val="bg2"/>
              </a:buClr>
              <a:buSzPct val="102000"/>
              <a:buFont typeface="Source Sans Pro" panose="020F0502020204030204" pitchFamily="34" charset="0"/>
              <a:buChar char="›"/>
              <a:defRPr kern="1200">
                <a:solidFill>
                  <a:srgbClr val="595959"/>
                </a:solidFill>
                <a:latin typeface="Arial"/>
                <a:ea typeface="ＭＳ Ｐゴシック" charset="0"/>
                <a:cs typeface="+mn-cs"/>
              </a:defRPr>
            </a:lvl3pPr>
            <a:lvl4pPr marL="914400" indent="-227013" algn="l" defTabSz="457200" rtl="0" eaLnBrk="1" fontAlgn="base" hangingPunct="1">
              <a:spcBef>
                <a:spcPct val="20000"/>
              </a:spcBef>
              <a:spcAft>
                <a:spcPct val="0"/>
              </a:spcAft>
              <a:buClr>
                <a:schemeClr val="bg2"/>
              </a:buClr>
              <a:buFont typeface="Arial" panose="020B0604020202020204" pitchFamily="34" charset="0"/>
              <a:buChar char="•"/>
              <a:defRPr kern="1200">
                <a:solidFill>
                  <a:srgbClr val="595959"/>
                </a:solidFill>
                <a:latin typeface="Arial"/>
                <a:ea typeface="ＭＳ Ｐゴシック" charset="0"/>
                <a:cs typeface="+mn-cs"/>
              </a:defRPr>
            </a:lvl4pPr>
            <a:lvl5pPr marL="1258888" indent="-227013" algn="l" defTabSz="457200" rtl="0" eaLnBrk="1" fontAlgn="base" hangingPunct="1">
              <a:spcBef>
                <a:spcPct val="20000"/>
              </a:spcBef>
              <a:spcAft>
                <a:spcPct val="0"/>
              </a:spcAft>
              <a:buClr>
                <a:schemeClr val="bg2"/>
              </a:buClr>
              <a:buFont typeface="Source Sans Pro" panose="020F0502020204030204" pitchFamily="34" charset="0"/>
              <a:buChar char="–"/>
              <a:defRPr kern="1200">
                <a:solidFill>
                  <a:srgbClr val="595959"/>
                </a:solidFill>
                <a:latin typeface="Arial"/>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panose="020B0604020202020204" pitchFamily="34" charset="0"/>
              <a:buChar char="•"/>
            </a:pPr>
            <a:r>
              <a:rPr lang="en-US" sz="2000" dirty="0"/>
              <a:t>Gene expression data – find more?</a:t>
            </a:r>
          </a:p>
          <a:p>
            <a:pPr>
              <a:buFont typeface="Arial" panose="020B0604020202020204" pitchFamily="34" charset="0"/>
              <a:buChar char="•"/>
            </a:pPr>
            <a:r>
              <a:rPr lang="en-US" sz="2000" dirty="0"/>
              <a:t>NASH scores from our network model correlate with gene expression in NASH mice</a:t>
            </a:r>
          </a:p>
          <a:p>
            <a:pPr>
              <a:buFont typeface="Arial" panose="020B0604020202020204" pitchFamily="34" charset="0"/>
              <a:buChar char="•"/>
            </a:pPr>
            <a:r>
              <a:rPr lang="en-US" sz="2000" dirty="0"/>
              <a:t>We can identify genes related to known drug targets</a:t>
            </a:r>
          </a:p>
        </p:txBody>
      </p:sp>
    </p:spTree>
    <p:extLst>
      <p:ext uri="{BB962C8B-B14F-4D97-AF65-F5344CB8AC3E}">
        <p14:creationId xmlns:p14="http://schemas.microsoft.com/office/powerpoint/2010/main" val="22564397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7CC79-4EB5-3A4B-8C12-49233466563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28E4E589-B77F-754B-8854-83EA5E7D4813}"/>
              </a:ext>
            </a:extLst>
          </p:cNvPr>
          <p:cNvSpPr>
            <a:spLocks noGrp="1"/>
          </p:cNvSpPr>
          <p:nvPr>
            <p:ph sz="quarter" idx="10"/>
          </p:nvPr>
        </p:nvSpPr>
        <p:spPr>
          <a:xfrm>
            <a:off x="1115924" y="1213486"/>
            <a:ext cx="7700963" cy="2375289"/>
          </a:xfrm>
        </p:spPr>
        <p:txBody>
          <a:bodyPr>
            <a:noAutofit/>
          </a:bodyPr>
          <a:lstStyle/>
          <a:p>
            <a:pPr>
              <a:buAutoNum type="arabicPeriod"/>
            </a:pPr>
            <a:r>
              <a:rPr lang="en-US" sz="2000" dirty="0"/>
              <a:t>Disease stage prediction using pathway scores from gene expression data</a:t>
            </a:r>
          </a:p>
          <a:p>
            <a:pPr>
              <a:buFont typeface="+mj-lt"/>
              <a:buAutoNum type="arabicPeriod"/>
            </a:pPr>
            <a:endParaRPr lang="en-US" sz="2000" dirty="0"/>
          </a:p>
          <a:p>
            <a:pPr>
              <a:buAutoNum type="arabicPeriod"/>
            </a:pPr>
            <a:r>
              <a:rPr lang="en-US" sz="2000" dirty="0"/>
              <a:t>Network embedding methods to identify NASH functional modules</a:t>
            </a:r>
          </a:p>
          <a:p>
            <a:pPr>
              <a:buAutoNum type="arabicPeriod"/>
            </a:pPr>
            <a:endParaRPr lang="en-US" sz="2000" dirty="0"/>
          </a:p>
          <a:p>
            <a:pPr>
              <a:buAutoNum type="arabicPeriod"/>
            </a:pPr>
            <a:r>
              <a:rPr lang="en-US" sz="2000" dirty="0"/>
              <a:t>Predicting NASH biomarkers and validating with experimental data</a:t>
            </a:r>
          </a:p>
        </p:txBody>
      </p:sp>
    </p:spTree>
    <p:extLst>
      <p:ext uri="{BB962C8B-B14F-4D97-AF65-F5344CB8AC3E}">
        <p14:creationId xmlns:p14="http://schemas.microsoft.com/office/powerpoint/2010/main" val="25763860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7CC79-4EB5-3A4B-8C12-49233466563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28E4E589-B77F-754B-8854-83EA5E7D4813}"/>
              </a:ext>
            </a:extLst>
          </p:cNvPr>
          <p:cNvSpPr>
            <a:spLocks noGrp="1"/>
          </p:cNvSpPr>
          <p:nvPr>
            <p:ph sz="quarter" idx="10"/>
          </p:nvPr>
        </p:nvSpPr>
        <p:spPr>
          <a:xfrm>
            <a:off x="1115924" y="1213486"/>
            <a:ext cx="7700963" cy="2375289"/>
          </a:xfrm>
        </p:spPr>
        <p:txBody>
          <a:bodyPr>
            <a:noAutofit/>
          </a:bodyPr>
          <a:lstStyle/>
          <a:p>
            <a:pPr>
              <a:buAutoNum type="arabicPeriod"/>
            </a:pPr>
            <a:r>
              <a:rPr lang="en-US" sz="2000" b="1" dirty="0"/>
              <a:t>Disease stage prediction using gene expression pathway scores</a:t>
            </a:r>
          </a:p>
          <a:p>
            <a:pPr>
              <a:buFont typeface="+mj-lt"/>
              <a:buAutoNum type="arabicPeriod"/>
            </a:pPr>
            <a:endParaRPr lang="en-US" sz="2000" dirty="0"/>
          </a:p>
          <a:p>
            <a:pPr>
              <a:buAutoNum type="arabicPeriod"/>
            </a:pPr>
            <a:r>
              <a:rPr lang="en-US" sz="2000" dirty="0"/>
              <a:t>Network embedding methods to identify NASH functional modules</a:t>
            </a:r>
          </a:p>
          <a:p>
            <a:pPr>
              <a:buAutoNum type="arabicPeriod"/>
            </a:pPr>
            <a:endParaRPr lang="en-US" sz="2000" dirty="0"/>
          </a:p>
          <a:p>
            <a:pPr>
              <a:buAutoNum type="arabicPeriod"/>
            </a:pPr>
            <a:r>
              <a:rPr lang="en-US" sz="2000" dirty="0"/>
              <a:t>Predicting NASH biomarkers and validating with experimental data</a:t>
            </a:r>
          </a:p>
        </p:txBody>
      </p:sp>
    </p:spTree>
    <p:extLst>
      <p:ext uri="{BB962C8B-B14F-4D97-AF65-F5344CB8AC3E}">
        <p14:creationId xmlns:p14="http://schemas.microsoft.com/office/powerpoint/2010/main" val="17237938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1266B-283F-E14F-9003-4C76817B50F3}"/>
              </a:ext>
            </a:extLst>
          </p:cNvPr>
          <p:cNvSpPr>
            <a:spLocks noGrp="1"/>
          </p:cNvSpPr>
          <p:nvPr>
            <p:ph type="title"/>
          </p:nvPr>
        </p:nvSpPr>
        <p:spPr/>
        <p:txBody>
          <a:bodyPr/>
          <a:lstStyle/>
          <a:p>
            <a:r>
              <a:rPr lang="en-US" dirty="0"/>
              <a:t>GEO Microarray Expression Datasets</a:t>
            </a:r>
          </a:p>
        </p:txBody>
      </p:sp>
      <p:graphicFrame>
        <p:nvGraphicFramePr>
          <p:cNvPr id="12" name="Table 11">
            <a:extLst>
              <a:ext uri="{FF2B5EF4-FFF2-40B4-BE49-F238E27FC236}">
                <a16:creationId xmlns:a16="http://schemas.microsoft.com/office/drawing/2014/main" id="{221D9333-4E32-994A-AE57-6C504E9B4DD7}"/>
              </a:ext>
            </a:extLst>
          </p:cNvPr>
          <p:cNvGraphicFramePr>
            <a:graphicFrameLocks noGrp="1"/>
          </p:cNvGraphicFramePr>
          <p:nvPr>
            <p:extLst>
              <p:ext uri="{D42A27DB-BD31-4B8C-83A1-F6EECF244321}">
                <p14:modId xmlns:p14="http://schemas.microsoft.com/office/powerpoint/2010/main" val="1537611353"/>
              </p:ext>
            </p:extLst>
          </p:nvPr>
        </p:nvGraphicFramePr>
        <p:xfrm>
          <a:off x="802916" y="847565"/>
          <a:ext cx="7999581" cy="4092790"/>
        </p:xfrm>
        <a:graphic>
          <a:graphicData uri="http://schemas.openxmlformats.org/drawingml/2006/table">
            <a:tbl>
              <a:tblPr firstRow="1" firstCol="1" lastRow="1" bandRow="1">
                <a:tableStyleId>{3C2FFA5D-87B4-456A-9821-1D502468CF0F}</a:tableStyleId>
              </a:tblPr>
              <a:tblGrid>
                <a:gridCol w="562143">
                  <a:extLst>
                    <a:ext uri="{9D8B030D-6E8A-4147-A177-3AD203B41FA5}">
                      <a16:colId xmlns:a16="http://schemas.microsoft.com/office/drawing/2014/main" val="1820419755"/>
                    </a:ext>
                  </a:extLst>
                </a:gridCol>
                <a:gridCol w="3895452">
                  <a:extLst>
                    <a:ext uri="{9D8B030D-6E8A-4147-A177-3AD203B41FA5}">
                      <a16:colId xmlns:a16="http://schemas.microsoft.com/office/drawing/2014/main" val="3785572791"/>
                    </a:ext>
                  </a:extLst>
                </a:gridCol>
                <a:gridCol w="830317">
                  <a:extLst>
                    <a:ext uri="{9D8B030D-6E8A-4147-A177-3AD203B41FA5}">
                      <a16:colId xmlns:a16="http://schemas.microsoft.com/office/drawing/2014/main" val="2412611368"/>
                    </a:ext>
                  </a:extLst>
                </a:gridCol>
                <a:gridCol w="756745">
                  <a:extLst>
                    <a:ext uri="{9D8B030D-6E8A-4147-A177-3AD203B41FA5}">
                      <a16:colId xmlns:a16="http://schemas.microsoft.com/office/drawing/2014/main" val="507252046"/>
                    </a:ext>
                  </a:extLst>
                </a:gridCol>
                <a:gridCol w="777765">
                  <a:extLst>
                    <a:ext uri="{9D8B030D-6E8A-4147-A177-3AD203B41FA5}">
                      <a16:colId xmlns:a16="http://schemas.microsoft.com/office/drawing/2014/main" val="1512626208"/>
                    </a:ext>
                  </a:extLst>
                </a:gridCol>
                <a:gridCol w="1177159">
                  <a:extLst>
                    <a:ext uri="{9D8B030D-6E8A-4147-A177-3AD203B41FA5}">
                      <a16:colId xmlns:a16="http://schemas.microsoft.com/office/drawing/2014/main" val="305008981"/>
                    </a:ext>
                  </a:extLst>
                </a:gridCol>
              </a:tblGrid>
              <a:tr h="515757">
                <a:tc>
                  <a:txBody>
                    <a:bodyPr/>
                    <a:lstStyle/>
                    <a:p>
                      <a:pPr fontAlgn="t"/>
                      <a:r>
                        <a:rPr lang="en-US" sz="1050" dirty="0">
                          <a:effectLst/>
                        </a:rPr>
                        <a:t> Batch</a:t>
                      </a:r>
                    </a:p>
                  </a:txBody>
                  <a:tcPr marL="84017" marR="84017" marT="84017" marB="84017"/>
                </a:tc>
                <a:tc>
                  <a:txBody>
                    <a:bodyPr/>
                    <a:lstStyle/>
                    <a:p>
                      <a:pPr rtl="0" fontAlgn="t">
                        <a:spcBef>
                          <a:spcPts val="0"/>
                        </a:spcBef>
                        <a:spcAft>
                          <a:spcPts val="0"/>
                        </a:spcAft>
                      </a:pPr>
                      <a:r>
                        <a:rPr lang="en-US" sz="1200" u="none" strike="noStrike" dirty="0">
                          <a:effectLst/>
                        </a:rPr>
                        <a:t>Study</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Total genes</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NASH samples</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NAFLD samples</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Control samples</a:t>
                      </a:r>
                      <a:endParaRPr lang="en-US" sz="1600" dirty="0">
                        <a:effectLst/>
                      </a:endParaRPr>
                    </a:p>
                  </a:txBody>
                  <a:tcPr marL="84017" marR="84017" marT="84017" marB="84017"/>
                </a:tc>
                <a:extLst>
                  <a:ext uri="{0D108BD9-81ED-4DB2-BD59-A6C34878D82A}">
                    <a16:rowId xmlns:a16="http://schemas.microsoft.com/office/drawing/2014/main" val="1003644728"/>
                  </a:ext>
                </a:extLst>
              </a:tr>
              <a:tr h="356232">
                <a:tc>
                  <a:txBody>
                    <a:bodyPr/>
                    <a:lstStyle/>
                    <a:p>
                      <a:pPr algn="ctr" rtl="0" fontAlgn="t">
                        <a:spcBef>
                          <a:spcPts val="0"/>
                        </a:spcBef>
                        <a:spcAft>
                          <a:spcPts val="0"/>
                        </a:spcAft>
                      </a:pPr>
                      <a:r>
                        <a:rPr lang="en-US" sz="1200" u="none" strike="noStrike" dirty="0">
                          <a:effectLst/>
                        </a:rPr>
                        <a:t>1</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Human liver biopsy of different phases from control to NASH (2013)</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 20,876</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18</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14</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41</a:t>
                      </a:r>
                      <a:endParaRPr lang="en-US" sz="1600">
                        <a:effectLst/>
                      </a:endParaRPr>
                    </a:p>
                  </a:txBody>
                  <a:tcPr marL="84017" marR="84017" marT="84017" marB="84017"/>
                </a:tc>
                <a:extLst>
                  <a:ext uri="{0D108BD9-81ED-4DB2-BD59-A6C34878D82A}">
                    <a16:rowId xmlns:a16="http://schemas.microsoft.com/office/drawing/2014/main" val="920235745"/>
                  </a:ext>
                </a:extLst>
              </a:tr>
              <a:tr h="356232">
                <a:tc>
                  <a:txBody>
                    <a:bodyPr/>
                    <a:lstStyle/>
                    <a:p>
                      <a:pPr algn="ctr" rtl="0" fontAlgn="t">
                        <a:spcBef>
                          <a:spcPts val="0"/>
                        </a:spcBef>
                        <a:spcAft>
                          <a:spcPts val="0"/>
                        </a:spcAft>
                      </a:pPr>
                      <a:r>
                        <a:rPr lang="en-US" sz="1200" u="none" strike="noStrike">
                          <a:effectLst/>
                        </a:rPr>
                        <a:t>2</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A Novel Factor Associating with Hepatic Insulin Sensitivity in Humans with Nonalcoholic Fatty Liver Disease (2019)</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15,653</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0</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43</a:t>
                      </a:r>
                      <a:endParaRPr lang="en-US" sz="1600">
                        <a:effectLst/>
                      </a:endParaRPr>
                    </a:p>
                  </a:txBody>
                  <a:tcPr marL="84017" marR="84017" marT="84017" marB="84017"/>
                </a:tc>
                <a:tc>
                  <a:txBody>
                    <a:bodyPr/>
                    <a:lstStyle/>
                    <a:p>
                      <a:pPr rtl="0" fontAlgn="t">
                        <a:spcBef>
                          <a:spcPts val="0"/>
                        </a:spcBef>
                        <a:spcAft>
                          <a:spcPts val="0"/>
                        </a:spcAft>
                      </a:pPr>
                      <a:r>
                        <a:rPr lang="en-US" sz="1200" u="none" strike="noStrike">
                          <a:effectLst/>
                        </a:rPr>
                        <a:t>0</a:t>
                      </a:r>
                      <a:endParaRPr lang="en-US" sz="1600">
                        <a:effectLst/>
                      </a:endParaRPr>
                    </a:p>
                  </a:txBody>
                  <a:tcPr marL="84017" marR="84017" marT="84017" marB="84017"/>
                </a:tc>
                <a:extLst>
                  <a:ext uri="{0D108BD9-81ED-4DB2-BD59-A6C34878D82A}">
                    <a16:rowId xmlns:a16="http://schemas.microsoft.com/office/drawing/2014/main" val="804959664"/>
                  </a:ext>
                </a:extLst>
              </a:tr>
              <a:tr h="356232">
                <a:tc>
                  <a:txBody>
                    <a:bodyPr/>
                    <a:lstStyle/>
                    <a:p>
                      <a:pPr algn="ctr" rtl="0" fontAlgn="t">
                        <a:spcBef>
                          <a:spcPts val="0"/>
                        </a:spcBef>
                        <a:spcAft>
                          <a:spcPts val="0"/>
                        </a:spcAft>
                      </a:pPr>
                      <a:r>
                        <a:rPr lang="en-US" sz="1200" u="none" strike="noStrike">
                          <a:effectLst/>
                        </a:rPr>
                        <a:t>3</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Expression data for Nonalcoholic fatty liver disease patients (2013)</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22,600</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0</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72</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0</a:t>
                      </a:r>
                      <a:endParaRPr lang="en-US" sz="1600">
                        <a:effectLst/>
                      </a:endParaRPr>
                    </a:p>
                  </a:txBody>
                  <a:tcPr marL="84017" marR="84017" marT="84017" marB="84017"/>
                </a:tc>
                <a:extLst>
                  <a:ext uri="{0D108BD9-81ED-4DB2-BD59-A6C34878D82A}">
                    <a16:rowId xmlns:a16="http://schemas.microsoft.com/office/drawing/2014/main" val="2900890918"/>
                  </a:ext>
                </a:extLst>
              </a:tr>
              <a:tr h="356232">
                <a:tc>
                  <a:txBody>
                    <a:bodyPr/>
                    <a:lstStyle/>
                    <a:p>
                      <a:pPr algn="ctr" rtl="0" fontAlgn="t">
                        <a:spcBef>
                          <a:spcPts val="0"/>
                        </a:spcBef>
                        <a:spcAft>
                          <a:spcPts val="0"/>
                        </a:spcAft>
                      </a:pPr>
                      <a:r>
                        <a:rPr lang="en-US" sz="1200" u="none" strike="noStrike" dirty="0">
                          <a:effectLst/>
                        </a:rPr>
                        <a:t>4</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Identify factors associated with preserved hepatic insulin sensitivity despite of hepatic steatosis. (2016)</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15,653</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0</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26</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0</a:t>
                      </a:r>
                      <a:endParaRPr lang="en-US" sz="1600">
                        <a:effectLst/>
                      </a:endParaRPr>
                    </a:p>
                  </a:txBody>
                  <a:tcPr marL="84017" marR="84017" marT="84017" marB="84017"/>
                </a:tc>
                <a:extLst>
                  <a:ext uri="{0D108BD9-81ED-4DB2-BD59-A6C34878D82A}">
                    <a16:rowId xmlns:a16="http://schemas.microsoft.com/office/drawing/2014/main" val="3947820806"/>
                  </a:ext>
                </a:extLst>
              </a:tr>
              <a:tr h="356232">
                <a:tc>
                  <a:txBody>
                    <a:bodyPr/>
                    <a:lstStyle/>
                    <a:p>
                      <a:pPr algn="ctr" rtl="0" fontAlgn="t">
                        <a:spcBef>
                          <a:spcPts val="0"/>
                        </a:spcBef>
                        <a:spcAft>
                          <a:spcPts val="0"/>
                        </a:spcAft>
                      </a:pPr>
                      <a:r>
                        <a:rPr lang="en-US" sz="1200" u="none" strike="noStrike" dirty="0">
                          <a:effectLst/>
                        </a:rPr>
                        <a:t>5</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Nonalcoholic steatohepatitis in adolescents undergoing bariatric surgery (2015)</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21,147</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7</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26</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34</a:t>
                      </a:r>
                      <a:endParaRPr lang="en-US" sz="1600">
                        <a:effectLst/>
                      </a:endParaRPr>
                    </a:p>
                  </a:txBody>
                  <a:tcPr marL="84017" marR="84017" marT="84017" marB="84017"/>
                </a:tc>
                <a:extLst>
                  <a:ext uri="{0D108BD9-81ED-4DB2-BD59-A6C34878D82A}">
                    <a16:rowId xmlns:a16="http://schemas.microsoft.com/office/drawing/2014/main" val="540784242"/>
                  </a:ext>
                </a:extLst>
              </a:tr>
              <a:tr h="356232">
                <a:tc>
                  <a:txBody>
                    <a:bodyPr/>
                    <a:lstStyle/>
                    <a:p>
                      <a:pPr algn="ctr" rtl="0" fontAlgn="t">
                        <a:spcBef>
                          <a:spcPts val="0"/>
                        </a:spcBef>
                        <a:spcAft>
                          <a:spcPts val="0"/>
                        </a:spcAft>
                      </a:pPr>
                      <a:r>
                        <a:rPr lang="en-US" sz="1200" u="none" strike="noStrike" dirty="0">
                          <a:effectLst/>
                        </a:rPr>
                        <a:t>6</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Expression data from liver of obese patients (2017)</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15,653</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104</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0</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0 (44 ‘no nash’)</a:t>
                      </a:r>
                      <a:endParaRPr lang="en-US" sz="1600">
                        <a:effectLst/>
                      </a:endParaRPr>
                    </a:p>
                  </a:txBody>
                  <a:tcPr marL="84017" marR="84017" marT="84017" marB="84017"/>
                </a:tc>
                <a:extLst>
                  <a:ext uri="{0D108BD9-81ED-4DB2-BD59-A6C34878D82A}">
                    <a16:rowId xmlns:a16="http://schemas.microsoft.com/office/drawing/2014/main" val="3375318742"/>
                  </a:ext>
                </a:extLst>
              </a:tr>
              <a:tr h="0">
                <a:tc>
                  <a:txBody>
                    <a:bodyPr/>
                    <a:lstStyle/>
                    <a:p>
                      <a:pPr fontAlgn="t"/>
                      <a:r>
                        <a:rPr lang="en-US" sz="1600" dirty="0">
                          <a:effectLst/>
                        </a:rPr>
                        <a:t> </a:t>
                      </a:r>
                    </a:p>
                  </a:txBody>
                  <a:tcPr marL="84017" marR="84017" marT="84017" marB="84017"/>
                </a:tc>
                <a:tc>
                  <a:txBody>
                    <a:bodyPr/>
                    <a:lstStyle/>
                    <a:p>
                      <a:pPr rtl="0" fontAlgn="t">
                        <a:spcBef>
                          <a:spcPts val="0"/>
                        </a:spcBef>
                        <a:spcAft>
                          <a:spcPts val="0"/>
                        </a:spcAft>
                      </a:pPr>
                      <a:r>
                        <a:rPr lang="en-US" sz="1200" u="none" dirty="0">
                          <a:effectLst/>
                        </a:rPr>
                        <a:t>TOTAL</a:t>
                      </a:r>
                      <a:endParaRPr lang="en-US" sz="1600" u="none" dirty="0">
                        <a:effectLst/>
                      </a:endParaRPr>
                    </a:p>
                  </a:txBody>
                  <a:tcPr marL="84017" marR="84017" marT="84017" marB="84017"/>
                </a:tc>
                <a:tc>
                  <a:txBody>
                    <a:bodyPr/>
                    <a:lstStyle/>
                    <a:p>
                      <a:pPr rtl="0" fontAlgn="t">
                        <a:spcBef>
                          <a:spcPts val="0"/>
                        </a:spcBef>
                        <a:spcAft>
                          <a:spcPts val="0"/>
                        </a:spcAft>
                      </a:pPr>
                      <a:r>
                        <a:rPr lang="en-US" sz="1200" u="none" strike="noStrike" dirty="0">
                          <a:effectLst/>
                        </a:rPr>
                        <a:t>12,435 overlap</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129</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172</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75</a:t>
                      </a:r>
                      <a:endParaRPr lang="en-US" sz="1600" dirty="0">
                        <a:effectLst/>
                      </a:endParaRPr>
                    </a:p>
                  </a:txBody>
                  <a:tcPr marL="84017" marR="84017" marT="84017" marB="84017"/>
                </a:tc>
                <a:extLst>
                  <a:ext uri="{0D108BD9-81ED-4DB2-BD59-A6C34878D82A}">
                    <a16:rowId xmlns:a16="http://schemas.microsoft.com/office/drawing/2014/main" val="2367130168"/>
                  </a:ext>
                </a:extLst>
              </a:tr>
            </a:tbl>
          </a:graphicData>
        </a:graphic>
      </p:graphicFrame>
      <p:sp>
        <p:nvSpPr>
          <p:cNvPr id="13" name="Rectangle 2">
            <a:extLst>
              <a:ext uri="{FF2B5EF4-FFF2-40B4-BE49-F238E27FC236}">
                <a16:creationId xmlns:a16="http://schemas.microsoft.com/office/drawing/2014/main" id="{BFCD1ADD-1B83-104B-8487-E84BE83AD9EE}"/>
              </a:ext>
            </a:extLst>
          </p:cNvPr>
          <p:cNvSpPr>
            <a:spLocks noChangeArrowheads="1"/>
          </p:cNvSpPr>
          <p:nvPr/>
        </p:nvSpPr>
        <p:spPr bwMode="auto">
          <a:xfrm>
            <a:off x="949082" y="96127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2005833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C65F-C10A-0547-A73A-CBE997AE5DD8}"/>
              </a:ext>
            </a:extLst>
          </p:cNvPr>
          <p:cNvSpPr>
            <a:spLocks noGrp="1"/>
          </p:cNvSpPr>
          <p:nvPr>
            <p:ph type="title"/>
          </p:nvPr>
        </p:nvSpPr>
        <p:spPr>
          <a:xfrm>
            <a:off x="948776" y="359541"/>
            <a:ext cx="7707862" cy="488024"/>
          </a:xfrm>
        </p:spPr>
        <p:txBody>
          <a:bodyPr wrap="square" anchor="b">
            <a:normAutofit/>
          </a:bodyPr>
          <a:lstStyle/>
          <a:p>
            <a:r>
              <a:rPr lang="en-US" dirty="0"/>
              <a:t>PROPS</a:t>
            </a:r>
          </a:p>
        </p:txBody>
      </p:sp>
      <p:pic>
        <p:nvPicPr>
          <p:cNvPr id="4" name="New picture">
            <a:extLst>
              <a:ext uri="{FF2B5EF4-FFF2-40B4-BE49-F238E27FC236}">
                <a16:creationId xmlns:a16="http://schemas.microsoft.com/office/drawing/2014/main" id="{4D4F5880-115F-6F4A-BDD3-366F2BF826EF}"/>
              </a:ext>
            </a:extLst>
          </p:cNvPr>
          <p:cNvPicPr>
            <a:picLocks noGrp="1"/>
          </p:cNvPicPr>
          <p:nvPr>
            <p:ph sz="quarter" idx="10"/>
          </p:nvPr>
        </p:nvPicPr>
        <p:blipFill>
          <a:blip r:embed="rId3"/>
          <a:stretch>
            <a:fillRect/>
          </a:stretch>
        </p:blipFill>
        <p:spPr>
          <a:xfrm>
            <a:off x="4310742" y="1028699"/>
            <a:ext cx="4345895" cy="3147649"/>
          </a:xfrm>
          <a:prstGeom prst="rect">
            <a:avLst/>
          </a:prstGeom>
          <a:noFill/>
        </p:spPr>
      </p:pic>
      <p:sp>
        <p:nvSpPr>
          <p:cNvPr id="5" name="TextBox 4">
            <a:extLst>
              <a:ext uri="{FF2B5EF4-FFF2-40B4-BE49-F238E27FC236}">
                <a16:creationId xmlns:a16="http://schemas.microsoft.com/office/drawing/2014/main" id="{E5669156-E73E-6843-8705-63AD040EBE64}"/>
              </a:ext>
            </a:extLst>
          </p:cNvPr>
          <p:cNvSpPr txBox="1"/>
          <p:nvPr/>
        </p:nvSpPr>
        <p:spPr>
          <a:xfrm>
            <a:off x="620486" y="1417588"/>
            <a:ext cx="3690256" cy="2862322"/>
          </a:xfrm>
          <a:prstGeom prst="rect">
            <a:avLst/>
          </a:prstGeom>
          <a:noFill/>
        </p:spPr>
        <p:txBody>
          <a:bodyPr wrap="square" rtlCol="0">
            <a:spAutoFit/>
          </a:bodyPr>
          <a:lstStyle/>
          <a:p>
            <a:pPr marL="285750" indent="-285750">
              <a:buFont typeface="Arial" panose="020B0604020202020204" pitchFamily="34" charset="0"/>
              <a:buChar char="•"/>
            </a:pPr>
            <a:r>
              <a:rPr lang="en-US" dirty="0"/>
              <a:t>PROPS models KEGG pathways as Bayesian networks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Uses gene expression data to parameterize each network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Output: vector of 254 pathway scores for each diseased sample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3A16B2B3-1326-344D-908A-118D1C6B2631}"/>
              </a:ext>
            </a:extLst>
          </p:cNvPr>
          <p:cNvSpPr txBox="1"/>
          <p:nvPr/>
        </p:nvSpPr>
        <p:spPr>
          <a:xfrm>
            <a:off x="3763232" y="4391800"/>
            <a:ext cx="5440913" cy="276999"/>
          </a:xfrm>
          <a:prstGeom prst="rect">
            <a:avLst/>
          </a:prstGeom>
          <a:noFill/>
        </p:spPr>
        <p:txBody>
          <a:bodyPr wrap="none" rtlCol="0">
            <a:spAutoFit/>
          </a:bodyPr>
          <a:lstStyle/>
          <a:p>
            <a:r>
              <a:rPr lang="en-US" sz="1200" dirty="0"/>
              <a:t>Figure from original PROPS paper to classify Crohn’s Disease and Ulcerative Colitis</a:t>
            </a:r>
          </a:p>
        </p:txBody>
      </p:sp>
    </p:spTree>
    <p:extLst>
      <p:ext uri="{BB962C8B-B14F-4D97-AF65-F5344CB8AC3E}">
        <p14:creationId xmlns:p14="http://schemas.microsoft.com/office/powerpoint/2010/main" val="22512508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36BB2-9D0A-584C-AD1C-85EA569FE694}"/>
              </a:ext>
            </a:extLst>
          </p:cNvPr>
          <p:cNvSpPr>
            <a:spLocks noGrp="1"/>
          </p:cNvSpPr>
          <p:nvPr>
            <p:ph type="title"/>
          </p:nvPr>
        </p:nvSpPr>
        <p:spPr/>
        <p:txBody>
          <a:bodyPr/>
          <a:lstStyle/>
          <a:p>
            <a:r>
              <a:rPr lang="en-US" dirty="0"/>
              <a:t>Disease stage classification: Batch effects</a:t>
            </a:r>
          </a:p>
        </p:txBody>
      </p:sp>
      <p:sp>
        <p:nvSpPr>
          <p:cNvPr id="3" name="Content Placeholder 2">
            <a:extLst>
              <a:ext uri="{FF2B5EF4-FFF2-40B4-BE49-F238E27FC236}">
                <a16:creationId xmlns:a16="http://schemas.microsoft.com/office/drawing/2014/main" id="{1D638F51-4298-B044-9256-55B53F6E680D}"/>
              </a:ext>
            </a:extLst>
          </p:cNvPr>
          <p:cNvSpPr>
            <a:spLocks noGrp="1"/>
          </p:cNvSpPr>
          <p:nvPr>
            <p:ph sz="quarter" idx="10"/>
          </p:nvPr>
        </p:nvSpPr>
        <p:spPr>
          <a:xfrm>
            <a:off x="955677" y="908685"/>
            <a:ext cx="7273923" cy="970915"/>
          </a:xfrm>
        </p:spPr>
        <p:txBody>
          <a:bodyPr>
            <a:normAutofit/>
          </a:bodyPr>
          <a:lstStyle/>
          <a:p>
            <a:pPr>
              <a:buFontTx/>
              <a:buChar char="-"/>
            </a:pPr>
            <a:r>
              <a:rPr lang="en-US" dirty="0"/>
              <a:t>Random Forest Classifier: .70 accuracy, .75 AUROC</a:t>
            </a:r>
          </a:p>
          <a:p>
            <a:pPr>
              <a:buFontTx/>
              <a:buChar char="-"/>
            </a:pPr>
            <a:r>
              <a:rPr lang="en-US" dirty="0"/>
              <a:t>Classification seems to be stratified by batch</a:t>
            </a:r>
          </a:p>
        </p:txBody>
      </p:sp>
      <p:graphicFrame>
        <p:nvGraphicFramePr>
          <p:cNvPr id="9" name="Chart 8">
            <a:extLst>
              <a:ext uri="{FF2B5EF4-FFF2-40B4-BE49-F238E27FC236}">
                <a16:creationId xmlns:a16="http://schemas.microsoft.com/office/drawing/2014/main" id="{7A30454E-93B0-574C-80B5-8046F004338A}"/>
              </a:ext>
            </a:extLst>
          </p:cNvPr>
          <p:cNvGraphicFramePr/>
          <p:nvPr>
            <p:extLst>
              <p:ext uri="{D42A27DB-BD31-4B8C-83A1-F6EECF244321}">
                <p14:modId xmlns:p14="http://schemas.microsoft.com/office/powerpoint/2010/main" val="900559537"/>
              </p:ext>
            </p:extLst>
          </p:nvPr>
        </p:nvGraphicFramePr>
        <p:xfrm>
          <a:off x="4375354" y="1730616"/>
          <a:ext cx="4281284" cy="306657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Table 7">
            <a:extLst>
              <a:ext uri="{FF2B5EF4-FFF2-40B4-BE49-F238E27FC236}">
                <a16:creationId xmlns:a16="http://schemas.microsoft.com/office/drawing/2014/main" id="{E64A2779-4906-7B49-8B4D-5A0DE678504A}"/>
              </a:ext>
            </a:extLst>
          </p:cNvPr>
          <p:cNvGraphicFramePr>
            <a:graphicFrameLocks noGrp="1"/>
          </p:cNvGraphicFramePr>
          <p:nvPr>
            <p:extLst>
              <p:ext uri="{D42A27DB-BD31-4B8C-83A1-F6EECF244321}">
                <p14:modId xmlns:p14="http://schemas.microsoft.com/office/powerpoint/2010/main" val="2727804503"/>
              </p:ext>
            </p:extLst>
          </p:nvPr>
        </p:nvGraphicFramePr>
        <p:xfrm>
          <a:off x="818025" y="1859516"/>
          <a:ext cx="3293805" cy="2957755"/>
        </p:xfrm>
        <a:graphic>
          <a:graphicData uri="http://schemas.openxmlformats.org/drawingml/2006/table">
            <a:tbl>
              <a:tblPr firstRow="1" firstCol="1" lastRow="1" bandRow="1">
                <a:tableStyleId>{3C2FFA5D-87B4-456A-9821-1D502468CF0F}</a:tableStyleId>
              </a:tblPr>
              <a:tblGrid>
                <a:gridCol w="565575">
                  <a:extLst>
                    <a:ext uri="{9D8B030D-6E8A-4147-A177-3AD203B41FA5}">
                      <a16:colId xmlns:a16="http://schemas.microsoft.com/office/drawing/2014/main" val="1820419755"/>
                    </a:ext>
                  </a:extLst>
                </a:gridCol>
                <a:gridCol w="761367">
                  <a:extLst>
                    <a:ext uri="{9D8B030D-6E8A-4147-A177-3AD203B41FA5}">
                      <a16:colId xmlns:a16="http://schemas.microsoft.com/office/drawing/2014/main" val="507252046"/>
                    </a:ext>
                  </a:extLst>
                </a:gridCol>
                <a:gridCol w="782514">
                  <a:extLst>
                    <a:ext uri="{9D8B030D-6E8A-4147-A177-3AD203B41FA5}">
                      <a16:colId xmlns:a16="http://schemas.microsoft.com/office/drawing/2014/main" val="1512626208"/>
                    </a:ext>
                  </a:extLst>
                </a:gridCol>
                <a:gridCol w="1184349">
                  <a:extLst>
                    <a:ext uri="{9D8B030D-6E8A-4147-A177-3AD203B41FA5}">
                      <a16:colId xmlns:a16="http://schemas.microsoft.com/office/drawing/2014/main" val="305008981"/>
                    </a:ext>
                  </a:extLst>
                </a:gridCol>
              </a:tblGrid>
              <a:tr h="476393">
                <a:tc>
                  <a:txBody>
                    <a:bodyPr/>
                    <a:lstStyle/>
                    <a:p>
                      <a:pPr fontAlgn="t"/>
                      <a:r>
                        <a:rPr lang="en-US" sz="1100" dirty="0">
                          <a:effectLst/>
                        </a:rPr>
                        <a:t> Batch</a:t>
                      </a:r>
                    </a:p>
                  </a:txBody>
                  <a:tcPr marL="84017" marR="84017" marT="84017" marB="84017"/>
                </a:tc>
                <a:tc>
                  <a:txBody>
                    <a:bodyPr/>
                    <a:lstStyle/>
                    <a:p>
                      <a:pPr rtl="0" fontAlgn="t">
                        <a:spcBef>
                          <a:spcPts val="0"/>
                        </a:spcBef>
                        <a:spcAft>
                          <a:spcPts val="0"/>
                        </a:spcAft>
                      </a:pPr>
                      <a:r>
                        <a:rPr lang="en-US" sz="1100" u="none" strike="noStrike" dirty="0">
                          <a:effectLst/>
                        </a:rPr>
                        <a:t>NASH samples</a:t>
                      </a:r>
                      <a:endParaRPr lang="en-US" sz="1100" dirty="0">
                        <a:effectLst/>
                      </a:endParaRPr>
                    </a:p>
                  </a:txBody>
                  <a:tcPr marL="84017" marR="84017" marT="84017" marB="84017"/>
                </a:tc>
                <a:tc>
                  <a:txBody>
                    <a:bodyPr/>
                    <a:lstStyle/>
                    <a:p>
                      <a:pPr rtl="0" fontAlgn="t">
                        <a:spcBef>
                          <a:spcPts val="0"/>
                        </a:spcBef>
                        <a:spcAft>
                          <a:spcPts val="0"/>
                        </a:spcAft>
                      </a:pPr>
                      <a:r>
                        <a:rPr lang="en-US" sz="1100" u="none" strike="noStrike" dirty="0">
                          <a:effectLst/>
                        </a:rPr>
                        <a:t>NAFLD samples</a:t>
                      </a:r>
                      <a:endParaRPr lang="en-US" sz="1100" dirty="0">
                        <a:effectLst/>
                      </a:endParaRPr>
                    </a:p>
                  </a:txBody>
                  <a:tcPr marL="84017" marR="84017" marT="84017" marB="84017"/>
                </a:tc>
                <a:tc>
                  <a:txBody>
                    <a:bodyPr/>
                    <a:lstStyle/>
                    <a:p>
                      <a:pPr rtl="0" fontAlgn="t">
                        <a:spcBef>
                          <a:spcPts val="0"/>
                        </a:spcBef>
                        <a:spcAft>
                          <a:spcPts val="0"/>
                        </a:spcAft>
                      </a:pPr>
                      <a:r>
                        <a:rPr lang="en-US" sz="1100" u="none" strike="noStrike" dirty="0">
                          <a:effectLst/>
                        </a:rPr>
                        <a:t>Control samples</a:t>
                      </a:r>
                      <a:endParaRPr lang="en-US" sz="1100" dirty="0">
                        <a:effectLst/>
                      </a:endParaRPr>
                    </a:p>
                  </a:txBody>
                  <a:tcPr marL="84017" marR="84017" marT="84017" marB="84017"/>
                </a:tc>
                <a:extLst>
                  <a:ext uri="{0D108BD9-81ED-4DB2-BD59-A6C34878D82A}">
                    <a16:rowId xmlns:a16="http://schemas.microsoft.com/office/drawing/2014/main" val="1003644728"/>
                  </a:ext>
                </a:extLst>
              </a:tr>
              <a:tr h="350914">
                <a:tc>
                  <a:txBody>
                    <a:bodyPr/>
                    <a:lstStyle/>
                    <a:p>
                      <a:pPr algn="ctr" rtl="0" fontAlgn="t">
                        <a:spcBef>
                          <a:spcPts val="0"/>
                        </a:spcBef>
                        <a:spcAft>
                          <a:spcPts val="0"/>
                        </a:spcAft>
                      </a:pPr>
                      <a:r>
                        <a:rPr lang="en-US" sz="1100" u="none" strike="noStrike" dirty="0">
                          <a:effectLst/>
                        </a:rPr>
                        <a:t>1</a:t>
                      </a:r>
                      <a:endParaRPr lang="en-US" sz="1100" dirty="0">
                        <a:effectLst/>
                      </a:endParaRPr>
                    </a:p>
                  </a:txBody>
                  <a:tcPr marL="84017" marR="84017" marT="84017" marB="84017"/>
                </a:tc>
                <a:tc>
                  <a:txBody>
                    <a:bodyPr/>
                    <a:lstStyle/>
                    <a:p>
                      <a:pPr rtl="0" fontAlgn="t">
                        <a:spcBef>
                          <a:spcPts val="0"/>
                        </a:spcBef>
                        <a:spcAft>
                          <a:spcPts val="0"/>
                        </a:spcAft>
                      </a:pPr>
                      <a:r>
                        <a:rPr lang="en-US" sz="1100" u="none" strike="noStrike">
                          <a:effectLst/>
                        </a:rPr>
                        <a:t>18</a:t>
                      </a:r>
                      <a:endParaRPr lang="en-US" sz="1100">
                        <a:effectLst/>
                      </a:endParaRPr>
                    </a:p>
                  </a:txBody>
                  <a:tcPr marL="84017" marR="84017" marT="84017" marB="84017"/>
                </a:tc>
                <a:tc>
                  <a:txBody>
                    <a:bodyPr/>
                    <a:lstStyle/>
                    <a:p>
                      <a:pPr rtl="0" fontAlgn="t">
                        <a:spcBef>
                          <a:spcPts val="0"/>
                        </a:spcBef>
                        <a:spcAft>
                          <a:spcPts val="0"/>
                        </a:spcAft>
                      </a:pPr>
                      <a:r>
                        <a:rPr lang="en-US" sz="1100" u="none" strike="noStrike" dirty="0">
                          <a:effectLst/>
                        </a:rPr>
                        <a:t>14</a:t>
                      </a:r>
                      <a:endParaRPr lang="en-US" sz="1100" dirty="0">
                        <a:effectLst/>
                      </a:endParaRPr>
                    </a:p>
                  </a:txBody>
                  <a:tcPr marL="84017" marR="84017" marT="84017" marB="84017"/>
                </a:tc>
                <a:tc>
                  <a:txBody>
                    <a:bodyPr/>
                    <a:lstStyle/>
                    <a:p>
                      <a:pPr rtl="0" fontAlgn="t">
                        <a:spcBef>
                          <a:spcPts val="0"/>
                        </a:spcBef>
                        <a:spcAft>
                          <a:spcPts val="0"/>
                        </a:spcAft>
                      </a:pPr>
                      <a:r>
                        <a:rPr lang="en-US" sz="1100" u="none" strike="noStrike">
                          <a:effectLst/>
                        </a:rPr>
                        <a:t>41</a:t>
                      </a:r>
                      <a:endParaRPr lang="en-US" sz="1100">
                        <a:effectLst/>
                      </a:endParaRPr>
                    </a:p>
                  </a:txBody>
                  <a:tcPr marL="84017" marR="84017" marT="84017" marB="84017"/>
                </a:tc>
                <a:extLst>
                  <a:ext uri="{0D108BD9-81ED-4DB2-BD59-A6C34878D82A}">
                    <a16:rowId xmlns:a16="http://schemas.microsoft.com/office/drawing/2014/main" val="920235745"/>
                  </a:ext>
                </a:extLst>
              </a:tr>
              <a:tr h="350914">
                <a:tc>
                  <a:txBody>
                    <a:bodyPr/>
                    <a:lstStyle/>
                    <a:p>
                      <a:pPr algn="ctr" rtl="0" fontAlgn="t">
                        <a:spcBef>
                          <a:spcPts val="0"/>
                        </a:spcBef>
                        <a:spcAft>
                          <a:spcPts val="0"/>
                        </a:spcAft>
                      </a:pPr>
                      <a:r>
                        <a:rPr lang="en-US" sz="1100" u="none" strike="noStrike">
                          <a:effectLst/>
                        </a:rPr>
                        <a:t>2</a:t>
                      </a:r>
                      <a:endParaRPr lang="en-US" sz="1100">
                        <a:effectLst/>
                      </a:endParaRPr>
                    </a:p>
                  </a:txBody>
                  <a:tcPr marL="84017" marR="84017" marT="84017" marB="84017"/>
                </a:tc>
                <a:tc>
                  <a:txBody>
                    <a:bodyPr/>
                    <a:lstStyle/>
                    <a:p>
                      <a:pPr rtl="0" fontAlgn="t">
                        <a:spcBef>
                          <a:spcPts val="0"/>
                        </a:spcBef>
                        <a:spcAft>
                          <a:spcPts val="0"/>
                        </a:spcAft>
                      </a:pPr>
                      <a:r>
                        <a:rPr lang="en-US" sz="1100" u="none" strike="noStrike" dirty="0">
                          <a:effectLst/>
                        </a:rPr>
                        <a:t>0</a:t>
                      </a:r>
                      <a:endParaRPr lang="en-US" sz="1100" dirty="0">
                        <a:effectLst/>
                      </a:endParaRPr>
                    </a:p>
                  </a:txBody>
                  <a:tcPr marL="84017" marR="84017" marT="84017" marB="84017"/>
                </a:tc>
                <a:tc>
                  <a:txBody>
                    <a:bodyPr/>
                    <a:lstStyle/>
                    <a:p>
                      <a:pPr rtl="0" fontAlgn="t">
                        <a:spcBef>
                          <a:spcPts val="0"/>
                        </a:spcBef>
                        <a:spcAft>
                          <a:spcPts val="0"/>
                        </a:spcAft>
                      </a:pPr>
                      <a:r>
                        <a:rPr lang="en-US" sz="1100" u="none" strike="noStrike">
                          <a:effectLst/>
                        </a:rPr>
                        <a:t>43</a:t>
                      </a:r>
                      <a:endParaRPr lang="en-US" sz="1100">
                        <a:effectLst/>
                      </a:endParaRPr>
                    </a:p>
                  </a:txBody>
                  <a:tcPr marL="84017" marR="84017" marT="84017" marB="84017"/>
                </a:tc>
                <a:tc>
                  <a:txBody>
                    <a:bodyPr/>
                    <a:lstStyle/>
                    <a:p>
                      <a:pPr rtl="0" fontAlgn="t">
                        <a:spcBef>
                          <a:spcPts val="0"/>
                        </a:spcBef>
                        <a:spcAft>
                          <a:spcPts val="0"/>
                        </a:spcAft>
                      </a:pPr>
                      <a:r>
                        <a:rPr lang="en-US" sz="1100" u="none" strike="noStrike" dirty="0">
                          <a:effectLst/>
                        </a:rPr>
                        <a:t>0</a:t>
                      </a:r>
                      <a:endParaRPr lang="en-US" sz="1100" dirty="0">
                        <a:effectLst/>
                      </a:endParaRPr>
                    </a:p>
                  </a:txBody>
                  <a:tcPr marL="84017" marR="84017" marT="84017" marB="84017"/>
                </a:tc>
                <a:extLst>
                  <a:ext uri="{0D108BD9-81ED-4DB2-BD59-A6C34878D82A}">
                    <a16:rowId xmlns:a16="http://schemas.microsoft.com/office/drawing/2014/main" val="804959664"/>
                  </a:ext>
                </a:extLst>
              </a:tr>
              <a:tr h="350914">
                <a:tc>
                  <a:txBody>
                    <a:bodyPr/>
                    <a:lstStyle/>
                    <a:p>
                      <a:pPr algn="ctr" rtl="0" fontAlgn="t">
                        <a:spcBef>
                          <a:spcPts val="0"/>
                        </a:spcBef>
                        <a:spcAft>
                          <a:spcPts val="0"/>
                        </a:spcAft>
                      </a:pPr>
                      <a:r>
                        <a:rPr lang="en-US" sz="1100" u="none" strike="noStrike">
                          <a:effectLst/>
                        </a:rPr>
                        <a:t>3</a:t>
                      </a:r>
                      <a:endParaRPr lang="en-US" sz="1100">
                        <a:effectLst/>
                      </a:endParaRPr>
                    </a:p>
                  </a:txBody>
                  <a:tcPr marL="84017" marR="84017" marT="84017" marB="84017"/>
                </a:tc>
                <a:tc>
                  <a:txBody>
                    <a:bodyPr/>
                    <a:lstStyle/>
                    <a:p>
                      <a:pPr rtl="0" fontAlgn="t">
                        <a:spcBef>
                          <a:spcPts val="0"/>
                        </a:spcBef>
                        <a:spcAft>
                          <a:spcPts val="0"/>
                        </a:spcAft>
                      </a:pPr>
                      <a:r>
                        <a:rPr lang="en-US" sz="1100" u="none" strike="noStrike" dirty="0">
                          <a:effectLst/>
                        </a:rPr>
                        <a:t>0</a:t>
                      </a:r>
                      <a:endParaRPr lang="en-US" sz="1100" dirty="0">
                        <a:effectLst/>
                      </a:endParaRPr>
                    </a:p>
                  </a:txBody>
                  <a:tcPr marL="84017" marR="84017" marT="84017" marB="84017"/>
                </a:tc>
                <a:tc>
                  <a:txBody>
                    <a:bodyPr/>
                    <a:lstStyle/>
                    <a:p>
                      <a:pPr rtl="0" fontAlgn="t">
                        <a:spcBef>
                          <a:spcPts val="0"/>
                        </a:spcBef>
                        <a:spcAft>
                          <a:spcPts val="0"/>
                        </a:spcAft>
                      </a:pPr>
                      <a:r>
                        <a:rPr lang="en-US" sz="1100" u="none" strike="noStrike" dirty="0">
                          <a:effectLst/>
                        </a:rPr>
                        <a:t>72</a:t>
                      </a:r>
                      <a:endParaRPr lang="en-US" sz="1100" dirty="0">
                        <a:effectLst/>
                      </a:endParaRPr>
                    </a:p>
                  </a:txBody>
                  <a:tcPr marL="84017" marR="84017" marT="84017" marB="84017"/>
                </a:tc>
                <a:tc>
                  <a:txBody>
                    <a:bodyPr/>
                    <a:lstStyle/>
                    <a:p>
                      <a:pPr rtl="0" fontAlgn="t">
                        <a:spcBef>
                          <a:spcPts val="0"/>
                        </a:spcBef>
                        <a:spcAft>
                          <a:spcPts val="0"/>
                        </a:spcAft>
                      </a:pPr>
                      <a:r>
                        <a:rPr lang="en-US" sz="1100" u="none" strike="noStrike">
                          <a:effectLst/>
                        </a:rPr>
                        <a:t>0</a:t>
                      </a:r>
                      <a:endParaRPr lang="en-US" sz="1100">
                        <a:effectLst/>
                      </a:endParaRPr>
                    </a:p>
                  </a:txBody>
                  <a:tcPr marL="84017" marR="84017" marT="84017" marB="84017"/>
                </a:tc>
                <a:extLst>
                  <a:ext uri="{0D108BD9-81ED-4DB2-BD59-A6C34878D82A}">
                    <a16:rowId xmlns:a16="http://schemas.microsoft.com/office/drawing/2014/main" val="2900890918"/>
                  </a:ext>
                </a:extLst>
              </a:tr>
              <a:tr h="350914">
                <a:tc>
                  <a:txBody>
                    <a:bodyPr/>
                    <a:lstStyle/>
                    <a:p>
                      <a:pPr algn="ctr" rtl="0" fontAlgn="t">
                        <a:spcBef>
                          <a:spcPts val="0"/>
                        </a:spcBef>
                        <a:spcAft>
                          <a:spcPts val="0"/>
                        </a:spcAft>
                      </a:pPr>
                      <a:r>
                        <a:rPr lang="en-US" sz="1100" u="none" strike="noStrike" dirty="0">
                          <a:effectLst/>
                        </a:rPr>
                        <a:t>4</a:t>
                      </a:r>
                      <a:endParaRPr lang="en-US" sz="1100" dirty="0">
                        <a:effectLst/>
                      </a:endParaRPr>
                    </a:p>
                  </a:txBody>
                  <a:tcPr marL="84017" marR="84017" marT="84017" marB="84017"/>
                </a:tc>
                <a:tc>
                  <a:txBody>
                    <a:bodyPr/>
                    <a:lstStyle/>
                    <a:p>
                      <a:pPr rtl="0" fontAlgn="t">
                        <a:spcBef>
                          <a:spcPts val="0"/>
                        </a:spcBef>
                        <a:spcAft>
                          <a:spcPts val="0"/>
                        </a:spcAft>
                      </a:pPr>
                      <a:r>
                        <a:rPr lang="en-US" sz="1100" u="none" strike="noStrike">
                          <a:effectLst/>
                        </a:rPr>
                        <a:t>0</a:t>
                      </a:r>
                      <a:endParaRPr lang="en-US" sz="1100">
                        <a:effectLst/>
                      </a:endParaRPr>
                    </a:p>
                  </a:txBody>
                  <a:tcPr marL="84017" marR="84017" marT="84017" marB="84017"/>
                </a:tc>
                <a:tc>
                  <a:txBody>
                    <a:bodyPr/>
                    <a:lstStyle/>
                    <a:p>
                      <a:pPr rtl="0" fontAlgn="t">
                        <a:spcBef>
                          <a:spcPts val="0"/>
                        </a:spcBef>
                        <a:spcAft>
                          <a:spcPts val="0"/>
                        </a:spcAft>
                      </a:pPr>
                      <a:r>
                        <a:rPr lang="en-US" sz="1100" u="none" strike="noStrike" dirty="0">
                          <a:effectLst/>
                        </a:rPr>
                        <a:t>26</a:t>
                      </a:r>
                      <a:endParaRPr lang="en-US" sz="1100" dirty="0">
                        <a:effectLst/>
                      </a:endParaRPr>
                    </a:p>
                  </a:txBody>
                  <a:tcPr marL="84017" marR="84017" marT="84017" marB="84017"/>
                </a:tc>
                <a:tc>
                  <a:txBody>
                    <a:bodyPr/>
                    <a:lstStyle/>
                    <a:p>
                      <a:pPr rtl="0" fontAlgn="t">
                        <a:spcBef>
                          <a:spcPts val="0"/>
                        </a:spcBef>
                        <a:spcAft>
                          <a:spcPts val="0"/>
                        </a:spcAft>
                      </a:pPr>
                      <a:r>
                        <a:rPr lang="en-US" sz="1100" u="none" strike="noStrike" dirty="0">
                          <a:effectLst/>
                        </a:rPr>
                        <a:t>0</a:t>
                      </a:r>
                      <a:endParaRPr lang="en-US" sz="1100" dirty="0">
                        <a:effectLst/>
                      </a:endParaRPr>
                    </a:p>
                  </a:txBody>
                  <a:tcPr marL="84017" marR="84017" marT="84017" marB="84017"/>
                </a:tc>
                <a:extLst>
                  <a:ext uri="{0D108BD9-81ED-4DB2-BD59-A6C34878D82A}">
                    <a16:rowId xmlns:a16="http://schemas.microsoft.com/office/drawing/2014/main" val="3947820806"/>
                  </a:ext>
                </a:extLst>
              </a:tr>
              <a:tr h="350914">
                <a:tc>
                  <a:txBody>
                    <a:bodyPr/>
                    <a:lstStyle/>
                    <a:p>
                      <a:pPr algn="ctr" rtl="0" fontAlgn="t">
                        <a:spcBef>
                          <a:spcPts val="0"/>
                        </a:spcBef>
                        <a:spcAft>
                          <a:spcPts val="0"/>
                        </a:spcAft>
                      </a:pPr>
                      <a:r>
                        <a:rPr lang="en-US" sz="1100" u="none" strike="noStrike" dirty="0">
                          <a:effectLst/>
                        </a:rPr>
                        <a:t>5</a:t>
                      </a:r>
                      <a:endParaRPr lang="en-US" sz="1100" dirty="0">
                        <a:effectLst/>
                      </a:endParaRPr>
                    </a:p>
                  </a:txBody>
                  <a:tcPr marL="84017" marR="84017" marT="84017" marB="84017"/>
                </a:tc>
                <a:tc>
                  <a:txBody>
                    <a:bodyPr/>
                    <a:lstStyle/>
                    <a:p>
                      <a:pPr rtl="0" fontAlgn="t">
                        <a:spcBef>
                          <a:spcPts val="0"/>
                        </a:spcBef>
                        <a:spcAft>
                          <a:spcPts val="0"/>
                        </a:spcAft>
                      </a:pPr>
                      <a:r>
                        <a:rPr lang="en-US" sz="1100" u="none" strike="noStrike">
                          <a:effectLst/>
                        </a:rPr>
                        <a:t>7</a:t>
                      </a:r>
                      <a:endParaRPr lang="en-US" sz="1100">
                        <a:effectLst/>
                      </a:endParaRPr>
                    </a:p>
                  </a:txBody>
                  <a:tcPr marL="84017" marR="84017" marT="84017" marB="84017"/>
                </a:tc>
                <a:tc>
                  <a:txBody>
                    <a:bodyPr/>
                    <a:lstStyle/>
                    <a:p>
                      <a:pPr rtl="0" fontAlgn="t">
                        <a:spcBef>
                          <a:spcPts val="0"/>
                        </a:spcBef>
                        <a:spcAft>
                          <a:spcPts val="0"/>
                        </a:spcAft>
                      </a:pPr>
                      <a:r>
                        <a:rPr lang="en-US" sz="1100" u="none" strike="noStrike" dirty="0">
                          <a:effectLst/>
                        </a:rPr>
                        <a:t>26</a:t>
                      </a:r>
                      <a:endParaRPr lang="en-US" sz="1100" dirty="0">
                        <a:effectLst/>
                      </a:endParaRPr>
                    </a:p>
                  </a:txBody>
                  <a:tcPr marL="84017" marR="84017" marT="84017" marB="84017"/>
                </a:tc>
                <a:tc>
                  <a:txBody>
                    <a:bodyPr/>
                    <a:lstStyle/>
                    <a:p>
                      <a:pPr rtl="0" fontAlgn="t">
                        <a:spcBef>
                          <a:spcPts val="0"/>
                        </a:spcBef>
                        <a:spcAft>
                          <a:spcPts val="0"/>
                        </a:spcAft>
                      </a:pPr>
                      <a:r>
                        <a:rPr lang="en-US" sz="1100" u="none" strike="noStrike">
                          <a:effectLst/>
                        </a:rPr>
                        <a:t>34</a:t>
                      </a:r>
                      <a:endParaRPr lang="en-US" sz="1100">
                        <a:effectLst/>
                      </a:endParaRPr>
                    </a:p>
                  </a:txBody>
                  <a:tcPr marL="84017" marR="84017" marT="84017" marB="84017"/>
                </a:tc>
                <a:extLst>
                  <a:ext uri="{0D108BD9-81ED-4DB2-BD59-A6C34878D82A}">
                    <a16:rowId xmlns:a16="http://schemas.microsoft.com/office/drawing/2014/main" val="540784242"/>
                  </a:ext>
                </a:extLst>
              </a:tr>
              <a:tr h="364197">
                <a:tc>
                  <a:txBody>
                    <a:bodyPr/>
                    <a:lstStyle/>
                    <a:p>
                      <a:pPr algn="ctr" rtl="0" fontAlgn="t">
                        <a:spcBef>
                          <a:spcPts val="0"/>
                        </a:spcBef>
                        <a:spcAft>
                          <a:spcPts val="0"/>
                        </a:spcAft>
                      </a:pPr>
                      <a:r>
                        <a:rPr lang="en-US" sz="1100" u="none" strike="noStrike" dirty="0">
                          <a:effectLst/>
                        </a:rPr>
                        <a:t>6</a:t>
                      </a:r>
                      <a:endParaRPr lang="en-US" sz="1100" dirty="0">
                        <a:effectLst/>
                      </a:endParaRPr>
                    </a:p>
                  </a:txBody>
                  <a:tcPr marL="84017" marR="84017" marT="84017" marB="84017"/>
                </a:tc>
                <a:tc>
                  <a:txBody>
                    <a:bodyPr/>
                    <a:lstStyle/>
                    <a:p>
                      <a:pPr rtl="0" fontAlgn="t">
                        <a:spcBef>
                          <a:spcPts val="0"/>
                        </a:spcBef>
                        <a:spcAft>
                          <a:spcPts val="0"/>
                        </a:spcAft>
                      </a:pPr>
                      <a:r>
                        <a:rPr lang="en-US" sz="1100" u="none" strike="noStrike">
                          <a:effectLst/>
                        </a:rPr>
                        <a:t>104</a:t>
                      </a:r>
                      <a:endParaRPr lang="en-US" sz="1100">
                        <a:effectLst/>
                      </a:endParaRPr>
                    </a:p>
                  </a:txBody>
                  <a:tcPr marL="84017" marR="84017" marT="84017" marB="84017"/>
                </a:tc>
                <a:tc>
                  <a:txBody>
                    <a:bodyPr/>
                    <a:lstStyle/>
                    <a:p>
                      <a:pPr rtl="0" fontAlgn="t">
                        <a:spcBef>
                          <a:spcPts val="0"/>
                        </a:spcBef>
                        <a:spcAft>
                          <a:spcPts val="0"/>
                        </a:spcAft>
                      </a:pPr>
                      <a:r>
                        <a:rPr lang="en-US" sz="1100" u="none" strike="noStrike" dirty="0">
                          <a:effectLst/>
                        </a:rPr>
                        <a:t>0</a:t>
                      </a:r>
                      <a:endParaRPr lang="en-US" sz="1100" dirty="0">
                        <a:effectLst/>
                      </a:endParaRPr>
                    </a:p>
                  </a:txBody>
                  <a:tcPr marL="84017" marR="84017" marT="84017" marB="84017"/>
                </a:tc>
                <a:tc>
                  <a:txBody>
                    <a:bodyPr/>
                    <a:lstStyle/>
                    <a:p>
                      <a:pPr rtl="0" fontAlgn="t">
                        <a:spcBef>
                          <a:spcPts val="0"/>
                        </a:spcBef>
                        <a:spcAft>
                          <a:spcPts val="0"/>
                        </a:spcAft>
                      </a:pPr>
                      <a:r>
                        <a:rPr lang="en-US" sz="1100" u="none" strike="noStrike">
                          <a:effectLst/>
                        </a:rPr>
                        <a:t>0 (44 ‘no nash’)</a:t>
                      </a:r>
                      <a:endParaRPr lang="en-US" sz="1100">
                        <a:effectLst/>
                      </a:endParaRPr>
                    </a:p>
                  </a:txBody>
                  <a:tcPr marL="84017" marR="84017" marT="84017" marB="84017"/>
                </a:tc>
                <a:extLst>
                  <a:ext uri="{0D108BD9-81ED-4DB2-BD59-A6C34878D82A}">
                    <a16:rowId xmlns:a16="http://schemas.microsoft.com/office/drawing/2014/main" val="3375318742"/>
                  </a:ext>
                </a:extLst>
              </a:tr>
              <a:tr h="0">
                <a:tc>
                  <a:txBody>
                    <a:bodyPr/>
                    <a:lstStyle/>
                    <a:p>
                      <a:pPr fontAlgn="t"/>
                      <a:r>
                        <a:rPr lang="en-US" sz="1100" dirty="0">
                          <a:effectLst/>
                        </a:rPr>
                        <a:t> </a:t>
                      </a:r>
                    </a:p>
                  </a:txBody>
                  <a:tcPr marL="84017" marR="84017" marT="84017" marB="84017"/>
                </a:tc>
                <a:tc>
                  <a:txBody>
                    <a:bodyPr/>
                    <a:lstStyle/>
                    <a:p>
                      <a:pPr rtl="0" fontAlgn="t">
                        <a:spcBef>
                          <a:spcPts val="0"/>
                        </a:spcBef>
                        <a:spcAft>
                          <a:spcPts val="0"/>
                        </a:spcAft>
                      </a:pPr>
                      <a:r>
                        <a:rPr lang="en-US" sz="1100" u="none" strike="noStrike" dirty="0">
                          <a:effectLst/>
                        </a:rPr>
                        <a:t>129</a:t>
                      </a:r>
                      <a:endParaRPr lang="en-US" sz="1100" dirty="0">
                        <a:effectLst/>
                      </a:endParaRPr>
                    </a:p>
                  </a:txBody>
                  <a:tcPr marL="84017" marR="84017" marT="84017" marB="84017"/>
                </a:tc>
                <a:tc>
                  <a:txBody>
                    <a:bodyPr/>
                    <a:lstStyle/>
                    <a:p>
                      <a:pPr rtl="0" fontAlgn="t">
                        <a:spcBef>
                          <a:spcPts val="0"/>
                        </a:spcBef>
                        <a:spcAft>
                          <a:spcPts val="0"/>
                        </a:spcAft>
                      </a:pPr>
                      <a:r>
                        <a:rPr lang="en-US" sz="1100" u="none" strike="noStrike" dirty="0">
                          <a:effectLst/>
                        </a:rPr>
                        <a:t>172</a:t>
                      </a:r>
                      <a:endParaRPr lang="en-US" sz="1100" dirty="0">
                        <a:effectLst/>
                      </a:endParaRPr>
                    </a:p>
                  </a:txBody>
                  <a:tcPr marL="84017" marR="84017" marT="84017" marB="84017"/>
                </a:tc>
                <a:tc>
                  <a:txBody>
                    <a:bodyPr/>
                    <a:lstStyle/>
                    <a:p>
                      <a:pPr rtl="0" fontAlgn="t">
                        <a:spcBef>
                          <a:spcPts val="0"/>
                        </a:spcBef>
                        <a:spcAft>
                          <a:spcPts val="0"/>
                        </a:spcAft>
                      </a:pPr>
                      <a:r>
                        <a:rPr lang="en-US" sz="1100" u="none" strike="noStrike" dirty="0">
                          <a:effectLst/>
                        </a:rPr>
                        <a:t>75</a:t>
                      </a:r>
                      <a:endParaRPr lang="en-US" sz="1100" dirty="0">
                        <a:effectLst/>
                      </a:endParaRPr>
                    </a:p>
                  </a:txBody>
                  <a:tcPr marL="84017" marR="84017" marT="84017" marB="84017"/>
                </a:tc>
                <a:extLst>
                  <a:ext uri="{0D108BD9-81ED-4DB2-BD59-A6C34878D82A}">
                    <a16:rowId xmlns:a16="http://schemas.microsoft.com/office/drawing/2014/main" val="2367130168"/>
                  </a:ext>
                </a:extLst>
              </a:tr>
            </a:tbl>
          </a:graphicData>
        </a:graphic>
      </p:graphicFrame>
    </p:spTree>
    <p:extLst>
      <p:ext uri="{BB962C8B-B14F-4D97-AF65-F5344CB8AC3E}">
        <p14:creationId xmlns:p14="http://schemas.microsoft.com/office/powerpoint/2010/main" val="1404047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7CC79-4EB5-3A4B-8C12-49233466563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28E4E589-B77F-754B-8854-83EA5E7D4813}"/>
              </a:ext>
            </a:extLst>
          </p:cNvPr>
          <p:cNvSpPr>
            <a:spLocks noGrp="1"/>
          </p:cNvSpPr>
          <p:nvPr>
            <p:ph sz="quarter" idx="10"/>
          </p:nvPr>
        </p:nvSpPr>
        <p:spPr>
          <a:xfrm>
            <a:off x="1115924" y="1213486"/>
            <a:ext cx="7700963" cy="2375289"/>
          </a:xfrm>
        </p:spPr>
        <p:txBody>
          <a:bodyPr>
            <a:noAutofit/>
          </a:bodyPr>
          <a:lstStyle/>
          <a:p>
            <a:pPr>
              <a:buAutoNum type="arabicPeriod"/>
            </a:pPr>
            <a:r>
              <a:rPr lang="en-US" sz="2000" dirty="0"/>
              <a:t>Disease stage prediction using gene expression pathway scores</a:t>
            </a:r>
          </a:p>
          <a:p>
            <a:pPr>
              <a:buFont typeface="+mj-lt"/>
              <a:buAutoNum type="arabicPeriod"/>
            </a:pPr>
            <a:endParaRPr lang="en-US" sz="2000" dirty="0"/>
          </a:p>
          <a:p>
            <a:pPr>
              <a:buAutoNum type="arabicPeriod"/>
            </a:pPr>
            <a:r>
              <a:rPr lang="en-US" sz="2000" b="1" dirty="0"/>
              <a:t>Network embedding methods to identify NASH functional modules</a:t>
            </a:r>
          </a:p>
          <a:p>
            <a:pPr>
              <a:buAutoNum type="arabicPeriod"/>
            </a:pPr>
            <a:endParaRPr lang="en-US" sz="2000" dirty="0"/>
          </a:p>
          <a:p>
            <a:pPr>
              <a:buAutoNum type="arabicPeriod"/>
            </a:pPr>
            <a:r>
              <a:rPr lang="en-US" sz="2000" dirty="0"/>
              <a:t>Predicting NASH biomarkers and validating with experimental data</a:t>
            </a:r>
          </a:p>
        </p:txBody>
      </p:sp>
    </p:spTree>
    <p:extLst>
      <p:ext uri="{BB962C8B-B14F-4D97-AF65-F5344CB8AC3E}">
        <p14:creationId xmlns:p14="http://schemas.microsoft.com/office/powerpoint/2010/main" val="2322310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Getting started - STRING Help">
            <a:extLst>
              <a:ext uri="{FF2B5EF4-FFF2-40B4-BE49-F238E27FC236}">
                <a16:creationId xmlns:a16="http://schemas.microsoft.com/office/drawing/2014/main" id="{3F171049-773C-1540-B0E8-7133E21745D5}"/>
              </a:ext>
            </a:extLst>
          </p:cNvPr>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170387" y="1487277"/>
            <a:ext cx="2571100" cy="261710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78F7C20-C71F-DC4B-85D1-41CDB6321C3C}"/>
              </a:ext>
            </a:extLst>
          </p:cNvPr>
          <p:cNvSpPr txBox="1"/>
          <p:nvPr/>
        </p:nvSpPr>
        <p:spPr>
          <a:xfrm>
            <a:off x="784607" y="1095903"/>
            <a:ext cx="1026243" cy="338554"/>
          </a:xfrm>
          <a:prstGeom prst="rect">
            <a:avLst/>
          </a:prstGeom>
          <a:noFill/>
        </p:spPr>
        <p:txBody>
          <a:bodyPr wrap="none" rtlCol="0">
            <a:spAutoFit/>
          </a:bodyPr>
          <a:lstStyle/>
          <a:p>
            <a:r>
              <a:rPr lang="en-US" sz="1600" dirty="0"/>
              <a:t>String PPI</a:t>
            </a:r>
          </a:p>
        </p:txBody>
      </p:sp>
      <p:pic>
        <p:nvPicPr>
          <p:cNvPr id="11" name="Graphic 10" descr="Arrow Right">
            <a:extLst>
              <a:ext uri="{FF2B5EF4-FFF2-40B4-BE49-F238E27FC236}">
                <a16:creationId xmlns:a16="http://schemas.microsoft.com/office/drawing/2014/main" id="{1AD4EAA4-8A1C-8347-9A56-E2C8616407E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09349" y="2389785"/>
            <a:ext cx="566527" cy="718781"/>
          </a:xfrm>
          <a:prstGeom prst="rect">
            <a:avLst/>
          </a:prstGeom>
        </p:spPr>
      </p:pic>
      <p:sp>
        <p:nvSpPr>
          <p:cNvPr id="12" name="TextBox 11">
            <a:extLst>
              <a:ext uri="{FF2B5EF4-FFF2-40B4-BE49-F238E27FC236}">
                <a16:creationId xmlns:a16="http://schemas.microsoft.com/office/drawing/2014/main" id="{50E16DCD-B28C-D941-93CF-46B4B26745B2}"/>
              </a:ext>
            </a:extLst>
          </p:cNvPr>
          <p:cNvSpPr txBox="1"/>
          <p:nvPr/>
        </p:nvSpPr>
        <p:spPr>
          <a:xfrm>
            <a:off x="2744513" y="2242980"/>
            <a:ext cx="1183989" cy="307777"/>
          </a:xfrm>
          <a:prstGeom prst="rect">
            <a:avLst/>
          </a:prstGeom>
          <a:noFill/>
        </p:spPr>
        <p:txBody>
          <a:bodyPr wrap="square" rtlCol="0">
            <a:spAutoFit/>
          </a:bodyPr>
          <a:lstStyle/>
          <a:p>
            <a:r>
              <a:rPr lang="en-US" sz="1400" dirty="0"/>
              <a:t>node2vec</a:t>
            </a:r>
          </a:p>
        </p:txBody>
      </p:sp>
      <p:sp>
        <p:nvSpPr>
          <p:cNvPr id="18" name="TextBox 17">
            <a:extLst>
              <a:ext uri="{FF2B5EF4-FFF2-40B4-BE49-F238E27FC236}">
                <a16:creationId xmlns:a16="http://schemas.microsoft.com/office/drawing/2014/main" id="{B3F8EAAE-0C46-4B42-914C-EF38D7DBCBB4}"/>
              </a:ext>
            </a:extLst>
          </p:cNvPr>
          <p:cNvSpPr txBox="1"/>
          <p:nvPr/>
        </p:nvSpPr>
        <p:spPr>
          <a:xfrm>
            <a:off x="3863614" y="4096925"/>
            <a:ext cx="2081019" cy="276999"/>
          </a:xfrm>
          <a:prstGeom prst="rect">
            <a:avLst/>
          </a:prstGeom>
          <a:noFill/>
        </p:spPr>
        <p:txBody>
          <a:bodyPr wrap="none" rtlCol="0">
            <a:spAutoFit/>
          </a:bodyPr>
          <a:lstStyle/>
          <a:p>
            <a:r>
              <a:rPr lang="en-US" sz="1200" dirty="0"/>
              <a:t>14,704 genes x 64 dimensions</a:t>
            </a:r>
          </a:p>
        </p:txBody>
      </p:sp>
      <p:sp>
        <p:nvSpPr>
          <p:cNvPr id="22" name="TextBox 21">
            <a:extLst>
              <a:ext uri="{FF2B5EF4-FFF2-40B4-BE49-F238E27FC236}">
                <a16:creationId xmlns:a16="http://schemas.microsoft.com/office/drawing/2014/main" id="{C0DFC7A7-39D5-224B-A020-B55FEE3F4DA6}"/>
              </a:ext>
            </a:extLst>
          </p:cNvPr>
          <p:cNvSpPr txBox="1"/>
          <p:nvPr/>
        </p:nvSpPr>
        <p:spPr>
          <a:xfrm>
            <a:off x="2711414" y="2887203"/>
            <a:ext cx="1093021" cy="523220"/>
          </a:xfrm>
          <a:prstGeom prst="rect">
            <a:avLst/>
          </a:prstGeom>
          <a:noFill/>
        </p:spPr>
        <p:txBody>
          <a:bodyPr wrap="square" rtlCol="0">
            <a:spAutoFit/>
          </a:bodyPr>
          <a:lstStyle/>
          <a:p>
            <a:r>
              <a:rPr lang="en-US" sz="1400" dirty="0"/>
              <a:t>Functional annotations</a:t>
            </a:r>
          </a:p>
        </p:txBody>
      </p:sp>
      <p:graphicFrame>
        <p:nvGraphicFramePr>
          <p:cNvPr id="26" name="Table 13">
            <a:extLst>
              <a:ext uri="{FF2B5EF4-FFF2-40B4-BE49-F238E27FC236}">
                <a16:creationId xmlns:a16="http://schemas.microsoft.com/office/drawing/2014/main" id="{CB6D32AE-ECB8-904D-BC27-08D21B7D03EA}"/>
              </a:ext>
            </a:extLst>
          </p:cNvPr>
          <p:cNvGraphicFramePr>
            <a:graphicFrameLocks noGrp="1"/>
          </p:cNvGraphicFramePr>
          <p:nvPr>
            <p:extLst>
              <p:ext uri="{D42A27DB-BD31-4B8C-83A1-F6EECF244321}">
                <p14:modId xmlns:p14="http://schemas.microsoft.com/office/powerpoint/2010/main" val="556619612"/>
              </p:ext>
            </p:extLst>
          </p:nvPr>
        </p:nvGraphicFramePr>
        <p:xfrm>
          <a:off x="3976496" y="1487277"/>
          <a:ext cx="1828800" cy="2560320"/>
        </p:xfrm>
        <a:graphic>
          <a:graphicData uri="http://schemas.openxmlformats.org/drawingml/2006/table">
            <a:tbl>
              <a:tblPr>
                <a:tableStyleId>{5C22544A-7EE6-4342-B048-85BDC9FD1C3A}</a:tableStyleId>
              </a:tblPr>
              <a:tblGrid>
                <a:gridCol w="365760">
                  <a:extLst>
                    <a:ext uri="{9D8B030D-6E8A-4147-A177-3AD203B41FA5}">
                      <a16:colId xmlns:a16="http://schemas.microsoft.com/office/drawing/2014/main" val="4178537978"/>
                    </a:ext>
                  </a:extLst>
                </a:gridCol>
                <a:gridCol w="365760">
                  <a:extLst>
                    <a:ext uri="{9D8B030D-6E8A-4147-A177-3AD203B41FA5}">
                      <a16:colId xmlns:a16="http://schemas.microsoft.com/office/drawing/2014/main" val="535176228"/>
                    </a:ext>
                  </a:extLst>
                </a:gridCol>
                <a:gridCol w="365760">
                  <a:extLst>
                    <a:ext uri="{9D8B030D-6E8A-4147-A177-3AD203B41FA5}">
                      <a16:colId xmlns:a16="http://schemas.microsoft.com/office/drawing/2014/main" val="3139791139"/>
                    </a:ext>
                  </a:extLst>
                </a:gridCol>
                <a:gridCol w="365760">
                  <a:extLst>
                    <a:ext uri="{9D8B030D-6E8A-4147-A177-3AD203B41FA5}">
                      <a16:colId xmlns:a16="http://schemas.microsoft.com/office/drawing/2014/main" val="1770024264"/>
                    </a:ext>
                  </a:extLst>
                </a:gridCol>
                <a:gridCol w="365760">
                  <a:extLst>
                    <a:ext uri="{9D8B030D-6E8A-4147-A177-3AD203B41FA5}">
                      <a16:colId xmlns:a16="http://schemas.microsoft.com/office/drawing/2014/main" val="4022303279"/>
                    </a:ext>
                  </a:extLst>
                </a:gridCol>
              </a:tblGrid>
              <a:tr h="365760">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extLst>
                  <a:ext uri="{0D108BD9-81ED-4DB2-BD59-A6C34878D82A}">
                    <a16:rowId xmlns:a16="http://schemas.microsoft.com/office/drawing/2014/main" val="2521255343"/>
                  </a:ext>
                </a:extLst>
              </a:tr>
              <a:tr h="365760">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extLst>
                  <a:ext uri="{0D108BD9-81ED-4DB2-BD59-A6C34878D82A}">
                    <a16:rowId xmlns:a16="http://schemas.microsoft.com/office/drawing/2014/main" val="3416734938"/>
                  </a:ext>
                </a:extLst>
              </a:tr>
              <a:tr h="365760">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extLst>
                  <a:ext uri="{0D108BD9-81ED-4DB2-BD59-A6C34878D82A}">
                    <a16:rowId xmlns:a16="http://schemas.microsoft.com/office/drawing/2014/main" val="1907772882"/>
                  </a:ext>
                </a:extLst>
              </a:tr>
              <a:tr h="365760">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extLst>
                  <a:ext uri="{0D108BD9-81ED-4DB2-BD59-A6C34878D82A}">
                    <a16:rowId xmlns:a16="http://schemas.microsoft.com/office/drawing/2014/main" val="3657307275"/>
                  </a:ext>
                </a:extLst>
              </a:tr>
              <a:tr h="365760">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extLst>
                  <a:ext uri="{0D108BD9-81ED-4DB2-BD59-A6C34878D82A}">
                    <a16:rowId xmlns:a16="http://schemas.microsoft.com/office/drawing/2014/main" val="3979653161"/>
                  </a:ext>
                </a:extLst>
              </a:tr>
              <a:tr h="365760">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extLst>
                  <a:ext uri="{0D108BD9-81ED-4DB2-BD59-A6C34878D82A}">
                    <a16:rowId xmlns:a16="http://schemas.microsoft.com/office/drawing/2014/main" val="2657763422"/>
                  </a:ext>
                </a:extLst>
              </a:tr>
              <a:tr h="365760">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extLst>
                  <a:ext uri="{0D108BD9-81ED-4DB2-BD59-A6C34878D82A}">
                    <a16:rowId xmlns:a16="http://schemas.microsoft.com/office/drawing/2014/main" val="394321383"/>
                  </a:ext>
                </a:extLst>
              </a:tr>
            </a:tbl>
          </a:graphicData>
        </a:graphic>
      </p:graphicFrame>
      <p:sp>
        <p:nvSpPr>
          <p:cNvPr id="23" name="TextBox 22">
            <a:extLst>
              <a:ext uri="{FF2B5EF4-FFF2-40B4-BE49-F238E27FC236}">
                <a16:creationId xmlns:a16="http://schemas.microsoft.com/office/drawing/2014/main" id="{19D50D20-8ABA-6346-93FD-4AB9BDF7179E}"/>
              </a:ext>
            </a:extLst>
          </p:cNvPr>
          <p:cNvSpPr txBox="1"/>
          <p:nvPr/>
        </p:nvSpPr>
        <p:spPr>
          <a:xfrm>
            <a:off x="3575876" y="1046575"/>
            <a:ext cx="2656496" cy="338554"/>
          </a:xfrm>
          <a:prstGeom prst="rect">
            <a:avLst/>
          </a:prstGeom>
          <a:noFill/>
        </p:spPr>
        <p:txBody>
          <a:bodyPr wrap="none" rtlCol="0">
            <a:spAutoFit/>
          </a:bodyPr>
          <a:lstStyle/>
          <a:p>
            <a:r>
              <a:rPr lang="en-US" sz="1600" dirty="0"/>
              <a:t>Annotated gene embeddings</a:t>
            </a:r>
          </a:p>
        </p:txBody>
      </p:sp>
      <p:sp>
        <p:nvSpPr>
          <p:cNvPr id="25" name="TextBox 24">
            <a:extLst>
              <a:ext uri="{FF2B5EF4-FFF2-40B4-BE49-F238E27FC236}">
                <a16:creationId xmlns:a16="http://schemas.microsoft.com/office/drawing/2014/main" id="{BDEDC1F7-621E-B347-A02F-DF68641ABDC0}"/>
              </a:ext>
            </a:extLst>
          </p:cNvPr>
          <p:cNvSpPr txBox="1"/>
          <p:nvPr/>
        </p:nvSpPr>
        <p:spPr>
          <a:xfrm>
            <a:off x="5866429" y="2117828"/>
            <a:ext cx="1227750" cy="523220"/>
          </a:xfrm>
          <a:prstGeom prst="rect">
            <a:avLst/>
          </a:prstGeom>
          <a:noFill/>
        </p:spPr>
        <p:txBody>
          <a:bodyPr wrap="square" rtlCol="0">
            <a:spAutoFit/>
          </a:bodyPr>
          <a:lstStyle/>
          <a:p>
            <a:r>
              <a:rPr lang="en-US" sz="1400" dirty="0"/>
              <a:t>Sum gene </a:t>
            </a:r>
          </a:p>
          <a:p>
            <a:r>
              <a:rPr lang="en-US" sz="1400" dirty="0"/>
              <a:t>embeddings</a:t>
            </a:r>
          </a:p>
        </p:txBody>
      </p:sp>
      <p:graphicFrame>
        <p:nvGraphicFramePr>
          <p:cNvPr id="33" name="Table 13">
            <a:extLst>
              <a:ext uri="{FF2B5EF4-FFF2-40B4-BE49-F238E27FC236}">
                <a16:creationId xmlns:a16="http://schemas.microsoft.com/office/drawing/2014/main" id="{548EDA8E-3FF6-3A42-884D-2C5D5322141C}"/>
              </a:ext>
            </a:extLst>
          </p:cNvPr>
          <p:cNvGraphicFramePr>
            <a:graphicFrameLocks noGrp="1"/>
          </p:cNvGraphicFramePr>
          <p:nvPr>
            <p:extLst>
              <p:ext uri="{D42A27DB-BD31-4B8C-83A1-F6EECF244321}">
                <p14:modId xmlns:p14="http://schemas.microsoft.com/office/powerpoint/2010/main" val="803299690"/>
              </p:ext>
            </p:extLst>
          </p:nvPr>
        </p:nvGraphicFramePr>
        <p:xfrm>
          <a:off x="7108131" y="2292070"/>
          <a:ext cx="1828800" cy="1097280"/>
        </p:xfrm>
        <a:graphic>
          <a:graphicData uri="http://schemas.openxmlformats.org/drawingml/2006/table">
            <a:tbl>
              <a:tblPr>
                <a:tableStyleId>{5C22544A-7EE6-4342-B048-85BDC9FD1C3A}</a:tableStyleId>
              </a:tblPr>
              <a:tblGrid>
                <a:gridCol w="365760">
                  <a:extLst>
                    <a:ext uri="{9D8B030D-6E8A-4147-A177-3AD203B41FA5}">
                      <a16:colId xmlns:a16="http://schemas.microsoft.com/office/drawing/2014/main" val="4178537978"/>
                    </a:ext>
                  </a:extLst>
                </a:gridCol>
                <a:gridCol w="365760">
                  <a:extLst>
                    <a:ext uri="{9D8B030D-6E8A-4147-A177-3AD203B41FA5}">
                      <a16:colId xmlns:a16="http://schemas.microsoft.com/office/drawing/2014/main" val="535176228"/>
                    </a:ext>
                  </a:extLst>
                </a:gridCol>
                <a:gridCol w="365760">
                  <a:extLst>
                    <a:ext uri="{9D8B030D-6E8A-4147-A177-3AD203B41FA5}">
                      <a16:colId xmlns:a16="http://schemas.microsoft.com/office/drawing/2014/main" val="3139791139"/>
                    </a:ext>
                  </a:extLst>
                </a:gridCol>
                <a:gridCol w="365760">
                  <a:extLst>
                    <a:ext uri="{9D8B030D-6E8A-4147-A177-3AD203B41FA5}">
                      <a16:colId xmlns:a16="http://schemas.microsoft.com/office/drawing/2014/main" val="1770024264"/>
                    </a:ext>
                  </a:extLst>
                </a:gridCol>
                <a:gridCol w="365760">
                  <a:extLst>
                    <a:ext uri="{9D8B030D-6E8A-4147-A177-3AD203B41FA5}">
                      <a16:colId xmlns:a16="http://schemas.microsoft.com/office/drawing/2014/main" val="4022303279"/>
                    </a:ext>
                  </a:extLst>
                </a:gridCol>
              </a:tblGrid>
              <a:tr h="365760">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extLst>
                  <a:ext uri="{0D108BD9-81ED-4DB2-BD59-A6C34878D82A}">
                    <a16:rowId xmlns:a16="http://schemas.microsoft.com/office/drawing/2014/main" val="3416734938"/>
                  </a:ext>
                </a:extLst>
              </a:tr>
              <a:tr h="365760">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extLst>
                  <a:ext uri="{0D108BD9-81ED-4DB2-BD59-A6C34878D82A}">
                    <a16:rowId xmlns:a16="http://schemas.microsoft.com/office/drawing/2014/main" val="3657307275"/>
                  </a:ext>
                </a:extLst>
              </a:tr>
              <a:tr h="365760">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extLst>
                  <a:ext uri="{0D108BD9-81ED-4DB2-BD59-A6C34878D82A}">
                    <a16:rowId xmlns:a16="http://schemas.microsoft.com/office/drawing/2014/main" val="3172985011"/>
                  </a:ext>
                </a:extLst>
              </a:tr>
            </a:tbl>
          </a:graphicData>
        </a:graphic>
      </p:graphicFrame>
      <p:sp>
        <p:nvSpPr>
          <p:cNvPr id="28" name="TextBox 27">
            <a:extLst>
              <a:ext uri="{FF2B5EF4-FFF2-40B4-BE49-F238E27FC236}">
                <a16:creationId xmlns:a16="http://schemas.microsoft.com/office/drawing/2014/main" id="{7AD04749-395A-934D-BBDF-1C1E6A6DCEBB}"/>
              </a:ext>
            </a:extLst>
          </p:cNvPr>
          <p:cNvSpPr txBox="1"/>
          <p:nvPr/>
        </p:nvSpPr>
        <p:spPr>
          <a:xfrm>
            <a:off x="7276173" y="1879400"/>
            <a:ext cx="1492716" cy="338554"/>
          </a:xfrm>
          <a:prstGeom prst="rect">
            <a:avLst/>
          </a:prstGeom>
          <a:noFill/>
        </p:spPr>
        <p:txBody>
          <a:bodyPr wrap="none" rtlCol="0">
            <a:spAutoFit/>
          </a:bodyPr>
          <a:lstStyle/>
          <a:p>
            <a:r>
              <a:rPr lang="en-US" sz="1600" dirty="0"/>
              <a:t>Module vectors</a:t>
            </a:r>
          </a:p>
        </p:txBody>
      </p:sp>
      <p:sp>
        <p:nvSpPr>
          <p:cNvPr id="35" name="TextBox 34">
            <a:extLst>
              <a:ext uri="{FF2B5EF4-FFF2-40B4-BE49-F238E27FC236}">
                <a16:creationId xmlns:a16="http://schemas.microsoft.com/office/drawing/2014/main" id="{EAA81673-AF7A-3947-9DD5-C946D4C46E05}"/>
              </a:ext>
            </a:extLst>
          </p:cNvPr>
          <p:cNvSpPr txBox="1"/>
          <p:nvPr/>
        </p:nvSpPr>
        <p:spPr>
          <a:xfrm>
            <a:off x="6949627" y="3335417"/>
            <a:ext cx="2145808" cy="276999"/>
          </a:xfrm>
          <a:prstGeom prst="rect">
            <a:avLst/>
          </a:prstGeom>
          <a:noFill/>
        </p:spPr>
        <p:txBody>
          <a:bodyPr wrap="square" rtlCol="0">
            <a:spAutoFit/>
          </a:bodyPr>
          <a:lstStyle/>
          <a:p>
            <a:r>
              <a:rPr lang="en-US" sz="1200" dirty="0"/>
              <a:t>248 modules x 64 dimensions</a:t>
            </a:r>
          </a:p>
        </p:txBody>
      </p:sp>
      <p:pic>
        <p:nvPicPr>
          <p:cNvPr id="38" name="Graphic 37" descr="Arrow Right">
            <a:extLst>
              <a:ext uri="{FF2B5EF4-FFF2-40B4-BE49-F238E27FC236}">
                <a16:creationId xmlns:a16="http://schemas.microsoft.com/office/drawing/2014/main" id="{EFDC0C59-5FAC-3248-A5B2-A89E459806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53168" y="2389784"/>
            <a:ext cx="566527" cy="718781"/>
          </a:xfrm>
          <a:prstGeom prst="rect">
            <a:avLst/>
          </a:prstGeom>
        </p:spPr>
      </p:pic>
      <p:sp>
        <p:nvSpPr>
          <p:cNvPr id="42" name="Title 1">
            <a:extLst>
              <a:ext uri="{FF2B5EF4-FFF2-40B4-BE49-F238E27FC236}">
                <a16:creationId xmlns:a16="http://schemas.microsoft.com/office/drawing/2014/main" id="{6F72E621-5BDF-AA45-A9F0-F07D94E77877}"/>
              </a:ext>
            </a:extLst>
          </p:cNvPr>
          <p:cNvSpPr>
            <a:spLocks noGrp="1"/>
          </p:cNvSpPr>
          <p:nvPr>
            <p:ph type="title"/>
          </p:nvPr>
        </p:nvSpPr>
        <p:spPr>
          <a:xfrm>
            <a:off x="948776" y="359541"/>
            <a:ext cx="7707862" cy="488024"/>
          </a:xfrm>
        </p:spPr>
        <p:txBody>
          <a:bodyPr/>
          <a:lstStyle/>
          <a:p>
            <a:r>
              <a:rPr lang="en-US" dirty="0"/>
              <a:t>Network Embedding and Annotation</a:t>
            </a:r>
          </a:p>
        </p:txBody>
      </p:sp>
      <p:sp>
        <p:nvSpPr>
          <p:cNvPr id="40" name="TextBox 39">
            <a:extLst>
              <a:ext uri="{FF2B5EF4-FFF2-40B4-BE49-F238E27FC236}">
                <a16:creationId xmlns:a16="http://schemas.microsoft.com/office/drawing/2014/main" id="{6541DF82-EE31-5643-B500-FDB287C89195}"/>
              </a:ext>
            </a:extLst>
          </p:cNvPr>
          <p:cNvSpPr txBox="1"/>
          <p:nvPr/>
        </p:nvSpPr>
        <p:spPr>
          <a:xfrm rot="16200000">
            <a:off x="3543896" y="2553519"/>
            <a:ext cx="582211" cy="276999"/>
          </a:xfrm>
          <a:prstGeom prst="rect">
            <a:avLst/>
          </a:prstGeom>
          <a:noFill/>
        </p:spPr>
        <p:txBody>
          <a:bodyPr wrap="none" rtlCol="0">
            <a:spAutoFit/>
          </a:bodyPr>
          <a:lstStyle/>
          <a:p>
            <a:r>
              <a:rPr lang="en-US" sz="1200" dirty="0"/>
              <a:t>Genes</a:t>
            </a:r>
          </a:p>
        </p:txBody>
      </p:sp>
      <p:sp>
        <p:nvSpPr>
          <p:cNvPr id="44" name="TextBox 43">
            <a:extLst>
              <a:ext uri="{FF2B5EF4-FFF2-40B4-BE49-F238E27FC236}">
                <a16:creationId xmlns:a16="http://schemas.microsoft.com/office/drawing/2014/main" id="{B915F6A9-80DF-7B4B-8A6E-6C999A318BD7}"/>
              </a:ext>
            </a:extLst>
          </p:cNvPr>
          <p:cNvSpPr txBox="1"/>
          <p:nvPr/>
        </p:nvSpPr>
        <p:spPr>
          <a:xfrm rot="16200000">
            <a:off x="6608875" y="2748703"/>
            <a:ext cx="728084" cy="276999"/>
          </a:xfrm>
          <a:prstGeom prst="rect">
            <a:avLst/>
          </a:prstGeom>
          <a:noFill/>
        </p:spPr>
        <p:txBody>
          <a:bodyPr wrap="none" rtlCol="0">
            <a:spAutoFit/>
          </a:bodyPr>
          <a:lstStyle/>
          <a:p>
            <a:r>
              <a:rPr lang="en-US" sz="1200" dirty="0"/>
              <a:t>Modules</a:t>
            </a:r>
          </a:p>
        </p:txBody>
      </p:sp>
      <p:sp>
        <p:nvSpPr>
          <p:cNvPr id="41" name="TextBox 40">
            <a:extLst>
              <a:ext uri="{FF2B5EF4-FFF2-40B4-BE49-F238E27FC236}">
                <a16:creationId xmlns:a16="http://schemas.microsoft.com/office/drawing/2014/main" id="{1F037EAB-A8F4-4D47-AAF8-5689FA78DDDD}"/>
              </a:ext>
            </a:extLst>
          </p:cNvPr>
          <p:cNvSpPr txBox="1"/>
          <p:nvPr/>
        </p:nvSpPr>
        <p:spPr>
          <a:xfrm>
            <a:off x="392026" y="4156868"/>
            <a:ext cx="2388795" cy="276999"/>
          </a:xfrm>
          <a:prstGeom prst="rect">
            <a:avLst/>
          </a:prstGeom>
          <a:noFill/>
        </p:spPr>
        <p:txBody>
          <a:bodyPr wrap="none" rtlCol="0">
            <a:spAutoFit/>
          </a:bodyPr>
          <a:lstStyle/>
          <a:p>
            <a:r>
              <a:rPr lang="en-US" sz="1200" dirty="0"/>
              <a:t>728K high confidence connections</a:t>
            </a:r>
          </a:p>
        </p:txBody>
      </p:sp>
    </p:spTree>
    <p:extLst>
      <p:ext uri="{BB962C8B-B14F-4D97-AF65-F5344CB8AC3E}">
        <p14:creationId xmlns:p14="http://schemas.microsoft.com/office/powerpoint/2010/main" val="2479779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D6567-FD94-C146-88DF-9414FF8DD2D6}"/>
              </a:ext>
            </a:extLst>
          </p:cNvPr>
          <p:cNvSpPr>
            <a:spLocks noGrp="1"/>
          </p:cNvSpPr>
          <p:nvPr>
            <p:ph type="title"/>
          </p:nvPr>
        </p:nvSpPr>
        <p:spPr/>
        <p:txBody>
          <a:bodyPr/>
          <a:lstStyle/>
          <a:p>
            <a:r>
              <a:rPr lang="en-US" dirty="0"/>
              <a:t>Data Sources: Gene Sets</a:t>
            </a:r>
          </a:p>
        </p:txBody>
      </p:sp>
      <p:graphicFrame>
        <p:nvGraphicFramePr>
          <p:cNvPr id="4" name="Table 4">
            <a:extLst>
              <a:ext uri="{FF2B5EF4-FFF2-40B4-BE49-F238E27FC236}">
                <a16:creationId xmlns:a16="http://schemas.microsoft.com/office/drawing/2014/main" id="{AB54CB7D-5E70-8E4E-B65E-351F8BB6E960}"/>
              </a:ext>
            </a:extLst>
          </p:cNvPr>
          <p:cNvGraphicFramePr>
            <a:graphicFrameLocks noGrp="1"/>
          </p:cNvGraphicFramePr>
          <p:nvPr>
            <p:ph sz="quarter" idx="10"/>
            <p:extLst>
              <p:ext uri="{D42A27DB-BD31-4B8C-83A1-F6EECF244321}">
                <p14:modId xmlns:p14="http://schemas.microsoft.com/office/powerpoint/2010/main" val="1127306368"/>
              </p:ext>
            </p:extLst>
          </p:nvPr>
        </p:nvGraphicFramePr>
        <p:xfrm>
          <a:off x="777766" y="1026241"/>
          <a:ext cx="7861736" cy="3426837"/>
        </p:xfrm>
        <a:graphic>
          <a:graphicData uri="http://schemas.openxmlformats.org/drawingml/2006/table">
            <a:tbl>
              <a:tblPr firstRow="1" bandRow="1">
                <a:tableStyleId>{5C22544A-7EE6-4342-B048-85BDC9FD1C3A}</a:tableStyleId>
              </a:tblPr>
              <a:tblGrid>
                <a:gridCol w="867360">
                  <a:extLst>
                    <a:ext uri="{9D8B030D-6E8A-4147-A177-3AD203B41FA5}">
                      <a16:colId xmlns:a16="http://schemas.microsoft.com/office/drawing/2014/main" val="1030310482"/>
                    </a:ext>
                  </a:extLst>
                </a:gridCol>
                <a:gridCol w="1745402">
                  <a:extLst>
                    <a:ext uri="{9D8B030D-6E8A-4147-A177-3AD203B41FA5}">
                      <a16:colId xmlns:a16="http://schemas.microsoft.com/office/drawing/2014/main" val="2703631455"/>
                    </a:ext>
                  </a:extLst>
                </a:gridCol>
                <a:gridCol w="4005952">
                  <a:extLst>
                    <a:ext uri="{9D8B030D-6E8A-4147-A177-3AD203B41FA5}">
                      <a16:colId xmlns:a16="http://schemas.microsoft.com/office/drawing/2014/main" val="3104599350"/>
                    </a:ext>
                  </a:extLst>
                </a:gridCol>
                <a:gridCol w="1243022">
                  <a:extLst>
                    <a:ext uri="{9D8B030D-6E8A-4147-A177-3AD203B41FA5}">
                      <a16:colId xmlns:a16="http://schemas.microsoft.com/office/drawing/2014/main" val="3612508145"/>
                    </a:ext>
                  </a:extLst>
                </a:gridCol>
              </a:tblGrid>
              <a:tr h="455718">
                <a:tc>
                  <a:txBody>
                    <a:bodyPr/>
                    <a:lstStyle/>
                    <a:p>
                      <a:r>
                        <a:rPr lang="en-US" sz="1400" dirty="0"/>
                        <a:t> Label</a:t>
                      </a:r>
                    </a:p>
                    <a:p>
                      <a:endParaRPr lang="en-US"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Type of data</a:t>
                      </a:r>
                    </a:p>
                    <a:p>
                      <a:endParaRPr lang="en-US"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Description</a:t>
                      </a:r>
                    </a:p>
                    <a:p>
                      <a:endParaRPr lang="en-US" sz="1400" dirty="0"/>
                    </a:p>
                  </a:txBody>
                  <a:tcPr/>
                </a:tc>
                <a:tc>
                  <a:txBody>
                    <a:bodyPr/>
                    <a:lstStyle/>
                    <a:p>
                      <a:r>
                        <a:rPr lang="en-US" sz="1400" dirty="0"/>
                        <a:t>Number of modules</a:t>
                      </a:r>
                    </a:p>
                  </a:txBody>
                  <a:tcPr/>
                </a:tc>
                <a:extLst>
                  <a:ext uri="{0D108BD9-81ED-4DB2-BD59-A6C34878D82A}">
                    <a16:rowId xmlns:a16="http://schemas.microsoft.com/office/drawing/2014/main" val="1455137001"/>
                  </a:ext>
                </a:extLst>
              </a:tr>
              <a:tr h="471803">
                <a:tc>
                  <a:txBody>
                    <a:bodyPr/>
                    <a:lstStyle/>
                    <a:p>
                      <a:r>
                        <a:rPr lang="en-US" sz="1400" dirty="0"/>
                        <a:t>ME</a:t>
                      </a:r>
                    </a:p>
                  </a:txBody>
                  <a:tcPr>
                    <a:solidFill>
                      <a:schemeClr val="accent3">
                        <a:lumMod val="20000"/>
                        <a:lumOff val="80000"/>
                      </a:schemeClr>
                    </a:solidFill>
                  </a:tcPr>
                </a:tc>
                <a:tc>
                  <a:txBody>
                    <a:bodyPr/>
                    <a:lstStyle/>
                    <a:p>
                      <a:r>
                        <a:rPr lang="en-US" sz="1400" dirty="0"/>
                        <a:t>Immune response </a:t>
                      </a:r>
                    </a:p>
                  </a:txBody>
                  <a:tcPr>
                    <a:solidFill>
                      <a:schemeClr val="accent3">
                        <a:lumMod val="20000"/>
                        <a:lumOff val="80000"/>
                      </a:schemeClr>
                    </a:solidFill>
                  </a:tcPr>
                </a:tc>
                <a:tc>
                  <a:txBody>
                    <a:bodyPr/>
                    <a:lstStyle/>
                    <a:p>
                      <a:r>
                        <a:rPr lang="en-US" sz="1400" dirty="0"/>
                        <a:t>Proteomics data from </a:t>
                      </a:r>
                      <a:r>
                        <a:rPr lang="en-US" sz="1400" dirty="0" err="1"/>
                        <a:t>ImmProt</a:t>
                      </a:r>
                      <a:r>
                        <a:rPr lang="en-US" sz="1400" dirty="0"/>
                        <a:t> – modules derived from 6982 proteins enriched in immune cells </a:t>
                      </a:r>
                    </a:p>
                  </a:txBody>
                  <a:tcPr>
                    <a:solidFill>
                      <a:schemeClr val="accent3">
                        <a:lumMod val="20000"/>
                        <a:lumOff val="80000"/>
                      </a:schemeClr>
                    </a:solidFill>
                  </a:tcPr>
                </a:tc>
                <a:tc>
                  <a:txBody>
                    <a:bodyPr/>
                    <a:lstStyle/>
                    <a:p>
                      <a:r>
                        <a:rPr lang="en-US" sz="1400" dirty="0"/>
                        <a:t>47</a:t>
                      </a:r>
                    </a:p>
                  </a:txBody>
                  <a:tcPr>
                    <a:solidFill>
                      <a:schemeClr val="accent3">
                        <a:lumMod val="20000"/>
                        <a:lumOff val="80000"/>
                      </a:schemeClr>
                    </a:solidFill>
                  </a:tcPr>
                </a:tc>
                <a:extLst>
                  <a:ext uri="{0D108BD9-81ED-4DB2-BD59-A6C34878D82A}">
                    <a16:rowId xmlns:a16="http://schemas.microsoft.com/office/drawing/2014/main" val="3238848771"/>
                  </a:ext>
                </a:extLst>
              </a:tr>
              <a:tr h="669034">
                <a:tc>
                  <a:txBody>
                    <a:bodyPr/>
                    <a:lstStyle/>
                    <a:p>
                      <a:r>
                        <a:rPr lang="en-US" sz="1400" dirty="0"/>
                        <a:t>HM</a:t>
                      </a:r>
                    </a:p>
                  </a:txBody>
                  <a:tcPr>
                    <a:solidFill>
                      <a:schemeClr val="accent3">
                        <a:lumMod val="20000"/>
                        <a:lumOff val="80000"/>
                      </a:schemeClr>
                    </a:solidFill>
                  </a:tcPr>
                </a:tc>
                <a:tc>
                  <a:txBody>
                    <a:bodyPr/>
                    <a:lstStyle/>
                    <a:p>
                      <a:r>
                        <a:rPr lang="en-US" sz="1400" dirty="0"/>
                        <a:t>Hallmark signaling pathways</a:t>
                      </a:r>
                    </a:p>
                  </a:txBody>
                  <a:tcPr>
                    <a:solidFill>
                      <a:schemeClr val="accent3">
                        <a:lumMod val="20000"/>
                        <a:lumOff val="80000"/>
                      </a:schemeClr>
                    </a:solidFill>
                  </a:tcPr>
                </a:tc>
                <a:tc>
                  <a:txBody>
                    <a:bodyPr/>
                    <a:lstStyle/>
                    <a:p>
                      <a:r>
                        <a:rPr lang="en-US" sz="1400" dirty="0"/>
                        <a:t>Molecular Signatures Database (</a:t>
                      </a:r>
                      <a:r>
                        <a:rPr lang="en-US" sz="1400" dirty="0" err="1"/>
                        <a:t>MSigDB</a:t>
                      </a:r>
                      <a:r>
                        <a:rPr lang="en-US" sz="1400" dirty="0"/>
                        <a:t>) hallmark gene set collection</a:t>
                      </a:r>
                    </a:p>
                  </a:txBody>
                  <a:tcPr>
                    <a:solidFill>
                      <a:schemeClr val="accent3">
                        <a:lumMod val="20000"/>
                        <a:lumOff val="80000"/>
                      </a:schemeClr>
                    </a:solidFill>
                  </a:tcPr>
                </a:tc>
                <a:tc>
                  <a:txBody>
                    <a:bodyPr/>
                    <a:lstStyle/>
                    <a:p>
                      <a:r>
                        <a:rPr lang="en-US" sz="1400" dirty="0"/>
                        <a:t>50</a:t>
                      </a:r>
                    </a:p>
                  </a:txBody>
                  <a:tcPr>
                    <a:solidFill>
                      <a:schemeClr val="accent3">
                        <a:lumMod val="20000"/>
                        <a:lumOff val="80000"/>
                      </a:schemeClr>
                    </a:solidFill>
                  </a:tcPr>
                </a:tc>
                <a:extLst>
                  <a:ext uri="{0D108BD9-81ED-4DB2-BD59-A6C34878D82A}">
                    <a16:rowId xmlns:a16="http://schemas.microsoft.com/office/drawing/2014/main" val="136667101"/>
                  </a:ext>
                </a:extLst>
              </a:tr>
              <a:tr h="471803">
                <a:tc>
                  <a:txBody>
                    <a:bodyPr/>
                    <a:lstStyle/>
                    <a:p>
                      <a:r>
                        <a:rPr lang="en-US" sz="1400" dirty="0"/>
                        <a:t>MS</a:t>
                      </a:r>
                    </a:p>
                  </a:txBody>
                  <a:tcPr>
                    <a:solidFill>
                      <a:schemeClr val="accent3">
                        <a:lumMod val="20000"/>
                        <a:lumOff val="80000"/>
                      </a:schemeClr>
                    </a:solidFill>
                  </a:tcPr>
                </a:tc>
                <a:tc>
                  <a:txBody>
                    <a:bodyPr/>
                    <a:lstStyle/>
                    <a:p>
                      <a:r>
                        <a:rPr lang="en-US" sz="1400" dirty="0"/>
                        <a:t>Metabolic subsystems</a:t>
                      </a:r>
                    </a:p>
                  </a:txBody>
                  <a:tcPr>
                    <a:solidFill>
                      <a:schemeClr val="accent3">
                        <a:lumMod val="20000"/>
                        <a:lumOff val="80000"/>
                      </a:schemeClr>
                    </a:solidFill>
                  </a:tcPr>
                </a:tc>
                <a:tc>
                  <a:txBody>
                    <a:bodyPr/>
                    <a:lstStyle/>
                    <a:p>
                      <a:r>
                        <a:rPr lang="en-US" sz="1400" dirty="0"/>
                        <a:t>Genome-scale metabolic pathways derived from Human Metabolic Reaction Database (Human GEM)</a:t>
                      </a:r>
                    </a:p>
                  </a:txBody>
                  <a:tcPr>
                    <a:solidFill>
                      <a:schemeClr val="accent3">
                        <a:lumMod val="20000"/>
                        <a:lumOff val="80000"/>
                      </a:schemeClr>
                    </a:solidFill>
                  </a:tcPr>
                </a:tc>
                <a:tc>
                  <a:txBody>
                    <a:bodyPr/>
                    <a:lstStyle/>
                    <a:p>
                      <a:r>
                        <a:rPr lang="en-US" sz="1400" dirty="0"/>
                        <a:t>137</a:t>
                      </a:r>
                    </a:p>
                  </a:txBody>
                  <a:tcPr>
                    <a:solidFill>
                      <a:schemeClr val="accent3">
                        <a:lumMod val="20000"/>
                        <a:lumOff val="80000"/>
                      </a:schemeClr>
                    </a:solidFill>
                  </a:tcPr>
                </a:tc>
                <a:extLst>
                  <a:ext uri="{0D108BD9-81ED-4DB2-BD59-A6C34878D82A}">
                    <a16:rowId xmlns:a16="http://schemas.microsoft.com/office/drawing/2014/main" val="913967238"/>
                  </a:ext>
                </a:extLst>
              </a:tr>
              <a:tr h="471803">
                <a:tc>
                  <a:txBody>
                    <a:bodyPr/>
                    <a:lstStyle/>
                    <a:p>
                      <a:r>
                        <a:rPr lang="en-US" sz="1400" dirty="0"/>
                        <a:t>Drug</a:t>
                      </a:r>
                    </a:p>
                  </a:txBody>
                  <a:tcPr>
                    <a:solidFill>
                      <a:schemeClr val="tx2">
                        <a:lumMod val="90000"/>
                      </a:schemeClr>
                    </a:solidFill>
                  </a:tcPr>
                </a:tc>
                <a:tc>
                  <a:txBody>
                    <a:bodyPr/>
                    <a:lstStyle/>
                    <a:p>
                      <a:r>
                        <a:rPr lang="en-US" sz="1400" dirty="0"/>
                        <a:t>Drug targets</a:t>
                      </a:r>
                    </a:p>
                  </a:txBody>
                  <a:tcPr>
                    <a:solidFill>
                      <a:schemeClr val="tx2">
                        <a:lumMod val="90000"/>
                      </a:schemeClr>
                    </a:solidFill>
                  </a:tcPr>
                </a:tc>
                <a:tc>
                  <a:txBody>
                    <a:bodyPr/>
                    <a:lstStyle/>
                    <a:p>
                      <a:r>
                        <a:rPr lang="en-US" sz="1400" dirty="0" err="1"/>
                        <a:t>DrugBank</a:t>
                      </a:r>
                      <a:r>
                        <a:rPr lang="en-US" sz="1400" dirty="0"/>
                        <a:t> gene targets</a:t>
                      </a:r>
                    </a:p>
                  </a:txBody>
                  <a:tcPr>
                    <a:solidFill>
                      <a:schemeClr val="tx2">
                        <a:lumMod val="90000"/>
                      </a:schemeClr>
                    </a:solidFill>
                  </a:tcPr>
                </a:tc>
                <a:tc>
                  <a:txBody>
                    <a:bodyPr/>
                    <a:lstStyle/>
                    <a:p>
                      <a:r>
                        <a:rPr lang="en-US" sz="1400" dirty="0"/>
                        <a:t>13</a:t>
                      </a:r>
                    </a:p>
                  </a:txBody>
                  <a:tcPr>
                    <a:solidFill>
                      <a:schemeClr val="tx2">
                        <a:lumMod val="90000"/>
                      </a:schemeClr>
                    </a:solidFill>
                  </a:tcPr>
                </a:tc>
                <a:extLst>
                  <a:ext uri="{0D108BD9-81ED-4DB2-BD59-A6C34878D82A}">
                    <a16:rowId xmlns:a16="http://schemas.microsoft.com/office/drawing/2014/main" val="2601922143"/>
                  </a:ext>
                </a:extLst>
              </a:tr>
              <a:tr h="669034">
                <a:tc>
                  <a:txBody>
                    <a:bodyPr/>
                    <a:lstStyle/>
                    <a:p>
                      <a:r>
                        <a:rPr lang="en-US" sz="1400" dirty="0"/>
                        <a:t>Disease</a:t>
                      </a:r>
                    </a:p>
                  </a:txBody>
                  <a:tcPr>
                    <a:solidFill>
                      <a:schemeClr val="accent1">
                        <a:lumMod val="40000"/>
                        <a:lumOff val="60000"/>
                      </a:schemeClr>
                    </a:solidFill>
                  </a:tcPr>
                </a:tc>
                <a:tc>
                  <a:txBody>
                    <a:bodyPr/>
                    <a:lstStyle/>
                    <a:p>
                      <a:r>
                        <a:rPr lang="en-US" sz="1400" dirty="0"/>
                        <a:t>NASH</a:t>
                      </a:r>
                    </a:p>
                  </a:txBody>
                  <a:tcPr>
                    <a:solidFill>
                      <a:schemeClr val="accent1">
                        <a:lumMod val="40000"/>
                        <a:lumOff val="60000"/>
                      </a:schemeClr>
                    </a:solidFill>
                  </a:tcPr>
                </a:tc>
                <a:tc>
                  <a:txBody>
                    <a:bodyPr/>
                    <a:lstStyle/>
                    <a:p>
                      <a:r>
                        <a:rPr lang="en-US" sz="1400" dirty="0" err="1"/>
                        <a:t>DisGeNET</a:t>
                      </a:r>
                      <a:r>
                        <a:rPr lang="en-US" sz="1400" dirty="0"/>
                        <a:t> curated list of </a:t>
                      </a:r>
                      <a:r>
                        <a:rPr lang="en-US" sz="1400" b="0" i="0" u="none" strike="noStrike" kern="1200" dirty="0">
                          <a:solidFill>
                            <a:schemeClr val="dk1"/>
                          </a:solidFill>
                          <a:effectLst/>
                          <a:latin typeface="+mn-lt"/>
                          <a:ea typeface="+mn-ea"/>
                          <a:cs typeface="+mn-cs"/>
                        </a:rPr>
                        <a:t>gene-disease associations from UNIPROT, CGI, </a:t>
                      </a:r>
                      <a:r>
                        <a:rPr lang="en-US" sz="1400" b="0" i="0" u="none" strike="noStrike" kern="1200" dirty="0" err="1">
                          <a:solidFill>
                            <a:schemeClr val="dk1"/>
                          </a:solidFill>
                          <a:effectLst/>
                          <a:latin typeface="+mn-lt"/>
                          <a:ea typeface="+mn-ea"/>
                          <a:cs typeface="+mn-cs"/>
                        </a:rPr>
                        <a:t>ClinGen</a:t>
                      </a:r>
                      <a:r>
                        <a:rPr lang="en-US" sz="1400" b="0" i="0" u="none" strike="noStrike" kern="1200" dirty="0">
                          <a:solidFill>
                            <a:schemeClr val="dk1"/>
                          </a:solidFill>
                          <a:effectLst/>
                          <a:latin typeface="+mn-lt"/>
                          <a:ea typeface="+mn-ea"/>
                          <a:cs typeface="+mn-cs"/>
                        </a:rPr>
                        <a:t>, Genomics England, CTD (human subset), </a:t>
                      </a:r>
                      <a:r>
                        <a:rPr lang="en-US" sz="1400" b="0" i="0" u="none" strike="noStrike" kern="1200" dirty="0" err="1">
                          <a:solidFill>
                            <a:schemeClr val="dk1"/>
                          </a:solidFill>
                          <a:effectLst/>
                          <a:latin typeface="+mn-lt"/>
                          <a:ea typeface="+mn-ea"/>
                          <a:cs typeface="+mn-cs"/>
                        </a:rPr>
                        <a:t>PsyGeNET</a:t>
                      </a:r>
                      <a:r>
                        <a:rPr lang="en-US" sz="1400" b="0" i="0" u="none" strike="noStrike" kern="1200" dirty="0">
                          <a:solidFill>
                            <a:schemeClr val="dk1"/>
                          </a:solidFill>
                          <a:effectLst/>
                          <a:latin typeface="+mn-lt"/>
                          <a:ea typeface="+mn-ea"/>
                          <a:cs typeface="+mn-cs"/>
                        </a:rPr>
                        <a:t>, and </a:t>
                      </a:r>
                      <a:r>
                        <a:rPr lang="en-US" sz="1400" b="0" i="0" u="none" strike="noStrike" kern="1200" dirty="0" err="1">
                          <a:solidFill>
                            <a:schemeClr val="dk1"/>
                          </a:solidFill>
                          <a:effectLst/>
                          <a:latin typeface="+mn-lt"/>
                          <a:ea typeface="+mn-ea"/>
                          <a:cs typeface="+mn-cs"/>
                        </a:rPr>
                        <a:t>Orphanet</a:t>
                      </a:r>
                      <a:endParaRPr lang="en-US" sz="1400" dirty="0"/>
                    </a:p>
                  </a:txBody>
                  <a:tcPr>
                    <a:solidFill>
                      <a:schemeClr val="accent1">
                        <a:lumMod val="40000"/>
                        <a:lumOff val="60000"/>
                      </a:schemeClr>
                    </a:solidFill>
                  </a:tcPr>
                </a:tc>
                <a:tc>
                  <a:txBody>
                    <a:bodyPr/>
                    <a:lstStyle/>
                    <a:p>
                      <a:r>
                        <a:rPr lang="en-US" sz="1400" dirty="0"/>
                        <a:t>1 (70 genes)</a:t>
                      </a:r>
                    </a:p>
                  </a:txBody>
                  <a:tcPr>
                    <a:solidFill>
                      <a:schemeClr val="accent1">
                        <a:lumMod val="40000"/>
                        <a:lumOff val="60000"/>
                      </a:schemeClr>
                    </a:solidFill>
                  </a:tcPr>
                </a:tc>
                <a:extLst>
                  <a:ext uri="{0D108BD9-81ED-4DB2-BD59-A6C34878D82A}">
                    <a16:rowId xmlns:a16="http://schemas.microsoft.com/office/drawing/2014/main" val="236507259"/>
                  </a:ext>
                </a:extLst>
              </a:tr>
            </a:tbl>
          </a:graphicData>
        </a:graphic>
      </p:graphicFrame>
    </p:spTree>
    <p:extLst>
      <p:ext uri="{BB962C8B-B14F-4D97-AF65-F5344CB8AC3E}">
        <p14:creationId xmlns:p14="http://schemas.microsoft.com/office/powerpoint/2010/main" val="2506530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SU_Preso_16x9_v6">
  <a:themeElements>
    <a:clrScheme name="Stanford2">
      <a:dk1>
        <a:srgbClr val="000000"/>
      </a:dk1>
      <a:lt1>
        <a:srgbClr val="FFFFFF"/>
      </a:lt1>
      <a:dk2>
        <a:srgbClr val="DAD7CB"/>
      </a:dk2>
      <a:lt2>
        <a:srgbClr val="8C1515"/>
      </a:lt2>
      <a:accent1>
        <a:srgbClr val="8D3C1E"/>
      </a:accent1>
      <a:accent2>
        <a:srgbClr val="00505C"/>
      </a:accent2>
      <a:accent3>
        <a:srgbClr val="53284F"/>
      </a:accent3>
      <a:accent4>
        <a:srgbClr val="175E54"/>
      </a:accent4>
      <a:accent5>
        <a:srgbClr val="4D4F53"/>
      </a:accent5>
      <a:accent6>
        <a:srgbClr val="D2C295"/>
      </a:accent6>
      <a:hlink>
        <a:srgbClr val="A4001D"/>
      </a:hlink>
      <a:folHlink>
        <a:srgbClr val="000000"/>
      </a:folHlink>
    </a:clrScheme>
    <a:fontScheme name="Stanford">
      <a:majorFont>
        <a:latin typeface="Source Sans Pro Semibold"/>
        <a:ea typeface=""/>
        <a:cs typeface=""/>
      </a:majorFont>
      <a:minorFont>
        <a:latin typeface="Source Sans Pro"/>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U_Template_TopBar">
  <a:themeElements>
    <a:clrScheme name="Stanford2">
      <a:dk1>
        <a:srgbClr val="000000"/>
      </a:dk1>
      <a:lt1>
        <a:srgbClr val="FFFFFF"/>
      </a:lt1>
      <a:dk2>
        <a:srgbClr val="DAD7CB"/>
      </a:dk2>
      <a:lt2>
        <a:srgbClr val="8C1515"/>
      </a:lt2>
      <a:accent1>
        <a:srgbClr val="8D3C1E"/>
      </a:accent1>
      <a:accent2>
        <a:srgbClr val="00505C"/>
      </a:accent2>
      <a:accent3>
        <a:srgbClr val="53284F"/>
      </a:accent3>
      <a:accent4>
        <a:srgbClr val="175E54"/>
      </a:accent4>
      <a:accent5>
        <a:srgbClr val="4D4F53"/>
      </a:accent5>
      <a:accent6>
        <a:srgbClr val="D2C295"/>
      </a:accent6>
      <a:hlink>
        <a:srgbClr val="A4001D"/>
      </a:hlink>
      <a:folHlink>
        <a:srgbClr val="000000"/>
      </a:folHlink>
    </a:clrScheme>
    <a:fontScheme name="Stanford">
      <a:majorFont>
        <a:latin typeface="Source Sans Pro Semibold"/>
        <a:ea typeface=""/>
        <a:cs typeface=""/>
      </a:majorFont>
      <a:minorFont>
        <a:latin typeface="Source Sans Pro"/>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8886</TotalTime>
  <Words>2135</Words>
  <Application>Microsoft Macintosh PowerPoint</Application>
  <PresentationFormat>On-screen Show (16:9)</PresentationFormat>
  <Paragraphs>285</Paragraphs>
  <Slides>18</Slides>
  <Notes>13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Calibri</vt:lpstr>
      <vt:lpstr>Source Sans Pro</vt:lpstr>
      <vt:lpstr>Source Sans Pro Semibold</vt:lpstr>
      <vt:lpstr>Wingdings</vt:lpstr>
      <vt:lpstr>SU_Preso_16x9_v6</vt:lpstr>
      <vt:lpstr>SU_Template_TopBar</vt:lpstr>
      <vt:lpstr>Network Methods to Uncover NASH Pathogenesis</vt:lpstr>
      <vt:lpstr>Overview</vt:lpstr>
      <vt:lpstr>Overview</vt:lpstr>
      <vt:lpstr>GEO Microarray Expression Datasets</vt:lpstr>
      <vt:lpstr>PROPS</vt:lpstr>
      <vt:lpstr>Disease stage classification: Batch effects</vt:lpstr>
      <vt:lpstr>Overview</vt:lpstr>
      <vt:lpstr>Network Embedding and Annotation</vt:lpstr>
      <vt:lpstr>Data Sources: Gene Sets</vt:lpstr>
      <vt:lpstr>NASH Associated Functional Modules</vt:lpstr>
      <vt:lpstr>Overview</vt:lpstr>
      <vt:lpstr>Collaboration with Svensson Lab</vt:lpstr>
      <vt:lpstr>Correlation: Log2FC vs NASH score</vt:lpstr>
      <vt:lpstr>NASH scores predict differential expression in mice</vt:lpstr>
      <vt:lpstr>SVM to predict differential expression (LogFC &gt; 0)</vt:lpstr>
      <vt:lpstr>Ranking drugs by similarity to NASH mouse genes</vt:lpstr>
      <vt:lpstr>Key genes to drug response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tip! Debugging in pycharm with arguments</dc:title>
  <dc:creator>Nikki Parker Taylor</dc:creator>
  <cp:lastModifiedBy>Nikki Parker Taylor</cp:lastModifiedBy>
  <cp:revision>65</cp:revision>
  <dcterms:created xsi:type="dcterms:W3CDTF">2020-12-01T01:21:05Z</dcterms:created>
  <dcterms:modified xsi:type="dcterms:W3CDTF">2021-02-08T22:16:56Z</dcterms:modified>
</cp:coreProperties>
</file>