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99" r:id="rId2"/>
  </p:sldMasterIdLst>
  <p:notesMasterIdLst>
    <p:notesMasterId r:id="rId28"/>
  </p:notesMasterIdLst>
  <p:handoutMasterIdLst>
    <p:handoutMasterId r:id="rId29"/>
  </p:handoutMasterIdLst>
  <p:sldIdLst>
    <p:sldId id="314" r:id="rId3"/>
    <p:sldId id="364" r:id="rId4"/>
    <p:sldId id="342" r:id="rId5"/>
    <p:sldId id="319" r:id="rId6"/>
    <p:sldId id="346" r:id="rId7"/>
    <p:sldId id="381" r:id="rId8"/>
    <p:sldId id="382" r:id="rId9"/>
    <p:sldId id="375" r:id="rId10"/>
    <p:sldId id="377" r:id="rId11"/>
    <p:sldId id="379" r:id="rId12"/>
    <p:sldId id="370" r:id="rId13"/>
    <p:sldId id="385" r:id="rId14"/>
    <p:sldId id="384" r:id="rId15"/>
    <p:sldId id="371" r:id="rId16"/>
    <p:sldId id="372" r:id="rId17"/>
    <p:sldId id="373" r:id="rId18"/>
    <p:sldId id="383" r:id="rId19"/>
    <p:sldId id="374" r:id="rId20"/>
    <p:sldId id="387" r:id="rId21"/>
    <p:sldId id="386" r:id="rId22"/>
    <p:sldId id="389" r:id="rId23"/>
    <p:sldId id="390" r:id="rId24"/>
    <p:sldId id="388" r:id="rId25"/>
    <p:sldId id="391" r:id="rId26"/>
    <p:sldId id="392" r:id="rId27"/>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62"/>
    <p:restoredTop sz="87075"/>
  </p:normalViewPr>
  <p:slideViewPr>
    <p:cSldViewPr snapToGrid="0" snapToObjects="1">
      <p:cViewPr varScale="1">
        <p:scale>
          <a:sx n="148" d="100"/>
          <a:sy n="14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187EC6-677F-0249-BDAE-4F862F6A86B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36B1CC88-F0AC-4B4B-A568-087A8DDA992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CB9E0168-B74E-7040-989E-5A875F63D720}" type="datetimeFigureOut">
              <a:rPr lang="en-US" altLang="en-US"/>
              <a:pPr/>
              <a:t>3/9/21</a:t>
            </a:fld>
            <a:endParaRPr lang="en-US" altLang="en-US"/>
          </a:p>
        </p:txBody>
      </p:sp>
      <p:sp>
        <p:nvSpPr>
          <p:cNvPr id="4" name="Footer Placeholder 3">
            <a:extLst>
              <a:ext uri="{FF2B5EF4-FFF2-40B4-BE49-F238E27FC236}">
                <a16:creationId xmlns:a16="http://schemas.microsoft.com/office/drawing/2014/main" id="{4CAAE482-E4A8-474E-8AC5-FDB9FD1B87E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40869595-D839-A74C-89DB-10CF3B9BF51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236AFD3-336E-B045-947B-8BA1880D059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6443EA-874B-2541-8C8C-D5CB0A988C6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80DB3611-5E2D-0247-A0C3-31464C4F6ADC}"/>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E3A0A230-718F-3B4D-B6D1-9277E60DA82D}" type="datetimeFigureOut">
              <a:rPr lang="en-US" altLang="en-US"/>
              <a:pPr/>
              <a:t>3/9/21</a:t>
            </a:fld>
            <a:endParaRPr lang="en-US" altLang="en-US"/>
          </a:p>
        </p:txBody>
      </p:sp>
      <p:sp>
        <p:nvSpPr>
          <p:cNvPr id="4" name="Slide Image Placeholder 3">
            <a:extLst>
              <a:ext uri="{FF2B5EF4-FFF2-40B4-BE49-F238E27FC236}">
                <a16:creationId xmlns:a16="http://schemas.microsoft.com/office/drawing/2014/main" id="{26CEB500-5552-F044-866D-E82BD79F450A}"/>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587C4270-056C-F640-A879-1FE232BA085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D9BB0CE-08B4-1346-9150-96B69AC653E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B9BF4524-6A31-C244-86C4-980838B36C8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841370D-7A7E-B745-89B9-EAB034BEEA4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a:t>
            </a:fld>
            <a:endParaRPr lang="en-US" altLang="en-US"/>
          </a:p>
        </p:txBody>
      </p:sp>
    </p:spTree>
    <p:extLst>
      <p:ext uri="{BB962C8B-B14F-4D97-AF65-F5344CB8AC3E}">
        <p14:creationId xmlns:p14="http://schemas.microsoft.com/office/powerpoint/2010/main" val="2825059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 of the test set was predicted class 1, compared to  63% of the genes</a:t>
            </a:r>
          </a:p>
          <a:p>
            <a:r>
              <a:rPr lang="en-US" dirty="0"/>
              <a:t>Non-</a:t>
            </a:r>
            <a:r>
              <a:rPr lang="en-US" dirty="0" err="1"/>
              <a:t>nash</a:t>
            </a:r>
            <a:r>
              <a:rPr lang="en-US" dirty="0"/>
              <a:t> genes = genes from test set that are not in </a:t>
            </a:r>
            <a:r>
              <a:rPr lang="en-US" dirty="0" err="1"/>
              <a:t>nash</a:t>
            </a:r>
            <a:r>
              <a:rPr lang="en-US" dirty="0"/>
              <a:t> curated set</a:t>
            </a:r>
          </a:p>
          <a:p>
            <a:endParaRPr lang="en-US" dirty="0"/>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14</a:t>
            </a:fld>
            <a:endParaRPr lang="en-US" altLang="en-US"/>
          </a:p>
        </p:txBody>
      </p:sp>
    </p:spTree>
    <p:extLst>
      <p:ext uri="{BB962C8B-B14F-4D97-AF65-F5344CB8AC3E}">
        <p14:creationId xmlns:p14="http://schemas.microsoft.com/office/powerpoint/2010/main" val="3400949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STATISTICALLY SIGNIFICANT</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15</a:t>
            </a:fld>
            <a:endParaRPr lang="en-US" altLang="en-US"/>
          </a:p>
        </p:txBody>
      </p:sp>
    </p:spTree>
    <p:extLst>
      <p:ext uri="{BB962C8B-B14F-4D97-AF65-F5344CB8AC3E}">
        <p14:creationId xmlns:p14="http://schemas.microsoft.com/office/powerpoint/2010/main" val="2798844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Excluding the ones that are known (curated list)</a:t>
            </a:r>
          </a:p>
          <a:p>
            <a:endParaRPr lang="en-US" dirty="0"/>
          </a:p>
          <a:p>
            <a:r>
              <a:rPr lang="en-US" dirty="0"/>
              <a:t>These predictions are from model with all module scores, random </a:t>
            </a:r>
            <a:r>
              <a:rPr lang="en-US" dirty="0" err="1"/>
              <a:t>undersampling</a:t>
            </a:r>
            <a:r>
              <a:rPr lang="en-US" dirty="0"/>
              <a:t> (prop = 1), random state 10</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16</a:t>
            </a:fld>
            <a:endParaRPr lang="en-US" altLang="en-US"/>
          </a:p>
        </p:txBody>
      </p:sp>
    </p:spTree>
    <p:extLst>
      <p:ext uri="{BB962C8B-B14F-4D97-AF65-F5344CB8AC3E}">
        <p14:creationId xmlns:p14="http://schemas.microsoft.com/office/powerpoint/2010/main" val="1290589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17</a:t>
            </a:fld>
            <a:endParaRPr lang="en-US" altLang="en-US"/>
          </a:p>
        </p:txBody>
      </p:sp>
    </p:spTree>
    <p:extLst>
      <p:ext uri="{BB962C8B-B14F-4D97-AF65-F5344CB8AC3E}">
        <p14:creationId xmlns:p14="http://schemas.microsoft.com/office/powerpoint/2010/main" val="677847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www.ncbi.nlm.nih.gov</a:t>
            </a:r>
            <a:r>
              <a:rPr lang="en-US" dirty="0"/>
              <a:t>/</a:t>
            </a:r>
            <a:r>
              <a:rPr lang="en-US" dirty="0" err="1"/>
              <a:t>pmc</a:t>
            </a:r>
            <a:r>
              <a:rPr lang="en-US" dirty="0"/>
              <a:t>/articles/PMC6311944/pdf/12918_2018_Article_662.pdf</a:t>
            </a:r>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19</a:t>
            </a:fld>
            <a:endParaRPr lang="en-US" altLang="en-US"/>
          </a:p>
        </p:txBody>
      </p:sp>
    </p:spTree>
    <p:extLst>
      <p:ext uri="{BB962C8B-B14F-4D97-AF65-F5344CB8AC3E}">
        <p14:creationId xmlns:p14="http://schemas.microsoft.com/office/powerpoint/2010/main" val="1210332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20</a:t>
            </a:fld>
            <a:endParaRPr lang="en-US" altLang="en-US"/>
          </a:p>
        </p:txBody>
      </p:sp>
    </p:spTree>
    <p:extLst>
      <p:ext uri="{BB962C8B-B14F-4D97-AF65-F5344CB8AC3E}">
        <p14:creationId xmlns:p14="http://schemas.microsoft.com/office/powerpoint/2010/main" val="387607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2</a:t>
            </a:fld>
            <a:endParaRPr lang="en-US" altLang="en-US"/>
          </a:p>
        </p:txBody>
      </p:sp>
    </p:spTree>
    <p:extLst>
      <p:ext uri="{BB962C8B-B14F-4D97-AF65-F5344CB8AC3E}">
        <p14:creationId xmlns:p14="http://schemas.microsoft.com/office/powerpoint/2010/main" val="93253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dirty="0"/>
              <a:t>We started with a STRING PPI, which represents genes as nodes and predicted associations between genes as edges</a:t>
            </a:r>
          </a:p>
          <a:p>
            <a:pPr marL="171450" indent="-171450">
              <a:buFontTx/>
              <a:buChar char="-"/>
            </a:pPr>
            <a:r>
              <a:rPr lang="en-US" dirty="0"/>
              <a:t>We used a method called node2vec to learn a lower dimensional </a:t>
            </a:r>
            <a:r>
              <a:rPr lang="en-US" dirty="0" err="1"/>
              <a:t>respresentations</a:t>
            </a:r>
            <a:r>
              <a:rPr lang="en-US" dirty="0"/>
              <a:t> of these genes called embeddings </a:t>
            </a:r>
          </a:p>
          <a:p>
            <a:pPr marL="171450" indent="-171450">
              <a:buFontTx/>
              <a:buChar char="-"/>
            </a:pPr>
            <a:r>
              <a:rPr lang="en-US" dirty="0"/>
              <a:t>We ended up with 14,704 gene embeddings, all of which are human genes</a:t>
            </a:r>
          </a:p>
          <a:p>
            <a:pPr marL="171450" indent="-171450">
              <a:buFontTx/>
              <a:buChar char="-"/>
            </a:pPr>
            <a:r>
              <a:rPr lang="en-US" dirty="0"/>
              <a:t>We then created vectors to represent different functional modules of genes, like diseases or biological pathways, by summing the embeddings of the genes assigned to a module</a:t>
            </a:r>
          </a:p>
          <a:p>
            <a:pPr marL="171450" indent="-171450">
              <a:buFontTx/>
              <a:buChar char="-"/>
            </a:pPr>
            <a:r>
              <a:rPr lang="en-US" dirty="0"/>
              <a:t>For example, we created a NASH vector by summing a set of NASH genes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3</a:t>
            </a:fld>
            <a:endParaRPr lang="en-US" altLang="en-US"/>
          </a:p>
        </p:txBody>
      </p:sp>
    </p:spTree>
    <p:extLst>
      <p:ext uri="{BB962C8B-B14F-4D97-AF65-F5344CB8AC3E}">
        <p14:creationId xmlns:p14="http://schemas.microsoft.com/office/powerpoint/2010/main" val="375009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t">
              <a:buFontTx/>
              <a:buChar char="-"/>
            </a:pPr>
            <a:r>
              <a:rPr lang="en-US" dirty="0"/>
              <a:t>We got our functional module annotations from a couple of different data sources. These modules are essentially just sets of genes that have a specific function or are related to a pathway.</a:t>
            </a:r>
          </a:p>
          <a:p>
            <a:pPr marL="171450" indent="-171450" rtl="0" fontAlgn="t">
              <a:buFontTx/>
              <a:buChar char="-"/>
            </a:pPr>
            <a:r>
              <a:rPr lang="en-US" dirty="0"/>
              <a:t>We got 47 immune response modules from a paper that learned groupings of proteins enriched in immune cells from proteomics data from </a:t>
            </a:r>
            <a:r>
              <a:rPr lang="en-US" dirty="0" err="1"/>
              <a:t>ImmProt</a:t>
            </a:r>
            <a:endParaRPr lang="en-US" dirty="0"/>
          </a:p>
          <a:p>
            <a:pPr marL="171450" indent="-171450" rtl="0" fontAlgn="t">
              <a:buFontTx/>
              <a:buChar char="-"/>
            </a:pPr>
            <a:r>
              <a:rPr lang="en-US" dirty="0"/>
              <a:t>50 modules came from the Molecular Signatures Database hallmark gene set collection, which is mainly comprised of signaling pathways and other classic pathways</a:t>
            </a:r>
          </a:p>
          <a:p>
            <a:pPr marL="171450" indent="-171450" rtl="0" fontAlgn="t">
              <a:buFontTx/>
              <a:buChar char="-"/>
            </a:pPr>
            <a:r>
              <a:rPr lang="en-US" dirty="0"/>
              <a:t>137 modules came from the Human Metabolic Reaction Database called human GEM. These were labeled as metabolic subsystems</a:t>
            </a:r>
          </a:p>
          <a:p>
            <a:pPr marL="171450" indent="-171450" rtl="0" fontAlgn="t">
              <a:buFontTx/>
              <a:buChar char="-"/>
            </a:pPr>
            <a:r>
              <a:rPr lang="en-US" dirty="0"/>
              <a:t>We also included 13 sets of drug targets of drugs that are currently being investigated to treat NASH. Gene targets were taken from </a:t>
            </a:r>
            <a:r>
              <a:rPr lang="en-US" dirty="0" err="1"/>
              <a:t>drugBank</a:t>
            </a:r>
            <a:endParaRPr lang="en-US" dirty="0"/>
          </a:p>
          <a:p>
            <a:pPr marL="171450" indent="-171450" rtl="0" fontAlgn="t">
              <a:buFontTx/>
              <a:buChar char="-"/>
            </a:pPr>
            <a:r>
              <a:rPr lang="en-US" dirty="0"/>
              <a:t>Finally, our set of NASH disease genes came from a curated list on </a:t>
            </a:r>
            <a:r>
              <a:rPr lang="en-US" dirty="0" err="1"/>
              <a:t>DisGeNET</a:t>
            </a:r>
            <a:r>
              <a:rPr lang="en-US" dirty="0"/>
              <a:t>, which included associations from a number of sources</a:t>
            </a:r>
          </a:p>
          <a:p>
            <a:pPr marL="171450" indent="-171450" rtl="0" fontAlgn="t">
              <a:buFontTx/>
              <a:buChar char="-"/>
            </a:pPr>
            <a:r>
              <a:rPr lang="en-US" dirty="0"/>
              <a:t>Our NASH gene set had 70 genes</a:t>
            </a:r>
          </a:p>
          <a:p>
            <a:pPr marL="171450" indent="-171450" rtl="0" fontAlgn="t">
              <a:buFontTx/>
              <a:buChar char="-"/>
            </a:pPr>
            <a:r>
              <a:rPr lang="en-US" dirty="0"/>
              <a:t>I chose the curated dataset because of the higher confidence in associations of these genes with NASH</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4</a:t>
            </a:fld>
            <a:endParaRPr lang="en-US" altLang="en-US"/>
          </a:p>
        </p:txBody>
      </p:sp>
    </p:spTree>
    <p:extLst>
      <p:ext uri="{BB962C8B-B14F-4D97-AF65-F5344CB8AC3E}">
        <p14:creationId xmlns:p14="http://schemas.microsoft.com/office/powerpoint/2010/main" val="1362097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 We reached out to the </a:t>
            </a:r>
            <a:r>
              <a:rPr lang="en-US" dirty="0" err="1"/>
              <a:t>svensson</a:t>
            </a:r>
            <a:r>
              <a:rPr lang="en-US" dirty="0"/>
              <a:t> lab, which is also working on a NASH related project for this Merck collaboration</a:t>
            </a:r>
          </a:p>
          <a:p>
            <a:endParaRPr lang="en-US" dirty="0"/>
          </a:p>
          <a:p>
            <a:r>
              <a:rPr lang="en-US" dirty="0"/>
              <a:t>Notes on </a:t>
            </a:r>
            <a:r>
              <a:rPr lang="en-US" dirty="0" err="1"/>
              <a:t>Svensson’s</a:t>
            </a:r>
            <a:r>
              <a:rPr lang="en-US" dirty="0"/>
              <a:t> methods:</a:t>
            </a:r>
          </a:p>
          <a:p>
            <a:pPr marL="171450" indent="-171450">
              <a:buFontTx/>
              <a:buChar char="-"/>
            </a:pPr>
            <a:r>
              <a:rPr lang="en-US" dirty="0" err="1"/>
              <a:t>scRna</a:t>
            </a:r>
            <a:r>
              <a:rPr lang="en-US" dirty="0"/>
              <a:t> sequencing of liver cells from diet induced NASH mice</a:t>
            </a:r>
          </a:p>
          <a:p>
            <a:pPr marL="171450" indent="-171450">
              <a:buFontTx/>
              <a:buChar char="-"/>
            </a:pPr>
            <a:r>
              <a:rPr lang="en-US" dirty="0"/>
              <a:t>Identified 200 genes that are differentially expressed in cell clusters with a lipid accumulation signature – lipogenic vs non lipogenic hepatocytes</a:t>
            </a:r>
          </a:p>
          <a:p>
            <a:endParaRPr lang="en-US" dirty="0"/>
          </a:p>
          <a:p>
            <a:r>
              <a:rPr lang="en-US" dirty="0"/>
              <a:t>ALDH1A1: </a:t>
            </a:r>
            <a:r>
              <a:rPr lang="en-US" sz="1200" b="0" i="0" u="none" strike="noStrike" kern="1200" dirty="0">
                <a:solidFill>
                  <a:schemeClr val="tx1"/>
                </a:solidFill>
                <a:effectLst/>
                <a:latin typeface="+mn-lt"/>
                <a:ea typeface="ＭＳ Ｐゴシック" charset="0"/>
                <a:cs typeface="ＭＳ Ｐゴシック" charset="0"/>
              </a:rPr>
              <a:t>The protein encoded by this gene belongs to the aldehyde dehydrogenase family. Aldehyde dehydrogenase is the next enzyme after alcohol dehydrogenase in the major pathway of alcohol metabolism. There are two major aldehyde dehydrogenase isozymes in the liver, cytosolic and mitochondrial, which are encoded by distinct genes, and can be distinguished by their electrophoretic mobility, kinetic properties, and subcellular localization. This gene encodes the cytosolic isozyme. Studies in mice show that through its role in retinol metabolism, this gene may also be involved in the regulation of the metabolic responses to high-fat diet.</a:t>
            </a:r>
          </a:p>
          <a:p>
            <a:endParaRPr lang="en-US" sz="1200" b="0" i="0" u="none" strike="noStrike" kern="1200" dirty="0">
              <a:solidFill>
                <a:schemeClr val="tx1"/>
              </a:solidFill>
              <a:effectLst/>
              <a:latin typeface="+mn-lt"/>
              <a:ea typeface="ＭＳ Ｐゴシック" charset="0"/>
              <a:cs typeface="ＭＳ Ｐゴシック" charset="0"/>
            </a:endParaRPr>
          </a:p>
          <a:p>
            <a:r>
              <a:rPr lang="en-US" sz="1200" b="0" i="0" u="none" strike="noStrike" kern="1200" dirty="0">
                <a:solidFill>
                  <a:schemeClr val="tx1"/>
                </a:solidFill>
                <a:effectLst/>
                <a:latin typeface="+mn-lt"/>
                <a:ea typeface="ＭＳ Ｐゴシック" charset="0"/>
                <a:cs typeface="ＭＳ Ｐゴシック" charset="0"/>
              </a:rPr>
              <a:t>CAT: This gene encodes catalase, a key antioxidant enzyme in the bodies defense against oxidative stress. Catalase is a heme enzyme that is present in the peroxisome of nearly all aerobic cells. Catalase converts the reactive oxygen species hydrogen peroxide to water and oxygen and thereby mitigates the toxic effects of hydrogen peroxide. Oxidative stress is hypothesized to play a role in the development of many chronic or late-onset diseases such as diabetes, asthma, Alzheimer's disease, systemic lupus erythematosus, rheumatoid arthritis, and cancers. Polymorphisms in this gene have been associated with decreases in catalase activity but, to date, </a:t>
            </a:r>
            <a:r>
              <a:rPr lang="en-US" sz="1200" b="0" i="0" u="none" strike="noStrike" kern="1200" dirty="0" err="1">
                <a:solidFill>
                  <a:schemeClr val="tx1"/>
                </a:solidFill>
                <a:effectLst/>
                <a:latin typeface="+mn-lt"/>
                <a:ea typeface="ＭＳ Ｐゴシック" charset="0"/>
                <a:cs typeface="ＭＳ Ｐゴシック" charset="0"/>
              </a:rPr>
              <a:t>acatalasemia</a:t>
            </a:r>
            <a:r>
              <a:rPr lang="en-US" sz="1200" b="0" i="0" u="none" strike="noStrike" kern="1200" dirty="0">
                <a:solidFill>
                  <a:schemeClr val="tx1"/>
                </a:solidFill>
                <a:effectLst/>
                <a:latin typeface="+mn-lt"/>
                <a:ea typeface="ＭＳ Ｐゴシック" charset="0"/>
                <a:cs typeface="ＭＳ Ｐゴシック" charset="0"/>
              </a:rPr>
              <a:t> is the only disease known to be caused by this gene.</a:t>
            </a:r>
          </a:p>
          <a:p>
            <a:endParaRPr lang="en-US" sz="1200" b="0" i="0" u="none" strike="noStrike" kern="1200" dirty="0">
              <a:solidFill>
                <a:schemeClr val="tx1"/>
              </a:solidFill>
              <a:effectLst/>
              <a:latin typeface="+mn-lt"/>
              <a:ea typeface="ＭＳ Ｐゴシック" charset="0"/>
            </a:endParaRPr>
          </a:p>
          <a:p>
            <a:r>
              <a:rPr lang="en-US" sz="1200" b="0" i="0" u="none" strike="noStrike" kern="1200" dirty="0">
                <a:solidFill>
                  <a:schemeClr val="tx1"/>
                </a:solidFill>
                <a:effectLst/>
                <a:latin typeface="+mn-lt"/>
                <a:ea typeface="ＭＳ Ｐゴシック" charset="0"/>
              </a:rPr>
              <a:t>CYP2E1: </a:t>
            </a:r>
            <a:r>
              <a:rPr lang="en-US" sz="1200" b="0" i="0" u="none" strike="noStrike" kern="1200" dirty="0">
                <a:solidFill>
                  <a:schemeClr val="tx1"/>
                </a:solidFill>
                <a:effectLst/>
                <a:latin typeface="+mn-lt"/>
                <a:ea typeface="ＭＳ Ｐゴシック" charset="0"/>
                <a:cs typeface="ＭＳ Ｐゴシック" charset="0"/>
              </a:rPr>
              <a:t>This gene encodes a member of the cytochrome P450 superfamily of enzymes. The cytochrome P450 proteins are monooxygenases which catalyze many reactions involved in drug metabolism and synthesis of cholesterol, steroids and other lipids. This protein localizes to the endoplasmic reticulum and is induced by ethanol, the diabetic state, and starvation. The enzyme metabolizes both endogenous substrates, such as ethanol, acetone, and acetal, as well as exogenous substrates including benzene, carbon tetrachloride, ethylene glycol, and nitrosamines which are </a:t>
            </a:r>
            <a:r>
              <a:rPr lang="en-US" sz="1200" b="0" i="0" u="none" strike="noStrike" kern="1200" dirty="0" err="1">
                <a:solidFill>
                  <a:schemeClr val="tx1"/>
                </a:solidFill>
                <a:effectLst/>
                <a:latin typeface="+mn-lt"/>
                <a:ea typeface="ＭＳ Ｐゴシック" charset="0"/>
                <a:cs typeface="ＭＳ Ｐゴシック" charset="0"/>
              </a:rPr>
              <a:t>premutagens</a:t>
            </a:r>
            <a:r>
              <a:rPr lang="en-US" sz="1200" b="0" i="0" u="none" strike="noStrike" kern="1200" dirty="0">
                <a:solidFill>
                  <a:schemeClr val="tx1"/>
                </a:solidFill>
                <a:effectLst/>
                <a:latin typeface="+mn-lt"/>
                <a:ea typeface="ＭＳ Ｐゴシック" charset="0"/>
                <a:cs typeface="ＭＳ Ｐゴシック" charset="0"/>
              </a:rPr>
              <a:t> found in cigarette smoke. Due to its many substrates, this enzyme may be involved in such varied processes as gluconeogenesis, hepatic cirrhosis, diabetes, and cancer.</a:t>
            </a:r>
            <a:endParaRPr lang="en-US" sz="1200" b="0" i="0" u="none" strike="noStrike" kern="1200" dirty="0">
              <a:solidFill>
                <a:schemeClr val="tx1"/>
              </a:solidFill>
              <a:effectLst/>
              <a:latin typeface="+mn-lt"/>
              <a:ea typeface="ＭＳ Ｐゴシック" charset="0"/>
            </a:endParaRPr>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5</a:t>
            </a:fld>
            <a:endParaRPr lang="en-US" altLang="en-US"/>
          </a:p>
        </p:txBody>
      </p:sp>
    </p:spTree>
    <p:extLst>
      <p:ext uri="{BB962C8B-B14F-4D97-AF65-F5344CB8AC3E}">
        <p14:creationId xmlns:p14="http://schemas.microsoft.com/office/powerpoint/2010/main" val="439854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6</a:t>
            </a:fld>
            <a:endParaRPr lang="en-US" altLang="en-US"/>
          </a:p>
        </p:txBody>
      </p:sp>
    </p:spTree>
    <p:extLst>
      <p:ext uri="{BB962C8B-B14F-4D97-AF65-F5344CB8AC3E}">
        <p14:creationId xmlns:p14="http://schemas.microsoft.com/office/powerpoint/2010/main" val="1979058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7</a:t>
            </a:fld>
            <a:endParaRPr lang="en-US" altLang="en-US"/>
          </a:p>
        </p:txBody>
      </p:sp>
    </p:spTree>
    <p:extLst>
      <p:ext uri="{BB962C8B-B14F-4D97-AF65-F5344CB8AC3E}">
        <p14:creationId xmlns:p14="http://schemas.microsoft.com/office/powerpoint/2010/main" val="864354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10</a:t>
            </a:fld>
            <a:endParaRPr lang="en-US" altLang="en-US"/>
          </a:p>
        </p:txBody>
      </p:sp>
    </p:spTree>
    <p:extLst>
      <p:ext uri="{BB962C8B-B14F-4D97-AF65-F5344CB8AC3E}">
        <p14:creationId xmlns:p14="http://schemas.microsoft.com/office/powerpoint/2010/main" val="2207247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a:t>
            </a:r>
            <a:r>
              <a:rPr lang="en-US" dirty="0" err="1"/>
              <a:t>undersampling</a:t>
            </a:r>
            <a:endParaRPr lang="en-US" dirty="0"/>
          </a:p>
          <a:p>
            <a:endParaRPr lang="en-US" dirty="0"/>
          </a:p>
          <a:p>
            <a:r>
              <a:rPr lang="en-US" dirty="0"/>
              <a:t>Low precision!! How to deal with class imbalance?</a:t>
            </a:r>
          </a:p>
          <a:p>
            <a:endParaRPr lang="en-US" dirty="0"/>
          </a:p>
          <a:p>
            <a:r>
              <a:rPr lang="en-US" dirty="0"/>
              <a:t>Tried SMOTE like the other paper (only showed ROC curves, </a:t>
            </a:r>
            <a:r>
              <a:rPr lang="en-US" dirty="0" err="1"/>
              <a:t>susss</a:t>
            </a:r>
            <a:r>
              <a:rPr lang="en-US" dirty="0"/>
              <a:t>) – made ROC better and precision/recall worse</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13</a:t>
            </a:fld>
            <a:endParaRPr lang="en-US" altLang="en-US"/>
          </a:p>
        </p:txBody>
      </p:sp>
    </p:spTree>
    <p:extLst>
      <p:ext uri="{BB962C8B-B14F-4D97-AF65-F5344CB8AC3E}">
        <p14:creationId xmlns:p14="http://schemas.microsoft.com/office/powerpoint/2010/main" val="3584789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A8067D-18E9-064E-BB1E-A8E51985FBA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937D280F-1D65-224F-8D7E-03A6A1B312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1792517"/>
            <a:ext cx="8229600" cy="618473"/>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0990"/>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545043320"/>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2ED28B-C298-8641-965D-F90FDBA6F0BA}"/>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12FFDE90-9DD8-D744-8545-A89DCD9A1E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08815517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8559259"/>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C237B80B-2AE0-9B49-9762-D78E9492D9CB}"/>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FBF883C4-49C6-C048-85E2-96310EA34516}"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4876800" y="908685"/>
            <a:ext cx="3779838"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438713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442843"/>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4876800" y="2837497"/>
            <a:ext cx="3779838" cy="183023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3485416"/>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955677" y="2840613"/>
            <a:ext cx="3781425"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4876800" y="2840613"/>
            <a:ext cx="3779838"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865358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4837AB-2B74-A148-8E17-3644F5D2309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E0CD2312-AF91-CC4C-8FDC-60ADD8085D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a:t>Click icon to add picture</a:t>
            </a:r>
            <a:endParaRPr lang="en-US" noProof="0" dirty="0"/>
          </a:p>
        </p:txBody>
      </p:sp>
    </p:spTree>
    <p:extLst>
      <p:ext uri="{BB962C8B-B14F-4D97-AF65-F5344CB8AC3E}">
        <p14:creationId xmlns:p14="http://schemas.microsoft.com/office/powerpoint/2010/main" val="87710752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356629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lvl2pPr marL="0" indent="0">
              <a:buFont typeface="Arial"/>
              <a:buNone/>
              <a:defRPr baseline="0"/>
            </a:lvl2pPr>
            <a:lvl3pPr marL="344488" indent="0">
              <a:buNone/>
              <a:defRPr/>
            </a:lvl3pPr>
            <a:lvl4pPr marL="687387" indent="0">
              <a:buNone/>
              <a:defRPr/>
            </a:lvl4pPr>
            <a:lvl5pPr marL="1031875" indent="0">
              <a:buNone/>
              <a:defRPr/>
            </a:lvl5pPr>
          </a:lstStyle>
          <a:p>
            <a:pPr lvl="0"/>
            <a:r>
              <a:rPr lang="en-US"/>
              <a:t>Click to edit Master text styles</a:t>
            </a:r>
          </a:p>
        </p:txBody>
      </p:sp>
    </p:spTree>
    <p:extLst>
      <p:ext uri="{BB962C8B-B14F-4D97-AF65-F5344CB8AC3E}">
        <p14:creationId xmlns:p14="http://schemas.microsoft.com/office/powerpoint/2010/main" val="38320033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DA3E8A58-6376-A243-9FFD-C19C58154009}"/>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860BCE2A-FA78-2948-8B58-C96E03ACF5EA}"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4876800" y="908685"/>
            <a:ext cx="3779838"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67808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560060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2837497"/>
            <a:ext cx="3779838" cy="18302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188120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955677" y="2840613"/>
            <a:ext cx="3781425"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2840613"/>
            <a:ext cx="3779838"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466216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a:extLst>
              <a:ext uri="{FF2B5EF4-FFF2-40B4-BE49-F238E27FC236}">
                <a16:creationId xmlns:a16="http://schemas.microsoft.com/office/drawing/2014/main" id="{9C9A1046-3C3B-A248-A116-02A7F07CA7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4811713"/>
            <a:ext cx="20462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7AE0B38-3FF7-0A4C-A002-EEC00460800B}"/>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DEDA3DE2-E137-9F46-A8DE-B6338346E0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1800555"/>
            <a:ext cx="8229600" cy="618473"/>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9028"/>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9146792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
            <a:extLst>
              <a:ext uri="{FF2B5EF4-FFF2-40B4-BE49-F238E27FC236}">
                <a16:creationId xmlns:a16="http://schemas.microsoft.com/office/drawing/2014/main" id="{ECE7A084-CB7D-2440-AF25-D1E6B667594F}"/>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ABF56827-0C21-7149-A9EC-2E63824C088C}"/>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08A26468-1FA8-7E45-A5A7-5972D2A49A9F}"/>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5B97EC33-0B28-3A4D-B494-8ED180F23570}" type="slidenum">
              <a:rPr lang="en-US" altLang="en-US"/>
              <a:pPr/>
              <a:t>‹#›</a:t>
            </a:fld>
            <a:endParaRPr lang="en-US" altLang="en-US"/>
          </a:p>
        </p:txBody>
      </p:sp>
      <p:sp>
        <p:nvSpPr>
          <p:cNvPr id="10" name="Rectangle 9">
            <a:extLst>
              <a:ext uri="{FF2B5EF4-FFF2-40B4-BE49-F238E27FC236}">
                <a16:creationId xmlns:a16="http://schemas.microsoft.com/office/drawing/2014/main" id="{AA3BE3CD-2614-B140-9848-BA6422550363}"/>
              </a:ext>
            </a:extLst>
          </p:cNvPr>
          <p:cNvSpPr/>
          <p:nvPr/>
        </p:nvSpPr>
        <p:spPr>
          <a:xfrm>
            <a:off x="0" y="0"/>
            <a:ext cx="457200" cy="5149850"/>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030" name="Picture 10" title="Stanford University">
            <a:extLst>
              <a:ext uri="{FF2B5EF4-FFF2-40B4-BE49-F238E27FC236}">
                <a16:creationId xmlns:a16="http://schemas.microsoft.com/office/drawing/2014/main" id="{E7D04C39-0F95-8B4D-B9EE-CC1F12918B3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Lst>
  <p:transition spd="slow">
    <p:fade/>
  </p:transition>
  <p:hf hdr="0" ft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chemeClr val="bg2"/>
        </a:buClr>
        <a:buFont typeface="Wingdings" pitchFamily="2" charset="2"/>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2">
            <a:extLst>
              <a:ext uri="{FF2B5EF4-FFF2-40B4-BE49-F238E27FC236}">
                <a16:creationId xmlns:a16="http://schemas.microsoft.com/office/drawing/2014/main" id="{C6D3481B-9DAC-C740-8B04-4C07E7926101}"/>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59C6C8A2-CC5C-F94D-AA52-085A9433018E}"/>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a:extLst>
              <a:ext uri="{FF2B5EF4-FFF2-40B4-BE49-F238E27FC236}">
                <a16:creationId xmlns:a16="http://schemas.microsoft.com/office/drawing/2014/main" id="{5C924763-906F-8C47-84F4-265318214A49}"/>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DF2608D7-8D44-A24B-A8DC-00C3D10E6490}" type="slidenum">
              <a:rPr lang="en-US" altLang="en-US"/>
              <a:pPr/>
              <a:t>‹#›</a:t>
            </a:fld>
            <a:endParaRPr lang="en-US" altLang="en-US"/>
          </a:p>
        </p:txBody>
      </p:sp>
      <p:sp>
        <p:nvSpPr>
          <p:cNvPr id="7" name="Rectangle 6">
            <a:extLst>
              <a:ext uri="{FF2B5EF4-FFF2-40B4-BE49-F238E27FC236}">
                <a16:creationId xmlns:a16="http://schemas.microsoft.com/office/drawing/2014/main" id="{3BC5AE55-6B18-8E4A-9CD9-6EBD0AE2D961}"/>
              </a:ext>
            </a:extLst>
          </p:cNvPr>
          <p:cNvSpPr/>
          <p:nvPr/>
        </p:nvSpPr>
        <p:spPr>
          <a:xfrm>
            <a:off x="-11113" y="0"/>
            <a:ext cx="9155113" cy="342900"/>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8C1515"/>
              </a:solidFill>
              <a:latin typeface="Arial"/>
            </a:endParaRPr>
          </a:p>
        </p:txBody>
      </p:sp>
      <p:pic>
        <p:nvPicPr>
          <p:cNvPr id="5126" name="Picture 10" title="Stanford University">
            <a:extLst>
              <a:ext uri="{FF2B5EF4-FFF2-40B4-BE49-F238E27FC236}">
                <a16:creationId xmlns:a16="http://schemas.microsoft.com/office/drawing/2014/main" id="{E411DB7B-015B-1F48-8119-9224B45CEC32}"/>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Lst>
  <p:transition spd="slow">
    <p:fade/>
  </p:transition>
  <p:hf hdr="0" ftr="0" dt="0"/>
  <p:txStyles>
    <p:titleStyle>
      <a:lvl1pPr algn="l" defTabSz="457200" rtl="0" eaLnBrk="0" fontAlgn="base" hangingPunct="0">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defRPr sz="1600" kern="1200" cap="small" spc="20">
          <a:solidFill>
            <a:schemeClr val="tx1"/>
          </a:solidFill>
          <a:latin typeface="Arial"/>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1B3D-FF33-6F4C-86EC-956991A707D0}"/>
              </a:ext>
            </a:extLst>
          </p:cNvPr>
          <p:cNvSpPr>
            <a:spLocks noGrp="1"/>
          </p:cNvSpPr>
          <p:nvPr>
            <p:ph type="ctrTitle"/>
          </p:nvPr>
        </p:nvSpPr>
        <p:spPr/>
        <p:txBody>
          <a:bodyPr/>
          <a:lstStyle/>
          <a:p>
            <a:r>
              <a:rPr lang="en-US" dirty="0"/>
              <a:t>Network Methods to Uncover NASH Pathogenesis</a:t>
            </a:r>
          </a:p>
        </p:txBody>
      </p:sp>
      <p:sp>
        <p:nvSpPr>
          <p:cNvPr id="3" name="Text Placeholder 2">
            <a:extLst>
              <a:ext uri="{FF2B5EF4-FFF2-40B4-BE49-F238E27FC236}">
                <a16:creationId xmlns:a16="http://schemas.microsoft.com/office/drawing/2014/main" id="{67216E88-BBE7-E34E-A928-0E35A57DFD9F}"/>
              </a:ext>
            </a:extLst>
          </p:cNvPr>
          <p:cNvSpPr>
            <a:spLocks noGrp="1"/>
          </p:cNvSpPr>
          <p:nvPr>
            <p:ph type="body" sz="quarter" idx="18"/>
          </p:nvPr>
        </p:nvSpPr>
        <p:spPr/>
        <p:txBody>
          <a:bodyPr/>
          <a:lstStyle/>
          <a:p>
            <a:r>
              <a:rPr lang="en-US" dirty="0"/>
              <a:t>Nikki Taylor, M.S. Candidate in Biomedical Informatics</a:t>
            </a:r>
          </a:p>
        </p:txBody>
      </p:sp>
      <p:sp>
        <p:nvSpPr>
          <p:cNvPr id="4" name="Subtitle 3">
            <a:extLst>
              <a:ext uri="{FF2B5EF4-FFF2-40B4-BE49-F238E27FC236}">
                <a16:creationId xmlns:a16="http://schemas.microsoft.com/office/drawing/2014/main" id="{73BB0557-066B-FA4D-9884-D9F4CA5E90B1}"/>
              </a:ext>
            </a:extLst>
          </p:cNvPr>
          <p:cNvSpPr>
            <a:spLocks noGrp="1"/>
          </p:cNvSpPr>
          <p:nvPr>
            <p:ph type="subTitle" idx="1"/>
          </p:nvPr>
        </p:nvSpPr>
        <p:spPr/>
        <p:txBody>
          <a:bodyPr/>
          <a:lstStyle/>
          <a:p>
            <a:r>
              <a:rPr lang="en-US" dirty="0"/>
              <a:t>2/11/2020</a:t>
            </a:r>
          </a:p>
        </p:txBody>
      </p:sp>
    </p:spTree>
    <p:extLst>
      <p:ext uri="{BB962C8B-B14F-4D97-AF65-F5344CB8AC3E}">
        <p14:creationId xmlns:p14="http://schemas.microsoft.com/office/powerpoint/2010/main" val="316818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84C8-88F3-E549-9057-0E01076F9255}"/>
              </a:ext>
            </a:extLst>
          </p:cNvPr>
          <p:cNvSpPr>
            <a:spLocks noGrp="1"/>
          </p:cNvSpPr>
          <p:nvPr>
            <p:ph type="title"/>
          </p:nvPr>
        </p:nvSpPr>
        <p:spPr/>
        <p:txBody>
          <a:bodyPr/>
          <a:lstStyle/>
          <a:p>
            <a:r>
              <a:rPr lang="en-US" dirty="0"/>
              <a:t>Goal: Model to predict NASH genes</a:t>
            </a:r>
          </a:p>
        </p:txBody>
      </p:sp>
      <p:sp>
        <p:nvSpPr>
          <p:cNvPr id="3" name="Content Placeholder 2">
            <a:extLst>
              <a:ext uri="{FF2B5EF4-FFF2-40B4-BE49-F238E27FC236}">
                <a16:creationId xmlns:a16="http://schemas.microsoft.com/office/drawing/2014/main" id="{FBB5AAF6-6EA3-5C4C-BFB0-CCB6C0DD41FE}"/>
              </a:ext>
            </a:extLst>
          </p:cNvPr>
          <p:cNvSpPr>
            <a:spLocks noGrp="1"/>
          </p:cNvSpPr>
          <p:nvPr>
            <p:ph sz="quarter" idx="10"/>
          </p:nvPr>
        </p:nvSpPr>
        <p:spPr/>
        <p:txBody>
          <a:bodyPr>
            <a:normAutofit fontScale="92500" lnSpcReduction="20000"/>
          </a:bodyPr>
          <a:lstStyle/>
          <a:p>
            <a:pPr marL="0" indent="0"/>
            <a:r>
              <a:rPr lang="en-US" dirty="0"/>
              <a:t>Initial model:</a:t>
            </a:r>
          </a:p>
          <a:p>
            <a:pPr marL="285750" indent="-285750">
              <a:buFontTx/>
              <a:buChar char="-"/>
            </a:pPr>
            <a:r>
              <a:rPr lang="en-US" dirty="0"/>
              <a:t>Score genes by cosine similarity to summed NASH vector</a:t>
            </a:r>
          </a:p>
          <a:p>
            <a:pPr marL="0" indent="0"/>
            <a:endParaRPr lang="en-US" dirty="0"/>
          </a:p>
          <a:p>
            <a:pPr marL="0" indent="0"/>
            <a:r>
              <a:rPr lang="en-US" b="1" dirty="0"/>
              <a:t>Refined models:</a:t>
            </a:r>
          </a:p>
          <a:p>
            <a:pPr>
              <a:buFontTx/>
              <a:buChar char="-"/>
            </a:pPr>
            <a:r>
              <a:rPr lang="en-US" dirty="0"/>
              <a:t>Linear SVM classifier with random </a:t>
            </a:r>
            <a:r>
              <a:rPr lang="en-US" dirty="0" err="1"/>
              <a:t>undersampling</a:t>
            </a:r>
            <a:endParaRPr lang="en-US" dirty="0"/>
          </a:p>
          <a:p>
            <a:pPr>
              <a:buFontTx/>
              <a:buChar char="-"/>
            </a:pPr>
            <a:r>
              <a:rPr lang="en-US" dirty="0"/>
              <a:t>Positive class = curated list of 70 NASH genes</a:t>
            </a:r>
          </a:p>
          <a:p>
            <a:pPr>
              <a:buFontTx/>
              <a:buChar char="-"/>
            </a:pPr>
            <a:r>
              <a:rPr lang="en-US" dirty="0"/>
              <a:t>Negative class = 14,634 other embedded genes</a:t>
            </a:r>
          </a:p>
          <a:p>
            <a:pPr marL="0" indent="0"/>
            <a:endParaRPr lang="en-US" dirty="0"/>
          </a:p>
          <a:p>
            <a:pPr marL="0" indent="0"/>
            <a:r>
              <a:rPr lang="en-US" dirty="0"/>
              <a:t>	Model 1 </a:t>
            </a:r>
          </a:p>
          <a:p>
            <a:pPr marL="0" indent="0"/>
            <a:r>
              <a:rPr lang="en-US" dirty="0"/>
              <a:t>		Features = gene embeddings (64 dimensions)</a:t>
            </a:r>
          </a:p>
          <a:p>
            <a:pPr marL="0" indent="0"/>
            <a:r>
              <a:rPr lang="en-US" dirty="0">
                <a:solidFill>
                  <a:schemeClr val="tx1"/>
                </a:solidFill>
              </a:rPr>
              <a:t>	Model 2:</a:t>
            </a:r>
          </a:p>
          <a:p>
            <a:pPr marL="0" indent="0"/>
            <a:r>
              <a:rPr lang="en-US" dirty="0">
                <a:solidFill>
                  <a:schemeClr val="tx1"/>
                </a:solidFill>
              </a:rPr>
              <a:t>		Features = module similarity scores (237 dimensions)</a:t>
            </a:r>
          </a:p>
          <a:p>
            <a:pPr marL="1317625" lvl="4" indent="-285750">
              <a:buFont typeface="Arial" panose="020B0604020202020204" pitchFamily="34" charset="0"/>
              <a:buChar char="•"/>
            </a:pPr>
            <a:r>
              <a:rPr lang="en-US" dirty="0">
                <a:solidFill>
                  <a:schemeClr val="tx1"/>
                </a:solidFill>
              </a:rPr>
              <a:t>Module similarity score: cosine similarity of gene embedding to summed module vector</a:t>
            </a:r>
          </a:p>
          <a:p>
            <a:pPr marL="973137" lvl="3" indent="-285750">
              <a:buFont typeface="Arial" panose="020B0604020202020204" pitchFamily="34" charset="0"/>
              <a:buChar char="•"/>
            </a:pPr>
            <a:endParaRPr lang="en-US" dirty="0">
              <a:solidFill>
                <a:schemeClr val="tx1"/>
              </a:solidFill>
            </a:endParaRPr>
          </a:p>
          <a:p>
            <a:pPr marL="687388" lvl="2" indent="-342900">
              <a:buAutoNum type="arabicParenR"/>
            </a:pPr>
            <a:endParaRPr lang="en-US" dirty="0"/>
          </a:p>
          <a:p>
            <a:pPr lvl="2">
              <a:buFontTx/>
              <a:buChar char="-"/>
            </a:pPr>
            <a:endParaRPr lang="en-US" dirty="0"/>
          </a:p>
          <a:p>
            <a:pPr>
              <a:buFontTx/>
              <a:buChar char="-"/>
            </a:pPr>
            <a:endParaRPr lang="en-US" dirty="0"/>
          </a:p>
        </p:txBody>
      </p:sp>
    </p:spTree>
    <p:extLst>
      <p:ext uri="{BB962C8B-B14F-4D97-AF65-F5344CB8AC3E}">
        <p14:creationId xmlns:p14="http://schemas.microsoft.com/office/powerpoint/2010/main" val="963833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46FC-FB92-4649-B6A7-78635D27E9C5}"/>
              </a:ext>
            </a:extLst>
          </p:cNvPr>
          <p:cNvSpPr>
            <a:spLocks noGrp="1"/>
          </p:cNvSpPr>
          <p:nvPr>
            <p:ph type="title"/>
          </p:nvPr>
        </p:nvSpPr>
        <p:spPr/>
        <p:txBody>
          <a:bodyPr/>
          <a:lstStyle/>
          <a:p>
            <a:r>
              <a:rPr lang="en-US" dirty="0"/>
              <a:t>Model refinement: Module scores perform best</a:t>
            </a:r>
          </a:p>
        </p:txBody>
      </p:sp>
      <p:pic>
        <p:nvPicPr>
          <p:cNvPr id="5" name="Content Placeholder 4" descr="Chart, line chart&#10;&#10;Description automatically generated">
            <a:extLst>
              <a:ext uri="{FF2B5EF4-FFF2-40B4-BE49-F238E27FC236}">
                <a16:creationId xmlns:a16="http://schemas.microsoft.com/office/drawing/2014/main" id="{EDAF0B38-CB50-2A47-B439-852BEC293C87}"/>
              </a:ext>
            </a:extLst>
          </p:cNvPr>
          <p:cNvPicPr>
            <a:picLocks noGrp="1" noChangeAspect="1"/>
          </p:cNvPicPr>
          <p:nvPr>
            <p:ph sz="quarter" idx="10"/>
          </p:nvPr>
        </p:nvPicPr>
        <p:blipFill>
          <a:blip r:embed="rId2"/>
          <a:stretch>
            <a:fillRect/>
          </a:stretch>
        </p:blipFill>
        <p:spPr>
          <a:xfrm>
            <a:off x="708837" y="1563315"/>
            <a:ext cx="3990993" cy="2660662"/>
          </a:xfrm>
        </p:spPr>
      </p:pic>
      <p:pic>
        <p:nvPicPr>
          <p:cNvPr id="7" name="Picture 6" descr="Chart, line chart&#10;&#10;Description automatically generated">
            <a:extLst>
              <a:ext uri="{FF2B5EF4-FFF2-40B4-BE49-F238E27FC236}">
                <a16:creationId xmlns:a16="http://schemas.microsoft.com/office/drawing/2014/main" id="{FBEF1E7A-AF18-DD45-BC20-7A1D7775821A}"/>
              </a:ext>
            </a:extLst>
          </p:cNvPr>
          <p:cNvPicPr>
            <a:picLocks noChangeAspect="1"/>
          </p:cNvPicPr>
          <p:nvPr/>
        </p:nvPicPr>
        <p:blipFill>
          <a:blip r:embed="rId3"/>
          <a:stretch>
            <a:fillRect/>
          </a:stretch>
        </p:blipFill>
        <p:spPr>
          <a:xfrm>
            <a:off x="4940596" y="1658860"/>
            <a:ext cx="3847675" cy="2565117"/>
          </a:xfrm>
          <a:prstGeom prst="rect">
            <a:avLst/>
          </a:prstGeom>
        </p:spPr>
      </p:pic>
      <p:sp>
        <p:nvSpPr>
          <p:cNvPr id="8" name="TextBox 7">
            <a:extLst>
              <a:ext uri="{FF2B5EF4-FFF2-40B4-BE49-F238E27FC236}">
                <a16:creationId xmlns:a16="http://schemas.microsoft.com/office/drawing/2014/main" id="{98693F3A-88CB-6A48-B85E-CC3EFC5AB9E5}"/>
              </a:ext>
            </a:extLst>
          </p:cNvPr>
          <p:cNvSpPr txBox="1"/>
          <p:nvPr/>
        </p:nvSpPr>
        <p:spPr>
          <a:xfrm>
            <a:off x="1127051" y="1068546"/>
            <a:ext cx="3025187" cy="369332"/>
          </a:xfrm>
          <a:prstGeom prst="rect">
            <a:avLst/>
          </a:prstGeom>
          <a:noFill/>
        </p:spPr>
        <p:txBody>
          <a:bodyPr wrap="none" rtlCol="0">
            <a:spAutoFit/>
          </a:bodyPr>
          <a:lstStyle/>
          <a:p>
            <a:r>
              <a:rPr lang="en-US" dirty="0"/>
              <a:t>Gene embeddings as features</a:t>
            </a:r>
          </a:p>
        </p:txBody>
      </p:sp>
      <p:sp>
        <p:nvSpPr>
          <p:cNvPr id="9" name="TextBox 8">
            <a:extLst>
              <a:ext uri="{FF2B5EF4-FFF2-40B4-BE49-F238E27FC236}">
                <a16:creationId xmlns:a16="http://schemas.microsoft.com/office/drawing/2014/main" id="{8FA389B9-AA70-8A48-94DB-0C1E7FA702A6}"/>
              </a:ext>
            </a:extLst>
          </p:cNvPr>
          <p:cNvSpPr txBox="1"/>
          <p:nvPr/>
        </p:nvSpPr>
        <p:spPr>
          <a:xfrm>
            <a:off x="5483285" y="1068546"/>
            <a:ext cx="2762295" cy="369332"/>
          </a:xfrm>
          <a:prstGeom prst="rect">
            <a:avLst/>
          </a:prstGeom>
          <a:noFill/>
        </p:spPr>
        <p:txBody>
          <a:bodyPr wrap="none" rtlCol="0">
            <a:spAutoFit/>
          </a:bodyPr>
          <a:lstStyle/>
          <a:p>
            <a:r>
              <a:rPr lang="en-US" dirty="0"/>
              <a:t>Modules score as features</a:t>
            </a:r>
          </a:p>
        </p:txBody>
      </p:sp>
    </p:spTree>
    <p:extLst>
      <p:ext uri="{BB962C8B-B14F-4D97-AF65-F5344CB8AC3E}">
        <p14:creationId xmlns:p14="http://schemas.microsoft.com/office/powerpoint/2010/main" val="1825483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0CED8-C8F8-4A47-AC03-9AD64597AD6C}"/>
              </a:ext>
            </a:extLst>
          </p:cNvPr>
          <p:cNvSpPr>
            <a:spLocks noGrp="1"/>
          </p:cNvSpPr>
          <p:nvPr>
            <p:ph type="title"/>
          </p:nvPr>
        </p:nvSpPr>
        <p:spPr>
          <a:xfrm>
            <a:off x="907679" y="225977"/>
            <a:ext cx="7707862" cy="488024"/>
          </a:xfrm>
        </p:spPr>
        <p:txBody>
          <a:bodyPr/>
          <a:lstStyle/>
          <a:p>
            <a:r>
              <a:rPr lang="en-US" dirty="0"/>
              <a:t>Top 20 false positive predictions</a:t>
            </a:r>
          </a:p>
        </p:txBody>
      </p:sp>
      <p:graphicFrame>
        <p:nvGraphicFramePr>
          <p:cNvPr id="8" name="Table 7">
            <a:extLst>
              <a:ext uri="{FF2B5EF4-FFF2-40B4-BE49-F238E27FC236}">
                <a16:creationId xmlns:a16="http://schemas.microsoft.com/office/drawing/2014/main" id="{F2D84064-ED5C-1F43-A639-D8724E580E59}"/>
              </a:ext>
            </a:extLst>
          </p:cNvPr>
          <p:cNvGraphicFramePr>
            <a:graphicFrameLocks noGrp="1"/>
          </p:cNvGraphicFramePr>
          <p:nvPr>
            <p:extLst>
              <p:ext uri="{D42A27DB-BD31-4B8C-83A1-F6EECF244321}">
                <p14:modId xmlns:p14="http://schemas.microsoft.com/office/powerpoint/2010/main" val="3427221317"/>
              </p:ext>
            </p:extLst>
          </p:nvPr>
        </p:nvGraphicFramePr>
        <p:xfrm>
          <a:off x="2583950" y="699860"/>
          <a:ext cx="3976099" cy="4017300"/>
        </p:xfrm>
        <a:graphic>
          <a:graphicData uri="http://schemas.openxmlformats.org/drawingml/2006/table">
            <a:tbl>
              <a:tblPr/>
              <a:tblGrid>
                <a:gridCol w="1999848">
                  <a:extLst>
                    <a:ext uri="{9D8B030D-6E8A-4147-A177-3AD203B41FA5}">
                      <a16:colId xmlns:a16="http://schemas.microsoft.com/office/drawing/2014/main" val="1562449334"/>
                    </a:ext>
                  </a:extLst>
                </a:gridCol>
                <a:gridCol w="1976251">
                  <a:extLst>
                    <a:ext uri="{9D8B030D-6E8A-4147-A177-3AD203B41FA5}">
                      <a16:colId xmlns:a16="http://schemas.microsoft.com/office/drawing/2014/main" val="713697375"/>
                    </a:ext>
                  </a:extLst>
                </a:gridCol>
              </a:tblGrid>
              <a:tr h="200865">
                <a:tc>
                  <a:txBody>
                    <a:bodyPr/>
                    <a:lstStyle/>
                    <a:p>
                      <a:pPr algn="l" fontAlgn="b"/>
                      <a:r>
                        <a:rPr lang="en-US" sz="1200" b="1" i="0" u="none" strike="noStrike" dirty="0">
                          <a:solidFill>
                            <a:srgbClr val="000000"/>
                          </a:solidFill>
                          <a:effectLst/>
                          <a:latin typeface="Calibri" panose="020F0502020204030204" pitchFamily="34" charset="0"/>
                        </a:rPr>
                        <a:t>Gene</a:t>
                      </a:r>
                    </a:p>
                  </a:txBody>
                  <a:tcPr marL="8822" marR="8822" marT="8822" marB="0" anchor="b">
                    <a:lnL>
                      <a:noFill/>
                    </a:lnL>
                    <a:lnR>
                      <a:noFill/>
                    </a:lnR>
                    <a:lnT>
                      <a:noFill/>
                    </a:lnT>
                    <a:lnB>
                      <a:noFill/>
                    </a:lnB>
                  </a:tcPr>
                </a:tc>
                <a:tc>
                  <a:txBody>
                    <a:bodyPr/>
                    <a:lstStyle/>
                    <a:p>
                      <a:pPr algn="l" fontAlgn="b"/>
                      <a:r>
                        <a:rPr lang="en-US" sz="1200" b="1" i="0" u="none" strike="noStrike" dirty="0">
                          <a:solidFill>
                            <a:srgbClr val="000000"/>
                          </a:solidFill>
                          <a:effectLst/>
                          <a:latin typeface="Calibri" panose="020F0502020204030204" pitchFamily="34" charset="0"/>
                        </a:rPr>
                        <a:t>Predicted probability</a:t>
                      </a:r>
                    </a:p>
                  </a:txBody>
                  <a:tcPr marL="8822" marR="8822" marT="8822" marB="0" anchor="b">
                    <a:lnL>
                      <a:noFill/>
                    </a:lnL>
                    <a:lnR>
                      <a:noFill/>
                    </a:lnR>
                    <a:lnT>
                      <a:noFill/>
                    </a:lnT>
                    <a:lnB>
                      <a:noFill/>
                    </a:lnB>
                  </a:tcPr>
                </a:tc>
                <a:extLst>
                  <a:ext uri="{0D108BD9-81ED-4DB2-BD59-A6C34878D82A}">
                    <a16:rowId xmlns:a16="http://schemas.microsoft.com/office/drawing/2014/main" val="3974438115"/>
                  </a:ext>
                </a:extLst>
              </a:tr>
              <a:tr h="200865">
                <a:tc>
                  <a:txBody>
                    <a:bodyPr/>
                    <a:lstStyle/>
                    <a:p>
                      <a:pPr algn="l" fontAlgn="b"/>
                      <a:r>
                        <a:rPr lang="en-US" sz="1200" b="0" i="0" u="none" strike="noStrike">
                          <a:solidFill>
                            <a:srgbClr val="000000"/>
                          </a:solidFill>
                          <a:effectLst/>
                          <a:latin typeface="Calibri" panose="020F0502020204030204" pitchFamily="34" charset="0"/>
                        </a:rPr>
                        <a:t>POR</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0.95</a:t>
                      </a:r>
                    </a:p>
                  </a:txBody>
                  <a:tcPr marL="8822" marR="8822" marT="8822" marB="0" anchor="b">
                    <a:lnL>
                      <a:noFill/>
                    </a:lnL>
                    <a:lnR>
                      <a:noFill/>
                    </a:lnR>
                    <a:lnT>
                      <a:noFill/>
                    </a:lnT>
                    <a:lnB>
                      <a:noFill/>
                    </a:lnB>
                  </a:tcPr>
                </a:tc>
                <a:extLst>
                  <a:ext uri="{0D108BD9-81ED-4DB2-BD59-A6C34878D82A}">
                    <a16:rowId xmlns:a16="http://schemas.microsoft.com/office/drawing/2014/main" val="4189547590"/>
                  </a:ext>
                </a:extLst>
              </a:tr>
              <a:tr h="200865">
                <a:tc>
                  <a:txBody>
                    <a:bodyPr/>
                    <a:lstStyle/>
                    <a:p>
                      <a:pPr algn="l" fontAlgn="b"/>
                      <a:r>
                        <a:rPr lang="en-US" sz="1200" b="0" i="0" u="none" strike="noStrike">
                          <a:solidFill>
                            <a:srgbClr val="000000"/>
                          </a:solidFill>
                          <a:effectLst/>
                          <a:latin typeface="Calibri" panose="020F0502020204030204" pitchFamily="34" charset="0"/>
                        </a:rPr>
                        <a:t>SLC27A5</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0.94</a:t>
                      </a:r>
                    </a:p>
                  </a:txBody>
                  <a:tcPr marL="8822" marR="8822" marT="8822" marB="0" anchor="b">
                    <a:lnL>
                      <a:noFill/>
                    </a:lnL>
                    <a:lnR>
                      <a:noFill/>
                    </a:lnR>
                    <a:lnT>
                      <a:noFill/>
                    </a:lnT>
                    <a:lnB>
                      <a:noFill/>
                    </a:lnB>
                  </a:tcPr>
                </a:tc>
                <a:extLst>
                  <a:ext uri="{0D108BD9-81ED-4DB2-BD59-A6C34878D82A}">
                    <a16:rowId xmlns:a16="http://schemas.microsoft.com/office/drawing/2014/main" val="1947407755"/>
                  </a:ext>
                </a:extLst>
              </a:tr>
              <a:tr h="200865">
                <a:tc>
                  <a:txBody>
                    <a:bodyPr/>
                    <a:lstStyle/>
                    <a:p>
                      <a:pPr algn="l" fontAlgn="b"/>
                      <a:r>
                        <a:rPr lang="en-US" sz="1200" b="0" i="0" u="none" strike="noStrike">
                          <a:solidFill>
                            <a:srgbClr val="000000"/>
                          </a:solidFill>
                          <a:effectLst/>
                          <a:latin typeface="Calibri" panose="020F0502020204030204" pitchFamily="34" charset="0"/>
                        </a:rPr>
                        <a:t>HMOX1</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0.94</a:t>
                      </a:r>
                    </a:p>
                  </a:txBody>
                  <a:tcPr marL="8822" marR="8822" marT="8822" marB="0" anchor="b">
                    <a:lnL>
                      <a:noFill/>
                    </a:lnL>
                    <a:lnR>
                      <a:noFill/>
                    </a:lnR>
                    <a:lnT>
                      <a:noFill/>
                    </a:lnT>
                    <a:lnB>
                      <a:noFill/>
                    </a:lnB>
                  </a:tcPr>
                </a:tc>
                <a:extLst>
                  <a:ext uri="{0D108BD9-81ED-4DB2-BD59-A6C34878D82A}">
                    <a16:rowId xmlns:a16="http://schemas.microsoft.com/office/drawing/2014/main" val="1689674750"/>
                  </a:ext>
                </a:extLst>
              </a:tr>
              <a:tr h="200865">
                <a:tc>
                  <a:txBody>
                    <a:bodyPr/>
                    <a:lstStyle/>
                    <a:p>
                      <a:pPr algn="l" fontAlgn="b"/>
                      <a:r>
                        <a:rPr lang="en-US" sz="1200" b="0" i="0" u="none" strike="noStrike">
                          <a:solidFill>
                            <a:srgbClr val="000000"/>
                          </a:solidFill>
                          <a:effectLst/>
                          <a:latin typeface="Calibri" panose="020F0502020204030204" pitchFamily="34" charset="0"/>
                        </a:rPr>
                        <a:t>FABP2</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0.93</a:t>
                      </a:r>
                    </a:p>
                  </a:txBody>
                  <a:tcPr marL="8822" marR="8822" marT="8822" marB="0" anchor="b">
                    <a:lnL>
                      <a:noFill/>
                    </a:lnL>
                    <a:lnR>
                      <a:noFill/>
                    </a:lnR>
                    <a:lnT>
                      <a:noFill/>
                    </a:lnT>
                    <a:lnB>
                      <a:noFill/>
                    </a:lnB>
                  </a:tcPr>
                </a:tc>
                <a:extLst>
                  <a:ext uri="{0D108BD9-81ED-4DB2-BD59-A6C34878D82A}">
                    <a16:rowId xmlns:a16="http://schemas.microsoft.com/office/drawing/2014/main" val="1262000144"/>
                  </a:ext>
                </a:extLst>
              </a:tr>
              <a:tr h="200865">
                <a:tc>
                  <a:txBody>
                    <a:bodyPr/>
                    <a:lstStyle/>
                    <a:p>
                      <a:pPr algn="l" fontAlgn="b"/>
                      <a:r>
                        <a:rPr lang="en-US" sz="1200" b="0" i="0" u="none" strike="noStrike">
                          <a:solidFill>
                            <a:srgbClr val="000000"/>
                          </a:solidFill>
                          <a:effectLst/>
                          <a:latin typeface="Calibri" panose="020F0502020204030204" pitchFamily="34" charset="0"/>
                        </a:rPr>
                        <a:t>OTP</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0.93</a:t>
                      </a:r>
                    </a:p>
                  </a:txBody>
                  <a:tcPr marL="8822" marR="8822" marT="8822" marB="0" anchor="b">
                    <a:lnL>
                      <a:noFill/>
                    </a:lnL>
                    <a:lnR>
                      <a:noFill/>
                    </a:lnR>
                    <a:lnT>
                      <a:noFill/>
                    </a:lnT>
                    <a:lnB>
                      <a:noFill/>
                    </a:lnB>
                  </a:tcPr>
                </a:tc>
                <a:extLst>
                  <a:ext uri="{0D108BD9-81ED-4DB2-BD59-A6C34878D82A}">
                    <a16:rowId xmlns:a16="http://schemas.microsoft.com/office/drawing/2014/main" val="4286564433"/>
                  </a:ext>
                </a:extLst>
              </a:tr>
              <a:tr h="200865">
                <a:tc>
                  <a:txBody>
                    <a:bodyPr/>
                    <a:lstStyle/>
                    <a:p>
                      <a:pPr algn="l" fontAlgn="b"/>
                      <a:r>
                        <a:rPr lang="en-US" sz="1200" b="0" i="0" u="none" strike="noStrike">
                          <a:solidFill>
                            <a:srgbClr val="000000"/>
                          </a:solidFill>
                          <a:effectLst/>
                          <a:latin typeface="Calibri" panose="020F0502020204030204" pitchFamily="34" charset="0"/>
                        </a:rPr>
                        <a:t>ELOVL1</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0.92</a:t>
                      </a:r>
                    </a:p>
                  </a:txBody>
                  <a:tcPr marL="8822" marR="8822" marT="8822" marB="0" anchor="b">
                    <a:lnL>
                      <a:noFill/>
                    </a:lnL>
                    <a:lnR>
                      <a:noFill/>
                    </a:lnR>
                    <a:lnT>
                      <a:noFill/>
                    </a:lnT>
                    <a:lnB>
                      <a:noFill/>
                    </a:lnB>
                  </a:tcPr>
                </a:tc>
                <a:extLst>
                  <a:ext uri="{0D108BD9-81ED-4DB2-BD59-A6C34878D82A}">
                    <a16:rowId xmlns:a16="http://schemas.microsoft.com/office/drawing/2014/main" val="2808192363"/>
                  </a:ext>
                </a:extLst>
              </a:tr>
              <a:tr h="200865">
                <a:tc>
                  <a:txBody>
                    <a:bodyPr/>
                    <a:lstStyle/>
                    <a:p>
                      <a:pPr algn="l" fontAlgn="b"/>
                      <a:r>
                        <a:rPr lang="en-US" sz="1200" b="0" i="0" u="none" strike="noStrike">
                          <a:solidFill>
                            <a:srgbClr val="000000"/>
                          </a:solidFill>
                          <a:effectLst/>
                          <a:latin typeface="Calibri" panose="020F0502020204030204" pitchFamily="34" charset="0"/>
                        </a:rPr>
                        <a:t>FABP3</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0.92</a:t>
                      </a:r>
                    </a:p>
                  </a:txBody>
                  <a:tcPr marL="8822" marR="8822" marT="8822" marB="0" anchor="b">
                    <a:lnL>
                      <a:noFill/>
                    </a:lnL>
                    <a:lnR>
                      <a:noFill/>
                    </a:lnR>
                    <a:lnT>
                      <a:noFill/>
                    </a:lnT>
                    <a:lnB>
                      <a:noFill/>
                    </a:lnB>
                  </a:tcPr>
                </a:tc>
                <a:extLst>
                  <a:ext uri="{0D108BD9-81ED-4DB2-BD59-A6C34878D82A}">
                    <a16:rowId xmlns:a16="http://schemas.microsoft.com/office/drawing/2014/main" val="360699949"/>
                  </a:ext>
                </a:extLst>
              </a:tr>
              <a:tr h="200865">
                <a:tc>
                  <a:txBody>
                    <a:bodyPr/>
                    <a:lstStyle/>
                    <a:p>
                      <a:pPr algn="l" fontAlgn="b"/>
                      <a:r>
                        <a:rPr lang="en-US" sz="1200" b="0" i="0" u="none" strike="noStrike">
                          <a:solidFill>
                            <a:srgbClr val="000000"/>
                          </a:solidFill>
                          <a:effectLst/>
                          <a:latin typeface="Calibri" panose="020F0502020204030204" pitchFamily="34" charset="0"/>
                        </a:rPr>
                        <a:t>SAT2</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0.92</a:t>
                      </a:r>
                    </a:p>
                  </a:txBody>
                  <a:tcPr marL="8822" marR="8822" marT="8822" marB="0" anchor="b">
                    <a:lnL>
                      <a:noFill/>
                    </a:lnL>
                    <a:lnR>
                      <a:noFill/>
                    </a:lnR>
                    <a:lnT>
                      <a:noFill/>
                    </a:lnT>
                    <a:lnB>
                      <a:noFill/>
                    </a:lnB>
                  </a:tcPr>
                </a:tc>
                <a:extLst>
                  <a:ext uri="{0D108BD9-81ED-4DB2-BD59-A6C34878D82A}">
                    <a16:rowId xmlns:a16="http://schemas.microsoft.com/office/drawing/2014/main" val="1478473000"/>
                  </a:ext>
                </a:extLst>
              </a:tr>
              <a:tr h="200865">
                <a:tc>
                  <a:txBody>
                    <a:bodyPr/>
                    <a:lstStyle/>
                    <a:p>
                      <a:pPr algn="l" fontAlgn="b"/>
                      <a:r>
                        <a:rPr lang="en-US" sz="1200" b="0" i="0" u="none" strike="noStrike">
                          <a:solidFill>
                            <a:srgbClr val="000000"/>
                          </a:solidFill>
                          <a:effectLst/>
                          <a:latin typeface="Calibri" panose="020F0502020204030204" pitchFamily="34" charset="0"/>
                        </a:rPr>
                        <a:t>ELOVL6</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0.92</a:t>
                      </a:r>
                    </a:p>
                  </a:txBody>
                  <a:tcPr marL="8822" marR="8822" marT="8822" marB="0" anchor="b">
                    <a:lnL>
                      <a:noFill/>
                    </a:lnL>
                    <a:lnR>
                      <a:noFill/>
                    </a:lnR>
                    <a:lnT>
                      <a:noFill/>
                    </a:lnT>
                    <a:lnB>
                      <a:noFill/>
                    </a:lnB>
                  </a:tcPr>
                </a:tc>
                <a:extLst>
                  <a:ext uri="{0D108BD9-81ED-4DB2-BD59-A6C34878D82A}">
                    <a16:rowId xmlns:a16="http://schemas.microsoft.com/office/drawing/2014/main" val="2003284273"/>
                  </a:ext>
                </a:extLst>
              </a:tr>
              <a:tr h="200865">
                <a:tc>
                  <a:txBody>
                    <a:bodyPr/>
                    <a:lstStyle/>
                    <a:p>
                      <a:pPr algn="l" fontAlgn="b"/>
                      <a:r>
                        <a:rPr lang="en-US" sz="1200" b="0" i="0" u="none" strike="noStrike">
                          <a:solidFill>
                            <a:srgbClr val="000000"/>
                          </a:solidFill>
                          <a:effectLst/>
                          <a:latin typeface="Calibri" panose="020F0502020204030204" pitchFamily="34" charset="0"/>
                        </a:rPr>
                        <a:t>ASMT</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0.92</a:t>
                      </a:r>
                    </a:p>
                  </a:txBody>
                  <a:tcPr marL="8822" marR="8822" marT="8822" marB="0" anchor="b">
                    <a:lnL>
                      <a:noFill/>
                    </a:lnL>
                    <a:lnR>
                      <a:noFill/>
                    </a:lnR>
                    <a:lnT>
                      <a:noFill/>
                    </a:lnT>
                    <a:lnB>
                      <a:noFill/>
                    </a:lnB>
                  </a:tcPr>
                </a:tc>
                <a:extLst>
                  <a:ext uri="{0D108BD9-81ED-4DB2-BD59-A6C34878D82A}">
                    <a16:rowId xmlns:a16="http://schemas.microsoft.com/office/drawing/2014/main" val="2485752842"/>
                  </a:ext>
                </a:extLst>
              </a:tr>
              <a:tr h="200865">
                <a:tc>
                  <a:txBody>
                    <a:bodyPr/>
                    <a:lstStyle/>
                    <a:p>
                      <a:pPr algn="l" fontAlgn="b"/>
                      <a:r>
                        <a:rPr lang="en-US" sz="1200" b="0" i="0" u="none" strike="noStrike">
                          <a:solidFill>
                            <a:srgbClr val="000000"/>
                          </a:solidFill>
                          <a:effectLst/>
                          <a:latin typeface="Calibri" panose="020F0502020204030204" pitchFamily="34" charset="0"/>
                        </a:rPr>
                        <a:t>ARNT</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0.92</a:t>
                      </a:r>
                    </a:p>
                  </a:txBody>
                  <a:tcPr marL="8822" marR="8822" marT="8822" marB="0" anchor="b">
                    <a:lnL>
                      <a:noFill/>
                    </a:lnL>
                    <a:lnR>
                      <a:noFill/>
                    </a:lnR>
                    <a:lnT>
                      <a:noFill/>
                    </a:lnT>
                    <a:lnB>
                      <a:noFill/>
                    </a:lnB>
                  </a:tcPr>
                </a:tc>
                <a:extLst>
                  <a:ext uri="{0D108BD9-81ED-4DB2-BD59-A6C34878D82A}">
                    <a16:rowId xmlns:a16="http://schemas.microsoft.com/office/drawing/2014/main" val="3190624986"/>
                  </a:ext>
                </a:extLst>
              </a:tr>
              <a:tr h="200865">
                <a:tc>
                  <a:txBody>
                    <a:bodyPr/>
                    <a:lstStyle/>
                    <a:p>
                      <a:pPr algn="l" fontAlgn="b"/>
                      <a:r>
                        <a:rPr lang="en-US" sz="1200" b="0" i="0" u="none" strike="noStrike">
                          <a:solidFill>
                            <a:srgbClr val="000000"/>
                          </a:solidFill>
                          <a:effectLst/>
                          <a:latin typeface="Calibri" panose="020F0502020204030204" pitchFamily="34" charset="0"/>
                        </a:rPr>
                        <a:t>PLA2G1B</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0.91</a:t>
                      </a:r>
                    </a:p>
                  </a:txBody>
                  <a:tcPr marL="8822" marR="8822" marT="8822" marB="0" anchor="b">
                    <a:lnL>
                      <a:noFill/>
                    </a:lnL>
                    <a:lnR>
                      <a:noFill/>
                    </a:lnR>
                    <a:lnT>
                      <a:noFill/>
                    </a:lnT>
                    <a:lnB>
                      <a:noFill/>
                    </a:lnB>
                  </a:tcPr>
                </a:tc>
                <a:extLst>
                  <a:ext uri="{0D108BD9-81ED-4DB2-BD59-A6C34878D82A}">
                    <a16:rowId xmlns:a16="http://schemas.microsoft.com/office/drawing/2014/main" val="3890165922"/>
                  </a:ext>
                </a:extLst>
              </a:tr>
              <a:tr h="200865">
                <a:tc>
                  <a:txBody>
                    <a:bodyPr/>
                    <a:lstStyle/>
                    <a:p>
                      <a:pPr algn="l" fontAlgn="b"/>
                      <a:r>
                        <a:rPr lang="en-US" sz="1200" b="0" i="0" u="none" strike="noStrike">
                          <a:solidFill>
                            <a:srgbClr val="000000"/>
                          </a:solidFill>
                          <a:effectLst/>
                          <a:latin typeface="Calibri" panose="020F0502020204030204" pitchFamily="34" charset="0"/>
                        </a:rPr>
                        <a:t>UGT1A6</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0.91</a:t>
                      </a:r>
                    </a:p>
                  </a:txBody>
                  <a:tcPr marL="8822" marR="8822" marT="8822" marB="0" anchor="b">
                    <a:lnL>
                      <a:noFill/>
                    </a:lnL>
                    <a:lnR>
                      <a:noFill/>
                    </a:lnR>
                    <a:lnT>
                      <a:noFill/>
                    </a:lnT>
                    <a:lnB>
                      <a:noFill/>
                    </a:lnB>
                  </a:tcPr>
                </a:tc>
                <a:extLst>
                  <a:ext uri="{0D108BD9-81ED-4DB2-BD59-A6C34878D82A}">
                    <a16:rowId xmlns:a16="http://schemas.microsoft.com/office/drawing/2014/main" val="3854444148"/>
                  </a:ext>
                </a:extLst>
              </a:tr>
              <a:tr h="200865">
                <a:tc>
                  <a:txBody>
                    <a:bodyPr/>
                    <a:lstStyle/>
                    <a:p>
                      <a:pPr algn="l" fontAlgn="b"/>
                      <a:r>
                        <a:rPr lang="en-US" sz="1200" b="0" i="0" u="none" strike="noStrike">
                          <a:solidFill>
                            <a:srgbClr val="000000"/>
                          </a:solidFill>
                          <a:effectLst/>
                          <a:latin typeface="Calibri" panose="020F0502020204030204" pitchFamily="34" charset="0"/>
                        </a:rPr>
                        <a:t>CYP2B6</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0.91</a:t>
                      </a:r>
                    </a:p>
                  </a:txBody>
                  <a:tcPr marL="8822" marR="8822" marT="8822" marB="0" anchor="b">
                    <a:lnL>
                      <a:noFill/>
                    </a:lnL>
                    <a:lnR>
                      <a:noFill/>
                    </a:lnR>
                    <a:lnT>
                      <a:noFill/>
                    </a:lnT>
                    <a:lnB>
                      <a:noFill/>
                    </a:lnB>
                  </a:tcPr>
                </a:tc>
                <a:extLst>
                  <a:ext uri="{0D108BD9-81ED-4DB2-BD59-A6C34878D82A}">
                    <a16:rowId xmlns:a16="http://schemas.microsoft.com/office/drawing/2014/main" val="2672932625"/>
                  </a:ext>
                </a:extLst>
              </a:tr>
              <a:tr h="200865">
                <a:tc>
                  <a:txBody>
                    <a:bodyPr/>
                    <a:lstStyle/>
                    <a:p>
                      <a:pPr algn="l" fontAlgn="b"/>
                      <a:r>
                        <a:rPr lang="en-US" sz="1200" b="0" i="0" u="none" strike="noStrike">
                          <a:solidFill>
                            <a:srgbClr val="000000"/>
                          </a:solidFill>
                          <a:effectLst/>
                          <a:latin typeface="Calibri" panose="020F0502020204030204" pitchFamily="34" charset="0"/>
                        </a:rPr>
                        <a:t>ACSM3</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0.91</a:t>
                      </a:r>
                    </a:p>
                  </a:txBody>
                  <a:tcPr marL="8822" marR="8822" marT="8822" marB="0" anchor="b">
                    <a:lnL>
                      <a:noFill/>
                    </a:lnL>
                    <a:lnR>
                      <a:noFill/>
                    </a:lnR>
                    <a:lnT>
                      <a:noFill/>
                    </a:lnT>
                    <a:lnB>
                      <a:noFill/>
                    </a:lnB>
                  </a:tcPr>
                </a:tc>
                <a:extLst>
                  <a:ext uri="{0D108BD9-81ED-4DB2-BD59-A6C34878D82A}">
                    <a16:rowId xmlns:a16="http://schemas.microsoft.com/office/drawing/2014/main" val="1650800261"/>
                  </a:ext>
                </a:extLst>
              </a:tr>
              <a:tr h="200865">
                <a:tc>
                  <a:txBody>
                    <a:bodyPr/>
                    <a:lstStyle/>
                    <a:p>
                      <a:pPr algn="l" fontAlgn="b"/>
                      <a:r>
                        <a:rPr lang="en-US" sz="1200" b="0" i="0" u="none" strike="noStrike">
                          <a:solidFill>
                            <a:srgbClr val="000000"/>
                          </a:solidFill>
                          <a:effectLst/>
                          <a:latin typeface="Calibri" panose="020F0502020204030204" pitchFamily="34" charset="0"/>
                        </a:rPr>
                        <a:t>CES1</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a:t>
                      </a:r>
                    </a:p>
                  </a:txBody>
                  <a:tcPr marL="8822" marR="8822" marT="8822" marB="0" anchor="b">
                    <a:lnL>
                      <a:noFill/>
                    </a:lnL>
                    <a:lnR>
                      <a:noFill/>
                    </a:lnR>
                    <a:lnT>
                      <a:noFill/>
                    </a:lnT>
                    <a:lnB>
                      <a:noFill/>
                    </a:lnB>
                  </a:tcPr>
                </a:tc>
                <a:extLst>
                  <a:ext uri="{0D108BD9-81ED-4DB2-BD59-A6C34878D82A}">
                    <a16:rowId xmlns:a16="http://schemas.microsoft.com/office/drawing/2014/main" val="704983635"/>
                  </a:ext>
                </a:extLst>
              </a:tr>
              <a:tr h="200865">
                <a:tc>
                  <a:txBody>
                    <a:bodyPr/>
                    <a:lstStyle/>
                    <a:p>
                      <a:pPr algn="l" fontAlgn="b"/>
                      <a:r>
                        <a:rPr lang="en-US" sz="1200" b="0" i="0" u="none" strike="noStrike">
                          <a:solidFill>
                            <a:srgbClr val="000000"/>
                          </a:solidFill>
                          <a:effectLst/>
                          <a:latin typeface="Calibri" panose="020F0502020204030204" pitchFamily="34" charset="0"/>
                        </a:rPr>
                        <a:t>NR1I2</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a:t>
                      </a:r>
                    </a:p>
                  </a:txBody>
                  <a:tcPr marL="8822" marR="8822" marT="8822" marB="0" anchor="b">
                    <a:lnL>
                      <a:noFill/>
                    </a:lnL>
                    <a:lnR>
                      <a:noFill/>
                    </a:lnR>
                    <a:lnT>
                      <a:noFill/>
                    </a:lnT>
                    <a:lnB>
                      <a:noFill/>
                    </a:lnB>
                  </a:tcPr>
                </a:tc>
                <a:extLst>
                  <a:ext uri="{0D108BD9-81ED-4DB2-BD59-A6C34878D82A}">
                    <a16:rowId xmlns:a16="http://schemas.microsoft.com/office/drawing/2014/main" val="958743588"/>
                  </a:ext>
                </a:extLst>
              </a:tr>
              <a:tr h="200865">
                <a:tc>
                  <a:txBody>
                    <a:bodyPr/>
                    <a:lstStyle/>
                    <a:p>
                      <a:pPr algn="l" fontAlgn="b"/>
                      <a:r>
                        <a:rPr lang="en-US" sz="1200" b="0" i="0" u="none" strike="noStrike">
                          <a:solidFill>
                            <a:srgbClr val="000000"/>
                          </a:solidFill>
                          <a:effectLst/>
                          <a:latin typeface="Calibri" panose="020F0502020204030204" pitchFamily="34" charset="0"/>
                        </a:rPr>
                        <a:t>AZIN2</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a:t>
                      </a:r>
                    </a:p>
                  </a:txBody>
                  <a:tcPr marL="8822" marR="8822" marT="8822" marB="0" anchor="b">
                    <a:lnL>
                      <a:noFill/>
                    </a:lnL>
                    <a:lnR>
                      <a:noFill/>
                    </a:lnR>
                    <a:lnT>
                      <a:noFill/>
                    </a:lnT>
                    <a:lnB>
                      <a:noFill/>
                    </a:lnB>
                  </a:tcPr>
                </a:tc>
                <a:extLst>
                  <a:ext uri="{0D108BD9-81ED-4DB2-BD59-A6C34878D82A}">
                    <a16:rowId xmlns:a16="http://schemas.microsoft.com/office/drawing/2014/main" val="414406164"/>
                  </a:ext>
                </a:extLst>
              </a:tr>
              <a:tr h="200865">
                <a:tc>
                  <a:txBody>
                    <a:bodyPr/>
                    <a:lstStyle/>
                    <a:p>
                      <a:pPr algn="l" fontAlgn="b"/>
                      <a:r>
                        <a:rPr lang="en-US" sz="1200" b="0" i="0" u="none" strike="noStrike">
                          <a:solidFill>
                            <a:srgbClr val="000000"/>
                          </a:solidFill>
                          <a:effectLst/>
                          <a:latin typeface="Calibri" panose="020F0502020204030204" pitchFamily="34" charset="0"/>
                        </a:rPr>
                        <a:t>TXNRD2</a:t>
                      </a:r>
                    </a:p>
                  </a:txBody>
                  <a:tcPr marL="8822" marR="8822" marT="8822"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0.9</a:t>
                      </a:r>
                    </a:p>
                  </a:txBody>
                  <a:tcPr marL="8822" marR="8822" marT="8822" marB="0" anchor="b">
                    <a:lnL>
                      <a:noFill/>
                    </a:lnL>
                    <a:lnR>
                      <a:noFill/>
                    </a:lnR>
                    <a:lnT>
                      <a:noFill/>
                    </a:lnT>
                    <a:lnB>
                      <a:noFill/>
                    </a:lnB>
                  </a:tcPr>
                </a:tc>
                <a:extLst>
                  <a:ext uri="{0D108BD9-81ED-4DB2-BD59-A6C34878D82A}">
                    <a16:rowId xmlns:a16="http://schemas.microsoft.com/office/drawing/2014/main" val="1952966057"/>
                  </a:ext>
                </a:extLst>
              </a:tr>
            </a:tbl>
          </a:graphicData>
        </a:graphic>
      </p:graphicFrame>
    </p:spTree>
    <p:extLst>
      <p:ext uri="{BB962C8B-B14F-4D97-AF65-F5344CB8AC3E}">
        <p14:creationId xmlns:p14="http://schemas.microsoft.com/office/powerpoint/2010/main" val="1904863503"/>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AA60-2706-E04D-8C2A-B2AAEA8D58C2}"/>
              </a:ext>
            </a:extLst>
          </p:cNvPr>
          <p:cNvSpPr>
            <a:spLocks noGrp="1"/>
          </p:cNvSpPr>
          <p:nvPr>
            <p:ph type="title"/>
          </p:nvPr>
        </p:nvSpPr>
        <p:spPr/>
        <p:txBody>
          <a:bodyPr/>
          <a:lstStyle/>
          <a:p>
            <a:r>
              <a:rPr lang="en-US" dirty="0"/>
              <a:t>Module scores vs embeddings as features</a:t>
            </a:r>
          </a:p>
        </p:txBody>
      </p:sp>
      <p:pic>
        <p:nvPicPr>
          <p:cNvPr id="10" name="Picture 9">
            <a:extLst>
              <a:ext uri="{FF2B5EF4-FFF2-40B4-BE49-F238E27FC236}">
                <a16:creationId xmlns:a16="http://schemas.microsoft.com/office/drawing/2014/main" id="{2B4511EF-E022-514E-908D-1038A7A0D66E}"/>
              </a:ext>
            </a:extLst>
          </p:cNvPr>
          <p:cNvPicPr>
            <a:picLocks noChangeAspect="1"/>
          </p:cNvPicPr>
          <p:nvPr/>
        </p:nvPicPr>
        <p:blipFill>
          <a:blip r:embed="rId3"/>
          <a:stretch>
            <a:fillRect/>
          </a:stretch>
        </p:blipFill>
        <p:spPr>
          <a:xfrm>
            <a:off x="4464470" y="1510726"/>
            <a:ext cx="4738369" cy="1011890"/>
          </a:xfrm>
          <a:prstGeom prst="rect">
            <a:avLst/>
          </a:prstGeom>
        </p:spPr>
      </p:pic>
      <p:pic>
        <p:nvPicPr>
          <p:cNvPr id="12" name="Picture 11">
            <a:extLst>
              <a:ext uri="{FF2B5EF4-FFF2-40B4-BE49-F238E27FC236}">
                <a16:creationId xmlns:a16="http://schemas.microsoft.com/office/drawing/2014/main" id="{C0AFB704-A728-D64D-8A19-46AEF765E320}"/>
              </a:ext>
            </a:extLst>
          </p:cNvPr>
          <p:cNvPicPr>
            <a:picLocks noChangeAspect="1"/>
          </p:cNvPicPr>
          <p:nvPr/>
        </p:nvPicPr>
        <p:blipFill>
          <a:blip r:embed="rId4"/>
          <a:stretch>
            <a:fillRect/>
          </a:stretch>
        </p:blipFill>
        <p:spPr>
          <a:xfrm>
            <a:off x="5332478" y="2620884"/>
            <a:ext cx="3002355" cy="2368055"/>
          </a:xfrm>
          <a:prstGeom prst="rect">
            <a:avLst/>
          </a:prstGeom>
        </p:spPr>
      </p:pic>
      <p:pic>
        <p:nvPicPr>
          <p:cNvPr id="13" name="Picture 12">
            <a:extLst>
              <a:ext uri="{FF2B5EF4-FFF2-40B4-BE49-F238E27FC236}">
                <a16:creationId xmlns:a16="http://schemas.microsoft.com/office/drawing/2014/main" id="{07238893-F54C-C04A-AFFA-2222AA6E134C}"/>
              </a:ext>
            </a:extLst>
          </p:cNvPr>
          <p:cNvPicPr>
            <a:picLocks noChangeAspect="1"/>
          </p:cNvPicPr>
          <p:nvPr/>
        </p:nvPicPr>
        <p:blipFill>
          <a:blip r:embed="rId5"/>
          <a:stretch>
            <a:fillRect/>
          </a:stretch>
        </p:blipFill>
        <p:spPr>
          <a:xfrm>
            <a:off x="169164" y="1626896"/>
            <a:ext cx="4128516" cy="824004"/>
          </a:xfrm>
          <a:prstGeom prst="rect">
            <a:avLst/>
          </a:prstGeom>
        </p:spPr>
      </p:pic>
      <p:pic>
        <p:nvPicPr>
          <p:cNvPr id="14" name="Picture 13">
            <a:extLst>
              <a:ext uri="{FF2B5EF4-FFF2-40B4-BE49-F238E27FC236}">
                <a16:creationId xmlns:a16="http://schemas.microsoft.com/office/drawing/2014/main" id="{B5B6C5C4-F727-4F4C-87BF-B5F85D11E4A7}"/>
              </a:ext>
            </a:extLst>
          </p:cNvPr>
          <p:cNvPicPr>
            <a:picLocks noChangeAspect="1"/>
          </p:cNvPicPr>
          <p:nvPr/>
        </p:nvPicPr>
        <p:blipFill>
          <a:blip r:embed="rId6"/>
          <a:stretch>
            <a:fillRect/>
          </a:stretch>
        </p:blipFill>
        <p:spPr>
          <a:xfrm>
            <a:off x="454152" y="2620884"/>
            <a:ext cx="3357372" cy="2522616"/>
          </a:xfrm>
          <a:prstGeom prst="rect">
            <a:avLst/>
          </a:prstGeom>
        </p:spPr>
      </p:pic>
      <p:sp>
        <p:nvSpPr>
          <p:cNvPr id="15" name="TextBox 14">
            <a:extLst>
              <a:ext uri="{FF2B5EF4-FFF2-40B4-BE49-F238E27FC236}">
                <a16:creationId xmlns:a16="http://schemas.microsoft.com/office/drawing/2014/main" id="{0E45F6F6-AD9E-8545-B0EB-0238ADE34775}"/>
              </a:ext>
            </a:extLst>
          </p:cNvPr>
          <p:cNvSpPr txBox="1"/>
          <p:nvPr/>
        </p:nvSpPr>
        <p:spPr>
          <a:xfrm>
            <a:off x="1490472" y="1197864"/>
            <a:ext cx="1991251" cy="369332"/>
          </a:xfrm>
          <a:prstGeom prst="rect">
            <a:avLst/>
          </a:prstGeom>
          <a:noFill/>
        </p:spPr>
        <p:txBody>
          <a:bodyPr wrap="none" rtlCol="0">
            <a:spAutoFit/>
          </a:bodyPr>
          <a:lstStyle/>
          <a:p>
            <a:r>
              <a:rPr lang="en-US" dirty="0"/>
              <a:t>Module scores (all)</a:t>
            </a:r>
          </a:p>
        </p:txBody>
      </p:sp>
      <p:sp>
        <p:nvSpPr>
          <p:cNvPr id="16" name="TextBox 15">
            <a:extLst>
              <a:ext uri="{FF2B5EF4-FFF2-40B4-BE49-F238E27FC236}">
                <a16:creationId xmlns:a16="http://schemas.microsoft.com/office/drawing/2014/main" id="{B7DDAC85-87DA-B34A-90D5-2AE5890134FD}"/>
              </a:ext>
            </a:extLst>
          </p:cNvPr>
          <p:cNvSpPr txBox="1"/>
          <p:nvPr/>
        </p:nvSpPr>
        <p:spPr>
          <a:xfrm>
            <a:off x="6016752" y="1225296"/>
            <a:ext cx="1391728" cy="369332"/>
          </a:xfrm>
          <a:prstGeom prst="rect">
            <a:avLst/>
          </a:prstGeom>
          <a:noFill/>
        </p:spPr>
        <p:txBody>
          <a:bodyPr wrap="none" rtlCol="0">
            <a:spAutoFit/>
          </a:bodyPr>
          <a:lstStyle/>
          <a:p>
            <a:r>
              <a:rPr lang="en-US" dirty="0"/>
              <a:t>Embeddings</a:t>
            </a:r>
          </a:p>
        </p:txBody>
      </p:sp>
    </p:spTree>
    <p:extLst>
      <p:ext uri="{BB962C8B-B14F-4D97-AF65-F5344CB8AC3E}">
        <p14:creationId xmlns:p14="http://schemas.microsoft.com/office/powerpoint/2010/main" val="65613803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908C-F414-0E4C-B2CC-335DDDA00DCA}"/>
              </a:ext>
            </a:extLst>
          </p:cNvPr>
          <p:cNvSpPr>
            <a:spLocks noGrp="1"/>
          </p:cNvSpPr>
          <p:nvPr>
            <p:ph type="title"/>
          </p:nvPr>
        </p:nvSpPr>
        <p:spPr/>
        <p:txBody>
          <a:bodyPr/>
          <a:lstStyle/>
          <a:p>
            <a:r>
              <a:rPr lang="en-US" dirty="0"/>
              <a:t>NASH mouse genes have higher predicted probabilities</a:t>
            </a:r>
          </a:p>
        </p:txBody>
      </p:sp>
      <p:sp>
        <p:nvSpPr>
          <p:cNvPr id="3" name="Content Placeholder 2">
            <a:extLst>
              <a:ext uri="{FF2B5EF4-FFF2-40B4-BE49-F238E27FC236}">
                <a16:creationId xmlns:a16="http://schemas.microsoft.com/office/drawing/2014/main" id="{24C36ED5-8285-B749-BF00-4E29EEA059B9}"/>
              </a:ext>
            </a:extLst>
          </p:cNvPr>
          <p:cNvSpPr>
            <a:spLocks noGrp="1"/>
          </p:cNvSpPr>
          <p:nvPr>
            <p:ph sz="quarter" idx="10"/>
          </p:nvPr>
        </p:nvSpPr>
        <p:spPr>
          <a:xfrm>
            <a:off x="948776" y="896714"/>
            <a:ext cx="7856896" cy="892683"/>
          </a:xfrm>
        </p:spPr>
        <p:txBody>
          <a:bodyPr>
            <a:normAutofit fontScale="92500" lnSpcReduction="10000"/>
          </a:bodyPr>
          <a:lstStyle/>
          <a:p>
            <a:pPr>
              <a:buFontTx/>
              <a:buChar char="-"/>
            </a:pPr>
            <a:r>
              <a:rPr lang="en-US" dirty="0"/>
              <a:t>63% of the 139 mapped mouse genes are predicted by our model</a:t>
            </a:r>
          </a:p>
          <a:p>
            <a:pPr>
              <a:buFontTx/>
              <a:buChar char="-"/>
            </a:pPr>
            <a:r>
              <a:rPr lang="en-US" dirty="0"/>
              <a:t>The mouse genes have significantly higher predicted probabilities than unknown genes</a:t>
            </a:r>
          </a:p>
          <a:p>
            <a:pPr>
              <a:buFontTx/>
              <a:buChar char="-"/>
            </a:pPr>
            <a:endParaRPr lang="en-US" dirty="0"/>
          </a:p>
          <a:p>
            <a:pPr lvl="2">
              <a:buFontTx/>
              <a:buChar char="-"/>
            </a:pPr>
            <a:endParaRPr lang="en-US" dirty="0"/>
          </a:p>
          <a:p>
            <a:endParaRPr lang="en-US" dirty="0"/>
          </a:p>
        </p:txBody>
      </p:sp>
      <p:pic>
        <p:nvPicPr>
          <p:cNvPr id="7" name="Picture 6" descr="Chart, box and whisker chart&#10;&#10;Description automatically generated">
            <a:extLst>
              <a:ext uri="{FF2B5EF4-FFF2-40B4-BE49-F238E27FC236}">
                <a16:creationId xmlns:a16="http://schemas.microsoft.com/office/drawing/2014/main" id="{45A5ECB4-8409-144C-9418-CF4DA525DCC7}"/>
              </a:ext>
            </a:extLst>
          </p:cNvPr>
          <p:cNvPicPr>
            <a:picLocks noChangeAspect="1"/>
          </p:cNvPicPr>
          <p:nvPr/>
        </p:nvPicPr>
        <p:blipFill>
          <a:blip r:embed="rId3"/>
          <a:stretch>
            <a:fillRect/>
          </a:stretch>
        </p:blipFill>
        <p:spPr>
          <a:xfrm>
            <a:off x="2560389" y="1793803"/>
            <a:ext cx="4484636" cy="2989757"/>
          </a:xfrm>
          <a:prstGeom prst="rect">
            <a:avLst/>
          </a:prstGeom>
        </p:spPr>
      </p:pic>
    </p:spTree>
    <p:extLst>
      <p:ext uri="{BB962C8B-B14F-4D97-AF65-F5344CB8AC3E}">
        <p14:creationId xmlns:p14="http://schemas.microsoft.com/office/powerpoint/2010/main" val="3886141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2381-CCFA-9C47-81DF-441C80D04E41}"/>
              </a:ext>
            </a:extLst>
          </p:cNvPr>
          <p:cNvSpPr>
            <a:spLocks noGrp="1"/>
          </p:cNvSpPr>
          <p:nvPr>
            <p:ph type="title"/>
          </p:nvPr>
        </p:nvSpPr>
        <p:spPr/>
        <p:txBody>
          <a:bodyPr/>
          <a:lstStyle/>
          <a:p>
            <a:r>
              <a:rPr lang="en-US" dirty="0"/>
              <a:t>Predicted probability increases with </a:t>
            </a:r>
            <a:r>
              <a:rPr lang="en-US" dirty="0" err="1"/>
              <a:t>LogFC</a:t>
            </a:r>
            <a:endParaRPr lang="en-US" dirty="0"/>
          </a:p>
        </p:txBody>
      </p:sp>
      <p:pic>
        <p:nvPicPr>
          <p:cNvPr id="4" name="Content Placeholder 3" descr="Chart, box and whisker chart&#10;&#10;Description automatically generated">
            <a:extLst>
              <a:ext uri="{FF2B5EF4-FFF2-40B4-BE49-F238E27FC236}">
                <a16:creationId xmlns:a16="http://schemas.microsoft.com/office/drawing/2014/main" id="{5AE44962-1887-7243-957D-F8A6442F8DB3}"/>
              </a:ext>
            </a:extLst>
          </p:cNvPr>
          <p:cNvPicPr>
            <a:picLocks noGrp="1" noChangeAspect="1"/>
          </p:cNvPicPr>
          <p:nvPr>
            <p:ph sz="quarter" idx="10"/>
          </p:nvPr>
        </p:nvPicPr>
        <p:blipFill>
          <a:blip r:embed="rId3"/>
          <a:stretch>
            <a:fillRect/>
          </a:stretch>
        </p:blipFill>
        <p:spPr>
          <a:xfrm>
            <a:off x="603504" y="945832"/>
            <a:ext cx="4092924" cy="2728616"/>
          </a:xfrm>
          <a:prstGeom prst="rect">
            <a:avLst/>
          </a:prstGeom>
        </p:spPr>
      </p:pic>
      <p:pic>
        <p:nvPicPr>
          <p:cNvPr id="5" name="Picture 4" descr="Chart, scatter chart&#10;&#10;Description automatically generated">
            <a:extLst>
              <a:ext uri="{FF2B5EF4-FFF2-40B4-BE49-F238E27FC236}">
                <a16:creationId xmlns:a16="http://schemas.microsoft.com/office/drawing/2014/main" id="{E9D39F14-1468-1F42-9FCD-410D784D631C}"/>
              </a:ext>
            </a:extLst>
          </p:cNvPr>
          <p:cNvPicPr>
            <a:picLocks noChangeAspect="1"/>
          </p:cNvPicPr>
          <p:nvPr/>
        </p:nvPicPr>
        <p:blipFill>
          <a:blip r:embed="rId4"/>
          <a:stretch>
            <a:fillRect/>
          </a:stretch>
        </p:blipFill>
        <p:spPr>
          <a:xfrm>
            <a:off x="4952238" y="1075051"/>
            <a:ext cx="3705268" cy="2470178"/>
          </a:xfrm>
          <a:prstGeom prst="rect">
            <a:avLst/>
          </a:prstGeom>
        </p:spPr>
      </p:pic>
      <p:sp>
        <p:nvSpPr>
          <p:cNvPr id="7" name="TextBox 6">
            <a:extLst>
              <a:ext uri="{FF2B5EF4-FFF2-40B4-BE49-F238E27FC236}">
                <a16:creationId xmlns:a16="http://schemas.microsoft.com/office/drawing/2014/main" id="{F27F9613-1E9D-6C4A-A7B3-614C50E50EE9}"/>
              </a:ext>
            </a:extLst>
          </p:cNvPr>
          <p:cNvSpPr txBox="1"/>
          <p:nvPr/>
        </p:nvSpPr>
        <p:spPr>
          <a:xfrm>
            <a:off x="1216144" y="4100113"/>
            <a:ext cx="2611612" cy="369332"/>
          </a:xfrm>
          <a:prstGeom prst="rect">
            <a:avLst/>
          </a:prstGeom>
          <a:noFill/>
        </p:spPr>
        <p:txBody>
          <a:bodyPr wrap="none" rtlCol="0">
            <a:spAutoFit/>
          </a:bodyPr>
          <a:lstStyle/>
          <a:p>
            <a:r>
              <a:rPr lang="en-US" dirty="0"/>
              <a:t>Student’s T-Test: p = 0.06</a:t>
            </a:r>
          </a:p>
        </p:txBody>
      </p:sp>
      <p:sp>
        <p:nvSpPr>
          <p:cNvPr id="8" name="TextBox 7">
            <a:extLst>
              <a:ext uri="{FF2B5EF4-FFF2-40B4-BE49-F238E27FC236}">
                <a16:creationId xmlns:a16="http://schemas.microsoft.com/office/drawing/2014/main" id="{58345234-3978-1142-8437-D1170E201896}"/>
              </a:ext>
            </a:extLst>
          </p:cNvPr>
          <p:cNvSpPr txBox="1"/>
          <p:nvPr/>
        </p:nvSpPr>
        <p:spPr>
          <a:xfrm>
            <a:off x="5168183" y="4164121"/>
            <a:ext cx="3488455" cy="369332"/>
          </a:xfrm>
          <a:prstGeom prst="rect">
            <a:avLst/>
          </a:prstGeom>
          <a:noFill/>
        </p:spPr>
        <p:txBody>
          <a:bodyPr wrap="none" rtlCol="0">
            <a:spAutoFit/>
          </a:bodyPr>
          <a:lstStyle/>
          <a:p>
            <a:pPr lvl="0" eaLnBrk="0" hangingPunct="0">
              <a:spcBef>
                <a:spcPct val="30000"/>
              </a:spcBef>
              <a:defRPr/>
            </a:pPr>
            <a:r>
              <a:rPr lang="en-US" dirty="0"/>
              <a:t>Pearson correlation : 0.12, p = 0.17</a:t>
            </a:r>
          </a:p>
        </p:txBody>
      </p:sp>
    </p:spTree>
    <p:extLst>
      <p:ext uri="{BB962C8B-B14F-4D97-AF65-F5344CB8AC3E}">
        <p14:creationId xmlns:p14="http://schemas.microsoft.com/office/powerpoint/2010/main" val="551660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EEB7-99E6-AC4F-8422-DC1C61B844E8}"/>
              </a:ext>
            </a:extLst>
          </p:cNvPr>
          <p:cNvSpPr>
            <a:spLocks noGrp="1"/>
          </p:cNvSpPr>
          <p:nvPr>
            <p:ph type="title"/>
          </p:nvPr>
        </p:nvSpPr>
        <p:spPr/>
        <p:txBody>
          <a:bodyPr/>
          <a:lstStyle/>
          <a:p>
            <a:r>
              <a:rPr lang="en-US" dirty="0"/>
              <a:t>Top 10 mouse gene predictions</a:t>
            </a:r>
          </a:p>
        </p:txBody>
      </p:sp>
      <p:graphicFrame>
        <p:nvGraphicFramePr>
          <p:cNvPr id="4" name="Table 4">
            <a:extLst>
              <a:ext uri="{FF2B5EF4-FFF2-40B4-BE49-F238E27FC236}">
                <a16:creationId xmlns:a16="http://schemas.microsoft.com/office/drawing/2014/main" id="{20D564A6-32BD-C348-B49D-64D25C734F84}"/>
              </a:ext>
            </a:extLst>
          </p:cNvPr>
          <p:cNvGraphicFramePr>
            <a:graphicFrameLocks noGrp="1"/>
          </p:cNvGraphicFramePr>
          <p:nvPr>
            <p:ph sz="quarter" idx="10"/>
            <p:extLst>
              <p:ext uri="{D42A27DB-BD31-4B8C-83A1-F6EECF244321}">
                <p14:modId xmlns:p14="http://schemas.microsoft.com/office/powerpoint/2010/main" val="3894301648"/>
              </p:ext>
            </p:extLst>
          </p:nvPr>
        </p:nvGraphicFramePr>
        <p:xfrm>
          <a:off x="1308957" y="847565"/>
          <a:ext cx="6526086" cy="3935380"/>
        </p:xfrm>
        <a:graphic>
          <a:graphicData uri="http://schemas.openxmlformats.org/drawingml/2006/table">
            <a:tbl>
              <a:tblPr firstRow="1" bandRow="1">
                <a:tableStyleId>{5C22544A-7EE6-4342-B048-85BDC9FD1C3A}</a:tableStyleId>
              </a:tblPr>
              <a:tblGrid>
                <a:gridCol w="3263043">
                  <a:extLst>
                    <a:ext uri="{9D8B030D-6E8A-4147-A177-3AD203B41FA5}">
                      <a16:colId xmlns:a16="http://schemas.microsoft.com/office/drawing/2014/main" val="3689168194"/>
                    </a:ext>
                  </a:extLst>
                </a:gridCol>
                <a:gridCol w="3263043">
                  <a:extLst>
                    <a:ext uri="{9D8B030D-6E8A-4147-A177-3AD203B41FA5}">
                      <a16:colId xmlns:a16="http://schemas.microsoft.com/office/drawing/2014/main" val="3117982371"/>
                    </a:ext>
                  </a:extLst>
                </a:gridCol>
              </a:tblGrid>
              <a:tr h="356962">
                <a:tc>
                  <a:txBody>
                    <a:bodyPr/>
                    <a:lstStyle/>
                    <a:p>
                      <a:pPr algn="ctr"/>
                      <a:r>
                        <a:rPr lang="en-US" dirty="0"/>
                        <a:t>Gene</a:t>
                      </a:r>
                    </a:p>
                  </a:txBody>
                  <a:tcPr/>
                </a:tc>
                <a:tc>
                  <a:txBody>
                    <a:bodyPr/>
                    <a:lstStyle/>
                    <a:p>
                      <a:pPr algn="ctr"/>
                      <a:r>
                        <a:rPr lang="en-US" dirty="0"/>
                        <a:t>Predicted probability</a:t>
                      </a:r>
                    </a:p>
                  </a:txBody>
                  <a:tcPr/>
                </a:tc>
                <a:extLst>
                  <a:ext uri="{0D108BD9-81ED-4DB2-BD59-A6C34878D82A}">
                    <a16:rowId xmlns:a16="http://schemas.microsoft.com/office/drawing/2014/main" val="1111211354"/>
                  </a:ext>
                </a:extLst>
              </a:tr>
              <a:tr h="356962">
                <a:tc>
                  <a:txBody>
                    <a:bodyPr/>
                    <a:lstStyle/>
                    <a:p>
                      <a:pPr algn="ctr" fontAlgn="b"/>
                      <a:r>
                        <a:rPr lang="en-US" sz="1200" b="0" i="0" u="none" strike="noStrike">
                          <a:solidFill>
                            <a:srgbClr val="000000"/>
                          </a:solidFill>
                          <a:effectLst/>
                          <a:latin typeface="Calibri" panose="020F0502020204030204" pitchFamily="34" charset="0"/>
                        </a:rPr>
                        <a:t>ACSL1</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0.92</a:t>
                      </a:r>
                    </a:p>
                  </a:txBody>
                  <a:tcPr marL="9525" marR="9525" marT="9525" marB="0" anchor="b"/>
                </a:tc>
                <a:extLst>
                  <a:ext uri="{0D108BD9-81ED-4DB2-BD59-A6C34878D82A}">
                    <a16:rowId xmlns:a16="http://schemas.microsoft.com/office/drawing/2014/main" val="2727507099"/>
                  </a:ext>
                </a:extLst>
              </a:tr>
              <a:tr h="356962">
                <a:tc>
                  <a:txBody>
                    <a:bodyPr/>
                    <a:lstStyle/>
                    <a:p>
                      <a:pPr algn="ctr" fontAlgn="b"/>
                      <a:r>
                        <a:rPr lang="en-US" sz="1200" b="0" i="0" u="none" strike="noStrike">
                          <a:solidFill>
                            <a:srgbClr val="000000"/>
                          </a:solidFill>
                          <a:effectLst/>
                          <a:latin typeface="Calibri" panose="020F0502020204030204" pitchFamily="34" charset="0"/>
                        </a:rPr>
                        <a:t>ELOVL2</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0.89</a:t>
                      </a:r>
                    </a:p>
                  </a:txBody>
                  <a:tcPr marL="9525" marR="9525" marT="9525" marB="0" anchor="b"/>
                </a:tc>
                <a:extLst>
                  <a:ext uri="{0D108BD9-81ED-4DB2-BD59-A6C34878D82A}">
                    <a16:rowId xmlns:a16="http://schemas.microsoft.com/office/drawing/2014/main" val="3484249512"/>
                  </a:ext>
                </a:extLst>
              </a:tr>
              <a:tr h="356962">
                <a:tc>
                  <a:txBody>
                    <a:bodyPr/>
                    <a:lstStyle/>
                    <a:p>
                      <a:pPr algn="ctr" fontAlgn="b"/>
                      <a:r>
                        <a:rPr lang="en-US" sz="1200" b="0" i="0" u="none" strike="noStrike">
                          <a:solidFill>
                            <a:srgbClr val="000000"/>
                          </a:solidFill>
                          <a:effectLst/>
                          <a:latin typeface="Calibri" panose="020F0502020204030204" pitchFamily="34" charset="0"/>
                        </a:rPr>
                        <a:t>ACOX1</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0.88</a:t>
                      </a:r>
                    </a:p>
                  </a:txBody>
                  <a:tcPr marL="9525" marR="9525" marT="9525" marB="0" anchor="b"/>
                </a:tc>
                <a:extLst>
                  <a:ext uri="{0D108BD9-81ED-4DB2-BD59-A6C34878D82A}">
                    <a16:rowId xmlns:a16="http://schemas.microsoft.com/office/drawing/2014/main" val="4078842486"/>
                  </a:ext>
                </a:extLst>
              </a:tr>
              <a:tr h="356962">
                <a:tc>
                  <a:txBody>
                    <a:bodyPr/>
                    <a:lstStyle/>
                    <a:p>
                      <a:pPr algn="ctr" fontAlgn="b"/>
                      <a:r>
                        <a:rPr lang="en-US" sz="1200" b="0" i="0" u="none" strike="noStrike">
                          <a:solidFill>
                            <a:srgbClr val="000000"/>
                          </a:solidFill>
                          <a:effectLst/>
                          <a:latin typeface="Calibri" panose="020F0502020204030204" pitchFamily="34" charset="0"/>
                        </a:rPr>
                        <a:t>SOD1</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0.87</a:t>
                      </a:r>
                    </a:p>
                  </a:txBody>
                  <a:tcPr marL="9525" marR="9525" marT="9525" marB="0" anchor="b"/>
                </a:tc>
                <a:extLst>
                  <a:ext uri="{0D108BD9-81ED-4DB2-BD59-A6C34878D82A}">
                    <a16:rowId xmlns:a16="http://schemas.microsoft.com/office/drawing/2014/main" val="1649679572"/>
                  </a:ext>
                </a:extLst>
              </a:tr>
              <a:tr h="356962">
                <a:tc>
                  <a:txBody>
                    <a:bodyPr/>
                    <a:lstStyle/>
                    <a:p>
                      <a:pPr algn="ctr" fontAlgn="b"/>
                      <a:r>
                        <a:rPr lang="en-US" sz="1200" b="0" i="0" u="none" strike="noStrike">
                          <a:solidFill>
                            <a:srgbClr val="000000"/>
                          </a:solidFill>
                          <a:effectLst/>
                          <a:latin typeface="Calibri" panose="020F0502020204030204" pitchFamily="34" charset="0"/>
                        </a:rPr>
                        <a:t>RBP4</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0.87</a:t>
                      </a:r>
                    </a:p>
                  </a:txBody>
                  <a:tcPr marL="9525" marR="9525" marT="9525" marB="0" anchor="b"/>
                </a:tc>
                <a:extLst>
                  <a:ext uri="{0D108BD9-81ED-4DB2-BD59-A6C34878D82A}">
                    <a16:rowId xmlns:a16="http://schemas.microsoft.com/office/drawing/2014/main" val="1180052528"/>
                  </a:ext>
                </a:extLst>
              </a:tr>
              <a:tr h="356962">
                <a:tc>
                  <a:txBody>
                    <a:bodyPr/>
                    <a:lstStyle/>
                    <a:p>
                      <a:pPr algn="ctr" fontAlgn="b"/>
                      <a:r>
                        <a:rPr lang="en-US" sz="1200" b="0" i="0" u="none" strike="noStrike">
                          <a:solidFill>
                            <a:srgbClr val="000000"/>
                          </a:solidFill>
                          <a:effectLst/>
                          <a:latin typeface="Calibri" panose="020F0502020204030204" pitchFamily="34" charset="0"/>
                        </a:rPr>
                        <a:t>HMGCS1</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0.86</a:t>
                      </a:r>
                    </a:p>
                  </a:txBody>
                  <a:tcPr marL="9525" marR="9525" marT="9525" marB="0" anchor="b"/>
                </a:tc>
                <a:extLst>
                  <a:ext uri="{0D108BD9-81ED-4DB2-BD59-A6C34878D82A}">
                    <a16:rowId xmlns:a16="http://schemas.microsoft.com/office/drawing/2014/main" val="4235943655"/>
                  </a:ext>
                </a:extLst>
              </a:tr>
              <a:tr h="356962">
                <a:tc>
                  <a:txBody>
                    <a:bodyPr/>
                    <a:lstStyle/>
                    <a:p>
                      <a:pPr algn="ctr" fontAlgn="b"/>
                      <a:r>
                        <a:rPr lang="en-US" sz="1200" b="0" i="0" u="none" strike="noStrike" dirty="0">
                          <a:solidFill>
                            <a:srgbClr val="000000"/>
                          </a:solidFill>
                          <a:effectLst/>
                          <a:latin typeface="Calibri" panose="020F0502020204030204" pitchFamily="34" charset="0"/>
                        </a:rPr>
                        <a:t>APOA1</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0.84</a:t>
                      </a:r>
                    </a:p>
                  </a:txBody>
                  <a:tcPr marL="9525" marR="9525" marT="9525" marB="0" anchor="b"/>
                </a:tc>
                <a:extLst>
                  <a:ext uri="{0D108BD9-81ED-4DB2-BD59-A6C34878D82A}">
                    <a16:rowId xmlns:a16="http://schemas.microsoft.com/office/drawing/2014/main" val="1215131532"/>
                  </a:ext>
                </a:extLst>
              </a:tr>
              <a:tr h="356962">
                <a:tc>
                  <a:txBody>
                    <a:bodyPr/>
                    <a:lstStyle/>
                    <a:p>
                      <a:pPr algn="ctr" fontAlgn="b"/>
                      <a:r>
                        <a:rPr lang="en-US" sz="1200" b="0" i="0" u="none" strike="noStrike" dirty="0">
                          <a:solidFill>
                            <a:srgbClr val="000000"/>
                          </a:solidFill>
                          <a:effectLst/>
                          <a:latin typeface="Calibri" panose="020F0502020204030204" pitchFamily="34" charset="0"/>
                        </a:rPr>
                        <a:t>APOA4</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0.82</a:t>
                      </a:r>
                    </a:p>
                  </a:txBody>
                  <a:tcPr marL="9525" marR="9525" marT="9525" marB="0" anchor="b"/>
                </a:tc>
                <a:extLst>
                  <a:ext uri="{0D108BD9-81ED-4DB2-BD59-A6C34878D82A}">
                    <a16:rowId xmlns:a16="http://schemas.microsoft.com/office/drawing/2014/main" val="4063597343"/>
                  </a:ext>
                </a:extLst>
              </a:tr>
              <a:tr h="356962">
                <a:tc>
                  <a:txBody>
                    <a:bodyPr/>
                    <a:lstStyle/>
                    <a:p>
                      <a:pPr algn="ctr" fontAlgn="b"/>
                      <a:r>
                        <a:rPr lang="en-US" sz="1200" b="0" i="0" u="none" strike="noStrike">
                          <a:solidFill>
                            <a:srgbClr val="000000"/>
                          </a:solidFill>
                          <a:effectLst/>
                          <a:latin typeface="Calibri" panose="020F0502020204030204" pitchFamily="34" charset="0"/>
                        </a:rPr>
                        <a:t>APOC3</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0.82</a:t>
                      </a:r>
                    </a:p>
                  </a:txBody>
                  <a:tcPr marL="9525" marR="9525" marT="9525" marB="0" anchor="b"/>
                </a:tc>
                <a:extLst>
                  <a:ext uri="{0D108BD9-81ED-4DB2-BD59-A6C34878D82A}">
                    <a16:rowId xmlns:a16="http://schemas.microsoft.com/office/drawing/2014/main" val="267371924"/>
                  </a:ext>
                </a:extLst>
              </a:tr>
              <a:tr h="356962">
                <a:tc>
                  <a:txBody>
                    <a:bodyPr/>
                    <a:lstStyle/>
                    <a:p>
                      <a:pPr algn="ctr" fontAlgn="b"/>
                      <a:r>
                        <a:rPr lang="en-US" sz="1200" b="0" i="0" u="none" strike="noStrike">
                          <a:solidFill>
                            <a:srgbClr val="000000"/>
                          </a:solidFill>
                          <a:effectLst/>
                          <a:latin typeface="Calibri" panose="020F0502020204030204" pitchFamily="34" charset="0"/>
                        </a:rPr>
                        <a:t>PON1</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0.82</a:t>
                      </a:r>
                    </a:p>
                  </a:txBody>
                  <a:tcPr marL="9525" marR="9525" marT="9525" marB="0" anchor="b"/>
                </a:tc>
                <a:extLst>
                  <a:ext uri="{0D108BD9-81ED-4DB2-BD59-A6C34878D82A}">
                    <a16:rowId xmlns:a16="http://schemas.microsoft.com/office/drawing/2014/main" val="1983863423"/>
                  </a:ext>
                </a:extLst>
              </a:tr>
            </a:tbl>
          </a:graphicData>
        </a:graphic>
      </p:graphicFrame>
    </p:spTree>
    <p:extLst>
      <p:ext uri="{BB962C8B-B14F-4D97-AF65-F5344CB8AC3E}">
        <p14:creationId xmlns:p14="http://schemas.microsoft.com/office/powerpoint/2010/main" val="1135380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F03C-F4C5-5F42-AC85-FE1A8C2750A1}"/>
              </a:ext>
            </a:extLst>
          </p:cNvPr>
          <p:cNvSpPr>
            <a:spLocks noGrp="1"/>
          </p:cNvSpPr>
          <p:nvPr>
            <p:ph type="title"/>
          </p:nvPr>
        </p:nvSpPr>
        <p:spPr/>
        <p:txBody>
          <a:bodyPr/>
          <a:lstStyle/>
          <a:p>
            <a:r>
              <a:rPr lang="en-US" dirty="0"/>
              <a:t>TCEA3</a:t>
            </a:r>
          </a:p>
        </p:txBody>
      </p:sp>
      <p:sp>
        <p:nvSpPr>
          <p:cNvPr id="3" name="Content Placeholder 2">
            <a:extLst>
              <a:ext uri="{FF2B5EF4-FFF2-40B4-BE49-F238E27FC236}">
                <a16:creationId xmlns:a16="http://schemas.microsoft.com/office/drawing/2014/main" id="{A8465CCB-EA9B-674F-8A42-5264F32E5621}"/>
              </a:ext>
            </a:extLst>
          </p:cNvPr>
          <p:cNvSpPr>
            <a:spLocks noGrp="1"/>
          </p:cNvSpPr>
          <p:nvPr>
            <p:ph sz="quarter" idx="10"/>
          </p:nvPr>
        </p:nvSpPr>
        <p:spPr/>
        <p:txBody>
          <a:bodyPr/>
          <a:lstStyle/>
          <a:p>
            <a:pPr>
              <a:buFontTx/>
              <a:buChar char="-"/>
            </a:pPr>
            <a:r>
              <a:rPr lang="en-US" dirty="0"/>
              <a:t>Predicted probability: 0.22</a:t>
            </a:r>
          </a:p>
          <a:p>
            <a:pPr>
              <a:buFontTx/>
              <a:buChar char="-"/>
            </a:pPr>
            <a:r>
              <a:rPr lang="en-US" dirty="0"/>
              <a:t>Not annotated with any functional modules</a:t>
            </a:r>
          </a:p>
          <a:p>
            <a:pPr>
              <a:buFontTx/>
              <a:buChar char="-"/>
            </a:pPr>
            <a:r>
              <a:rPr lang="en-US" dirty="0"/>
              <a:t>Not in set of known NASH genes (curated or </a:t>
            </a:r>
            <a:r>
              <a:rPr lang="en-US" dirty="0" err="1"/>
              <a:t>BeFree</a:t>
            </a:r>
            <a:r>
              <a:rPr lang="en-US" dirty="0"/>
              <a:t>)</a:t>
            </a:r>
          </a:p>
          <a:p>
            <a:pPr>
              <a:buFontTx/>
              <a:buChar char="-"/>
            </a:pPr>
            <a:r>
              <a:rPr lang="en-US" dirty="0"/>
              <a:t>Low similarity score to NASH vector</a:t>
            </a:r>
          </a:p>
        </p:txBody>
      </p:sp>
    </p:spTree>
    <p:extLst>
      <p:ext uri="{BB962C8B-B14F-4D97-AF65-F5344CB8AC3E}">
        <p14:creationId xmlns:p14="http://schemas.microsoft.com/office/powerpoint/2010/main" val="1862036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5AFA-4B1B-B143-B15F-C50DE34F6734}"/>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DDB07A5-0133-7F45-8A57-87CC53587521}"/>
              </a:ext>
            </a:extLst>
          </p:cNvPr>
          <p:cNvSpPr>
            <a:spLocks noGrp="1"/>
          </p:cNvSpPr>
          <p:nvPr>
            <p:ph sz="quarter" idx="10"/>
          </p:nvPr>
        </p:nvSpPr>
        <p:spPr/>
        <p:txBody>
          <a:bodyPr/>
          <a:lstStyle/>
          <a:p>
            <a:r>
              <a:rPr lang="en-US" dirty="0"/>
              <a:t>1. Refine model</a:t>
            </a:r>
          </a:p>
          <a:p>
            <a:pPr>
              <a:buFontTx/>
              <a:buChar char="-"/>
            </a:pPr>
            <a:r>
              <a:rPr lang="en-US" dirty="0"/>
              <a:t>Refine set of NASH genes</a:t>
            </a:r>
          </a:p>
          <a:p>
            <a:pPr>
              <a:buFontTx/>
              <a:buChar char="-"/>
            </a:pPr>
            <a:r>
              <a:rPr lang="en-US" dirty="0"/>
              <a:t>Feature selection and importance</a:t>
            </a:r>
          </a:p>
          <a:p>
            <a:pPr>
              <a:buFontTx/>
              <a:buChar char="-"/>
            </a:pPr>
            <a:r>
              <a:rPr lang="en-US" dirty="0"/>
              <a:t>Sampling methods for class imbalance</a:t>
            </a:r>
          </a:p>
          <a:p>
            <a:pPr marL="0" indent="0"/>
            <a:endParaRPr lang="en-US" dirty="0"/>
          </a:p>
          <a:p>
            <a:pPr marL="0" indent="0"/>
            <a:r>
              <a:rPr lang="en-US" dirty="0"/>
              <a:t>2. Rank drug targets by using model predictions</a:t>
            </a:r>
          </a:p>
          <a:p>
            <a:pPr marL="285750" indent="-285750">
              <a:buFontTx/>
              <a:buChar char="-"/>
            </a:pPr>
            <a:r>
              <a:rPr lang="en-US" dirty="0"/>
              <a:t>Validate using known drugs in development for NASH</a:t>
            </a:r>
          </a:p>
          <a:p>
            <a:pPr marL="0" indent="0"/>
            <a:endParaRPr lang="en-US" dirty="0"/>
          </a:p>
        </p:txBody>
      </p:sp>
    </p:spTree>
    <p:extLst>
      <p:ext uri="{BB962C8B-B14F-4D97-AF65-F5344CB8AC3E}">
        <p14:creationId xmlns:p14="http://schemas.microsoft.com/office/powerpoint/2010/main" val="1767691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EF65-F6C8-BE40-9F4D-AA1923920E78}"/>
              </a:ext>
            </a:extLst>
          </p:cNvPr>
          <p:cNvSpPr>
            <a:spLocks noGrp="1"/>
          </p:cNvSpPr>
          <p:nvPr>
            <p:ph type="title"/>
          </p:nvPr>
        </p:nvSpPr>
        <p:spPr/>
        <p:txBody>
          <a:bodyPr/>
          <a:lstStyle/>
          <a:p>
            <a:r>
              <a:rPr lang="en-US" dirty="0"/>
              <a:t>Paper: node2vec + GO + SMOTE + feature selection</a:t>
            </a:r>
          </a:p>
        </p:txBody>
      </p:sp>
      <p:sp>
        <p:nvSpPr>
          <p:cNvPr id="3" name="Content Placeholder 2">
            <a:extLst>
              <a:ext uri="{FF2B5EF4-FFF2-40B4-BE49-F238E27FC236}">
                <a16:creationId xmlns:a16="http://schemas.microsoft.com/office/drawing/2014/main" id="{4E412A23-4212-B84A-ABBF-0C21C1EA930B}"/>
              </a:ext>
            </a:extLst>
          </p:cNvPr>
          <p:cNvSpPr>
            <a:spLocks noGrp="1"/>
          </p:cNvSpPr>
          <p:nvPr>
            <p:ph sz="quarter" idx="10"/>
          </p:nvPr>
        </p:nvSpPr>
        <p:spPr/>
        <p:txBody>
          <a:bodyPr/>
          <a:lstStyle/>
          <a:p>
            <a:pPr>
              <a:buFontTx/>
              <a:buChar char="-"/>
            </a:pPr>
            <a:r>
              <a:rPr lang="en-US" dirty="0"/>
              <a:t>Features: gene embeddings, gene embeddings + GO annotations (one hot)</a:t>
            </a:r>
          </a:p>
          <a:p>
            <a:pPr>
              <a:buFontTx/>
              <a:buChar char="-"/>
            </a:pPr>
            <a:r>
              <a:rPr lang="en-US" dirty="0"/>
              <a:t>SMOTE vs ROSE oversampling</a:t>
            </a:r>
          </a:p>
          <a:p>
            <a:pPr>
              <a:buFontTx/>
              <a:buChar char="-"/>
            </a:pPr>
            <a:r>
              <a:rPr lang="en-US" dirty="0"/>
              <a:t>4 different R feature selection packages</a:t>
            </a:r>
          </a:p>
        </p:txBody>
      </p:sp>
    </p:spTree>
    <p:extLst>
      <p:ext uri="{BB962C8B-B14F-4D97-AF65-F5344CB8AC3E}">
        <p14:creationId xmlns:p14="http://schemas.microsoft.com/office/powerpoint/2010/main" val="233331020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CC79-4EB5-3A4B-8C12-49233466563D}"/>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28E4E589-B77F-754B-8854-83EA5E7D4813}"/>
              </a:ext>
            </a:extLst>
          </p:cNvPr>
          <p:cNvSpPr>
            <a:spLocks noGrp="1"/>
          </p:cNvSpPr>
          <p:nvPr>
            <p:ph sz="quarter" idx="10"/>
          </p:nvPr>
        </p:nvSpPr>
        <p:spPr>
          <a:xfrm>
            <a:off x="1033628" y="1231774"/>
            <a:ext cx="7700963" cy="2375289"/>
          </a:xfrm>
        </p:spPr>
        <p:txBody>
          <a:bodyPr>
            <a:noAutofit/>
          </a:bodyPr>
          <a:lstStyle/>
          <a:p>
            <a:pPr>
              <a:buAutoNum type="arabicPeriod"/>
            </a:pPr>
            <a:r>
              <a:rPr lang="en-US" sz="2000" dirty="0"/>
              <a:t>Build model to predict novel NASH disease genes</a:t>
            </a:r>
          </a:p>
          <a:p>
            <a:pPr lvl="2">
              <a:buAutoNum type="arabicPeriod"/>
            </a:pPr>
            <a:r>
              <a:rPr lang="en-US" sz="2000" dirty="0"/>
              <a:t> Network embedding and functional annotations</a:t>
            </a:r>
          </a:p>
          <a:p>
            <a:pPr lvl="2">
              <a:buAutoNum type="arabicPeriod"/>
            </a:pPr>
            <a:r>
              <a:rPr lang="en-US" sz="2000" dirty="0"/>
              <a:t> Model refinement and feature selection</a:t>
            </a:r>
          </a:p>
          <a:p>
            <a:pPr lvl="2">
              <a:buAutoNum type="arabicPeriod"/>
            </a:pPr>
            <a:r>
              <a:rPr lang="en-US" sz="2000" dirty="0"/>
              <a:t> Validate with experimental data</a:t>
            </a:r>
          </a:p>
          <a:p>
            <a:pPr marL="457200" indent="-457200">
              <a:buFont typeface="+mj-lt"/>
              <a:buAutoNum type="arabicPeriod"/>
            </a:pPr>
            <a:endParaRPr lang="en-US" sz="2000" dirty="0"/>
          </a:p>
          <a:p>
            <a:pPr marL="457200" indent="-457200">
              <a:buFont typeface="+mj-lt"/>
              <a:buAutoNum type="arabicPeriod"/>
            </a:pPr>
            <a:endParaRPr lang="en-US" sz="2000" dirty="0"/>
          </a:p>
          <a:p>
            <a:pPr>
              <a:buAutoNum type="arabicPeriod"/>
            </a:pPr>
            <a:r>
              <a:rPr lang="en-US" sz="2000" dirty="0"/>
              <a:t>Rank drug targets using model predictions</a:t>
            </a:r>
          </a:p>
        </p:txBody>
      </p:sp>
    </p:spTree>
    <p:extLst>
      <p:ext uri="{BB962C8B-B14F-4D97-AF65-F5344CB8AC3E}">
        <p14:creationId xmlns:p14="http://schemas.microsoft.com/office/powerpoint/2010/main" val="2576386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C530-C156-9F4C-88F9-CD8B0BFAD4DE}"/>
              </a:ext>
            </a:extLst>
          </p:cNvPr>
          <p:cNvSpPr>
            <a:spLocks noGrp="1"/>
          </p:cNvSpPr>
          <p:nvPr>
            <p:ph type="title"/>
          </p:nvPr>
        </p:nvSpPr>
        <p:spPr/>
        <p:txBody>
          <a:bodyPr/>
          <a:lstStyle/>
          <a:p>
            <a:r>
              <a:rPr lang="en-US" dirty="0"/>
              <a:t>Model benchmarking: linear SVM</a:t>
            </a:r>
          </a:p>
        </p:txBody>
      </p:sp>
      <p:sp>
        <p:nvSpPr>
          <p:cNvPr id="3" name="Content Placeholder 2">
            <a:extLst>
              <a:ext uri="{FF2B5EF4-FFF2-40B4-BE49-F238E27FC236}">
                <a16:creationId xmlns:a16="http://schemas.microsoft.com/office/drawing/2014/main" id="{96399B67-4611-184F-83EC-1CF317AB81BB}"/>
              </a:ext>
            </a:extLst>
          </p:cNvPr>
          <p:cNvSpPr>
            <a:spLocks noGrp="1"/>
          </p:cNvSpPr>
          <p:nvPr>
            <p:ph sz="quarter" idx="10"/>
          </p:nvPr>
        </p:nvSpPr>
        <p:spPr/>
        <p:txBody>
          <a:bodyPr>
            <a:normAutofit fontScale="92500" lnSpcReduction="10000"/>
          </a:bodyPr>
          <a:lstStyle/>
          <a:p>
            <a:r>
              <a:rPr lang="en-US" sz="1400" u="sng" dirty="0"/>
              <a:t>Model variations:</a:t>
            </a:r>
          </a:p>
          <a:p>
            <a:r>
              <a:rPr lang="en-US" sz="1400" dirty="0"/>
              <a:t>	</a:t>
            </a:r>
          </a:p>
          <a:p>
            <a:r>
              <a:rPr lang="en-US" sz="1400" dirty="0"/>
              <a:t>Feature types: </a:t>
            </a:r>
          </a:p>
          <a:p>
            <a:pPr lvl="1">
              <a:buAutoNum type="arabicPeriod"/>
            </a:pPr>
            <a:r>
              <a:rPr lang="en-US" sz="1400" dirty="0">
                <a:solidFill>
                  <a:schemeClr val="tx1"/>
                </a:solidFill>
              </a:rPr>
              <a:t>Gene embeddings (64 dimensional)</a:t>
            </a:r>
          </a:p>
          <a:p>
            <a:pPr lvl="1">
              <a:buAutoNum type="arabicPeriod"/>
            </a:pPr>
            <a:r>
              <a:rPr lang="en-US" sz="1400" dirty="0">
                <a:solidFill>
                  <a:schemeClr val="tx1"/>
                </a:solidFill>
              </a:rPr>
              <a:t>All module scores (237 dimensional)</a:t>
            </a:r>
          </a:p>
          <a:p>
            <a:pPr lvl="1">
              <a:buAutoNum type="arabicPeriod"/>
            </a:pPr>
            <a:r>
              <a:rPr lang="en-US" sz="1400" dirty="0">
                <a:solidFill>
                  <a:schemeClr val="tx1"/>
                </a:solidFill>
              </a:rPr>
              <a:t>Feature selected module scores (64 dimensional, ANOVA based feature selection)</a:t>
            </a:r>
          </a:p>
          <a:p>
            <a:pPr lvl="1">
              <a:buAutoNum type="arabicPeriod"/>
            </a:pPr>
            <a:endParaRPr lang="en-US" sz="1400" dirty="0">
              <a:solidFill>
                <a:schemeClr val="tx1"/>
              </a:solidFill>
            </a:endParaRPr>
          </a:p>
          <a:p>
            <a:r>
              <a:rPr lang="en-US" sz="1400" dirty="0"/>
              <a:t>Sampling techniques: </a:t>
            </a:r>
          </a:p>
          <a:p>
            <a:pPr>
              <a:buAutoNum type="arabicPeriod"/>
            </a:pPr>
            <a:r>
              <a:rPr lang="en-US" sz="1400" dirty="0"/>
              <a:t>random </a:t>
            </a:r>
            <a:r>
              <a:rPr lang="en-US" sz="1400" dirty="0" err="1"/>
              <a:t>undersampling</a:t>
            </a:r>
            <a:r>
              <a:rPr lang="en-US" sz="1400" dirty="0"/>
              <a:t> (1:2) </a:t>
            </a:r>
          </a:p>
          <a:p>
            <a:pPr>
              <a:buAutoNum type="arabicPeriod"/>
            </a:pPr>
            <a:r>
              <a:rPr lang="en-US" sz="1400" dirty="0"/>
              <a:t>SMOTE oversampling</a:t>
            </a:r>
          </a:p>
          <a:p>
            <a:pPr>
              <a:buAutoNum type="arabicPeriod"/>
            </a:pPr>
            <a:endParaRPr lang="en-US" sz="1400" dirty="0"/>
          </a:p>
          <a:p>
            <a:r>
              <a:rPr lang="en-US" sz="1400" dirty="0"/>
              <a:t>Positive class </a:t>
            </a:r>
            <a:r>
              <a:rPr lang="en-US" sz="1400" dirty="0" err="1"/>
              <a:t>geneset</a:t>
            </a:r>
            <a:r>
              <a:rPr lang="en-US" sz="1400" dirty="0"/>
              <a:t>: </a:t>
            </a:r>
          </a:p>
          <a:p>
            <a:pPr>
              <a:buAutoNum type="arabicPeriod"/>
            </a:pPr>
            <a:r>
              <a:rPr lang="en-US" sz="1400" dirty="0"/>
              <a:t>70 curated (</a:t>
            </a:r>
            <a:r>
              <a:rPr lang="en-US" sz="1400" dirty="0" err="1"/>
              <a:t>disgenet</a:t>
            </a:r>
            <a:r>
              <a:rPr lang="en-US" sz="1400" dirty="0"/>
              <a:t>)</a:t>
            </a:r>
          </a:p>
          <a:p>
            <a:pPr>
              <a:buAutoNum type="arabicPeriod"/>
            </a:pPr>
            <a:r>
              <a:rPr lang="en-US" sz="1400" dirty="0"/>
              <a:t>139 mouse genes (</a:t>
            </a:r>
            <a:r>
              <a:rPr lang="en-US" sz="1400" dirty="0" err="1"/>
              <a:t>svensson</a:t>
            </a:r>
            <a:r>
              <a:rPr lang="en-US" sz="1400" dirty="0"/>
              <a:t> lab)</a:t>
            </a:r>
          </a:p>
          <a:p>
            <a:pPr>
              <a:buAutoNum type="arabicPeriod"/>
            </a:pPr>
            <a:r>
              <a:rPr lang="en-US" sz="1400" dirty="0"/>
              <a:t>363 literature mined (</a:t>
            </a:r>
            <a:r>
              <a:rPr lang="en-US" sz="1400" dirty="0" err="1"/>
              <a:t>disgenet</a:t>
            </a:r>
            <a:r>
              <a:rPr lang="en-US" sz="1400" dirty="0"/>
              <a:t> - befree)</a:t>
            </a:r>
          </a:p>
          <a:p>
            <a:pPr>
              <a:buAutoNum type="arabicPeriod"/>
            </a:pPr>
            <a:endParaRPr lang="en-US" sz="1400" dirty="0"/>
          </a:p>
          <a:p>
            <a:r>
              <a:rPr lang="en-US" sz="1400" dirty="0"/>
              <a:t>10 random seeds (essentially 10 fold cross validation)</a:t>
            </a:r>
          </a:p>
        </p:txBody>
      </p:sp>
    </p:spTree>
    <p:extLst>
      <p:ext uri="{BB962C8B-B14F-4D97-AF65-F5344CB8AC3E}">
        <p14:creationId xmlns:p14="http://schemas.microsoft.com/office/powerpoint/2010/main" val="3544990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827B-6DEA-EB45-A46E-845BF6AE538F}"/>
              </a:ext>
            </a:extLst>
          </p:cNvPr>
          <p:cNvSpPr>
            <a:spLocks noGrp="1"/>
          </p:cNvSpPr>
          <p:nvPr>
            <p:ph type="title"/>
          </p:nvPr>
        </p:nvSpPr>
        <p:spPr/>
        <p:txBody>
          <a:bodyPr/>
          <a:lstStyle/>
          <a:p>
            <a:r>
              <a:rPr lang="en-US" dirty="0"/>
              <a:t>Positive class: 70 curated genes</a:t>
            </a:r>
          </a:p>
        </p:txBody>
      </p:sp>
      <p:graphicFrame>
        <p:nvGraphicFramePr>
          <p:cNvPr id="5" name="Table 4">
            <a:extLst>
              <a:ext uri="{FF2B5EF4-FFF2-40B4-BE49-F238E27FC236}">
                <a16:creationId xmlns:a16="http://schemas.microsoft.com/office/drawing/2014/main" id="{AF55B870-E798-7948-B435-E68800595770}"/>
              </a:ext>
            </a:extLst>
          </p:cNvPr>
          <p:cNvGraphicFramePr>
            <a:graphicFrameLocks noGrp="1"/>
          </p:cNvGraphicFramePr>
          <p:nvPr>
            <p:extLst>
              <p:ext uri="{D42A27DB-BD31-4B8C-83A1-F6EECF244321}">
                <p14:modId xmlns:p14="http://schemas.microsoft.com/office/powerpoint/2010/main" val="3652372121"/>
              </p:ext>
            </p:extLst>
          </p:nvPr>
        </p:nvGraphicFramePr>
        <p:xfrm>
          <a:off x="782798" y="914399"/>
          <a:ext cx="7578403" cy="3949286"/>
        </p:xfrm>
        <a:graphic>
          <a:graphicData uri="http://schemas.openxmlformats.org/drawingml/2006/table">
            <a:tbl>
              <a:tblPr firstRow="1">
                <a:tableStyleId>{9D7B26C5-4107-4FEC-AEDC-1716B250A1EF}</a:tableStyleId>
              </a:tblPr>
              <a:tblGrid>
                <a:gridCol w="1556632">
                  <a:extLst>
                    <a:ext uri="{9D8B030D-6E8A-4147-A177-3AD203B41FA5}">
                      <a16:colId xmlns:a16="http://schemas.microsoft.com/office/drawing/2014/main" val="476795480"/>
                    </a:ext>
                  </a:extLst>
                </a:gridCol>
                <a:gridCol w="1162895">
                  <a:extLst>
                    <a:ext uri="{9D8B030D-6E8A-4147-A177-3AD203B41FA5}">
                      <a16:colId xmlns:a16="http://schemas.microsoft.com/office/drawing/2014/main" val="2293023112"/>
                    </a:ext>
                  </a:extLst>
                </a:gridCol>
                <a:gridCol w="422694">
                  <a:extLst>
                    <a:ext uri="{9D8B030D-6E8A-4147-A177-3AD203B41FA5}">
                      <a16:colId xmlns:a16="http://schemas.microsoft.com/office/drawing/2014/main" val="1064661965"/>
                    </a:ext>
                  </a:extLst>
                </a:gridCol>
                <a:gridCol w="362309">
                  <a:extLst>
                    <a:ext uri="{9D8B030D-6E8A-4147-A177-3AD203B41FA5}">
                      <a16:colId xmlns:a16="http://schemas.microsoft.com/office/drawing/2014/main" val="1944457280"/>
                    </a:ext>
                  </a:extLst>
                </a:gridCol>
                <a:gridCol w="405442">
                  <a:extLst>
                    <a:ext uri="{9D8B030D-6E8A-4147-A177-3AD203B41FA5}">
                      <a16:colId xmlns:a16="http://schemas.microsoft.com/office/drawing/2014/main" val="629804014"/>
                    </a:ext>
                  </a:extLst>
                </a:gridCol>
                <a:gridCol w="353683">
                  <a:extLst>
                    <a:ext uri="{9D8B030D-6E8A-4147-A177-3AD203B41FA5}">
                      <a16:colId xmlns:a16="http://schemas.microsoft.com/office/drawing/2014/main" val="1141690167"/>
                    </a:ext>
                  </a:extLst>
                </a:gridCol>
                <a:gridCol w="362309">
                  <a:extLst>
                    <a:ext uri="{9D8B030D-6E8A-4147-A177-3AD203B41FA5}">
                      <a16:colId xmlns:a16="http://schemas.microsoft.com/office/drawing/2014/main" val="3917263419"/>
                    </a:ext>
                  </a:extLst>
                </a:gridCol>
                <a:gridCol w="353683">
                  <a:extLst>
                    <a:ext uri="{9D8B030D-6E8A-4147-A177-3AD203B41FA5}">
                      <a16:colId xmlns:a16="http://schemas.microsoft.com/office/drawing/2014/main" val="3041150952"/>
                    </a:ext>
                  </a:extLst>
                </a:gridCol>
                <a:gridCol w="405442">
                  <a:extLst>
                    <a:ext uri="{9D8B030D-6E8A-4147-A177-3AD203B41FA5}">
                      <a16:colId xmlns:a16="http://schemas.microsoft.com/office/drawing/2014/main" val="3160141371"/>
                    </a:ext>
                  </a:extLst>
                </a:gridCol>
                <a:gridCol w="370936">
                  <a:extLst>
                    <a:ext uri="{9D8B030D-6E8A-4147-A177-3AD203B41FA5}">
                      <a16:colId xmlns:a16="http://schemas.microsoft.com/office/drawing/2014/main" val="3110795682"/>
                    </a:ext>
                  </a:extLst>
                </a:gridCol>
                <a:gridCol w="353683">
                  <a:extLst>
                    <a:ext uri="{9D8B030D-6E8A-4147-A177-3AD203B41FA5}">
                      <a16:colId xmlns:a16="http://schemas.microsoft.com/office/drawing/2014/main" val="2628468068"/>
                    </a:ext>
                  </a:extLst>
                </a:gridCol>
                <a:gridCol w="379562">
                  <a:extLst>
                    <a:ext uri="{9D8B030D-6E8A-4147-A177-3AD203B41FA5}">
                      <a16:colId xmlns:a16="http://schemas.microsoft.com/office/drawing/2014/main" val="2926432736"/>
                    </a:ext>
                  </a:extLst>
                </a:gridCol>
                <a:gridCol w="621102">
                  <a:extLst>
                    <a:ext uri="{9D8B030D-6E8A-4147-A177-3AD203B41FA5}">
                      <a16:colId xmlns:a16="http://schemas.microsoft.com/office/drawing/2014/main" val="283785802"/>
                    </a:ext>
                  </a:extLst>
                </a:gridCol>
                <a:gridCol w="468031">
                  <a:extLst>
                    <a:ext uri="{9D8B030D-6E8A-4147-A177-3AD203B41FA5}">
                      <a16:colId xmlns:a16="http://schemas.microsoft.com/office/drawing/2014/main" val="3954311714"/>
                    </a:ext>
                  </a:extLst>
                </a:gridCol>
              </a:tblGrid>
              <a:tr h="631983">
                <a:tc>
                  <a:txBody>
                    <a:bodyPr/>
                    <a:lstStyle/>
                    <a:p>
                      <a:pPr algn="l"/>
                      <a:r>
                        <a:rPr lang="en-US" sz="1100" b="1" dirty="0">
                          <a:effectLst/>
                          <a:latin typeface="Times" pitchFamily="2" charset="0"/>
                        </a:rPr>
                        <a:t>Features</a:t>
                      </a:r>
                    </a:p>
                  </a:txBody>
                  <a:tcPr marL="38100" marR="38100" marT="38100" marB="38100">
                    <a:noFill/>
                  </a:tcPr>
                </a:tc>
                <a:tc>
                  <a:txBody>
                    <a:bodyPr/>
                    <a:lstStyle/>
                    <a:p>
                      <a:pPr algn="l"/>
                      <a:r>
                        <a:rPr lang="en-US" sz="1100" b="1" dirty="0">
                          <a:solidFill>
                            <a:srgbClr val="000000"/>
                          </a:solidFill>
                          <a:effectLst/>
                          <a:latin typeface="Times" pitchFamily="2" charset="0"/>
                        </a:rPr>
                        <a:t>Sampling method</a:t>
                      </a:r>
                      <a:endParaRPr lang="en-US" sz="1100" dirty="0">
                        <a:effectLst/>
                        <a:latin typeface="Times" pitchFamily="2" charset="0"/>
                      </a:endParaRPr>
                    </a:p>
                  </a:txBody>
                  <a:tcPr marL="38100" marR="38100" marT="38100" marB="38100">
                    <a:noFill/>
                  </a:tcPr>
                </a:tc>
                <a:tc>
                  <a:txBody>
                    <a:bodyPr/>
                    <a:lstStyle/>
                    <a:p>
                      <a:pPr algn="l"/>
                      <a:r>
                        <a:rPr lang="en-US" sz="1100" b="1">
                          <a:solidFill>
                            <a:srgbClr val="000000"/>
                          </a:solidFill>
                          <a:effectLst/>
                          <a:latin typeface="Times" pitchFamily="2" charset="0"/>
                        </a:rPr>
                        <a:t>1</a:t>
                      </a:r>
                      <a:endParaRPr lang="en-US" sz="1100">
                        <a:effectLst/>
                        <a:latin typeface="Times" pitchFamily="2" charset="0"/>
                      </a:endParaRPr>
                    </a:p>
                  </a:txBody>
                  <a:tcPr marL="38100" marR="38100" marT="38100" marB="38100">
                    <a:noFill/>
                  </a:tcPr>
                </a:tc>
                <a:tc>
                  <a:txBody>
                    <a:bodyPr/>
                    <a:lstStyle/>
                    <a:p>
                      <a:pPr algn="l"/>
                      <a:r>
                        <a:rPr lang="en-US" sz="1100" b="1">
                          <a:solidFill>
                            <a:srgbClr val="000000"/>
                          </a:solidFill>
                          <a:effectLst/>
                          <a:latin typeface="Times" pitchFamily="2" charset="0"/>
                        </a:rPr>
                        <a:t>2</a:t>
                      </a:r>
                      <a:endParaRPr lang="en-US" sz="1100">
                        <a:effectLst/>
                        <a:latin typeface="Times" pitchFamily="2" charset="0"/>
                      </a:endParaRPr>
                    </a:p>
                  </a:txBody>
                  <a:tcPr marL="38100" marR="38100" marT="38100" marB="38100">
                    <a:noFill/>
                  </a:tcPr>
                </a:tc>
                <a:tc>
                  <a:txBody>
                    <a:bodyPr/>
                    <a:lstStyle/>
                    <a:p>
                      <a:pPr algn="l"/>
                      <a:r>
                        <a:rPr lang="en-US" sz="1100" b="1">
                          <a:solidFill>
                            <a:srgbClr val="000000"/>
                          </a:solidFill>
                          <a:effectLst/>
                          <a:latin typeface="Times" pitchFamily="2" charset="0"/>
                        </a:rPr>
                        <a:t>3</a:t>
                      </a:r>
                      <a:endParaRPr lang="en-US" sz="1100">
                        <a:effectLst/>
                        <a:latin typeface="Times" pitchFamily="2" charset="0"/>
                      </a:endParaRPr>
                    </a:p>
                  </a:txBody>
                  <a:tcPr marL="38100" marR="38100" marT="38100" marB="38100">
                    <a:noFill/>
                  </a:tcPr>
                </a:tc>
                <a:tc>
                  <a:txBody>
                    <a:bodyPr/>
                    <a:lstStyle/>
                    <a:p>
                      <a:pPr algn="l"/>
                      <a:r>
                        <a:rPr lang="en-US" sz="1100" b="1">
                          <a:solidFill>
                            <a:srgbClr val="000000"/>
                          </a:solidFill>
                          <a:effectLst/>
                          <a:latin typeface="Times" pitchFamily="2" charset="0"/>
                        </a:rPr>
                        <a:t>4</a:t>
                      </a:r>
                      <a:endParaRPr lang="en-US" sz="1100">
                        <a:effectLst/>
                        <a:latin typeface="Times" pitchFamily="2" charset="0"/>
                      </a:endParaRPr>
                    </a:p>
                  </a:txBody>
                  <a:tcPr marL="38100" marR="38100" marT="38100" marB="38100">
                    <a:noFill/>
                  </a:tcPr>
                </a:tc>
                <a:tc>
                  <a:txBody>
                    <a:bodyPr/>
                    <a:lstStyle/>
                    <a:p>
                      <a:pPr algn="l"/>
                      <a:r>
                        <a:rPr lang="en-US" sz="1100" b="1">
                          <a:solidFill>
                            <a:srgbClr val="000000"/>
                          </a:solidFill>
                          <a:effectLst/>
                          <a:latin typeface="Times" pitchFamily="2" charset="0"/>
                        </a:rPr>
                        <a:t>5</a:t>
                      </a:r>
                      <a:endParaRPr lang="en-US" sz="1100">
                        <a:effectLst/>
                        <a:latin typeface="Times" pitchFamily="2" charset="0"/>
                      </a:endParaRPr>
                    </a:p>
                  </a:txBody>
                  <a:tcPr marL="38100" marR="38100" marT="38100" marB="38100">
                    <a:noFill/>
                  </a:tcPr>
                </a:tc>
                <a:tc>
                  <a:txBody>
                    <a:bodyPr/>
                    <a:lstStyle/>
                    <a:p>
                      <a:pPr algn="l"/>
                      <a:r>
                        <a:rPr lang="en-US" sz="1100" b="1">
                          <a:solidFill>
                            <a:srgbClr val="000000"/>
                          </a:solidFill>
                          <a:effectLst/>
                          <a:latin typeface="Times" pitchFamily="2" charset="0"/>
                        </a:rPr>
                        <a:t>6</a:t>
                      </a:r>
                      <a:endParaRPr lang="en-US" sz="1100">
                        <a:effectLst/>
                        <a:latin typeface="Times" pitchFamily="2" charset="0"/>
                      </a:endParaRPr>
                    </a:p>
                  </a:txBody>
                  <a:tcPr marL="38100" marR="38100" marT="38100" marB="38100">
                    <a:noFill/>
                  </a:tcPr>
                </a:tc>
                <a:tc>
                  <a:txBody>
                    <a:bodyPr/>
                    <a:lstStyle/>
                    <a:p>
                      <a:pPr algn="l"/>
                      <a:r>
                        <a:rPr lang="en-US" sz="1100" b="1">
                          <a:solidFill>
                            <a:srgbClr val="000000"/>
                          </a:solidFill>
                          <a:effectLst/>
                          <a:latin typeface="Times" pitchFamily="2" charset="0"/>
                        </a:rPr>
                        <a:t>7</a:t>
                      </a:r>
                      <a:endParaRPr lang="en-US" sz="1100">
                        <a:effectLst/>
                        <a:latin typeface="Times" pitchFamily="2" charset="0"/>
                      </a:endParaRPr>
                    </a:p>
                  </a:txBody>
                  <a:tcPr marL="38100" marR="38100" marT="38100" marB="38100">
                    <a:noFill/>
                  </a:tcPr>
                </a:tc>
                <a:tc>
                  <a:txBody>
                    <a:bodyPr/>
                    <a:lstStyle/>
                    <a:p>
                      <a:pPr algn="l"/>
                      <a:r>
                        <a:rPr lang="en-US" sz="1100" b="1" dirty="0">
                          <a:solidFill>
                            <a:srgbClr val="000000"/>
                          </a:solidFill>
                          <a:effectLst/>
                          <a:latin typeface="Times" pitchFamily="2" charset="0"/>
                        </a:rPr>
                        <a:t>8</a:t>
                      </a:r>
                      <a:endParaRPr lang="en-US" sz="1100" dirty="0">
                        <a:effectLst/>
                        <a:latin typeface="Times" pitchFamily="2" charset="0"/>
                      </a:endParaRPr>
                    </a:p>
                  </a:txBody>
                  <a:tcPr marL="38100" marR="38100" marT="38100" marB="38100">
                    <a:noFill/>
                  </a:tcPr>
                </a:tc>
                <a:tc>
                  <a:txBody>
                    <a:bodyPr/>
                    <a:lstStyle/>
                    <a:p>
                      <a:pPr algn="l"/>
                      <a:r>
                        <a:rPr lang="en-US" sz="1100" b="1">
                          <a:solidFill>
                            <a:srgbClr val="000000"/>
                          </a:solidFill>
                          <a:effectLst/>
                          <a:latin typeface="Times" pitchFamily="2" charset="0"/>
                        </a:rPr>
                        <a:t>9</a:t>
                      </a:r>
                      <a:endParaRPr lang="en-US" sz="1100">
                        <a:effectLst/>
                        <a:latin typeface="Times" pitchFamily="2" charset="0"/>
                      </a:endParaRPr>
                    </a:p>
                  </a:txBody>
                  <a:tcPr marL="38100" marR="38100" marT="38100" marB="38100">
                    <a:noFill/>
                  </a:tcPr>
                </a:tc>
                <a:tc>
                  <a:txBody>
                    <a:bodyPr/>
                    <a:lstStyle/>
                    <a:p>
                      <a:pPr algn="l"/>
                      <a:r>
                        <a:rPr lang="en-US" sz="1100" b="1" dirty="0">
                          <a:solidFill>
                            <a:srgbClr val="000000"/>
                          </a:solidFill>
                          <a:effectLst/>
                          <a:latin typeface="Times" pitchFamily="2" charset="0"/>
                        </a:rPr>
                        <a:t>10</a:t>
                      </a:r>
                      <a:endParaRPr lang="en-US" sz="1100" dirty="0">
                        <a:effectLst/>
                        <a:latin typeface="Times" pitchFamily="2" charset="0"/>
                      </a:endParaRPr>
                    </a:p>
                  </a:txBody>
                  <a:tcPr marL="38100" marR="38100" marT="38100" marB="38100">
                    <a:noFill/>
                  </a:tcPr>
                </a:tc>
                <a:tc>
                  <a:txBody>
                    <a:bodyPr/>
                    <a:lstStyle/>
                    <a:p>
                      <a:pPr algn="r"/>
                      <a:r>
                        <a:rPr lang="en-US" sz="1100" b="1" dirty="0">
                          <a:solidFill>
                            <a:srgbClr val="000000"/>
                          </a:solidFill>
                          <a:effectLst/>
                          <a:latin typeface="Times" pitchFamily="2" charset="0"/>
                        </a:rPr>
                        <a:t>Average</a:t>
                      </a:r>
                      <a:endParaRPr lang="en-US" sz="1100" dirty="0">
                        <a:effectLst/>
                        <a:latin typeface="Times" pitchFamily="2" charset="0"/>
                      </a:endParaRPr>
                    </a:p>
                  </a:txBody>
                  <a:tcPr marL="38100" marR="38100" marT="38100" marB="38100">
                    <a:noFill/>
                  </a:tcPr>
                </a:tc>
                <a:tc>
                  <a:txBody>
                    <a:bodyPr/>
                    <a:lstStyle/>
                    <a:p>
                      <a:pPr algn="r"/>
                      <a:r>
                        <a:rPr lang="en-US" sz="1100" b="1" dirty="0">
                          <a:solidFill>
                            <a:srgbClr val="000000"/>
                          </a:solidFill>
                          <a:effectLst/>
                          <a:latin typeface="Times" pitchFamily="2" charset="0"/>
                        </a:rPr>
                        <a:t>STD</a:t>
                      </a:r>
                      <a:endParaRPr lang="en-US" sz="1100" dirty="0">
                        <a:effectLst/>
                        <a:latin typeface="Times" pitchFamily="2" charset="0"/>
                      </a:endParaRPr>
                    </a:p>
                  </a:txBody>
                  <a:tcPr marL="38100" marR="38100" marT="38100" marB="38100">
                    <a:noFill/>
                  </a:tcPr>
                </a:tc>
                <a:extLst>
                  <a:ext uri="{0D108BD9-81ED-4DB2-BD59-A6C34878D82A}">
                    <a16:rowId xmlns:a16="http://schemas.microsoft.com/office/drawing/2014/main" val="1401073012"/>
                  </a:ext>
                </a:extLst>
              </a:tr>
              <a:tr h="631983">
                <a:tc rowSpan="2">
                  <a:txBody>
                    <a:bodyPr/>
                    <a:lstStyle/>
                    <a:p>
                      <a:pPr algn="l">
                        <a:buFont typeface="+mj-lt"/>
                        <a:buNone/>
                      </a:pPr>
                      <a:r>
                        <a:rPr lang="en-US" sz="1100" dirty="0">
                          <a:effectLst/>
                          <a:latin typeface="Times" pitchFamily="2" charset="0"/>
                        </a:rPr>
                        <a:t>Gene embeddings</a:t>
                      </a:r>
                    </a:p>
                  </a:txBody>
                  <a:tcPr marL="38100" marR="38100" marT="38100" marB="38100">
                    <a:noFill/>
                  </a:tcPr>
                </a:tc>
                <a:tc>
                  <a:txBody>
                    <a:bodyPr/>
                    <a:lstStyle/>
                    <a:p>
                      <a:pPr algn="l">
                        <a:buFont typeface="+mj-lt"/>
                        <a:buNone/>
                      </a:pPr>
                      <a:r>
                        <a:rPr lang="en-US" sz="1100" dirty="0">
                          <a:solidFill>
                            <a:srgbClr val="000000"/>
                          </a:solidFill>
                          <a:effectLst/>
                          <a:latin typeface="Times" pitchFamily="2" charset="0"/>
                        </a:rPr>
                        <a:t>Random </a:t>
                      </a:r>
                      <a:r>
                        <a:rPr lang="en-US" sz="1100" dirty="0" err="1">
                          <a:solidFill>
                            <a:srgbClr val="000000"/>
                          </a:solidFill>
                          <a:effectLst/>
                          <a:latin typeface="Times" pitchFamily="2" charset="0"/>
                        </a:rPr>
                        <a:t>Undersampling</a:t>
                      </a:r>
                      <a:r>
                        <a:rPr lang="en-US" sz="1100" dirty="0">
                          <a:solidFill>
                            <a:srgbClr val="000000"/>
                          </a:solidFill>
                          <a:effectLst/>
                          <a:latin typeface="Times" pitchFamily="2" charset="0"/>
                        </a:rPr>
                        <a:t> </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0.83</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0.85</a:t>
                      </a:r>
                      <a:endParaRPr lang="en-US" sz="1100" dirty="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0.87</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0.82</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0.9</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0.87</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0.96</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0.85</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0.93</a:t>
                      </a:r>
                      <a:endParaRPr lang="en-US" sz="110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0.78</a:t>
                      </a:r>
                      <a:endParaRPr lang="en-US" sz="1100" dirty="0">
                        <a:effectLst/>
                        <a:latin typeface="Times" pitchFamily="2" charset="0"/>
                      </a:endParaRPr>
                    </a:p>
                  </a:txBody>
                  <a:tcPr marL="38100" marR="38100" marT="38100" marB="38100">
                    <a:noFill/>
                  </a:tcPr>
                </a:tc>
                <a:tc>
                  <a:txBody>
                    <a:bodyPr/>
                    <a:lstStyle/>
                    <a:p>
                      <a:pPr algn="r"/>
                      <a:r>
                        <a:rPr lang="en-US" sz="1100" dirty="0">
                          <a:solidFill>
                            <a:srgbClr val="000000"/>
                          </a:solidFill>
                          <a:effectLst/>
                          <a:latin typeface="Times" pitchFamily="2" charset="0"/>
                        </a:rPr>
                        <a:t>0.87</a:t>
                      </a:r>
                      <a:endParaRPr lang="en-US" sz="1100" dirty="0">
                        <a:effectLst/>
                        <a:latin typeface="Times" pitchFamily="2" charset="0"/>
                      </a:endParaRPr>
                    </a:p>
                  </a:txBody>
                  <a:tcPr marL="38100" marR="38100" marT="38100" marB="38100">
                    <a:noFill/>
                  </a:tcPr>
                </a:tc>
                <a:tc>
                  <a:txBody>
                    <a:bodyPr/>
                    <a:lstStyle/>
                    <a:p>
                      <a:pPr algn="r"/>
                      <a:r>
                        <a:rPr lang="en-US" sz="1100" dirty="0">
                          <a:solidFill>
                            <a:srgbClr val="000000"/>
                          </a:solidFill>
                          <a:effectLst/>
                          <a:latin typeface="Times" pitchFamily="2" charset="0"/>
                        </a:rPr>
                        <a:t>0.053</a:t>
                      </a:r>
                      <a:endParaRPr lang="en-US" sz="1100" dirty="0">
                        <a:effectLst/>
                        <a:latin typeface="Times" pitchFamily="2" charset="0"/>
                      </a:endParaRPr>
                    </a:p>
                  </a:txBody>
                  <a:tcPr marL="38100" marR="38100" marT="38100" marB="38100">
                    <a:noFill/>
                  </a:tcPr>
                </a:tc>
                <a:extLst>
                  <a:ext uri="{0D108BD9-81ED-4DB2-BD59-A6C34878D82A}">
                    <a16:rowId xmlns:a16="http://schemas.microsoft.com/office/drawing/2014/main" val="3745708358"/>
                  </a:ext>
                </a:extLst>
              </a:tr>
              <a:tr h="537064">
                <a:tc vMerge="1">
                  <a:txBody>
                    <a:bodyPr/>
                    <a:lstStyle/>
                    <a:p>
                      <a:pPr>
                        <a:buFont typeface="+mj-lt"/>
                        <a:buAutoNum type="arabicPeriod" startAt="4"/>
                      </a:pPr>
                      <a:endParaRPr lang="en-US" sz="1400" dirty="0">
                        <a:effectLst/>
                      </a:endParaRPr>
                    </a:p>
                  </a:txBody>
                  <a:tcPr marL="38100" marR="38100" marT="38100" marB="38100">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tcPr>
                </a:tc>
                <a:tc>
                  <a:txBody>
                    <a:bodyPr/>
                    <a:lstStyle/>
                    <a:p>
                      <a:pPr algn="l">
                        <a:buFont typeface="+mj-lt"/>
                        <a:buNone/>
                      </a:pPr>
                      <a:r>
                        <a:rPr lang="en-US" sz="1100" dirty="0">
                          <a:solidFill>
                            <a:srgbClr val="000000"/>
                          </a:solidFill>
                          <a:effectLst/>
                          <a:latin typeface="Times" pitchFamily="2" charset="0"/>
                        </a:rPr>
                        <a:t>SMOTE oversampling</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0.78</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0.85</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0.87</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0.82</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0.9</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0.87</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0.96</a:t>
                      </a:r>
                      <a:endParaRPr lang="en-US" sz="1100" dirty="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0.85</a:t>
                      </a:r>
                      <a:endParaRPr lang="en-US" sz="110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0.93</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0.78</a:t>
                      </a:r>
                      <a:endParaRPr lang="en-US" sz="1100" dirty="0">
                        <a:effectLst/>
                        <a:latin typeface="Times" pitchFamily="2" charset="0"/>
                      </a:endParaRPr>
                    </a:p>
                  </a:txBody>
                  <a:tcPr marL="38100" marR="38100" marT="38100" marB="38100">
                    <a:noFill/>
                  </a:tcPr>
                </a:tc>
                <a:tc>
                  <a:txBody>
                    <a:bodyPr/>
                    <a:lstStyle/>
                    <a:p>
                      <a:pPr algn="r"/>
                      <a:r>
                        <a:rPr lang="en-US" sz="1100" dirty="0">
                          <a:solidFill>
                            <a:srgbClr val="000000"/>
                          </a:solidFill>
                          <a:effectLst/>
                          <a:latin typeface="Times" pitchFamily="2" charset="0"/>
                        </a:rPr>
                        <a:t>0.86</a:t>
                      </a:r>
                      <a:endParaRPr lang="en-US" sz="1100" dirty="0">
                        <a:effectLst/>
                        <a:latin typeface="Times" pitchFamily="2" charset="0"/>
                      </a:endParaRPr>
                    </a:p>
                  </a:txBody>
                  <a:tcPr marL="38100" marR="38100" marT="38100" marB="38100">
                    <a:noFill/>
                  </a:tcPr>
                </a:tc>
                <a:tc>
                  <a:txBody>
                    <a:bodyPr/>
                    <a:lstStyle/>
                    <a:p>
                      <a:pPr algn="r"/>
                      <a:r>
                        <a:rPr lang="en-US" sz="1100" dirty="0">
                          <a:solidFill>
                            <a:srgbClr val="000000"/>
                          </a:solidFill>
                          <a:effectLst/>
                          <a:latin typeface="Times" pitchFamily="2" charset="0"/>
                        </a:rPr>
                        <a:t>0.059</a:t>
                      </a:r>
                      <a:endParaRPr lang="en-US" sz="1100" dirty="0">
                        <a:effectLst/>
                        <a:latin typeface="Times" pitchFamily="2" charset="0"/>
                      </a:endParaRPr>
                    </a:p>
                  </a:txBody>
                  <a:tcPr marL="38100" marR="38100" marT="38100" marB="38100">
                    <a:noFill/>
                  </a:tcPr>
                </a:tc>
                <a:extLst>
                  <a:ext uri="{0D108BD9-81ED-4DB2-BD59-A6C34878D82A}">
                    <a16:rowId xmlns:a16="http://schemas.microsoft.com/office/drawing/2014/main" val="417593395"/>
                  </a:ext>
                </a:extLst>
              </a:tr>
              <a:tr h="537064">
                <a:tc rowSpan="2">
                  <a:txBody>
                    <a:bodyPr/>
                    <a:lstStyle/>
                    <a:p>
                      <a:pPr algn="l">
                        <a:buFont typeface="+mj-lt"/>
                        <a:buNone/>
                      </a:pPr>
                      <a:r>
                        <a:rPr lang="en-US" sz="1100" dirty="0">
                          <a:effectLst/>
                          <a:latin typeface="Times" pitchFamily="2" charset="0"/>
                        </a:rPr>
                        <a:t>All module scores</a:t>
                      </a:r>
                    </a:p>
                  </a:txBody>
                  <a:tcPr marL="38100" marR="38100" marT="38100" marB="38100">
                    <a:noFill/>
                  </a:tcPr>
                </a:tc>
                <a:tc>
                  <a:txBody>
                    <a:bodyPr/>
                    <a:lstStyle/>
                    <a:p>
                      <a:pPr algn="l">
                        <a:buFont typeface="+mj-lt"/>
                        <a:buNone/>
                      </a:pPr>
                      <a:r>
                        <a:rPr lang="en-US" sz="1100" dirty="0">
                          <a:solidFill>
                            <a:srgbClr val="000000"/>
                          </a:solidFill>
                          <a:effectLst/>
                          <a:latin typeface="Times" pitchFamily="2" charset="0"/>
                        </a:rPr>
                        <a:t>Random </a:t>
                      </a:r>
                      <a:r>
                        <a:rPr lang="en-US" sz="1100" dirty="0" err="1">
                          <a:solidFill>
                            <a:srgbClr val="000000"/>
                          </a:solidFill>
                          <a:effectLst/>
                          <a:latin typeface="Times" pitchFamily="2" charset="0"/>
                        </a:rPr>
                        <a:t>Undersampling</a:t>
                      </a:r>
                      <a:r>
                        <a:rPr lang="en-US" sz="1100" dirty="0">
                          <a:solidFill>
                            <a:srgbClr val="000000"/>
                          </a:solidFill>
                          <a:effectLst/>
                          <a:latin typeface="Times" pitchFamily="2" charset="0"/>
                        </a:rPr>
                        <a:t> </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0.87</a:t>
                      </a:r>
                      <a:endParaRPr lang="en-US" sz="1100" dirty="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0.88</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0.95</a:t>
                      </a:r>
                      <a:endParaRPr lang="en-US" sz="110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0.85</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0.93</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0.87</a:t>
                      </a:r>
                      <a:endParaRPr lang="en-US" sz="1100" dirty="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0.94</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0.88</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0.93</a:t>
                      </a:r>
                      <a:endParaRPr lang="en-US" sz="110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0.86</a:t>
                      </a:r>
                      <a:endParaRPr lang="en-US" sz="1100" dirty="0">
                        <a:effectLst/>
                        <a:latin typeface="Times" pitchFamily="2" charset="0"/>
                      </a:endParaRPr>
                    </a:p>
                  </a:txBody>
                  <a:tcPr marL="38100" marR="38100" marT="38100" marB="38100">
                    <a:noFill/>
                  </a:tcPr>
                </a:tc>
                <a:tc>
                  <a:txBody>
                    <a:bodyPr/>
                    <a:lstStyle/>
                    <a:p>
                      <a:pPr algn="r"/>
                      <a:r>
                        <a:rPr lang="en-US" sz="1100" dirty="0">
                          <a:solidFill>
                            <a:srgbClr val="000000"/>
                          </a:solidFill>
                          <a:effectLst/>
                          <a:latin typeface="Times" pitchFamily="2" charset="0"/>
                        </a:rPr>
                        <a:t>0.9</a:t>
                      </a:r>
                      <a:endParaRPr lang="en-US" sz="1100" dirty="0">
                        <a:effectLst/>
                        <a:latin typeface="Times" pitchFamily="2" charset="0"/>
                      </a:endParaRPr>
                    </a:p>
                  </a:txBody>
                  <a:tcPr marL="38100" marR="38100" marT="38100" marB="38100">
                    <a:noFill/>
                  </a:tcPr>
                </a:tc>
                <a:tc>
                  <a:txBody>
                    <a:bodyPr/>
                    <a:lstStyle/>
                    <a:p>
                      <a:pPr algn="r"/>
                      <a:r>
                        <a:rPr lang="en-US" sz="1100" dirty="0">
                          <a:solidFill>
                            <a:srgbClr val="000000"/>
                          </a:solidFill>
                          <a:effectLst/>
                          <a:latin typeface="Times" pitchFamily="2" charset="0"/>
                        </a:rPr>
                        <a:t>0.037</a:t>
                      </a:r>
                      <a:endParaRPr lang="en-US" sz="1100" dirty="0">
                        <a:effectLst/>
                        <a:latin typeface="Times" pitchFamily="2" charset="0"/>
                      </a:endParaRPr>
                    </a:p>
                  </a:txBody>
                  <a:tcPr marL="38100" marR="38100" marT="38100" marB="38100">
                    <a:noFill/>
                  </a:tcPr>
                </a:tc>
                <a:extLst>
                  <a:ext uri="{0D108BD9-81ED-4DB2-BD59-A6C34878D82A}">
                    <a16:rowId xmlns:a16="http://schemas.microsoft.com/office/drawing/2014/main" val="3107555098"/>
                  </a:ext>
                </a:extLst>
              </a:tr>
              <a:tr h="537064">
                <a:tc vMerge="1">
                  <a:txBody>
                    <a:bodyPr/>
                    <a:lstStyle/>
                    <a:p>
                      <a:pPr>
                        <a:buFont typeface="+mj-lt"/>
                        <a:buNone/>
                      </a:pPr>
                      <a:endParaRPr lang="en-US" sz="1100" dirty="0">
                        <a:effectLst/>
                      </a:endParaRPr>
                    </a:p>
                  </a:txBody>
                  <a:tcPr marL="38100" marR="38100" marT="38100" marB="38100">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EFEFEF"/>
                    </a:solidFill>
                  </a:tcPr>
                </a:tc>
                <a:tc>
                  <a:txBody>
                    <a:bodyPr/>
                    <a:lstStyle/>
                    <a:p>
                      <a:pPr algn="l">
                        <a:buFont typeface="+mj-lt"/>
                        <a:buNone/>
                      </a:pPr>
                      <a:r>
                        <a:rPr lang="en-US" sz="1100" dirty="0">
                          <a:solidFill>
                            <a:srgbClr val="000000"/>
                          </a:solidFill>
                          <a:effectLst/>
                          <a:latin typeface="Times" pitchFamily="2" charset="0"/>
                        </a:rPr>
                        <a:t>SMOTE oversampling</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0.86</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0.88</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0.95</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0.85</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0.93</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0.87</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0.94</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0.88</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0.93</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0.86</a:t>
                      </a:r>
                      <a:endParaRPr lang="en-US" sz="1100" dirty="0">
                        <a:effectLst/>
                        <a:latin typeface="Times" pitchFamily="2" charset="0"/>
                      </a:endParaRPr>
                    </a:p>
                  </a:txBody>
                  <a:tcPr marL="38100" marR="38100" marT="38100" marB="38100">
                    <a:noFill/>
                  </a:tcPr>
                </a:tc>
                <a:tc>
                  <a:txBody>
                    <a:bodyPr/>
                    <a:lstStyle/>
                    <a:p>
                      <a:pPr algn="r"/>
                      <a:r>
                        <a:rPr lang="en-US" sz="1100" dirty="0">
                          <a:solidFill>
                            <a:srgbClr val="000000"/>
                          </a:solidFill>
                          <a:effectLst/>
                          <a:latin typeface="Times" pitchFamily="2" charset="0"/>
                        </a:rPr>
                        <a:t>0.9</a:t>
                      </a:r>
                      <a:endParaRPr lang="en-US" sz="1100" dirty="0">
                        <a:effectLst/>
                        <a:latin typeface="Times" pitchFamily="2" charset="0"/>
                      </a:endParaRPr>
                    </a:p>
                  </a:txBody>
                  <a:tcPr marL="38100" marR="38100" marT="38100" marB="38100">
                    <a:noFill/>
                  </a:tcPr>
                </a:tc>
                <a:tc>
                  <a:txBody>
                    <a:bodyPr/>
                    <a:lstStyle/>
                    <a:p>
                      <a:pPr algn="r"/>
                      <a:r>
                        <a:rPr lang="en-US" sz="1100" dirty="0">
                          <a:solidFill>
                            <a:srgbClr val="000000"/>
                          </a:solidFill>
                          <a:effectLst/>
                          <a:latin typeface="Times" pitchFamily="2" charset="0"/>
                        </a:rPr>
                        <a:t>0.038</a:t>
                      </a:r>
                      <a:endParaRPr lang="en-US" sz="1100" dirty="0">
                        <a:effectLst/>
                        <a:latin typeface="Times" pitchFamily="2" charset="0"/>
                      </a:endParaRPr>
                    </a:p>
                  </a:txBody>
                  <a:tcPr marL="38100" marR="38100" marT="38100" marB="38100">
                    <a:noFill/>
                  </a:tcPr>
                </a:tc>
                <a:extLst>
                  <a:ext uri="{0D108BD9-81ED-4DB2-BD59-A6C34878D82A}">
                    <a16:rowId xmlns:a16="http://schemas.microsoft.com/office/drawing/2014/main" val="100775276"/>
                  </a:ext>
                </a:extLst>
              </a:tr>
              <a:tr h="537064">
                <a:tc rowSpan="2">
                  <a:txBody>
                    <a:bodyPr/>
                    <a:lstStyle/>
                    <a:p>
                      <a:pPr algn="l">
                        <a:buFont typeface="+mj-lt"/>
                        <a:buNone/>
                      </a:pPr>
                      <a:r>
                        <a:rPr lang="en-US" sz="1100" dirty="0">
                          <a:effectLst/>
                          <a:latin typeface="Times" pitchFamily="2" charset="0"/>
                        </a:rPr>
                        <a:t>Feature selected module scores</a:t>
                      </a:r>
                    </a:p>
                  </a:txBody>
                  <a:tcPr marL="38100" marR="38100" marT="38100" marB="38100">
                    <a:noFill/>
                  </a:tcPr>
                </a:tc>
                <a:tc>
                  <a:txBody>
                    <a:bodyPr/>
                    <a:lstStyle/>
                    <a:p>
                      <a:pPr algn="l"/>
                      <a:r>
                        <a:rPr lang="en-US" sz="1100" dirty="0">
                          <a:solidFill>
                            <a:srgbClr val="000000"/>
                          </a:solidFill>
                          <a:effectLst/>
                          <a:latin typeface="Times" pitchFamily="2" charset="0"/>
                        </a:rPr>
                        <a:t>Random </a:t>
                      </a:r>
                      <a:r>
                        <a:rPr lang="en-US" sz="1100" dirty="0" err="1">
                          <a:solidFill>
                            <a:srgbClr val="000000"/>
                          </a:solidFill>
                          <a:effectLst/>
                          <a:latin typeface="Times" pitchFamily="2" charset="0"/>
                        </a:rPr>
                        <a:t>Undersampling</a:t>
                      </a:r>
                      <a:r>
                        <a:rPr lang="en-US" sz="1100" dirty="0">
                          <a:solidFill>
                            <a:srgbClr val="000000"/>
                          </a:solidFill>
                          <a:effectLst/>
                          <a:latin typeface="Times" pitchFamily="2" charset="0"/>
                        </a:rPr>
                        <a:t> </a:t>
                      </a:r>
                      <a:endParaRPr lang="en-US" sz="1100" dirty="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0.88</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0.87</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0.95</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0.85</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0.93</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0.87</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0.95</a:t>
                      </a:r>
                      <a:endParaRPr lang="en-US" sz="110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0.87</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0.93</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0.88</a:t>
                      </a:r>
                      <a:endParaRPr lang="en-US" sz="1100" dirty="0">
                        <a:effectLst/>
                        <a:latin typeface="Times" pitchFamily="2" charset="0"/>
                      </a:endParaRPr>
                    </a:p>
                  </a:txBody>
                  <a:tcPr marL="38100" marR="38100" marT="38100" marB="38100">
                    <a:noFill/>
                  </a:tcPr>
                </a:tc>
                <a:tc>
                  <a:txBody>
                    <a:bodyPr/>
                    <a:lstStyle/>
                    <a:p>
                      <a:pPr algn="r"/>
                      <a:r>
                        <a:rPr lang="en-US" sz="1100">
                          <a:solidFill>
                            <a:srgbClr val="000000"/>
                          </a:solidFill>
                          <a:effectLst/>
                          <a:latin typeface="Times" pitchFamily="2" charset="0"/>
                        </a:rPr>
                        <a:t>0.9</a:t>
                      </a:r>
                      <a:endParaRPr lang="en-US" sz="1100">
                        <a:effectLst/>
                        <a:latin typeface="Times" pitchFamily="2" charset="0"/>
                      </a:endParaRPr>
                    </a:p>
                  </a:txBody>
                  <a:tcPr marL="38100" marR="38100" marT="38100" marB="38100">
                    <a:noFill/>
                  </a:tcPr>
                </a:tc>
                <a:tc>
                  <a:txBody>
                    <a:bodyPr/>
                    <a:lstStyle/>
                    <a:p>
                      <a:pPr algn="r"/>
                      <a:r>
                        <a:rPr lang="en-US" sz="1100" dirty="0">
                          <a:solidFill>
                            <a:srgbClr val="000000"/>
                          </a:solidFill>
                          <a:effectLst/>
                          <a:latin typeface="Times" pitchFamily="2" charset="0"/>
                        </a:rPr>
                        <a:t>0.038</a:t>
                      </a:r>
                      <a:endParaRPr lang="en-US" sz="1100" dirty="0">
                        <a:effectLst/>
                        <a:latin typeface="Times" pitchFamily="2" charset="0"/>
                      </a:endParaRPr>
                    </a:p>
                  </a:txBody>
                  <a:tcPr marL="38100" marR="38100" marT="38100" marB="38100">
                    <a:noFill/>
                  </a:tcPr>
                </a:tc>
                <a:extLst>
                  <a:ext uri="{0D108BD9-81ED-4DB2-BD59-A6C34878D82A}">
                    <a16:rowId xmlns:a16="http://schemas.microsoft.com/office/drawing/2014/main" val="3097881439"/>
                  </a:ext>
                </a:extLst>
              </a:tr>
              <a:tr h="537064">
                <a:tc vMerge="1">
                  <a:txBody>
                    <a:bodyPr/>
                    <a:lstStyle/>
                    <a:p>
                      <a:pPr>
                        <a:buFont typeface="+mj-lt"/>
                        <a:buNone/>
                      </a:pPr>
                      <a:endParaRPr lang="en-US" sz="1100" dirty="0">
                        <a:effectLst/>
                      </a:endParaRPr>
                    </a:p>
                  </a:txBody>
                  <a:tcPr marL="38100" marR="38100" marT="38100" marB="38100">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EFEFEF"/>
                    </a:solidFill>
                  </a:tcPr>
                </a:tc>
                <a:tc>
                  <a:txBody>
                    <a:bodyPr/>
                    <a:lstStyle/>
                    <a:p>
                      <a:pPr algn="l"/>
                      <a:r>
                        <a:rPr lang="en-US" sz="1100" dirty="0">
                          <a:solidFill>
                            <a:srgbClr val="000000"/>
                          </a:solidFill>
                          <a:effectLst/>
                          <a:latin typeface="Times" pitchFamily="2" charset="0"/>
                        </a:rPr>
                        <a:t>SMOTE oversampling</a:t>
                      </a:r>
                      <a:endParaRPr lang="en-US" sz="1100" dirty="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0.86</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0.87</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0.95</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0.85</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0.93</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0.87</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0.95</a:t>
                      </a:r>
                      <a:endParaRPr lang="en-US" sz="1100">
                        <a:effectLst/>
                        <a:latin typeface="Times" pitchFamily="2" charset="0"/>
                      </a:endParaRPr>
                    </a:p>
                  </a:txBody>
                  <a:tcPr marL="38100" marR="38100" marT="38100" marB="38100">
                    <a:noFill/>
                  </a:tcPr>
                </a:tc>
                <a:tc>
                  <a:txBody>
                    <a:bodyPr/>
                    <a:lstStyle/>
                    <a:p>
                      <a:pPr algn="l"/>
                      <a:r>
                        <a:rPr lang="en-US" sz="1100">
                          <a:solidFill>
                            <a:srgbClr val="000000"/>
                          </a:solidFill>
                          <a:effectLst/>
                          <a:latin typeface="Times" pitchFamily="2" charset="0"/>
                        </a:rPr>
                        <a:t>0.87</a:t>
                      </a:r>
                      <a:endParaRPr lang="en-US" sz="110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0.93</a:t>
                      </a:r>
                      <a:endParaRPr lang="en-US" sz="1100" dirty="0">
                        <a:effectLst/>
                        <a:latin typeface="Times" pitchFamily="2" charset="0"/>
                      </a:endParaRPr>
                    </a:p>
                  </a:txBody>
                  <a:tcPr marL="38100" marR="38100" marT="38100" marB="38100">
                    <a:noFill/>
                  </a:tcPr>
                </a:tc>
                <a:tc>
                  <a:txBody>
                    <a:bodyPr/>
                    <a:lstStyle/>
                    <a:p>
                      <a:pPr algn="l"/>
                      <a:r>
                        <a:rPr lang="en-US" sz="1100" dirty="0">
                          <a:solidFill>
                            <a:srgbClr val="000000"/>
                          </a:solidFill>
                          <a:effectLst/>
                          <a:latin typeface="Times" pitchFamily="2" charset="0"/>
                        </a:rPr>
                        <a:t>0.88</a:t>
                      </a:r>
                      <a:endParaRPr lang="en-US" sz="1100" dirty="0">
                        <a:effectLst/>
                        <a:latin typeface="Times" pitchFamily="2" charset="0"/>
                      </a:endParaRPr>
                    </a:p>
                  </a:txBody>
                  <a:tcPr marL="38100" marR="38100" marT="38100" marB="38100">
                    <a:noFill/>
                  </a:tcPr>
                </a:tc>
                <a:tc>
                  <a:txBody>
                    <a:bodyPr/>
                    <a:lstStyle/>
                    <a:p>
                      <a:pPr algn="r"/>
                      <a:r>
                        <a:rPr lang="en-US" sz="1100" dirty="0">
                          <a:solidFill>
                            <a:srgbClr val="000000"/>
                          </a:solidFill>
                          <a:effectLst/>
                          <a:latin typeface="Times" pitchFamily="2" charset="0"/>
                        </a:rPr>
                        <a:t>0.9</a:t>
                      </a:r>
                      <a:endParaRPr lang="en-US" sz="1100" dirty="0">
                        <a:effectLst/>
                        <a:latin typeface="Times" pitchFamily="2" charset="0"/>
                      </a:endParaRPr>
                    </a:p>
                  </a:txBody>
                  <a:tcPr marL="38100" marR="38100" marT="38100" marB="38100">
                    <a:noFill/>
                  </a:tcPr>
                </a:tc>
                <a:tc>
                  <a:txBody>
                    <a:bodyPr/>
                    <a:lstStyle/>
                    <a:p>
                      <a:pPr algn="r"/>
                      <a:r>
                        <a:rPr lang="en-US" sz="1100" dirty="0">
                          <a:solidFill>
                            <a:srgbClr val="000000"/>
                          </a:solidFill>
                          <a:effectLst/>
                          <a:latin typeface="Times" pitchFamily="2" charset="0"/>
                        </a:rPr>
                        <a:t>0.039</a:t>
                      </a:r>
                      <a:endParaRPr lang="en-US" sz="1100" dirty="0">
                        <a:effectLst/>
                        <a:latin typeface="Times" pitchFamily="2" charset="0"/>
                      </a:endParaRPr>
                    </a:p>
                  </a:txBody>
                  <a:tcPr marL="38100" marR="38100" marT="38100" marB="38100">
                    <a:noFill/>
                  </a:tcPr>
                </a:tc>
                <a:extLst>
                  <a:ext uri="{0D108BD9-81ED-4DB2-BD59-A6C34878D82A}">
                    <a16:rowId xmlns:a16="http://schemas.microsoft.com/office/drawing/2014/main" val="3237111606"/>
                  </a:ext>
                </a:extLst>
              </a:tr>
            </a:tbl>
          </a:graphicData>
        </a:graphic>
      </p:graphicFrame>
    </p:spTree>
    <p:extLst>
      <p:ext uri="{BB962C8B-B14F-4D97-AF65-F5344CB8AC3E}">
        <p14:creationId xmlns:p14="http://schemas.microsoft.com/office/powerpoint/2010/main" val="3766423784"/>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263D-BE16-0046-924E-2CBC8AEB0A5A}"/>
              </a:ext>
            </a:extLst>
          </p:cNvPr>
          <p:cNvSpPr>
            <a:spLocks noGrp="1"/>
          </p:cNvSpPr>
          <p:nvPr>
            <p:ph type="title"/>
          </p:nvPr>
        </p:nvSpPr>
        <p:spPr/>
        <p:txBody>
          <a:bodyPr/>
          <a:lstStyle/>
          <a:p>
            <a:r>
              <a:rPr lang="en-US" dirty="0"/>
              <a:t>Top 20 features</a:t>
            </a:r>
          </a:p>
        </p:txBody>
      </p:sp>
      <p:graphicFrame>
        <p:nvGraphicFramePr>
          <p:cNvPr id="4" name="Content Placeholder 3">
            <a:extLst>
              <a:ext uri="{FF2B5EF4-FFF2-40B4-BE49-F238E27FC236}">
                <a16:creationId xmlns:a16="http://schemas.microsoft.com/office/drawing/2014/main" id="{AE73BCC5-76C2-F848-9AAE-9981821EBB31}"/>
              </a:ext>
            </a:extLst>
          </p:cNvPr>
          <p:cNvGraphicFramePr>
            <a:graphicFrameLocks noGrp="1"/>
          </p:cNvGraphicFramePr>
          <p:nvPr>
            <p:ph sz="quarter" idx="10"/>
            <p:extLst>
              <p:ext uri="{D42A27DB-BD31-4B8C-83A1-F6EECF244321}">
                <p14:modId xmlns:p14="http://schemas.microsoft.com/office/powerpoint/2010/main" val="3367585898"/>
              </p:ext>
            </p:extLst>
          </p:nvPr>
        </p:nvGraphicFramePr>
        <p:xfrm>
          <a:off x="1130061" y="908046"/>
          <a:ext cx="7418716" cy="3843715"/>
        </p:xfrm>
        <a:graphic>
          <a:graphicData uri="http://schemas.openxmlformats.org/drawingml/2006/table">
            <a:tbl>
              <a:tblPr/>
              <a:tblGrid>
                <a:gridCol w="5601133">
                  <a:extLst>
                    <a:ext uri="{9D8B030D-6E8A-4147-A177-3AD203B41FA5}">
                      <a16:colId xmlns:a16="http://schemas.microsoft.com/office/drawing/2014/main" val="4204957393"/>
                    </a:ext>
                  </a:extLst>
                </a:gridCol>
                <a:gridCol w="1075709">
                  <a:extLst>
                    <a:ext uri="{9D8B030D-6E8A-4147-A177-3AD203B41FA5}">
                      <a16:colId xmlns:a16="http://schemas.microsoft.com/office/drawing/2014/main" val="1143948725"/>
                    </a:ext>
                  </a:extLst>
                </a:gridCol>
                <a:gridCol w="741874">
                  <a:extLst>
                    <a:ext uri="{9D8B030D-6E8A-4147-A177-3AD203B41FA5}">
                      <a16:colId xmlns:a16="http://schemas.microsoft.com/office/drawing/2014/main" val="16883175"/>
                    </a:ext>
                  </a:extLst>
                </a:gridCol>
              </a:tblGrid>
              <a:tr h="114943">
                <a:tc>
                  <a:txBody>
                    <a:bodyPr/>
                    <a:lstStyle/>
                    <a:p>
                      <a:pPr algn="l"/>
                      <a:r>
                        <a:rPr lang="en-US" sz="1050" b="1" dirty="0">
                          <a:solidFill>
                            <a:srgbClr val="000000"/>
                          </a:solidFill>
                          <a:effectLst/>
                          <a:latin typeface="Helvetica Neue" panose="02000503000000020004" pitchFamily="2" charset="0"/>
                        </a:rPr>
                        <a:t>Module</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US" sz="1050" b="1" dirty="0">
                          <a:solidFill>
                            <a:srgbClr val="000000"/>
                          </a:solidFill>
                          <a:effectLst/>
                          <a:latin typeface="Helvetica Neue" panose="02000503000000020004" pitchFamily="2" charset="0"/>
                        </a:rPr>
                        <a:t>score</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US" sz="1050" b="1">
                          <a:solidFill>
                            <a:srgbClr val="000000"/>
                          </a:solidFill>
                          <a:effectLst/>
                          <a:latin typeface="Helvetica Neue" panose="02000503000000020004" pitchFamily="2" charset="0"/>
                        </a:rPr>
                        <a:t>pval</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1493152862"/>
                  </a:ext>
                </a:extLst>
              </a:tr>
              <a:tr h="215869">
                <a:tc>
                  <a:txBody>
                    <a:bodyPr/>
                    <a:lstStyle/>
                    <a:p>
                      <a:pPr algn="l"/>
                      <a:r>
                        <a:rPr lang="en-US" sz="1050" b="1">
                          <a:solidFill>
                            <a:srgbClr val="000000"/>
                          </a:solidFill>
                          <a:effectLst/>
                          <a:latin typeface="Helvetica Neue" panose="02000503000000020004" pitchFamily="2" charset="0"/>
                        </a:rPr>
                        <a:t>heme_degradation</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sz="1050" dirty="0">
                          <a:solidFill>
                            <a:srgbClr val="000000"/>
                          </a:solidFill>
                          <a:effectLst/>
                          <a:latin typeface="Helvetica Neue" panose="02000503000000020004" pitchFamily="2" charset="0"/>
                        </a:rPr>
                        <a:t>151.8823102</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050">
                          <a:solidFill>
                            <a:srgbClr val="000000"/>
                          </a:solidFill>
                          <a:effectLst/>
                          <a:latin typeface="Helvetica Neue" panose="02000503000000020004" pitchFamily="2" charset="0"/>
                        </a:rPr>
                        <a:t>9.98E-35</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0016440"/>
                  </a:ext>
                </a:extLst>
              </a:tr>
              <a:tr h="215869">
                <a:tc>
                  <a:txBody>
                    <a:bodyPr/>
                    <a:lstStyle/>
                    <a:p>
                      <a:pPr algn="l"/>
                      <a:r>
                        <a:rPr lang="en-US" sz="1050" b="1">
                          <a:solidFill>
                            <a:srgbClr val="000000"/>
                          </a:solidFill>
                          <a:effectLst/>
                          <a:latin typeface="Helvetica Neue" panose="02000503000000020004" pitchFamily="2" charset="0"/>
                        </a:rPr>
                        <a:t>carnitine_shuttle_cytosolic</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sz="1050" dirty="0">
                          <a:solidFill>
                            <a:srgbClr val="000000"/>
                          </a:solidFill>
                          <a:effectLst/>
                          <a:latin typeface="Helvetica Neue" panose="02000503000000020004" pitchFamily="2" charset="0"/>
                        </a:rPr>
                        <a:t>98.573062</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050">
                          <a:solidFill>
                            <a:srgbClr val="000000"/>
                          </a:solidFill>
                          <a:effectLst/>
                          <a:latin typeface="Helvetica Neue" panose="02000503000000020004" pitchFamily="2" charset="0"/>
                        </a:rPr>
                        <a:t>3.7E-23</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394912"/>
                  </a:ext>
                </a:extLst>
              </a:tr>
              <a:tr h="215869">
                <a:tc>
                  <a:txBody>
                    <a:bodyPr/>
                    <a:lstStyle/>
                    <a:p>
                      <a:pPr algn="l"/>
                      <a:r>
                        <a:rPr lang="en-US" sz="1050" b="1">
                          <a:solidFill>
                            <a:srgbClr val="000000"/>
                          </a:solidFill>
                          <a:effectLst/>
                          <a:latin typeface="Helvetica Neue" panose="02000503000000020004" pitchFamily="2" charset="0"/>
                        </a:rPr>
                        <a:t>TNFA_SIGNALING_VIA_NFKB</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sz="1050" dirty="0">
                          <a:solidFill>
                            <a:srgbClr val="000000"/>
                          </a:solidFill>
                          <a:effectLst/>
                          <a:latin typeface="Helvetica Neue" panose="02000503000000020004" pitchFamily="2" charset="0"/>
                        </a:rPr>
                        <a:t>96.9257965</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050" dirty="0">
                          <a:solidFill>
                            <a:srgbClr val="000000"/>
                          </a:solidFill>
                          <a:effectLst/>
                          <a:latin typeface="Helvetica Neue" panose="02000503000000020004" pitchFamily="2" charset="0"/>
                        </a:rPr>
                        <a:t>8.47E-23</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1096336"/>
                  </a:ext>
                </a:extLst>
              </a:tr>
              <a:tr h="215869">
                <a:tc>
                  <a:txBody>
                    <a:bodyPr/>
                    <a:lstStyle/>
                    <a:p>
                      <a:pPr algn="l"/>
                      <a:r>
                        <a:rPr lang="en-US" sz="1050" b="1">
                          <a:solidFill>
                            <a:srgbClr val="000000"/>
                          </a:solidFill>
                          <a:effectLst/>
                          <a:latin typeface="Helvetica Neue" panose="02000503000000020004" pitchFamily="2" charset="0"/>
                        </a:rPr>
                        <a:t>IL6_JAK_STAT3_SIGNALING</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sz="1050">
                          <a:solidFill>
                            <a:srgbClr val="000000"/>
                          </a:solidFill>
                          <a:effectLst/>
                          <a:latin typeface="Helvetica Neue" panose="02000503000000020004" pitchFamily="2" charset="0"/>
                        </a:rPr>
                        <a:t>91.34867826</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050" dirty="0">
                          <a:solidFill>
                            <a:srgbClr val="000000"/>
                          </a:solidFill>
                          <a:effectLst/>
                          <a:latin typeface="Helvetica Neue" panose="02000503000000020004" pitchFamily="2" charset="0"/>
                        </a:rPr>
                        <a:t>1.39E-21</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4935783"/>
                  </a:ext>
                </a:extLst>
              </a:tr>
              <a:tr h="215869">
                <a:tc>
                  <a:txBody>
                    <a:bodyPr/>
                    <a:lstStyle/>
                    <a:p>
                      <a:pPr algn="l"/>
                      <a:r>
                        <a:rPr lang="en-US" sz="1050" b="1">
                          <a:solidFill>
                            <a:srgbClr val="000000"/>
                          </a:solidFill>
                          <a:effectLst/>
                          <a:latin typeface="Helvetica Neue" panose="02000503000000020004" pitchFamily="2" charset="0"/>
                        </a:rPr>
                        <a:t>eicosanoid_metabolism</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sz="1050">
                          <a:solidFill>
                            <a:srgbClr val="000000"/>
                          </a:solidFill>
                          <a:effectLst/>
                          <a:latin typeface="Helvetica Neue" panose="02000503000000020004" pitchFamily="2" charset="0"/>
                        </a:rPr>
                        <a:t>86.95866357</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050" dirty="0">
                          <a:solidFill>
                            <a:srgbClr val="000000"/>
                          </a:solidFill>
                          <a:effectLst/>
                          <a:latin typeface="Helvetica Neue" panose="02000503000000020004" pitchFamily="2" charset="0"/>
                        </a:rPr>
                        <a:t>1.26E-20</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5076304"/>
                  </a:ext>
                </a:extLst>
              </a:tr>
              <a:tr h="215869">
                <a:tc>
                  <a:txBody>
                    <a:bodyPr/>
                    <a:lstStyle/>
                    <a:p>
                      <a:pPr algn="l"/>
                      <a:r>
                        <a:rPr lang="en-US" sz="1050" b="1">
                          <a:solidFill>
                            <a:srgbClr val="000000"/>
                          </a:solidFill>
                          <a:effectLst/>
                          <a:latin typeface="Helvetica Neue" panose="02000503000000020004" pitchFamily="2" charset="0"/>
                        </a:rPr>
                        <a:t>carnitine_shuttle_endoplasmic_reticular</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sz="1050">
                          <a:solidFill>
                            <a:srgbClr val="000000"/>
                          </a:solidFill>
                          <a:effectLst/>
                          <a:latin typeface="Helvetica Neue" panose="02000503000000020004" pitchFamily="2" charset="0"/>
                        </a:rPr>
                        <a:t>84.85071456</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050" dirty="0">
                          <a:solidFill>
                            <a:srgbClr val="000000"/>
                          </a:solidFill>
                          <a:effectLst/>
                          <a:latin typeface="Helvetica Neue" panose="02000503000000020004" pitchFamily="2" charset="0"/>
                        </a:rPr>
                        <a:t>3.65E-20</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4952198"/>
                  </a:ext>
                </a:extLst>
              </a:tr>
              <a:tr h="215869">
                <a:tc>
                  <a:txBody>
                    <a:bodyPr/>
                    <a:lstStyle/>
                    <a:p>
                      <a:pPr algn="l"/>
                      <a:r>
                        <a:rPr lang="en-US" sz="1050" b="1">
                          <a:solidFill>
                            <a:srgbClr val="000000"/>
                          </a:solidFill>
                          <a:effectLst/>
                          <a:latin typeface="Helvetica Neue" panose="02000503000000020004" pitchFamily="2" charset="0"/>
                        </a:rPr>
                        <a:t>ros_detoxification</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sz="1050">
                          <a:solidFill>
                            <a:srgbClr val="000000"/>
                          </a:solidFill>
                          <a:effectLst/>
                          <a:latin typeface="Helvetica Neue" panose="02000503000000020004" pitchFamily="2" charset="0"/>
                        </a:rPr>
                        <a:t>82.7918289</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050" dirty="0">
                          <a:solidFill>
                            <a:srgbClr val="000000"/>
                          </a:solidFill>
                          <a:effectLst/>
                          <a:latin typeface="Helvetica Neue" panose="02000503000000020004" pitchFamily="2" charset="0"/>
                        </a:rPr>
                        <a:t>1.03E-19</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4277945"/>
                  </a:ext>
                </a:extLst>
              </a:tr>
              <a:tr h="215869">
                <a:tc>
                  <a:txBody>
                    <a:bodyPr/>
                    <a:lstStyle/>
                    <a:p>
                      <a:pPr algn="l"/>
                      <a:r>
                        <a:rPr lang="en-US" sz="1050" b="1">
                          <a:solidFill>
                            <a:srgbClr val="000000"/>
                          </a:solidFill>
                          <a:effectLst/>
                          <a:latin typeface="Helvetica Neue" panose="02000503000000020004" pitchFamily="2" charset="0"/>
                        </a:rPr>
                        <a:t>essential cytokines</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sz="1050">
                          <a:solidFill>
                            <a:srgbClr val="000000"/>
                          </a:solidFill>
                          <a:effectLst/>
                          <a:latin typeface="Helvetica Neue" panose="02000503000000020004" pitchFamily="2" charset="0"/>
                        </a:rPr>
                        <a:t>78.65066967</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050" dirty="0">
                          <a:solidFill>
                            <a:srgbClr val="000000"/>
                          </a:solidFill>
                          <a:effectLst/>
                          <a:latin typeface="Helvetica Neue" panose="02000503000000020004" pitchFamily="2" charset="0"/>
                        </a:rPr>
                        <a:t>8.25E-19</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8740498"/>
                  </a:ext>
                </a:extLst>
              </a:tr>
              <a:tr h="215869">
                <a:tc>
                  <a:txBody>
                    <a:bodyPr/>
                    <a:lstStyle/>
                    <a:p>
                      <a:pPr algn="l"/>
                      <a:r>
                        <a:rPr lang="en-US" sz="1050" b="1">
                          <a:solidFill>
                            <a:srgbClr val="000000"/>
                          </a:solidFill>
                          <a:effectLst/>
                          <a:latin typeface="Helvetica Neue" panose="02000503000000020004" pitchFamily="2" charset="0"/>
                        </a:rPr>
                        <a:t>arachidonic_acid_metabolism</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sz="1050">
                          <a:solidFill>
                            <a:srgbClr val="000000"/>
                          </a:solidFill>
                          <a:effectLst/>
                          <a:latin typeface="Helvetica Neue" panose="02000503000000020004" pitchFamily="2" charset="0"/>
                        </a:rPr>
                        <a:t>74.70834603</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050" dirty="0">
                          <a:solidFill>
                            <a:srgbClr val="000000"/>
                          </a:solidFill>
                          <a:effectLst/>
                          <a:latin typeface="Helvetica Neue" panose="02000503000000020004" pitchFamily="2" charset="0"/>
                        </a:rPr>
                        <a:t>6.01E-18</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1521335"/>
                  </a:ext>
                </a:extLst>
              </a:tr>
              <a:tr h="215869">
                <a:tc>
                  <a:txBody>
                    <a:bodyPr/>
                    <a:lstStyle/>
                    <a:p>
                      <a:pPr algn="l"/>
                      <a:r>
                        <a:rPr lang="en-US" sz="1050" b="1">
                          <a:solidFill>
                            <a:srgbClr val="000000"/>
                          </a:solidFill>
                          <a:effectLst/>
                          <a:latin typeface="Helvetica Neue" panose="02000503000000020004" pitchFamily="2" charset="0"/>
                        </a:rPr>
                        <a:t>beta_oxidation_of_di_unsaturated_fatty_acids_n_6_peroxisomal</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sz="1050">
                          <a:solidFill>
                            <a:srgbClr val="000000"/>
                          </a:solidFill>
                          <a:effectLst/>
                          <a:latin typeface="Helvetica Neue" panose="02000503000000020004" pitchFamily="2" charset="0"/>
                        </a:rPr>
                        <a:t>74.39485786</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050" dirty="0">
                          <a:solidFill>
                            <a:srgbClr val="000000"/>
                          </a:solidFill>
                          <a:effectLst/>
                          <a:latin typeface="Helvetica Neue" panose="02000503000000020004" pitchFamily="2" charset="0"/>
                        </a:rPr>
                        <a:t>7.04E-18</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0934980"/>
                  </a:ext>
                </a:extLst>
              </a:tr>
              <a:tr h="215869">
                <a:tc>
                  <a:txBody>
                    <a:bodyPr/>
                    <a:lstStyle/>
                    <a:p>
                      <a:pPr algn="l"/>
                      <a:r>
                        <a:rPr lang="en-US" sz="1050" b="1">
                          <a:solidFill>
                            <a:srgbClr val="000000"/>
                          </a:solidFill>
                          <a:effectLst/>
                          <a:latin typeface="Helvetica Neue" panose="02000503000000020004" pitchFamily="2" charset="0"/>
                        </a:rPr>
                        <a:t>omega_3_fatty_acid_metabolism</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sz="1050">
                          <a:solidFill>
                            <a:srgbClr val="000000"/>
                          </a:solidFill>
                          <a:effectLst/>
                          <a:latin typeface="Helvetica Neue" panose="02000503000000020004" pitchFamily="2" charset="0"/>
                        </a:rPr>
                        <a:t>71.84067813</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050" dirty="0">
                          <a:solidFill>
                            <a:srgbClr val="000000"/>
                          </a:solidFill>
                          <a:effectLst/>
                          <a:latin typeface="Helvetica Neue" panose="02000503000000020004" pitchFamily="2" charset="0"/>
                        </a:rPr>
                        <a:t>2.55E-17</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923858"/>
                  </a:ext>
                </a:extLst>
              </a:tr>
              <a:tr h="215869">
                <a:tc>
                  <a:txBody>
                    <a:bodyPr/>
                    <a:lstStyle/>
                    <a:p>
                      <a:pPr algn="l"/>
                      <a:r>
                        <a:rPr lang="en-US" sz="1050" b="1">
                          <a:solidFill>
                            <a:srgbClr val="000000"/>
                          </a:solidFill>
                          <a:effectLst/>
                          <a:latin typeface="Helvetica Neue" panose="02000503000000020004" pitchFamily="2" charset="0"/>
                        </a:rPr>
                        <a:t>APOPTOSIS</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sz="1050">
                          <a:solidFill>
                            <a:srgbClr val="000000"/>
                          </a:solidFill>
                          <a:effectLst/>
                          <a:latin typeface="Helvetica Neue" panose="02000503000000020004" pitchFamily="2" charset="0"/>
                        </a:rPr>
                        <a:t>69.59842262</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050" dirty="0">
                          <a:solidFill>
                            <a:srgbClr val="000000"/>
                          </a:solidFill>
                          <a:effectLst/>
                          <a:latin typeface="Helvetica Neue" panose="02000503000000020004" pitchFamily="2" charset="0"/>
                        </a:rPr>
                        <a:t>7.91E-17</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5111074"/>
                  </a:ext>
                </a:extLst>
              </a:tr>
              <a:tr h="215869">
                <a:tc>
                  <a:txBody>
                    <a:bodyPr/>
                    <a:lstStyle/>
                    <a:p>
                      <a:pPr algn="l"/>
                      <a:r>
                        <a:rPr lang="en-US" sz="1050" b="1">
                          <a:solidFill>
                            <a:srgbClr val="000000"/>
                          </a:solidFill>
                          <a:effectLst/>
                          <a:latin typeface="Helvetica Neue" panose="02000503000000020004" pitchFamily="2" charset="0"/>
                        </a:rPr>
                        <a:t>ME 44</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sz="1050">
                          <a:solidFill>
                            <a:srgbClr val="000000"/>
                          </a:solidFill>
                          <a:effectLst/>
                          <a:latin typeface="Helvetica Neue" panose="02000503000000020004" pitchFamily="2" charset="0"/>
                        </a:rPr>
                        <a:t>69.43148965</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050" dirty="0">
                          <a:solidFill>
                            <a:srgbClr val="000000"/>
                          </a:solidFill>
                          <a:effectLst/>
                          <a:latin typeface="Helvetica Neue" panose="02000503000000020004" pitchFamily="2" charset="0"/>
                        </a:rPr>
                        <a:t>8.61E-17</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83284"/>
                  </a:ext>
                </a:extLst>
              </a:tr>
              <a:tr h="215869">
                <a:tc>
                  <a:txBody>
                    <a:bodyPr/>
                    <a:lstStyle/>
                    <a:p>
                      <a:pPr algn="l"/>
                      <a:r>
                        <a:rPr lang="en-US" sz="1050" b="1">
                          <a:solidFill>
                            <a:srgbClr val="000000"/>
                          </a:solidFill>
                          <a:effectLst/>
                          <a:latin typeface="Helvetica Neue" panose="02000503000000020004" pitchFamily="2" charset="0"/>
                        </a:rPr>
                        <a:t>carnitine_shuttle_peroxisomal</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sz="1050">
                          <a:solidFill>
                            <a:srgbClr val="000000"/>
                          </a:solidFill>
                          <a:effectLst/>
                          <a:latin typeface="Helvetica Neue" panose="02000503000000020004" pitchFamily="2" charset="0"/>
                        </a:rPr>
                        <a:t>69.22753243</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050" dirty="0">
                          <a:solidFill>
                            <a:srgbClr val="000000"/>
                          </a:solidFill>
                          <a:effectLst/>
                          <a:latin typeface="Helvetica Neue" panose="02000503000000020004" pitchFamily="2" charset="0"/>
                        </a:rPr>
                        <a:t>9.54E-17</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2675610"/>
                  </a:ext>
                </a:extLst>
              </a:tr>
              <a:tr h="215869">
                <a:tc>
                  <a:txBody>
                    <a:bodyPr/>
                    <a:lstStyle/>
                    <a:p>
                      <a:pPr algn="l"/>
                      <a:r>
                        <a:rPr lang="en-US" sz="1050" b="1">
                          <a:solidFill>
                            <a:srgbClr val="000000"/>
                          </a:solidFill>
                          <a:effectLst/>
                          <a:latin typeface="Helvetica Neue" panose="02000503000000020004" pitchFamily="2" charset="0"/>
                        </a:rPr>
                        <a:t>beta_oxidation_of_unsaturated_fatty_acids_n_9_peroxisomal</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sz="1050">
                          <a:solidFill>
                            <a:srgbClr val="000000"/>
                          </a:solidFill>
                          <a:effectLst/>
                          <a:latin typeface="Helvetica Neue" panose="02000503000000020004" pitchFamily="2" charset="0"/>
                        </a:rPr>
                        <a:t>68.06296409</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050" dirty="0">
                          <a:solidFill>
                            <a:srgbClr val="000000"/>
                          </a:solidFill>
                          <a:effectLst/>
                          <a:latin typeface="Helvetica Neue" panose="02000503000000020004" pitchFamily="2" charset="0"/>
                        </a:rPr>
                        <a:t>1.72E-16</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557123"/>
                  </a:ext>
                </a:extLst>
              </a:tr>
              <a:tr h="215869">
                <a:tc>
                  <a:txBody>
                    <a:bodyPr/>
                    <a:lstStyle/>
                    <a:p>
                      <a:pPr algn="l"/>
                      <a:r>
                        <a:rPr lang="en-US" sz="1050" b="1">
                          <a:solidFill>
                            <a:srgbClr val="000000"/>
                          </a:solidFill>
                          <a:effectLst/>
                          <a:latin typeface="Helvetica Neue" panose="02000503000000020004" pitchFamily="2" charset="0"/>
                        </a:rPr>
                        <a:t>beta_oxidation_of_even_chain_fatty_acids_peroxisomal</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sz="1050">
                          <a:solidFill>
                            <a:srgbClr val="000000"/>
                          </a:solidFill>
                          <a:effectLst/>
                          <a:latin typeface="Helvetica Neue" panose="02000503000000020004" pitchFamily="2" charset="0"/>
                        </a:rPr>
                        <a:t>68.06296409</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050" dirty="0">
                          <a:solidFill>
                            <a:srgbClr val="000000"/>
                          </a:solidFill>
                          <a:effectLst/>
                          <a:latin typeface="Helvetica Neue" panose="02000503000000020004" pitchFamily="2" charset="0"/>
                        </a:rPr>
                        <a:t>1.72E-16</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3457530"/>
                  </a:ext>
                </a:extLst>
              </a:tr>
              <a:tr h="215869">
                <a:tc>
                  <a:txBody>
                    <a:bodyPr/>
                    <a:lstStyle/>
                    <a:p>
                      <a:pPr algn="l"/>
                      <a:r>
                        <a:rPr lang="en-US" sz="1050" b="1">
                          <a:solidFill>
                            <a:srgbClr val="000000"/>
                          </a:solidFill>
                          <a:effectLst/>
                          <a:latin typeface="Helvetica Neue" panose="02000503000000020004" pitchFamily="2" charset="0"/>
                        </a:rPr>
                        <a:t>beta_oxidation_of_unsaturated_fatty_acids_n_7_peroxisomal</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sz="1050">
                          <a:solidFill>
                            <a:srgbClr val="000000"/>
                          </a:solidFill>
                          <a:effectLst/>
                          <a:latin typeface="Helvetica Neue" panose="02000503000000020004" pitchFamily="2" charset="0"/>
                        </a:rPr>
                        <a:t>68.06296409</a:t>
                      </a:r>
                      <a:endParaRPr lang="en-US" sz="105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050" dirty="0">
                          <a:solidFill>
                            <a:srgbClr val="000000"/>
                          </a:solidFill>
                          <a:effectLst/>
                          <a:latin typeface="Helvetica Neue" panose="02000503000000020004" pitchFamily="2" charset="0"/>
                        </a:rPr>
                        <a:t>1.72E-16</a:t>
                      </a:r>
                      <a:endParaRPr lang="en-US" sz="1050" dirty="0">
                        <a:effectLst/>
                      </a:endParaRPr>
                    </a:p>
                  </a:txBody>
                  <a:tcPr marL="6961" marR="6961" marT="6961" marB="6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0609198"/>
                  </a:ext>
                </a:extLst>
              </a:tr>
            </a:tbl>
          </a:graphicData>
        </a:graphic>
      </p:graphicFrame>
    </p:spTree>
    <p:extLst>
      <p:ext uri="{BB962C8B-B14F-4D97-AF65-F5344CB8AC3E}">
        <p14:creationId xmlns:p14="http://schemas.microsoft.com/office/powerpoint/2010/main" val="1227259730"/>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9BD1C-2660-2945-8898-BB8DF1C12C7B}"/>
              </a:ext>
            </a:extLst>
          </p:cNvPr>
          <p:cNvSpPr>
            <a:spLocks noGrp="1"/>
          </p:cNvSpPr>
          <p:nvPr>
            <p:ph type="title"/>
          </p:nvPr>
        </p:nvSpPr>
        <p:spPr/>
        <p:txBody>
          <a:bodyPr/>
          <a:lstStyle/>
          <a:p>
            <a:r>
              <a:rPr lang="en-US" dirty="0"/>
              <a:t>Refined model:</a:t>
            </a:r>
          </a:p>
        </p:txBody>
      </p:sp>
      <p:sp>
        <p:nvSpPr>
          <p:cNvPr id="3" name="Content Placeholder 2">
            <a:extLst>
              <a:ext uri="{FF2B5EF4-FFF2-40B4-BE49-F238E27FC236}">
                <a16:creationId xmlns:a16="http://schemas.microsoft.com/office/drawing/2014/main" id="{9168FD74-B244-624A-8FBC-57A7F8E342D0}"/>
              </a:ext>
            </a:extLst>
          </p:cNvPr>
          <p:cNvSpPr>
            <a:spLocks noGrp="1"/>
          </p:cNvSpPr>
          <p:nvPr>
            <p:ph sz="quarter" idx="10"/>
          </p:nvPr>
        </p:nvSpPr>
        <p:spPr/>
        <p:txBody>
          <a:bodyPr>
            <a:normAutofit fontScale="92500" lnSpcReduction="10000"/>
          </a:bodyPr>
          <a:lstStyle/>
          <a:p>
            <a:r>
              <a:rPr lang="en-US" dirty="0"/>
              <a:t>1. Curated only</a:t>
            </a:r>
          </a:p>
          <a:p>
            <a:pPr>
              <a:buFontTx/>
              <a:buChar char="-"/>
            </a:pPr>
            <a:r>
              <a:rPr lang="en-US" dirty="0"/>
              <a:t>Train using 70 curated genes as positive class</a:t>
            </a:r>
          </a:p>
          <a:p>
            <a:pPr>
              <a:buFontTx/>
              <a:buChar char="-"/>
            </a:pPr>
            <a:r>
              <a:rPr lang="en-US" dirty="0"/>
              <a:t>Leave out 200 random for negative class in test set</a:t>
            </a:r>
          </a:p>
          <a:p>
            <a:pPr>
              <a:buFontTx/>
              <a:buChar char="-"/>
            </a:pPr>
            <a:r>
              <a:rPr lang="en-US" dirty="0"/>
              <a:t>Use </a:t>
            </a:r>
            <a:r>
              <a:rPr lang="en-US" dirty="0" err="1"/>
              <a:t>Svensson’s</a:t>
            </a:r>
            <a:r>
              <a:rPr lang="en-US" dirty="0"/>
              <a:t> 139 genes as test set positive class</a:t>
            </a:r>
          </a:p>
          <a:p>
            <a:pPr>
              <a:buFontTx/>
              <a:buChar char="-"/>
            </a:pPr>
            <a:endParaRPr lang="en-US" dirty="0"/>
          </a:p>
          <a:p>
            <a:pPr marL="0" indent="0"/>
            <a:r>
              <a:rPr lang="en-US" dirty="0"/>
              <a:t>2. Curated + befree</a:t>
            </a:r>
          </a:p>
          <a:p>
            <a:pPr marL="285750" indent="-285750">
              <a:buFontTx/>
              <a:buChar char="-"/>
            </a:pPr>
            <a:r>
              <a:rPr lang="en-US" dirty="0"/>
              <a:t>Train using 70 curated genes + 363 befree genes as positive class</a:t>
            </a:r>
          </a:p>
          <a:p>
            <a:pPr marL="285750" indent="-285750">
              <a:buFontTx/>
              <a:buChar char="-"/>
            </a:pPr>
            <a:r>
              <a:rPr lang="en-US" dirty="0"/>
              <a:t>Leave out 200 random for negative class in test set</a:t>
            </a:r>
          </a:p>
          <a:p>
            <a:pPr marL="285750" indent="-285750">
              <a:buFontTx/>
              <a:buChar char="-"/>
            </a:pPr>
            <a:r>
              <a:rPr lang="en-US" dirty="0"/>
              <a:t>Use </a:t>
            </a:r>
            <a:r>
              <a:rPr lang="en-US" dirty="0" err="1"/>
              <a:t>Svensson’s</a:t>
            </a:r>
            <a:r>
              <a:rPr lang="en-US" dirty="0"/>
              <a:t> 139 genes as test set positive class</a:t>
            </a:r>
          </a:p>
          <a:p>
            <a:pPr marL="285750" indent="-285750">
              <a:buFontTx/>
              <a:buChar char="-"/>
            </a:pPr>
            <a:endParaRPr lang="en-US" dirty="0"/>
          </a:p>
          <a:p>
            <a:pPr marL="285750" indent="-285750">
              <a:buFontTx/>
              <a:buChar char="-"/>
            </a:pPr>
            <a:endParaRPr lang="en-US" dirty="0"/>
          </a:p>
          <a:p>
            <a:pPr marL="0" indent="0"/>
            <a:r>
              <a:rPr lang="en-US" dirty="0"/>
              <a:t>10 iterations each with a different random set of 200</a:t>
            </a:r>
          </a:p>
          <a:p>
            <a:pPr marL="0" indent="0"/>
            <a:r>
              <a:rPr lang="en-US" dirty="0"/>
              <a:t>Next step: use chosen model to score all genes and list of drug targets</a:t>
            </a:r>
          </a:p>
          <a:p>
            <a:pPr marL="0" indent="0"/>
            <a:endParaRPr lang="en-US" dirty="0"/>
          </a:p>
          <a:p>
            <a:pPr marL="285750" indent="-285750">
              <a:buFontTx/>
              <a:buChar char="-"/>
            </a:pPr>
            <a:endParaRPr lang="en-US" dirty="0"/>
          </a:p>
        </p:txBody>
      </p:sp>
    </p:spTree>
    <p:extLst>
      <p:ext uri="{BB962C8B-B14F-4D97-AF65-F5344CB8AC3E}">
        <p14:creationId xmlns:p14="http://schemas.microsoft.com/office/powerpoint/2010/main" val="1834237803"/>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8BD4-C720-164F-A552-484873DECEF6}"/>
              </a:ext>
            </a:extLst>
          </p:cNvPr>
          <p:cNvSpPr>
            <a:spLocks noGrp="1"/>
          </p:cNvSpPr>
          <p:nvPr>
            <p:ph type="title"/>
          </p:nvPr>
        </p:nvSpPr>
        <p:spPr/>
        <p:txBody>
          <a:bodyPr/>
          <a:lstStyle/>
          <a:p>
            <a:r>
              <a:rPr lang="en-US" dirty="0"/>
              <a:t>Curated only</a:t>
            </a:r>
          </a:p>
        </p:txBody>
      </p:sp>
      <p:pic>
        <p:nvPicPr>
          <p:cNvPr id="11" name="Content Placeholder 10" descr="Chart, line chart&#10;&#10;Description automatically generated">
            <a:extLst>
              <a:ext uri="{FF2B5EF4-FFF2-40B4-BE49-F238E27FC236}">
                <a16:creationId xmlns:a16="http://schemas.microsoft.com/office/drawing/2014/main" id="{004CA695-FFC2-BF42-8BD6-1D244D612E01}"/>
              </a:ext>
            </a:extLst>
          </p:cNvPr>
          <p:cNvPicPr>
            <a:picLocks noGrp="1" noChangeAspect="1"/>
          </p:cNvPicPr>
          <p:nvPr>
            <p:ph sz="quarter" idx="10"/>
          </p:nvPr>
        </p:nvPicPr>
        <p:blipFill>
          <a:blip r:embed="rId2"/>
          <a:stretch>
            <a:fillRect/>
          </a:stretch>
        </p:blipFill>
        <p:spPr>
          <a:xfrm>
            <a:off x="630973" y="1293963"/>
            <a:ext cx="4272051" cy="2848034"/>
          </a:xfrm>
        </p:spPr>
      </p:pic>
      <p:pic>
        <p:nvPicPr>
          <p:cNvPr id="13" name="Picture 12" descr="Chart, line chart&#10;&#10;Description automatically generated">
            <a:extLst>
              <a:ext uri="{FF2B5EF4-FFF2-40B4-BE49-F238E27FC236}">
                <a16:creationId xmlns:a16="http://schemas.microsoft.com/office/drawing/2014/main" id="{C64873B9-E698-254C-91AF-9E76F7E4177E}"/>
              </a:ext>
            </a:extLst>
          </p:cNvPr>
          <p:cNvPicPr>
            <a:picLocks noChangeAspect="1"/>
          </p:cNvPicPr>
          <p:nvPr/>
        </p:nvPicPr>
        <p:blipFill>
          <a:blip r:embed="rId3"/>
          <a:stretch>
            <a:fillRect/>
          </a:stretch>
        </p:blipFill>
        <p:spPr>
          <a:xfrm>
            <a:off x="4725299" y="1293963"/>
            <a:ext cx="4272053" cy="2848035"/>
          </a:xfrm>
          <a:prstGeom prst="rect">
            <a:avLst/>
          </a:prstGeom>
        </p:spPr>
      </p:pic>
    </p:spTree>
    <p:extLst>
      <p:ext uri="{BB962C8B-B14F-4D97-AF65-F5344CB8AC3E}">
        <p14:creationId xmlns:p14="http://schemas.microsoft.com/office/powerpoint/2010/main" val="1020466739"/>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B76E-1B94-1442-8A56-F6E020B58085}"/>
              </a:ext>
            </a:extLst>
          </p:cNvPr>
          <p:cNvSpPr>
            <a:spLocks noGrp="1"/>
          </p:cNvSpPr>
          <p:nvPr>
            <p:ph type="title"/>
          </p:nvPr>
        </p:nvSpPr>
        <p:spPr/>
        <p:txBody>
          <a:bodyPr/>
          <a:lstStyle/>
          <a:p>
            <a:r>
              <a:rPr lang="en-US" dirty="0"/>
              <a:t>Curated + befree</a:t>
            </a:r>
          </a:p>
        </p:txBody>
      </p:sp>
      <p:pic>
        <p:nvPicPr>
          <p:cNvPr id="5" name="Content Placeholder 4" descr="Chart, line chart&#10;&#10;Description automatically generated">
            <a:extLst>
              <a:ext uri="{FF2B5EF4-FFF2-40B4-BE49-F238E27FC236}">
                <a16:creationId xmlns:a16="http://schemas.microsoft.com/office/drawing/2014/main" id="{CEE627F5-6D72-6148-A3B4-704BDC7BFF3F}"/>
              </a:ext>
            </a:extLst>
          </p:cNvPr>
          <p:cNvPicPr>
            <a:picLocks noGrp="1" noChangeAspect="1"/>
          </p:cNvPicPr>
          <p:nvPr>
            <p:ph sz="quarter" idx="10"/>
          </p:nvPr>
        </p:nvPicPr>
        <p:blipFill>
          <a:blip r:embed="rId2"/>
          <a:stretch>
            <a:fillRect/>
          </a:stretch>
        </p:blipFill>
        <p:spPr>
          <a:xfrm>
            <a:off x="765774" y="1293321"/>
            <a:ext cx="4168536" cy="2779024"/>
          </a:xfrm>
        </p:spPr>
      </p:pic>
      <p:pic>
        <p:nvPicPr>
          <p:cNvPr id="7" name="Picture 6" descr="Chart, line chart&#10;&#10;Description automatically generated">
            <a:extLst>
              <a:ext uri="{FF2B5EF4-FFF2-40B4-BE49-F238E27FC236}">
                <a16:creationId xmlns:a16="http://schemas.microsoft.com/office/drawing/2014/main" id="{E16433C1-42D3-234F-AA8D-BD1474ABF153}"/>
              </a:ext>
            </a:extLst>
          </p:cNvPr>
          <p:cNvPicPr>
            <a:picLocks noChangeAspect="1"/>
          </p:cNvPicPr>
          <p:nvPr/>
        </p:nvPicPr>
        <p:blipFill>
          <a:blip r:embed="rId3"/>
          <a:stretch>
            <a:fillRect/>
          </a:stretch>
        </p:blipFill>
        <p:spPr>
          <a:xfrm>
            <a:off x="4934310" y="1293321"/>
            <a:ext cx="4012526" cy="2675017"/>
          </a:xfrm>
          <a:prstGeom prst="rect">
            <a:avLst/>
          </a:prstGeom>
        </p:spPr>
      </p:pic>
    </p:spTree>
    <p:extLst>
      <p:ext uri="{BB962C8B-B14F-4D97-AF65-F5344CB8AC3E}">
        <p14:creationId xmlns:p14="http://schemas.microsoft.com/office/powerpoint/2010/main" val="4009673090"/>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etting started - STRING Help">
            <a:extLst>
              <a:ext uri="{FF2B5EF4-FFF2-40B4-BE49-F238E27FC236}">
                <a16:creationId xmlns:a16="http://schemas.microsoft.com/office/drawing/2014/main" id="{3F171049-773C-1540-B0E8-7133E21745D5}"/>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0387" y="1487277"/>
            <a:ext cx="2571100" cy="26171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8F7C20-C71F-DC4B-85D1-41CDB6321C3C}"/>
              </a:ext>
            </a:extLst>
          </p:cNvPr>
          <p:cNvSpPr txBox="1"/>
          <p:nvPr/>
        </p:nvSpPr>
        <p:spPr>
          <a:xfrm>
            <a:off x="784607" y="1095903"/>
            <a:ext cx="1026243" cy="338554"/>
          </a:xfrm>
          <a:prstGeom prst="rect">
            <a:avLst/>
          </a:prstGeom>
          <a:noFill/>
        </p:spPr>
        <p:txBody>
          <a:bodyPr wrap="none" rtlCol="0">
            <a:spAutoFit/>
          </a:bodyPr>
          <a:lstStyle/>
          <a:p>
            <a:r>
              <a:rPr lang="en-US" sz="1600" dirty="0"/>
              <a:t>String PPI</a:t>
            </a:r>
          </a:p>
        </p:txBody>
      </p:sp>
      <p:pic>
        <p:nvPicPr>
          <p:cNvPr id="11" name="Graphic 10" descr="Arrow Right">
            <a:extLst>
              <a:ext uri="{FF2B5EF4-FFF2-40B4-BE49-F238E27FC236}">
                <a16:creationId xmlns:a16="http://schemas.microsoft.com/office/drawing/2014/main" id="{1AD4EAA4-8A1C-8347-9A56-E2C8616407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09349" y="2389785"/>
            <a:ext cx="566527" cy="718781"/>
          </a:xfrm>
          <a:prstGeom prst="rect">
            <a:avLst/>
          </a:prstGeom>
        </p:spPr>
      </p:pic>
      <p:sp>
        <p:nvSpPr>
          <p:cNvPr id="12" name="TextBox 11">
            <a:extLst>
              <a:ext uri="{FF2B5EF4-FFF2-40B4-BE49-F238E27FC236}">
                <a16:creationId xmlns:a16="http://schemas.microsoft.com/office/drawing/2014/main" id="{50E16DCD-B28C-D941-93CF-46B4B26745B2}"/>
              </a:ext>
            </a:extLst>
          </p:cNvPr>
          <p:cNvSpPr txBox="1"/>
          <p:nvPr/>
        </p:nvSpPr>
        <p:spPr>
          <a:xfrm>
            <a:off x="2744513" y="2242980"/>
            <a:ext cx="1183989" cy="307777"/>
          </a:xfrm>
          <a:prstGeom prst="rect">
            <a:avLst/>
          </a:prstGeom>
          <a:noFill/>
        </p:spPr>
        <p:txBody>
          <a:bodyPr wrap="square" rtlCol="0">
            <a:spAutoFit/>
          </a:bodyPr>
          <a:lstStyle/>
          <a:p>
            <a:r>
              <a:rPr lang="en-US" sz="1400" dirty="0"/>
              <a:t>node2vec</a:t>
            </a:r>
          </a:p>
        </p:txBody>
      </p:sp>
      <p:sp>
        <p:nvSpPr>
          <p:cNvPr id="18" name="TextBox 17">
            <a:extLst>
              <a:ext uri="{FF2B5EF4-FFF2-40B4-BE49-F238E27FC236}">
                <a16:creationId xmlns:a16="http://schemas.microsoft.com/office/drawing/2014/main" id="{B3F8EAAE-0C46-4B42-914C-EF38D7DBCBB4}"/>
              </a:ext>
            </a:extLst>
          </p:cNvPr>
          <p:cNvSpPr txBox="1"/>
          <p:nvPr/>
        </p:nvSpPr>
        <p:spPr>
          <a:xfrm>
            <a:off x="3863614" y="4096925"/>
            <a:ext cx="2081019" cy="276999"/>
          </a:xfrm>
          <a:prstGeom prst="rect">
            <a:avLst/>
          </a:prstGeom>
          <a:noFill/>
        </p:spPr>
        <p:txBody>
          <a:bodyPr wrap="none" rtlCol="0">
            <a:spAutoFit/>
          </a:bodyPr>
          <a:lstStyle/>
          <a:p>
            <a:r>
              <a:rPr lang="en-US" sz="1200" dirty="0"/>
              <a:t>14,704 genes x 64 dimensions</a:t>
            </a:r>
          </a:p>
        </p:txBody>
      </p:sp>
      <p:sp>
        <p:nvSpPr>
          <p:cNvPr id="22" name="TextBox 21">
            <a:extLst>
              <a:ext uri="{FF2B5EF4-FFF2-40B4-BE49-F238E27FC236}">
                <a16:creationId xmlns:a16="http://schemas.microsoft.com/office/drawing/2014/main" id="{C0DFC7A7-39D5-224B-A020-B55FEE3F4DA6}"/>
              </a:ext>
            </a:extLst>
          </p:cNvPr>
          <p:cNvSpPr txBox="1"/>
          <p:nvPr/>
        </p:nvSpPr>
        <p:spPr>
          <a:xfrm>
            <a:off x="2711414" y="2887203"/>
            <a:ext cx="1093021" cy="523220"/>
          </a:xfrm>
          <a:prstGeom prst="rect">
            <a:avLst/>
          </a:prstGeom>
          <a:noFill/>
        </p:spPr>
        <p:txBody>
          <a:bodyPr wrap="square" rtlCol="0">
            <a:spAutoFit/>
          </a:bodyPr>
          <a:lstStyle/>
          <a:p>
            <a:r>
              <a:rPr lang="en-US" sz="1400" dirty="0"/>
              <a:t>Functional annotations</a:t>
            </a:r>
          </a:p>
        </p:txBody>
      </p:sp>
      <p:graphicFrame>
        <p:nvGraphicFramePr>
          <p:cNvPr id="26" name="Table 13">
            <a:extLst>
              <a:ext uri="{FF2B5EF4-FFF2-40B4-BE49-F238E27FC236}">
                <a16:creationId xmlns:a16="http://schemas.microsoft.com/office/drawing/2014/main" id="{CB6D32AE-ECB8-904D-BC27-08D21B7D03EA}"/>
              </a:ext>
            </a:extLst>
          </p:cNvPr>
          <p:cNvGraphicFramePr>
            <a:graphicFrameLocks noGrp="1"/>
          </p:cNvGraphicFramePr>
          <p:nvPr>
            <p:extLst>
              <p:ext uri="{D42A27DB-BD31-4B8C-83A1-F6EECF244321}">
                <p14:modId xmlns:p14="http://schemas.microsoft.com/office/powerpoint/2010/main" val="556619612"/>
              </p:ext>
            </p:extLst>
          </p:nvPr>
        </p:nvGraphicFramePr>
        <p:xfrm>
          <a:off x="3976496" y="1487277"/>
          <a:ext cx="1828800" cy="256032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2521255343"/>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1907772882"/>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79653161"/>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2657763422"/>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4321383"/>
                  </a:ext>
                </a:extLst>
              </a:tr>
            </a:tbl>
          </a:graphicData>
        </a:graphic>
      </p:graphicFrame>
      <p:sp>
        <p:nvSpPr>
          <p:cNvPr id="23" name="TextBox 22">
            <a:extLst>
              <a:ext uri="{FF2B5EF4-FFF2-40B4-BE49-F238E27FC236}">
                <a16:creationId xmlns:a16="http://schemas.microsoft.com/office/drawing/2014/main" id="{19D50D20-8ABA-6346-93FD-4AB9BDF7179E}"/>
              </a:ext>
            </a:extLst>
          </p:cNvPr>
          <p:cNvSpPr txBox="1"/>
          <p:nvPr/>
        </p:nvSpPr>
        <p:spPr>
          <a:xfrm>
            <a:off x="3575876" y="1046575"/>
            <a:ext cx="2656496" cy="338554"/>
          </a:xfrm>
          <a:prstGeom prst="rect">
            <a:avLst/>
          </a:prstGeom>
          <a:noFill/>
        </p:spPr>
        <p:txBody>
          <a:bodyPr wrap="none" rtlCol="0">
            <a:spAutoFit/>
          </a:bodyPr>
          <a:lstStyle/>
          <a:p>
            <a:r>
              <a:rPr lang="en-US" sz="1600" dirty="0"/>
              <a:t>Annotated gene embeddings</a:t>
            </a:r>
          </a:p>
        </p:txBody>
      </p:sp>
      <p:sp>
        <p:nvSpPr>
          <p:cNvPr id="25" name="TextBox 24">
            <a:extLst>
              <a:ext uri="{FF2B5EF4-FFF2-40B4-BE49-F238E27FC236}">
                <a16:creationId xmlns:a16="http://schemas.microsoft.com/office/drawing/2014/main" id="{BDEDC1F7-621E-B347-A02F-DF68641ABDC0}"/>
              </a:ext>
            </a:extLst>
          </p:cNvPr>
          <p:cNvSpPr txBox="1"/>
          <p:nvPr/>
        </p:nvSpPr>
        <p:spPr>
          <a:xfrm>
            <a:off x="5866429" y="2117828"/>
            <a:ext cx="1227750" cy="523220"/>
          </a:xfrm>
          <a:prstGeom prst="rect">
            <a:avLst/>
          </a:prstGeom>
          <a:noFill/>
        </p:spPr>
        <p:txBody>
          <a:bodyPr wrap="square" rtlCol="0">
            <a:spAutoFit/>
          </a:bodyPr>
          <a:lstStyle/>
          <a:p>
            <a:r>
              <a:rPr lang="en-US" sz="1400" dirty="0"/>
              <a:t>Sum gene </a:t>
            </a:r>
          </a:p>
          <a:p>
            <a:r>
              <a:rPr lang="en-US" sz="1400" dirty="0"/>
              <a:t>embeddings</a:t>
            </a:r>
          </a:p>
        </p:txBody>
      </p:sp>
      <p:graphicFrame>
        <p:nvGraphicFramePr>
          <p:cNvPr id="33" name="Table 13">
            <a:extLst>
              <a:ext uri="{FF2B5EF4-FFF2-40B4-BE49-F238E27FC236}">
                <a16:creationId xmlns:a16="http://schemas.microsoft.com/office/drawing/2014/main" id="{548EDA8E-3FF6-3A42-884D-2C5D5322141C}"/>
              </a:ext>
            </a:extLst>
          </p:cNvPr>
          <p:cNvGraphicFramePr>
            <a:graphicFrameLocks noGrp="1"/>
          </p:cNvGraphicFramePr>
          <p:nvPr>
            <p:extLst>
              <p:ext uri="{D42A27DB-BD31-4B8C-83A1-F6EECF244321}">
                <p14:modId xmlns:p14="http://schemas.microsoft.com/office/powerpoint/2010/main" val="803299690"/>
              </p:ext>
            </p:extLst>
          </p:nvPr>
        </p:nvGraphicFramePr>
        <p:xfrm>
          <a:off x="7108131" y="2292070"/>
          <a:ext cx="1828800" cy="109728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3172985011"/>
                  </a:ext>
                </a:extLst>
              </a:tr>
            </a:tbl>
          </a:graphicData>
        </a:graphic>
      </p:graphicFrame>
      <p:sp>
        <p:nvSpPr>
          <p:cNvPr id="28" name="TextBox 27">
            <a:extLst>
              <a:ext uri="{FF2B5EF4-FFF2-40B4-BE49-F238E27FC236}">
                <a16:creationId xmlns:a16="http://schemas.microsoft.com/office/drawing/2014/main" id="{7AD04749-395A-934D-BBDF-1C1E6A6DCEBB}"/>
              </a:ext>
            </a:extLst>
          </p:cNvPr>
          <p:cNvSpPr txBox="1"/>
          <p:nvPr/>
        </p:nvSpPr>
        <p:spPr>
          <a:xfrm>
            <a:off x="7276173" y="1879400"/>
            <a:ext cx="1492716" cy="338554"/>
          </a:xfrm>
          <a:prstGeom prst="rect">
            <a:avLst/>
          </a:prstGeom>
          <a:noFill/>
        </p:spPr>
        <p:txBody>
          <a:bodyPr wrap="none" rtlCol="0">
            <a:spAutoFit/>
          </a:bodyPr>
          <a:lstStyle/>
          <a:p>
            <a:r>
              <a:rPr lang="en-US" sz="1600" dirty="0"/>
              <a:t>Module vectors</a:t>
            </a:r>
          </a:p>
        </p:txBody>
      </p:sp>
      <p:sp>
        <p:nvSpPr>
          <p:cNvPr id="35" name="TextBox 34">
            <a:extLst>
              <a:ext uri="{FF2B5EF4-FFF2-40B4-BE49-F238E27FC236}">
                <a16:creationId xmlns:a16="http://schemas.microsoft.com/office/drawing/2014/main" id="{EAA81673-AF7A-3947-9DD5-C946D4C46E05}"/>
              </a:ext>
            </a:extLst>
          </p:cNvPr>
          <p:cNvSpPr txBox="1"/>
          <p:nvPr/>
        </p:nvSpPr>
        <p:spPr>
          <a:xfrm>
            <a:off x="6949627" y="3335417"/>
            <a:ext cx="2145808" cy="276999"/>
          </a:xfrm>
          <a:prstGeom prst="rect">
            <a:avLst/>
          </a:prstGeom>
          <a:noFill/>
        </p:spPr>
        <p:txBody>
          <a:bodyPr wrap="square" rtlCol="0">
            <a:spAutoFit/>
          </a:bodyPr>
          <a:lstStyle/>
          <a:p>
            <a:r>
              <a:rPr lang="en-US" sz="1200" dirty="0"/>
              <a:t>248 modules x 64 dimensions</a:t>
            </a:r>
          </a:p>
        </p:txBody>
      </p:sp>
      <p:pic>
        <p:nvPicPr>
          <p:cNvPr id="38" name="Graphic 37" descr="Arrow Right">
            <a:extLst>
              <a:ext uri="{FF2B5EF4-FFF2-40B4-BE49-F238E27FC236}">
                <a16:creationId xmlns:a16="http://schemas.microsoft.com/office/drawing/2014/main" id="{EFDC0C59-5FAC-3248-A5B2-A89E459806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53168" y="2389784"/>
            <a:ext cx="566527" cy="718781"/>
          </a:xfrm>
          <a:prstGeom prst="rect">
            <a:avLst/>
          </a:prstGeom>
        </p:spPr>
      </p:pic>
      <p:sp>
        <p:nvSpPr>
          <p:cNvPr id="42" name="Title 1">
            <a:extLst>
              <a:ext uri="{FF2B5EF4-FFF2-40B4-BE49-F238E27FC236}">
                <a16:creationId xmlns:a16="http://schemas.microsoft.com/office/drawing/2014/main" id="{6F72E621-5BDF-AA45-A9F0-F07D94E77877}"/>
              </a:ext>
            </a:extLst>
          </p:cNvPr>
          <p:cNvSpPr>
            <a:spLocks noGrp="1"/>
          </p:cNvSpPr>
          <p:nvPr>
            <p:ph type="title"/>
          </p:nvPr>
        </p:nvSpPr>
        <p:spPr>
          <a:xfrm>
            <a:off x="948776" y="359541"/>
            <a:ext cx="7707862" cy="488024"/>
          </a:xfrm>
        </p:spPr>
        <p:txBody>
          <a:bodyPr/>
          <a:lstStyle/>
          <a:p>
            <a:r>
              <a:rPr lang="en-US" dirty="0"/>
              <a:t>Network Embedding and Annotation</a:t>
            </a:r>
          </a:p>
        </p:txBody>
      </p:sp>
      <p:sp>
        <p:nvSpPr>
          <p:cNvPr id="40" name="TextBox 39">
            <a:extLst>
              <a:ext uri="{FF2B5EF4-FFF2-40B4-BE49-F238E27FC236}">
                <a16:creationId xmlns:a16="http://schemas.microsoft.com/office/drawing/2014/main" id="{6541DF82-EE31-5643-B500-FDB287C89195}"/>
              </a:ext>
            </a:extLst>
          </p:cNvPr>
          <p:cNvSpPr txBox="1"/>
          <p:nvPr/>
        </p:nvSpPr>
        <p:spPr>
          <a:xfrm rot="16200000">
            <a:off x="3543896" y="2553519"/>
            <a:ext cx="582211" cy="276999"/>
          </a:xfrm>
          <a:prstGeom prst="rect">
            <a:avLst/>
          </a:prstGeom>
          <a:noFill/>
        </p:spPr>
        <p:txBody>
          <a:bodyPr wrap="none" rtlCol="0">
            <a:spAutoFit/>
          </a:bodyPr>
          <a:lstStyle/>
          <a:p>
            <a:r>
              <a:rPr lang="en-US" sz="1200" dirty="0"/>
              <a:t>Genes</a:t>
            </a:r>
          </a:p>
        </p:txBody>
      </p:sp>
      <p:sp>
        <p:nvSpPr>
          <p:cNvPr id="44" name="TextBox 43">
            <a:extLst>
              <a:ext uri="{FF2B5EF4-FFF2-40B4-BE49-F238E27FC236}">
                <a16:creationId xmlns:a16="http://schemas.microsoft.com/office/drawing/2014/main" id="{B915F6A9-80DF-7B4B-8A6E-6C999A318BD7}"/>
              </a:ext>
            </a:extLst>
          </p:cNvPr>
          <p:cNvSpPr txBox="1"/>
          <p:nvPr/>
        </p:nvSpPr>
        <p:spPr>
          <a:xfrm rot="16200000">
            <a:off x="6608875" y="2748703"/>
            <a:ext cx="728084" cy="276999"/>
          </a:xfrm>
          <a:prstGeom prst="rect">
            <a:avLst/>
          </a:prstGeom>
          <a:noFill/>
        </p:spPr>
        <p:txBody>
          <a:bodyPr wrap="none" rtlCol="0">
            <a:spAutoFit/>
          </a:bodyPr>
          <a:lstStyle/>
          <a:p>
            <a:r>
              <a:rPr lang="en-US" sz="1200" dirty="0"/>
              <a:t>Modules</a:t>
            </a:r>
          </a:p>
        </p:txBody>
      </p:sp>
      <p:sp>
        <p:nvSpPr>
          <p:cNvPr id="41" name="TextBox 40">
            <a:extLst>
              <a:ext uri="{FF2B5EF4-FFF2-40B4-BE49-F238E27FC236}">
                <a16:creationId xmlns:a16="http://schemas.microsoft.com/office/drawing/2014/main" id="{1F037EAB-A8F4-4D47-AAF8-5689FA78DDDD}"/>
              </a:ext>
            </a:extLst>
          </p:cNvPr>
          <p:cNvSpPr txBox="1"/>
          <p:nvPr/>
        </p:nvSpPr>
        <p:spPr>
          <a:xfrm>
            <a:off x="392026" y="4156868"/>
            <a:ext cx="2388795" cy="276999"/>
          </a:xfrm>
          <a:prstGeom prst="rect">
            <a:avLst/>
          </a:prstGeom>
          <a:noFill/>
        </p:spPr>
        <p:txBody>
          <a:bodyPr wrap="none" rtlCol="0">
            <a:spAutoFit/>
          </a:bodyPr>
          <a:lstStyle/>
          <a:p>
            <a:r>
              <a:rPr lang="en-US" sz="1200" dirty="0"/>
              <a:t>728K high confidence connections</a:t>
            </a:r>
          </a:p>
        </p:txBody>
      </p:sp>
    </p:spTree>
    <p:extLst>
      <p:ext uri="{BB962C8B-B14F-4D97-AF65-F5344CB8AC3E}">
        <p14:creationId xmlns:p14="http://schemas.microsoft.com/office/powerpoint/2010/main" val="2479779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6567-FD94-C146-88DF-9414FF8DD2D6}"/>
              </a:ext>
            </a:extLst>
          </p:cNvPr>
          <p:cNvSpPr>
            <a:spLocks noGrp="1"/>
          </p:cNvSpPr>
          <p:nvPr>
            <p:ph type="title"/>
          </p:nvPr>
        </p:nvSpPr>
        <p:spPr/>
        <p:txBody>
          <a:bodyPr/>
          <a:lstStyle/>
          <a:p>
            <a:r>
              <a:rPr lang="en-US" dirty="0"/>
              <a:t>Data Sources: Gene Sets</a:t>
            </a:r>
          </a:p>
        </p:txBody>
      </p:sp>
      <p:graphicFrame>
        <p:nvGraphicFramePr>
          <p:cNvPr id="4" name="Table 4">
            <a:extLst>
              <a:ext uri="{FF2B5EF4-FFF2-40B4-BE49-F238E27FC236}">
                <a16:creationId xmlns:a16="http://schemas.microsoft.com/office/drawing/2014/main" id="{AB54CB7D-5E70-8E4E-B65E-351F8BB6E960}"/>
              </a:ext>
            </a:extLst>
          </p:cNvPr>
          <p:cNvGraphicFramePr>
            <a:graphicFrameLocks noGrp="1"/>
          </p:cNvGraphicFramePr>
          <p:nvPr>
            <p:ph sz="quarter" idx="10"/>
            <p:extLst>
              <p:ext uri="{D42A27DB-BD31-4B8C-83A1-F6EECF244321}">
                <p14:modId xmlns:p14="http://schemas.microsoft.com/office/powerpoint/2010/main" val="2050836915"/>
              </p:ext>
            </p:extLst>
          </p:nvPr>
        </p:nvGraphicFramePr>
        <p:xfrm>
          <a:off x="1074812" y="862923"/>
          <a:ext cx="6994376" cy="3944997"/>
        </p:xfrm>
        <a:graphic>
          <a:graphicData uri="http://schemas.openxmlformats.org/drawingml/2006/table">
            <a:tbl>
              <a:tblPr firstRow="1" bandRow="1">
                <a:tableStyleId>{5C22544A-7EE6-4342-B048-85BDC9FD1C3A}</a:tableStyleId>
              </a:tblPr>
              <a:tblGrid>
                <a:gridCol w="1745402">
                  <a:extLst>
                    <a:ext uri="{9D8B030D-6E8A-4147-A177-3AD203B41FA5}">
                      <a16:colId xmlns:a16="http://schemas.microsoft.com/office/drawing/2014/main" val="2703631455"/>
                    </a:ext>
                  </a:extLst>
                </a:gridCol>
                <a:gridCol w="4005952">
                  <a:extLst>
                    <a:ext uri="{9D8B030D-6E8A-4147-A177-3AD203B41FA5}">
                      <a16:colId xmlns:a16="http://schemas.microsoft.com/office/drawing/2014/main" val="3104599350"/>
                    </a:ext>
                  </a:extLst>
                </a:gridCol>
                <a:gridCol w="1243022">
                  <a:extLst>
                    <a:ext uri="{9D8B030D-6E8A-4147-A177-3AD203B41FA5}">
                      <a16:colId xmlns:a16="http://schemas.microsoft.com/office/drawing/2014/main" val="3612508145"/>
                    </a:ext>
                  </a:extLst>
                </a:gridCol>
              </a:tblGrid>
              <a:tr h="4557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Type of data</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Description</a:t>
                      </a:r>
                    </a:p>
                    <a:p>
                      <a:endParaRPr lang="en-US" sz="1400" dirty="0"/>
                    </a:p>
                  </a:txBody>
                  <a:tcPr/>
                </a:tc>
                <a:tc>
                  <a:txBody>
                    <a:bodyPr/>
                    <a:lstStyle/>
                    <a:p>
                      <a:r>
                        <a:rPr lang="en-US" sz="1400" dirty="0"/>
                        <a:t>Number of modules</a:t>
                      </a:r>
                    </a:p>
                  </a:txBody>
                  <a:tcPr/>
                </a:tc>
                <a:extLst>
                  <a:ext uri="{0D108BD9-81ED-4DB2-BD59-A6C34878D82A}">
                    <a16:rowId xmlns:a16="http://schemas.microsoft.com/office/drawing/2014/main" val="1455137001"/>
                  </a:ext>
                </a:extLst>
              </a:tr>
              <a:tr h="471803">
                <a:tc>
                  <a:txBody>
                    <a:bodyPr/>
                    <a:lstStyle/>
                    <a:p>
                      <a:r>
                        <a:rPr lang="en-US" sz="1400" dirty="0"/>
                        <a:t>Immune response </a:t>
                      </a:r>
                    </a:p>
                  </a:txBody>
                  <a:tcPr>
                    <a:solidFill>
                      <a:schemeClr val="accent3">
                        <a:lumMod val="20000"/>
                        <a:lumOff val="80000"/>
                      </a:schemeClr>
                    </a:solidFill>
                  </a:tcPr>
                </a:tc>
                <a:tc>
                  <a:txBody>
                    <a:bodyPr/>
                    <a:lstStyle/>
                    <a:p>
                      <a:r>
                        <a:rPr lang="en-US" sz="1400" dirty="0"/>
                        <a:t>Proteomics data from </a:t>
                      </a:r>
                      <a:r>
                        <a:rPr lang="en-US" sz="1400" dirty="0" err="1"/>
                        <a:t>ImmProt</a:t>
                      </a:r>
                      <a:r>
                        <a:rPr lang="en-US" sz="1400" dirty="0"/>
                        <a:t> – modules derived from 6982 proteins enriched in immune cells </a:t>
                      </a:r>
                    </a:p>
                  </a:txBody>
                  <a:tcPr>
                    <a:solidFill>
                      <a:schemeClr val="accent3">
                        <a:lumMod val="20000"/>
                        <a:lumOff val="80000"/>
                      </a:schemeClr>
                    </a:solidFill>
                  </a:tcPr>
                </a:tc>
                <a:tc>
                  <a:txBody>
                    <a:bodyPr/>
                    <a:lstStyle/>
                    <a:p>
                      <a:r>
                        <a:rPr lang="en-US" sz="1400" dirty="0"/>
                        <a:t>47</a:t>
                      </a:r>
                    </a:p>
                  </a:txBody>
                  <a:tcPr>
                    <a:solidFill>
                      <a:schemeClr val="accent3">
                        <a:lumMod val="20000"/>
                        <a:lumOff val="80000"/>
                      </a:schemeClr>
                    </a:solidFill>
                  </a:tcPr>
                </a:tc>
                <a:extLst>
                  <a:ext uri="{0D108BD9-81ED-4DB2-BD59-A6C34878D82A}">
                    <a16:rowId xmlns:a16="http://schemas.microsoft.com/office/drawing/2014/main" val="3238848771"/>
                  </a:ext>
                </a:extLst>
              </a:tr>
              <a:tr h="669034">
                <a:tc>
                  <a:txBody>
                    <a:bodyPr/>
                    <a:lstStyle/>
                    <a:p>
                      <a:r>
                        <a:rPr lang="en-US" sz="1400" dirty="0"/>
                        <a:t>Hallmark signaling pathways</a:t>
                      </a:r>
                    </a:p>
                  </a:txBody>
                  <a:tcPr>
                    <a:solidFill>
                      <a:schemeClr val="accent3">
                        <a:lumMod val="20000"/>
                        <a:lumOff val="80000"/>
                      </a:schemeClr>
                    </a:solidFill>
                  </a:tcPr>
                </a:tc>
                <a:tc>
                  <a:txBody>
                    <a:bodyPr/>
                    <a:lstStyle/>
                    <a:p>
                      <a:r>
                        <a:rPr lang="en-US" sz="1400" dirty="0"/>
                        <a:t>Molecular Signatures Database (</a:t>
                      </a:r>
                      <a:r>
                        <a:rPr lang="en-US" sz="1400" dirty="0" err="1"/>
                        <a:t>MSigDB</a:t>
                      </a:r>
                      <a:r>
                        <a:rPr lang="en-US" sz="1400" dirty="0"/>
                        <a:t>) hallmark gene set collection</a:t>
                      </a:r>
                    </a:p>
                  </a:txBody>
                  <a:tcPr>
                    <a:solidFill>
                      <a:schemeClr val="accent3">
                        <a:lumMod val="20000"/>
                        <a:lumOff val="80000"/>
                      </a:schemeClr>
                    </a:solidFill>
                  </a:tcPr>
                </a:tc>
                <a:tc>
                  <a:txBody>
                    <a:bodyPr/>
                    <a:lstStyle/>
                    <a:p>
                      <a:r>
                        <a:rPr lang="en-US" sz="1400" dirty="0"/>
                        <a:t>50</a:t>
                      </a:r>
                    </a:p>
                  </a:txBody>
                  <a:tcPr>
                    <a:solidFill>
                      <a:schemeClr val="accent3">
                        <a:lumMod val="20000"/>
                        <a:lumOff val="80000"/>
                      </a:schemeClr>
                    </a:solidFill>
                  </a:tcPr>
                </a:tc>
                <a:extLst>
                  <a:ext uri="{0D108BD9-81ED-4DB2-BD59-A6C34878D82A}">
                    <a16:rowId xmlns:a16="http://schemas.microsoft.com/office/drawing/2014/main" val="136667101"/>
                  </a:ext>
                </a:extLst>
              </a:tr>
              <a:tr h="471803">
                <a:tc>
                  <a:txBody>
                    <a:bodyPr/>
                    <a:lstStyle/>
                    <a:p>
                      <a:r>
                        <a:rPr lang="en-US" sz="1400" dirty="0"/>
                        <a:t>Metabolic subsystems</a:t>
                      </a:r>
                    </a:p>
                  </a:txBody>
                  <a:tcPr>
                    <a:solidFill>
                      <a:schemeClr val="accent3">
                        <a:lumMod val="20000"/>
                        <a:lumOff val="80000"/>
                      </a:schemeClr>
                    </a:solidFill>
                  </a:tcPr>
                </a:tc>
                <a:tc>
                  <a:txBody>
                    <a:bodyPr/>
                    <a:lstStyle/>
                    <a:p>
                      <a:r>
                        <a:rPr lang="en-US" sz="1400" dirty="0"/>
                        <a:t>Genome-scale metabolic pathways derived from Human Metabolic Reaction Database (Human GEM)</a:t>
                      </a:r>
                    </a:p>
                  </a:txBody>
                  <a:tcPr>
                    <a:solidFill>
                      <a:schemeClr val="accent3">
                        <a:lumMod val="20000"/>
                        <a:lumOff val="80000"/>
                      </a:schemeClr>
                    </a:solidFill>
                  </a:tcPr>
                </a:tc>
                <a:tc>
                  <a:txBody>
                    <a:bodyPr/>
                    <a:lstStyle/>
                    <a:p>
                      <a:r>
                        <a:rPr lang="en-US" sz="1400" dirty="0"/>
                        <a:t>137</a:t>
                      </a:r>
                    </a:p>
                  </a:txBody>
                  <a:tcPr>
                    <a:solidFill>
                      <a:schemeClr val="accent3">
                        <a:lumMod val="20000"/>
                        <a:lumOff val="80000"/>
                      </a:schemeClr>
                    </a:solidFill>
                  </a:tcPr>
                </a:tc>
                <a:extLst>
                  <a:ext uri="{0D108BD9-81ED-4DB2-BD59-A6C34878D82A}">
                    <a16:rowId xmlns:a16="http://schemas.microsoft.com/office/drawing/2014/main" val="913967238"/>
                  </a:ext>
                </a:extLst>
              </a:tr>
              <a:tr h="471803">
                <a:tc>
                  <a:txBody>
                    <a:bodyPr/>
                    <a:lstStyle/>
                    <a:p>
                      <a:r>
                        <a:rPr lang="en-US" sz="1400" dirty="0"/>
                        <a:t>Cytokines and cytokine receptors</a:t>
                      </a:r>
                    </a:p>
                  </a:txBody>
                  <a:tcPr>
                    <a:solidFill>
                      <a:schemeClr val="accent3">
                        <a:lumMod val="20000"/>
                        <a:lumOff val="80000"/>
                      </a:schemeClr>
                    </a:solidFill>
                  </a:tcPr>
                </a:tc>
                <a:tc>
                  <a:txBody>
                    <a:bodyPr/>
                    <a:lstStyle/>
                    <a:p>
                      <a:r>
                        <a:rPr lang="en-US" sz="1400" dirty="0"/>
                        <a:t>Our cytokine network</a:t>
                      </a:r>
                    </a:p>
                  </a:txBody>
                  <a:tcPr>
                    <a:solidFill>
                      <a:schemeClr val="accent3">
                        <a:lumMod val="20000"/>
                        <a:lumOff val="80000"/>
                      </a:schemeClr>
                    </a:solidFill>
                  </a:tcPr>
                </a:tc>
                <a:tc>
                  <a:txBody>
                    <a:bodyPr/>
                    <a:lstStyle/>
                    <a:p>
                      <a:r>
                        <a:rPr lang="en-US" sz="1400" dirty="0"/>
                        <a:t>3</a:t>
                      </a:r>
                    </a:p>
                  </a:txBody>
                  <a:tcPr>
                    <a:solidFill>
                      <a:schemeClr val="accent3">
                        <a:lumMod val="20000"/>
                        <a:lumOff val="80000"/>
                      </a:schemeClr>
                    </a:solidFill>
                  </a:tcPr>
                </a:tc>
                <a:extLst>
                  <a:ext uri="{0D108BD9-81ED-4DB2-BD59-A6C34878D82A}">
                    <a16:rowId xmlns:a16="http://schemas.microsoft.com/office/drawing/2014/main" val="3127245923"/>
                  </a:ext>
                </a:extLst>
              </a:tr>
              <a:tr h="471803">
                <a:tc>
                  <a:txBody>
                    <a:bodyPr/>
                    <a:lstStyle/>
                    <a:p>
                      <a:r>
                        <a:rPr lang="en-US" sz="1400" dirty="0"/>
                        <a:t>Drug targets</a:t>
                      </a:r>
                    </a:p>
                  </a:txBody>
                  <a:tcPr>
                    <a:solidFill>
                      <a:schemeClr val="tx2">
                        <a:lumMod val="90000"/>
                      </a:schemeClr>
                    </a:solidFill>
                  </a:tcPr>
                </a:tc>
                <a:tc>
                  <a:txBody>
                    <a:bodyPr/>
                    <a:lstStyle/>
                    <a:p>
                      <a:r>
                        <a:rPr lang="en-US" sz="1400" dirty="0" err="1"/>
                        <a:t>DrugBank</a:t>
                      </a:r>
                      <a:r>
                        <a:rPr lang="en-US" sz="1400" dirty="0"/>
                        <a:t> gene targets</a:t>
                      </a:r>
                    </a:p>
                  </a:txBody>
                  <a:tcPr>
                    <a:solidFill>
                      <a:schemeClr val="tx2">
                        <a:lumMod val="90000"/>
                      </a:schemeClr>
                    </a:solidFill>
                  </a:tcPr>
                </a:tc>
                <a:tc>
                  <a:txBody>
                    <a:bodyPr/>
                    <a:lstStyle/>
                    <a:p>
                      <a:r>
                        <a:rPr lang="en-US" sz="1400" dirty="0"/>
                        <a:t>13</a:t>
                      </a:r>
                    </a:p>
                  </a:txBody>
                  <a:tcPr>
                    <a:solidFill>
                      <a:schemeClr val="tx2">
                        <a:lumMod val="90000"/>
                      </a:schemeClr>
                    </a:solidFill>
                  </a:tcPr>
                </a:tc>
                <a:extLst>
                  <a:ext uri="{0D108BD9-81ED-4DB2-BD59-A6C34878D82A}">
                    <a16:rowId xmlns:a16="http://schemas.microsoft.com/office/drawing/2014/main" val="2601922143"/>
                  </a:ext>
                </a:extLst>
              </a:tr>
              <a:tr h="669034">
                <a:tc>
                  <a:txBody>
                    <a:bodyPr/>
                    <a:lstStyle/>
                    <a:p>
                      <a:r>
                        <a:rPr lang="en-US" sz="1400" dirty="0"/>
                        <a:t>NASH genes</a:t>
                      </a:r>
                    </a:p>
                  </a:txBody>
                  <a:tcPr>
                    <a:solidFill>
                      <a:schemeClr val="accent1">
                        <a:lumMod val="40000"/>
                        <a:lumOff val="60000"/>
                      </a:schemeClr>
                    </a:solidFill>
                  </a:tcPr>
                </a:tc>
                <a:tc>
                  <a:txBody>
                    <a:bodyPr/>
                    <a:lstStyle/>
                    <a:p>
                      <a:r>
                        <a:rPr lang="en-US" sz="1400" dirty="0" err="1"/>
                        <a:t>DisGeNET</a:t>
                      </a:r>
                      <a:r>
                        <a:rPr lang="en-US" sz="1400" dirty="0"/>
                        <a:t> curated list of </a:t>
                      </a:r>
                      <a:r>
                        <a:rPr lang="en-US" sz="1400" b="0" i="0" u="none" strike="noStrike" kern="1200" dirty="0">
                          <a:solidFill>
                            <a:schemeClr val="dk1"/>
                          </a:solidFill>
                          <a:effectLst/>
                          <a:latin typeface="+mn-lt"/>
                          <a:ea typeface="+mn-ea"/>
                          <a:cs typeface="+mn-cs"/>
                        </a:rPr>
                        <a:t>gene-disease associations from UNIPROT, CGI, </a:t>
                      </a:r>
                      <a:r>
                        <a:rPr lang="en-US" sz="1400" b="0" i="0" u="none" strike="noStrike" kern="1200" dirty="0" err="1">
                          <a:solidFill>
                            <a:schemeClr val="dk1"/>
                          </a:solidFill>
                          <a:effectLst/>
                          <a:latin typeface="+mn-lt"/>
                          <a:ea typeface="+mn-ea"/>
                          <a:cs typeface="+mn-cs"/>
                        </a:rPr>
                        <a:t>ClinGen</a:t>
                      </a:r>
                      <a:r>
                        <a:rPr lang="en-US" sz="1400" b="0" i="0" u="none" strike="noStrike" kern="1200" dirty="0">
                          <a:solidFill>
                            <a:schemeClr val="dk1"/>
                          </a:solidFill>
                          <a:effectLst/>
                          <a:latin typeface="+mn-lt"/>
                          <a:ea typeface="+mn-ea"/>
                          <a:cs typeface="+mn-cs"/>
                        </a:rPr>
                        <a:t>, Genomics England, CTD (human subset), </a:t>
                      </a:r>
                      <a:r>
                        <a:rPr lang="en-US" sz="1400" b="0" i="0" u="none" strike="noStrike" kern="1200" dirty="0" err="1">
                          <a:solidFill>
                            <a:schemeClr val="dk1"/>
                          </a:solidFill>
                          <a:effectLst/>
                          <a:latin typeface="+mn-lt"/>
                          <a:ea typeface="+mn-ea"/>
                          <a:cs typeface="+mn-cs"/>
                        </a:rPr>
                        <a:t>PsyGeNET</a:t>
                      </a:r>
                      <a:r>
                        <a:rPr lang="en-US" sz="1400" b="0" i="0" u="none" strike="noStrike" kern="1200" dirty="0">
                          <a:solidFill>
                            <a:schemeClr val="dk1"/>
                          </a:solidFill>
                          <a:effectLst/>
                          <a:latin typeface="+mn-lt"/>
                          <a:ea typeface="+mn-ea"/>
                          <a:cs typeface="+mn-cs"/>
                        </a:rPr>
                        <a:t>, and </a:t>
                      </a:r>
                      <a:r>
                        <a:rPr lang="en-US" sz="1400" b="0" i="0" u="none" strike="noStrike" kern="1200" dirty="0" err="1">
                          <a:solidFill>
                            <a:schemeClr val="dk1"/>
                          </a:solidFill>
                          <a:effectLst/>
                          <a:latin typeface="+mn-lt"/>
                          <a:ea typeface="+mn-ea"/>
                          <a:cs typeface="+mn-cs"/>
                        </a:rPr>
                        <a:t>Orphanet</a:t>
                      </a:r>
                      <a:endParaRPr lang="en-US" sz="1400" dirty="0"/>
                    </a:p>
                  </a:txBody>
                  <a:tcPr>
                    <a:solidFill>
                      <a:schemeClr val="accent1">
                        <a:lumMod val="40000"/>
                        <a:lumOff val="60000"/>
                      </a:schemeClr>
                    </a:solidFill>
                  </a:tcPr>
                </a:tc>
                <a:tc>
                  <a:txBody>
                    <a:bodyPr/>
                    <a:lstStyle/>
                    <a:p>
                      <a:r>
                        <a:rPr lang="en-US" sz="1400" dirty="0"/>
                        <a:t>1 (70 genes)</a:t>
                      </a:r>
                    </a:p>
                  </a:txBody>
                  <a:tcPr>
                    <a:solidFill>
                      <a:schemeClr val="accent1">
                        <a:lumMod val="40000"/>
                        <a:lumOff val="60000"/>
                      </a:schemeClr>
                    </a:solidFill>
                  </a:tcPr>
                </a:tc>
                <a:extLst>
                  <a:ext uri="{0D108BD9-81ED-4DB2-BD59-A6C34878D82A}">
                    <a16:rowId xmlns:a16="http://schemas.microsoft.com/office/drawing/2014/main" val="236507259"/>
                  </a:ext>
                </a:extLst>
              </a:tr>
            </a:tbl>
          </a:graphicData>
        </a:graphic>
      </p:graphicFrame>
    </p:spTree>
    <p:extLst>
      <p:ext uri="{BB962C8B-B14F-4D97-AF65-F5344CB8AC3E}">
        <p14:creationId xmlns:p14="http://schemas.microsoft.com/office/powerpoint/2010/main" val="2506530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3C2D-FC2C-C342-8BD2-69BADF0EE9FA}"/>
              </a:ext>
            </a:extLst>
          </p:cNvPr>
          <p:cNvSpPr>
            <a:spLocks noGrp="1"/>
          </p:cNvSpPr>
          <p:nvPr>
            <p:ph type="title"/>
          </p:nvPr>
        </p:nvSpPr>
        <p:spPr/>
        <p:txBody>
          <a:bodyPr/>
          <a:lstStyle/>
          <a:p>
            <a:r>
              <a:rPr lang="en-US" dirty="0"/>
              <a:t>Collaboration with </a:t>
            </a:r>
            <a:r>
              <a:rPr lang="en-US" dirty="0" err="1"/>
              <a:t>Svensson</a:t>
            </a:r>
            <a:r>
              <a:rPr lang="en-US" dirty="0"/>
              <a:t> Lab: Validation data</a:t>
            </a:r>
          </a:p>
        </p:txBody>
      </p:sp>
      <p:sp>
        <p:nvSpPr>
          <p:cNvPr id="3" name="Content Placeholder 2">
            <a:extLst>
              <a:ext uri="{FF2B5EF4-FFF2-40B4-BE49-F238E27FC236}">
                <a16:creationId xmlns:a16="http://schemas.microsoft.com/office/drawing/2014/main" id="{811B31AB-C029-904D-9339-60DD90DE94B6}"/>
              </a:ext>
            </a:extLst>
          </p:cNvPr>
          <p:cNvSpPr>
            <a:spLocks noGrp="1"/>
          </p:cNvSpPr>
          <p:nvPr>
            <p:ph sz="quarter" idx="10"/>
          </p:nvPr>
        </p:nvSpPr>
        <p:spPr/>
        <p:txBody>
          <a:bodyPr>
            <a:normAutofit lnSpcReduction="10000"/>
          </a:bodyPr>
          <a:lstStyle/>
          <a:p>
            <a:pPr>
              <a:buFontTx/>
              <a:buChar char="-"/>
            </a:pPr>
            <a:r>
              <a:rPr lang="en-US" dirty="0"/>
              <a:t>200 genes identified by </a:t>
            </a:r>
            <a:r>
              <a:rPr lang="en-US" dirty="0" err="1"/>
              <a:t>scRNA</a:t>
            </a:r>
            <a:r>
              <a:rPr lang="en-US" dirty="0"/>
              <a:t> sequencing of liver cells from diet-induced NASH mice with established steatosis, fibrosis, and increased ALT levels</a:t>
            </a:r>
          </a:p>
          <a:p>
            <a:pPr marL="0" indent="0"/>
            <a:endParaRPr lang="en-US" dirty="0"/>
          </a:p>
          <a:p>
            <a:pPr marL="0" indent="0"/>
            <a:r>
              <a:rPr lang="en-US" dirty="0"/>
              <a:t>Overlap with our genes:</a:t>
            </a:r>
          </a:p>
          <a:p>
            <a:pPr marL="285750" indent="-285750">
              <a:buFontTx/>
              <a:buChar char="-"/>
            </a:pPr>
            <a:r>
              <a:rPr lang="en-US" dirty="0"/>
              <a:t>139 of these genes are in our set of embedded genes</a:t>
            </a:r>
          </a:p>
          <a:p>
            <a:pPr marL="285750" indent="-285750">
              <a:buFontTx/>
              <a:buChar char="-"/>
            </a:pPr>
            <a:r>
              <a:rPr lang="en-US" dirty="0"/>
              <a:t>5 of those are in our set of 70 known NASH genes</a:t>
            </a:r>
          </a:p>
          <a:p>
            <a:pPr marL="512763" lvl="2" indent="-285750">
              <a:buFontTx/>
              <a:buChar char="-"/>
            </a:pPr>
            <a:r>
              <a:rPr lang="en-US" dirty="0"/>
              <a:t>ALDH1A1</a:t>
            </a:r>
          </a:p>
          <a:p>
            <a:pPr marL="512763" lvl="2" indent="-285750">
              <a:buFontTx/>
              <a:buChar char="-"/>
            </a:pPr>
            <a:r>
              <a:rPr lang="en-US" dirty="0"/>
              <a:t>CAT</a:t>
            </a:r>
          </a:p>
          <a:p>
            <a:pPr marL="512763" lvl="2" indent="-285750">
              <a:buFontTx/>
              <a:buChar char="-"/>
            </a:pPr>
            <a:r>
              <a:rPr lang="en-US" dirty="0"/>
              <a:t>CYP2E1</a:t>
            </a:r>
          </a:p>
          <a:p>
            <a:pPr marL="512763" lvl="2" indent="-285750">
              <a:buFontTx/>
              <a:buChar char="-"/>
            </a:pPr>
            <a:r>
              <a:rPr lang="en-US" dirty="0"/>
              <a:t>F2</a:t>
            </a:r>
          </a:p>
          <a:p>
            <a:pPr marL="512763" lvl="2" indent="-285750">
              <a:buFontTx/>
              <a:buChar char="-"/>
            </a:pPr>
            <a:r>
              <a:rPr lang="en-US" dirty="0"/>
              <a:t>XBP1</a:t>
            </a:r>
          </a:p>
          <a:p>
            <a:pPr marL="285750" indent="-285750">
              <a:buFontTx/>
              <a:buChar char="-"/>
            </a:pPr>
            <a:endParaRPr lang="en-US" dirty="0"/>
          </a:p>
          <a:p>
            <a:pPr>
              <a:buFontTx/>
              <a:buChar char="-"/>
            </a:pPr>
            <a:endParaRPr lang="en-US" dirty="0"/>
          </a:p>
        </p:txBody>
      </p:sp>
    </p:spTree>
    <p:extLst>
      <p:ext uri="{BB962C8B-B14F-4D97-AF65-F5344CB8AC3E}">
        <p14:creationId xmlns:p14="http://schemas.microsoft.com/office/powerpoint/2010/main" val="967579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84C8-88F3-E549-9057-0E01076F9255}"/>
              </a:ext>
            </a:extLst>
          </p:cNvPr>
          <p:cNvSpPr>
            <a:spLocks noGrp="1"/>
          </p:cNvSpPr>
          <p:nvPr>
            <p:ph type="title"/>
          </p:nvPr>
        </p:nvSpPr>
        <p:spPr/>
        <p:txBody>
          <a:bodyPr/>
          <a:lstStyle/>
          <a:p>
            <a:r>
              <a:rPr lang="en-US" dirty="0"/>
              <a:t>Goal: Model to predict NASH genes</a:t>
            </a:r>
          </a:p>
        </p:txBody>
      </p:sp>
      <p:sp>
        <p:nvSpPr>
          <p:cNvPr id="3" name="Content Placeholder 2">
            <a:extLst>
              <a:ext uri="{FF2B5EF4-FFF2-40B4-BE49-F238E27FC236}">
                <a16:creationId xmlns:a16="http://schemas.microsoft.com/office/drawing/2014/main" id="{FBB5AAF6-6EA3-5C4C-BFB0-CCB6C0DD41FE}"/>
              </a:ext>
            </a:extLst>
          </p:cNvPr>
          <p:cNvSpPr>
            <a:spLocks noGrp="1"/>
          </p:cNvSpPr>
          <p:nvPr>
            <p:ph sz="quarter" idx="10"/>
          </p:nvPr>
        </p:nvSpPr>
        <p:spPr/>
        <p:txBody>
          <a:bodyPr>
            <a:normAutofit fontScale="92500" lnSpcReduction="20000"/>
          </a:bodyPr>
          <a:lstStyle/>
          <a:p>
            <a:pPr marL="0" indent="0"/>
            <a:r>
              <a:rPr lang="en-US" dirty="0"/>
              <a:t>Initial model:</a:t>
            </a:r>
          </a:p>
          <a:p>
            <a:pPr marL="285750" indent="-285750">
              <a:buFontTx/>
              <a:buChar char="-"/>
            </a:pPr>
            <a:r>
              <a:rPr lang="en-US" dirty="0"/>
              <a:t>Score genes by cosine similarity to summed NASH vector</a:t>
            </a:r>
          </a:p>
          <a:p>
            <a:pPr marL="0" indent="0"/>
            <a:endParaRPr lang="en-US" dirty="0"/>
          </a:p>
          <a:p>
            <a:pPr marL="0" indent="0"/>
            <a:r>
              <a:rPr lang="en-US" dirty="0"/>
              <a:t>Refined models:</a:t>
            </a:r>
          </a:p>
          <a:p>
            <a:pPr>
              <a:buFontTx/>
              <a:buChar char="-"/>
            </a:pPr>
            <a:r>
              <a:rPr lang="en-US" dirty="0"/>
              <a:t>Linear SVM classifier with random </a:t>
            </a:r>
            <a:r>
              <a:rPr lang="en-US" dirty="0" err="1"/>
              <a:t>undersampling</a:t>
            </a:r>
            <a:endParaRPr lang="en-US" dirty="0"/>
          </a:p>
          <a:p>
            <a:pPr>
              <a:buFontTx/>
              <a:buChar char="-"/>
            </a:pPr>
            <a:r>
              <a:rPr lang="en-US" dirty="0"/>
              <a:t>Positive class = curated list of 70 NASH genes</a:t>
            </a:r>
          </a:p>
          <a:p>
            <a:pPr>
              <a:buFontTx/>
              <a:buChar char="-"/>
            </a:pPr>
            <a:r>
              <a:rPr lang="en-US" dirty="0"/>
              <a:t>Negative class = 14,634 other embedded genes</a:t>
            </a:r>
          </a:p>
          <a:p>
            <a:pPr marL="0" indent="0"/>
            <a:endParaRPr lang="en-US" dirty="0"/>
          </a:p>
          <a:p>
            <a:pPr marL="0" indent="0"/>
            <a:r>
              <a:rPr lang="en-US" dirty="0"/>
              <a:t>	Model 1 </a:t>
            </a:r>
          </a:p>
          <a:p>
            <a:pPr marL="0" indent="0"/>
            <a:r>
              <a:rPr lang="en-US" dirty="0"/>
              <a:t>		Features = gene embeddings (64 dimensions)</a:t>
            </a:r>
          </a:p>
          <a:p>
            <a:pPr marL="0" indent="0"/>
            <a:r>
              <a:rPr lang="en-US" dirty="0">
                <a:solidFill>
                  <a:schemeClr val="tx1"/>
                </a:solidFill>
              </a:rPr>
              <a:t>	Model 2:</a:t>
            </a:r>
          </a:p>
          <a:p>
            <a:pPr marL="0" indent="0"/>
            <a:r>
              <a:rPr lang="en-US" dirty="0">
                <a:solidFill>
                  <a:schemeClr val="tx1"/>
                </a:solidFill>
              </a:rPr>
              <a:t>		Features = module similarity scores (237 dimensions)</a:t>
            </a:r>
          </a:p>
          <a:p>
            <a:pPr marL="1317625" lvl="4" indent="-285750">
              <a:buFont typeface="Arial" panose="020B0604020202020204" pitchFamily="34" charset="0"/>
              <a:buChar char="•"/>
            </a:pPr>
            <a:r>
              <a:rPr lang="en-US" dirty="0">
                <a:solidFill>
                  <a:schemeClr val="tx1"/>
                </a:solidFill>
              </a:rPr>
              <a:t>Module similarity score: cosine similarity of gene embedding to summed module vector</a:t>
            </a:r>
          </a:p>
          <a:p>
            <a:pPr marL="973137" lvl="3" indent="-285750">
              <a:buFont typeface="Arial" panose="020B0604020202020204" pitchFamily="34" charset="0"/>
              <a:buChar char="•"/>
            </a:pPr>
            <a:endParaRPr lang="en-US" dirty="0">
              <a:solidFill>
                <a:schemeClr val="tx1"/>
              </a:solidFill>
            </a:endParaRPr>
          </a:p>
          <a:p>
            <a:pPr marL="687388" lvl="2" indent="-342900">
              <a:buAutoNum type="arabicParenR"/>
            </a:pPr>
            <a:endParaRPr lang="en-US" dirty="0"/>
          </a:p>
          <a:p>
            <a:pPr lvl="2">
              <a:buFontTx/>
              <a:buChar char="-"/>
            </a:pPr>
            <a:endParaRPr lang="en-US" dirty="0"/>
          </a:p>
          <a:p>
            <a:pPr>
              <a:buFontTx/>
              <a:buChar char="-"/>
            </a:pPr>
            <a:endParaRPr lang="en-US" dirty="0"/>
          </a:p>
        </p:txBody>
      </p:sp>
    </p:spTree>
    <p:extLst>
      <p:ext uri="{BB962C8B-B14F-4D97-AF65-F5344CB8AC3E}">
        <p14:creationId xmlns:p14="http://schemas.microsoft.com/office/powerpoint/2010/main" val="1945618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84C8-88F3-E549-9057-0E01076F9255}"/>
              </a:ext>
            </a:extLst>
          </p:cNvPr>
          <p:cNvSpPr>
            <a:spLocks noGrp="1"/>
          </p:cNvSpPr>
          <p:nvPr>
            <p:ph type="title"/>
          </p:nvPr>
        </p:nvSpPr>
        <p:spPr/>
        <p:txBody>
          <a:bodyPr/>
          <a:lstStyle/>
          <a:p>
            <a:r>
              <a:rPr lang="en-US" dirty="0"/>
              <a:t>Goal: Model to predict NASH genes</a:t>
            </a:r>
          </a:p>
        </p:txBody>
      </p:sp>
      <p:sp>
        <p:nvSpPr>
          <p:cNvPr id="3" name="Content Placeholder 2">
            <a:extLst>
              <a:ext uri="{FF2B5EF4-FFF2-40B4-BE49-F238E27FC236}">
                <a16:creationId xmlns:a16="http://schemas.microsoft.com/office/drawing/2014/main" id="{FBB5AAF6-6EA3-5C4C-BFB0-CCB6C0DD41FE}"/>
              </a:ext>
            </a:extLst>
          </p:cNvPr>
          <p:cNvSpPr>
            <a:spLocks noGrp="1"/>
          </p:cNvSpPr>
          <p:nvPr>
            <p:ph sz="quarter" idx="10"/>
          </p:nvPr>
        </p:nvSpPr>
        <p:spPr/>
        <p:txBody>
          <a:bodyPr>
            <a:normAutofit fontScale="92500" lnSpcReduction="20000"/>
          </a:bodyPr>
          <a:lstStyle/>
          <a:p>
            <a:pPr marL="0" indent="0"/>
            <a:r>
              <a:rPr lang="en-US" b="1" dirty="0"/>
              <a:t>Initial model:</a:t>
            </a:r>
          </a:p>
          <a:p>
            <a:pPr marL="285750" indent="-285750">
              <a:buFontTx/>
              <a:buChar char="-"/>
            </a:pPr>
            <a:r>
              <a:rPr lang="en-US" dirty="0"/>
              <a:t>Score genes by cosine similarity to summed NASH vector</a:t>
            </a:r>
          </a:p>
          <a:p>
            <a:pPr marL="0" indent="0"/>
            <a:endParaRPr lang="en-US" dirty="0"/>
          </a:p>
          <a:p>
            <a:pPr marL="0" indent="0"/>
            <a:r>
              <a:rPr lang="en-US" dirty="0"/>
              <a:t>Refined models:</a:t>
            </a:r>
          </a:p>
          <a:p>
            <a:pPr>
              <a:buFontTx/>
              <a:buChar char="-"/>
            </a:pPr>
            <a:r>
              <a:rPr lang="en-US" dirty="0"/>
              <a:t>Linear SVM classifier with random </a:t>
            </a:r>
            <a:r>
              <a:rPr lang="en-US" dirty="0" err="1"/>
              <a:t>undersampling</a:t>
            </a:r>
            <a:endParaRPr lang="en-US" dirty="0"/>
          </a:p>
          <a:p>
            <a:pPr>
              <a:buFontTx/>
              <a:buChar char="-"/>
            </a:pPr>
            <a:r>
              <a:rPr lang="en-US" dirty="0"/>
              <a:t>Positive class = curated list of 70 NASH genes</a:t>
            </a:r>
          </a:p>
          <a:p>
            <a:pPr>
              <a:buFontTx/>
              <a:buChar char="-"/>
            </a:pPr>
            <a:r>
              <a:rPr lang="en-US" dirty="0"/>
              <a:t>Negative class = 14,634 other embedded genes</a:t>
            </a:r>
          </a:p>
          <a:p>
            <a:pPr marL="0" indent="0"/>
            <a:endParaRPr lang="en-US" dirty="0"/>
          </a:p>
          <a:p>
            <a:pPr marL="0" indent="0"/>
            <a:r>
              <a:rPr lang="en-US" dirty="0"/>
              <a:t>	Model 1 </a:t>
            </a:r>
          </a:p>
          <a:p>
            <a:pPr marL="0" indent="0"/>
            <a:r>
              <a:rPr lang="en-US" dirty="0"/>
              <a:t>		Features = gene embeddings (64 dimensions)</a:t>
            </a:r>
          </a:p>
          <a:p>
            <a:pPr marL="0" indent="0"/>
            <a:r>
              <a:rPr lang="en-US" dirty="0">
                <a:solidFill>
                  <a:schemeClr val="tx1"/>
                </a:solidFill>
              </a:rPr>
              <a:t>	Model 2:</a:t>
            </a:r>
          </a:p>
          <a:p>
            <a:pPr marL="0" indent="0"/>
            <a:r>
              <a:rPr lang="en-US" dirty="0">
                <a:solidFill>
                  <a:schemeClr val="tx1"/>
                </a:solidFill>
              </a:rPr>
              <a:t>		Features = module similarity scores (237 dimensions)</a:t>
            </a:r>
          </a:p>
          <a:p>
            <a:pPr marL="1317625" lvl="4" indent="-285750">
              <a:buFont typeface="Arial" panose="020B0604020202020204" pitchFamily="34" charset="0"/>
              <a:buChar char="•"/>
            </a:pPr>
            <a:r>
              <a:rPr lang="en-US" dirty="0">
                <a:solidFill>
                  <a:schemeClr val="tx1"/>
                </a:solidFill>
              </a:rPr>
              <a:t>Module similarity score: cosine similarity of gene embedding to summed module vector</a:t>
            </a:r>
          </a:p>
          <a:p>
            <a:pPr marL="973137" lvl="3" indent="-285750">
              <a:buFont typeface="Arial" panose="020B0604020202020204" pitchFamily="34" charset="0"/>
              <a:buChar char="•"/>
            </a:pPr>
            <a:endParaRPr lang="en-US" dirty="0">
              <a:solidFill>
                <a:schemeClr val="tx1"/>
              </a:solidFill>
            </a:endParaRPr>
          </a:p>
          <a:p>
            <a:pPr marL="687388" lvl="2" indent="-342900">
              <a:buAutoNum type="arabicParenR"/>
            </a:pPr>
            <a:endParaRPr lang="en-US" dirty="0"/>
          </a:p>
          <a:p>
            <a:pPr lvl="2">
              <a:buFontTx/>
              <a:buChar char="-"/>
            </a:pPr>
            <a:endParaRPr lang="en-US" dirty="0"/>
          </a:p>
          <a:p>
            <a:pPr>
              <a:buFontTx/>
              <a:buChar char="-"/>
            </a:pPr>
            <a:endParaRPr lang="en-US" dirty="0"/>
          </a:p>
        </p:txBody>
      </p:sp>
    </p:spTree>
    <p:extLst>
      <p:ext uri="{BB962C8B-B14F-4D97-AF65-F5344CB8AC3E}">
        <p14:creationId xmlns:p14="http://schemas.microsoft.com/office/powerpoint/2010/main" val="1674969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77C69-BEE2-7641-B576-99BAF44DFCC3}"/>
              </a:ext>
            </a:extLst>
          </p:cNvPr>
          <p:cNvSpPr>
            <a:spLocks noGrp="1"/>
          </p:cNvSpPr>
          <p:nvPr>
            <p:ph type="title"/>
          </p:nvPr>
        </p:nvSpPr>
        <p:spPr/>
        <p:txBody>
          <a:bodyPr/>
          <a:lstStyle/>
          <a:p>
            <a:r>
              <a:rPr lang="en-US" dirty="0"/>
              <a:t>Initial model: Similarity score to NASH vector</a:t>
            </a:r>
          </a:p>
        </p:txBody>
      </p:sp>
      <p:sp>
        <p:nvSpPr>
          <p:cNvPr id="3" name="Content Placeholder 2">
            <a:extLst>
              <a:ext uri="{FF2B5EF4-FFF2-40B4-BE49-F238E27FC236}">
                <a16:creationId xmlns:a16="http://schemas.microsoft.com/office/drawing/2014/main" id="{753D445D-B55C-8A44-86EF-765AACEA715E}"/>
              </a:ext>
            </a:extLst>
          </p:cNvPr>
          <p:cNvSpPr>
            <a:spLocks noGrp="1"/>
          </p:cNvSpPr>
          <p:nvPr>
            <p:ph sz="quarter" idx="10"/>
          </p:nvPr>
        </p:nvSpPr>
        <p:spPr>
          <a:xfrm>
            <a:off x="2681785" y="4013244"/>
            <a:ext cx="3616323" cy="3759042"/>
          </a:xfrm>
        </p:spPr>
        <p:txBody>
          <a:bodyPr/>
          <a:lstStyle/>
          <a:p>
            <a:r>
              <a:rPr lang="en-US" dirty="0"/>
              <a:t>Pearson correlation: 0.222, p = .01</a:t>
            </a:r>
          </a:p>
          <a:p>
            <a:endParaRPr lang="en-US" dirty="0"/>
          </a:p>
        </p:txBody>
      </p:sp>
      <p:pic>
        <p:nvPicPr>
          <p:cNvPr id="6" name="Picture 5" descr="Chart, scatter chart&#10;&#10;Description automatically generated">
            <a:extLst>
              <a:ext uri="{FF2B5EF4-FFF2-40B4-BE49-F238E27FC236}">
                <a16:creationId xmlns:a16="http://schemas.microsoft.com/office/drawing/2014/main" id="{04EF6849-7D73-294C-A722-04A387332D6C}"/>
              </a:ext>
            </a:extLst>
          </p:cNvPr>
          <p:cNvPicPr>
            <a:picLocks noChangeAspect="1"/>
          </p:cNvPicPr>
          <p:nvPr/>
        </p:nvPicPr>
        <p:blipFill>
          <a:blip r:embed="rId2"/>
          <a:stretch>
            <a:fillRect/>
          </a:stretch>
        </p:blipFill>
        <p:spPr>
          <a:xfrm>
            <a:off x="2527189" y="1280106"/>
            <a:ext cx="3925517" cy="2617011"/>
          </a:xfrm>
          <a:prstGeom prst="rect">
            <a:avLst/>
          </a:prstGeom>
        </p:spPr>
      </p:pic>
      <p:sp>
        <p:nvSpPr>
          <p:cNvPr id="9" name="TextBox 8">
            <a:extLst>
              <a:ext uri="{FF2B5EF4-FFF2-40B4-BE49-F238E27FC236}">
                <a16:creationId xmlns:a16="http://schemas.microsoft.com/office/drawing/2014/main" id="{3BCCE912-6A7D-A040-8A66-8F37F427048A}"/>
              </a:ext>
            </a:extLst>
          </p:cNvPr>
          <p:cNvSpPr txBox="1"/>
          <p:nvPr/>
        </p:nvSpPr>
        <p:spPr>
          <a:xfrm>
            <a:off x="1161288" y="950976"/>
            <a:ext cx="6207148" cy="369332"/>
          </a:xfrm>
          <a:prstGeom prst="rect">
            <a:avLst/>
          </a:prstGeom>
          <a:noFill/>
        </p:spPr>
        <p:txBody>
          <a:bodyPr wrap="none" rtlCol="0">
            <a:spAutoFit/>
          </a:bodyPr>
          <a:lstStyle/>
          <a:p>
            <a:pPr marL="285750" indent="-285750">
              <a:buFont typeface="Arial" panose="020B0604020202020204" pitchFamily="34" charset="0"/>
              <a:buChar char="•"/>
            </a:pPr>
            <a:r>
              <a:rPr lang="en-US" dirty="0"/>
              <a:t>NASH similarity score correlates with </a:t>
            </a:r>
            <a:r>
              <a:rPr lang="en-US" dirty="0" err="1"/>
              <a:t>LogFC</a:t>
            </a:r>
            <a:r>
              <a:rPr lang="en-US" dirty="0"/>
              <a:t> in mouse genes</a:t>
            </a:r>
          </a:p>
        </p:txBody>
      </p:sp>
    </p:spTree>
    <p:extLst>
      <p:ext uri="{BB962C8B-B14F-4D97-AF65-F5344CB8AC3E}">
        <p14:creationId xmlns:p14="http://schemas.microsoft.com/office/powerpoint/2010/main" val="502461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E266-6A96-F74A-8EB4-D0395AA55E9D}"/>
              </a:ext>
            </a:extLst>
          </p:cNvPr>
          <p:cNvSpPr>
            <a:spLocks noGrp="1"/>
          </p:cNvSpPr>
          <p:nvPr>
            <p:ph type="title"/>
          </p:nvPr>
        </p:nvSpPr>
        <p:spPr>
          <a:xfrm>
            <a:off x="558224" y="199013"/>
            <a:ext cx="7707862" cy="488024"/>
          </a:xfrm>
        </p:spPr>
        <p:txBody>
          <a:bodyPr/>
          <a:lstStyle/>
          <a:p>
            <a:r>
              <a:rPr lang="en-US" dirty="0"/>
              <a:t>Initial model: ranking drug targets </a:t>
            </a:r>
          </a:p>
        </p:txBody>
      </p:sp>
      <p:sp>
        <p:nvSpPr>
          <p:cNvPr id="3" name="Content Placeholder 2">
            <a:extLst>
              <a:ext uri="{FF2B5EF4-FFF2-40B4-BE49-F238E27FC236}">
                <a16:creationId xmlns:a16="http://schemas.microsoft.com/office/drawing/2014/main" id="{93B7AB44-8F4E-7440-9DA6-B54364BC2A76}"/>
              </a:ext>
            </a:extLst>
          </p:cNvPr>
          <p:cNvSpPr>
            <a:spLocks noGrp="1"/>
          </p:cNvSpPr>
          <p:nvPr>
            <p:ph sz="quarter" idx="10"/>
          </p:nvPr>
        </p:nvSpPr>
        <p:spPr>
          <a:xfrm>
            <a:off x="655661" y="1313677"/>
            <a:ext cx="3524883" cy="892683"/>
          </a:xfrm>
        </p:spPr>
        <p:txBody>
          <a:bodyPr/>
          <a:lstStyle/>
          <a:p>
            <a:r>
              <a:rPr lang="en-US" dirty="0"/>
              <a:t>Drug targets ranked by NASH similarity score</a:t>
            </a:r>
          </a:p>
        </p:txBody>
      </p:sp>
      <p:pic>
        <p:nvPicPr>
          <p:cNvPr id="4" name="Content Placeholder 11" descr="Chart, scatter chart&#10;&#10;Description automatically generated">
            <a:extLst>
              <a:ext uri="{FF2B5EF4-FFF2-40B4-BE49-F238E27FC236}">
                <a16:creationId xmlns:a16="http://schemas.microsoft.com/office/drawing/2014/main" id="{AD23C357-11E6-8C44-8C4F-E2746C066D27}"/>
              </a:ext>
            </a:extLst>
          </p:cNvPr>
          <p:cNvPicPr>
            <a:picLocks noChangeAspect="1"/>
          </p:cNvPicPr>
          <p:nvPr/>
        </p:nvPicPr>
        <p:blipFill>
          <a:blip r:embed="rId2"/>
          <a:stretch>
            <a:fillRect/>
          </a:stretch>
        </p:blipFill>
        <p:spPr>
          <a:xfrm>
            <a:off x="5045753" y="847565"/>
            <a:ext cx="4006771" cy="2175808"/>
          </a:xfrm>
          <a:prstGeom prst="rect">
            <a:avLst/>
          </a:prstGeom>
        </p:spPr>
      </p:pic>
      <p:pic>
        <p:nvPicPr>
          <p:cNvPr id="5" name="Content Placeholder 9" descr="Chart, scatter chart&#10;&#10;Description automatically generated">
            <a:extLst>
              <a:ext uri="{FF2B5EF4-FFF2-40B4-BE49-F238E27FC236}">
                <a16:creationId xmlns:a16="http://schemas.microsoft.com/office/drawing/2014/main" id="{963C8C37-2F6A-6044-9D90-CD2235565C8A}"/>
              </a:ext>
            </a:extLst>
          </p:cNvPr>
          <p:cNvPicPr>
            <a:picLocks noChangeAspect="1"/>
          </p:cNvPicPr>
          <p:nvPr/>
        </p:nvPicPr>
        <p:blipFill>
          <a:blip r:embed="rId3"/>
          <a:stretch>
            <a:fillRect/>
          </a:stretch>
        </p:blipFill>
        <p:spPr>
          <a:xfrm>
            <a:off x="5083925" y="2967692"/>
            <a:ext cx="4006770" cy="2175808"/>
          </a:xfrm>
          <a:prstGeom prst="rect">
            <a:avLst/>
          </a:prstGeom>
        </p:spPr>
      </p:pic>
      <p:pic>
        <p:nvPicPr>
          <p:cNvPr id="6" name="Picture 5" descr="Chart, bar chart&#10;&#10;Description automatically generated">
            <a:extLst>
              <a:ext uri="{FF2B5EF4-FFF2-40B4-BE49-F238E27FC236}">
                <a16:creationId xmlns:a16="http://schemas.microsoft.com/office/drawing/2014/main" id="{369F5958-218B-A342-AE08-A018AAC8D447}"/>
              </a:ext>
            </a:extLst>
          </p:cNvPr>
          <p:cNvPicPr>
            <a:picLocks noChangeAspect="1"/>
          </p:cNvPicPr>
          <p:nvPr/>
        </p:nvPicPr>
        <p:blipFill>
          <a:blip r:embed="rId4"/>
          <a:stretch>
            <a:fillRect/>
          </a:stretch>
        </p:blipFill>
        <p:spPr>
          <a:xfrm>
            <a:off x="250631" y="1935469"/>
            <a:ext cx="3929913" cy="2619942"/>
          </a:xfrm>
          <a:prstGeom prst="rect">
            <a:avLst/>
          </a:prstGeom>
        </p:spPr>
      </p:pic>
      <p:sp>
        <p:nvSpPr>
          <p:cNvPr id="7" name="TextBox 6">
            <a:extLst>
              <a:ext uri="{FF2B5EF4-FFF2-40B4-BE49-F238E27FC236}">
                <a16:creationId xmlns:a16="http://schemas.microsoft.com/office/drawing/2014/main" id="{F5566FE6-67BD-0547-8B12-156442AFD842}"/>
              </a:ext>
            </a:extLst>
          </p:cNvPr>
          <p:cNvSpPr txBox="1"/>
          <p:nvPr/>
        </p:nvSpPr>
        <p:spPr>
          <a:xfrm>
            <a:off x="5389068" y="446359"/>
            <a:ext cx="3118161" cy="369332"/>
          </a:xfrm>
          <a:prstGeom prst="rect">
            <a:avLst/>
          </a:prstGeom>
          <a:noFill/>
        </p:spPr>
        <p:txBody>
          <a:bodyPr wrap="none" rtlCol="0">
            <a:spAutoFit/>
          </a:bodyPr>
          <a:lstStyle/>
          <a:p>
            <a:r>
              <a:rPr lang="en-US" dirty="0"/>
              <a:t>Mouse gene similarity to drugs</a:t>
            </a:r>
          </a:p>
        </p:txBody>
      </p:sp>
    </p:spTree>
    <p:extLst>
      <p:ext uri="{BB962C8B-B14F-4D97-AF65-F5344CB8AC3E}">
        <p14:creationId xmlns:p14="http://schemas.microsoft.com/office/powerpoint/2010/main" val="4049944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U_Preso_16x9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14702</TotalTime>
  <Words>2087</Words>
  <Application>Microsoft Macintosh PowerPoint</Application>
  <PresentationFormat>On-screen Show (16:9)</PresentationFormat>
  <Paragraphs>441</Paragraphs>
  <Slides>25</Slides>
  <Notes>15</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Helvetica Neue</vt:lpstr>
      <vt:lpstr>Source Sans Pro</vt:lpstr>
      <vt:lpstr>Source Sans Pro Semibold</vt:lpstr>
      <vt:lpstr>Times</vt:lpstr>
      <vt:lpstr>Wingdings</vt:lpstr>
      <vt:lpstr>SU_Preso_16x9_v6</vt:lpstr>
      <vt:lpstr>SU_Template_TopBar</vt:lpstr>
      <vt:lpstr>Network Methods to Uncover NASH Pathogenesis</vt:lpstr>
      <vt:lpstr>Goals</vt:lpstr>
      <vt:lpstr>Network Embedding and Annotation</vt:lpstr>
      <vt:lpstr>Data Sources: Gene Sets</vt:lpstr>
      <vt:lpstr>Collaboration with Svensson Lab: Validation data</vt:lpstr>
      <vt:lpstr>Goal: Model to predict NASH genes</vt:lpstr>
      <vt:lpstr>Goal: Model to predict NASH genes</vt:lpstr>
      <vt:lpstr>Initial model: Similarity score to NASH vector</vt:lpstr>
      <vt:lpstr>Initial model: ranking drug targets </vt:lpstr>
      <vt:lpstr>Goal: Model to predict NASH genes</vt:lpstr>
      <vt:lpstr>Model refinement: Module scores perform best</vt:lpstr>
      <vt:lpstr>Top 20 false positive predictions</vt:lpstr>
      <vt:lpstr>Module scores vs embeddings as features</vt:lpstr>
      <vt:lpstr>NASH mouse genes have higher predicted probabilities</vt:lpstr>
      <vt:lpstr>Predicted probability increases with LogFC</vt:lpstr>
      <vt:lpstr>Top 10 mouse gene predictions</vt:lpstr>
      <vt:lpstr>TCEA3</vt:lpstr>
      <vt:lpstr>Next Steps:</vt:lpstr>
      <vt:lpstr>Paper: node2vec + GO + SMOTE + feature selection</vt:lpstr>
      <vt:lpstr>Model benchmarking: linear SVM</vt:lpstr>
      <vt:lpstr>Positive class: 70 curated genes</vt:lpstr>
      <vt:lpstr>Top 20 features</vt:lpstr>
      <vt:lpstr>Refined model:</vt:lpstr>
      <vt:lpstr>Curated only</vt:lpstr>
      <vt:lpstr>Curated + befree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tip! Debugging in pycharm with arguments</dc:title>
  <dc:creator>Nikki Parker Taylor</dc:creator>
  <cp:lastModifiedBy>Nikki Parker Taylor</cp:lastModifiedBy>
  <cp:revision>106</cp:revision>
  <dcterms:created xsi:type="dcterms:W3CDTF">2020-12-01T01:21:05Z</dcterms:created>
  <dcterms:modified xsi:type="dcterms:W3CDTF">2021-03-10T22:28:52Z</dcterms:modified>
</cp:coreProperties>
</file>