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3"/>
  </p:notesMasterIdLst>
  <p:handoutMasterIdLst>
    <p:handoutMasterId r:id="rId24"/>
  </p:handoutMasterIdLst>
  <p:sldIdLst>
    <p:sldId id="314" r:id="rId3"/>
    <p:sldId id="393" r:id="rId4"/>
    <p:sldId id="395" r:id="rId5"/>
    <p:sldId id="394" r:id="rId6"/>
    <p:sldId id="319" r:id="rId7"/>
    <p:sldId id="396" r:id="rId8"/>
    <p:sldId id="397" r:id="rId9"/>
    <p:sldId id="400" r:id="rId10"/>
    <p:sldId id="398" r:id="rId11"/>
    <p:sldId id="399" r:id="rId12"/>
    <p:sldId id="401" r:id="rId13"/>
    <p:sldId id="402" r:id="rId14"/>
    <p:sldId id="403" r:id="rId15"/>
    <p:sldId id="406" r:id="rId16"/>
    <p:sldId id="407" r:id="rId17"/>
    <p:sldId id="408" r:id="rId18"/>
    <p:sldId id="413" r:id="rId19"/>
    <p:sldId id="409" r:id="rId20"/>
    <p:sldId id="410" r:id="rId21"/>
    <p:sldId id="412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87085"/>
  </p:normalViewPr>
  <p:slideViewPr>
    <p:cSldViewPr snapToGrid="0" snapToObjects="1">
      <p:cViewPr varScale="1">
        <p:scale>
          <a:sx n="164" d="100"/>
          <a:sy n="16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6992F-D477-7D4B-8D1A-8D2CEAD22D7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7A8AF4-ABFC-C446-8C0A-C799E73784B0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1. Data Organization</a:t>
          </a:r>
        </a:p>
      </dgm:t>
    </dgm:pt>
    <dgm:pt modelId="{6CCD4DC0-BEA0-0D4C-A599-C09A2C3EED88}" type="parTrans" cxnId="{9810C178-F6E0-4C4B-9A0F-A9D5EF77A64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8B2C55-4047-DA4D-B8D5-5114B4F0EFB4}" type="sibTrans" cxnId="{9810C178-F6E0-4C4B-9A0F-A9D5EF77A64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E075A6-76C3-524A-8C4F-A15D5E6A91E8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String PPI</a:t>
          </a:r>
        </a:p>
      </dgm:t>
    </dgm:pt>
    <dgm:pt modelId="{5CEA8BE8-D0BF-684D-9408-59CC54DCDE00}" type="parTrans" cxnId="{77177BDF-8D1F-4448-8BE3-F5883584D38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50BF21-A4F3-4645-82A0-DCEE810C7BAE}" type="sibTrans" cxnId="{77177BDF-8D1F-4448-8BE3-F5883584D38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F0B223-ECFF-6E4B-9CCD-DF16B2F97CA2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2. Feature engineering</a:t>
          </a:r>
        </a:p>
      </dgm:t>
    </dgm:pt>
    <dgm:pt modelId="{16C972FC-AD32-794C-8283-4CBD298744C6}" type="parTrans" cxnId="{21E75334-6858-5440-8EFB-18353C9015F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11709A-3375-6A42-86B1-B32CAFA461AD}" type="sibTrans" cxnId="{21E75334-6858-5440-8EFB-18353C9015F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D32E72-812F-E446-A76F-051AD389BC44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Node2vec PPI embeddings</a:t>
          </a:r>
        </a:p>
      </dgm:t>
    </dgm:pt>
    <dgm:pt modelId="{2EBE8B25-1FC2-C246-B587-AC7BB7CEE84D}" type="parTrans" cxnId="{59DE5F67-CD29-A84A-8145-9F535413E70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5B46EF-0EB7-E74C-87AC-C03FFD14BD6E}" type="sibTrans" cxnId="{59DE5F67-CD29-A84A-8145-9F535413E70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DB8F62-EA43-524E-B492-A1023E0309DC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3. Model selection</a:t>
          </a:r>
        </a:p>
      </dgm:t>
    </dgm:pt>
    <dgm:pt modelId="{F15FB1B0-7E0C-324F-8E45-399814544108}" type="parTrans" cxnId="{433FB411-6172-D040-B635-FF919C335B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58A66A-29E1-9247-8355-51B374BF1449}" type="sibTrans" cxnId="{433FB411-6172-D040-B635-FF919C335B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DFA51B-E0A5-D742-8243-087B4A299681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Resampling</a:t>
          </a:r>
        </a:p>
      </dgm:t>
    </dgm:pt>
    <dgm:pt modelId="{171AE3C6-C92E-844C-965C-F13F7653697D}" type="parTrans" cxnId="{1E4F1E11-362D-8D4C-9B4B-66DBE8020BC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03270E-34A8-4D41-9C7D-4E7AA2F816AD}" type="sibTrans" cxnId="{1E4F1E11-362D-8D4C-9B4B-66DBE8020BC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EBD28F-81BA-7D4D-96FC-FFD26E6CD0E2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Biological module gene sets</a:t>
          </a:r>
        </a:p>
      </dgm:t>
    </dgm:pt>
    <dgm:pt modelId="{D7BEF1A1-93D1-444B-96F2-418D8FD95861}" type="parTrans" cxnId="{F5A876CE-CA6C-8549-8E44-8960338BCA6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29DD55-3D4B-BB41-AA62-702A6544E8F9}" type="sibTrans" cxnId="{F5A876CE-CA6C-8549-8E44-8960338BCA6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C56F4F-19E2-1A41-96FC-A4603B54B8AB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Disease genes</a:t>
          </a:r>
        </a:p>
      </dgm:t>
    </dgm:pt>
    <dgm:pt modelId="{1ED30121-B721-A247-AE09-4B83B32E2224}" type="parTrans" cxnId="{ACD28A84-1D59-7E48-A8AA-CE7AA58E230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9EC6F-F46F-A34F-9303-0A916CBBC98A}" type="sibTrans" cxnId="{ACD28A84-1D59-7E48-A8AA-CE7AA58E230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4DB867-E007-4147-B50F-7D651ABBEC52}">
      <dgm:prSet phldrT="[Text]" custT="1"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F32F1A-1A87-E045-9951-B1BD75DE932B}" type="parTrans" cxnId="{936F8269-71A7-7048-B958-E4A058059E7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3F3A3-896D-E34D-B0B0-886D4100FF55}" type="sibTrans" cxnId="{936F8269-71A7-7048-B958-E4A058059E7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D424F5-A776-7E43-A05B-B7CE2A0174B9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Gene-module similarity scores</a:t>
          </a:r>
        </a:p>
      </dgm:t>
    </dgm:pt>
    <dgm:pt modelId="{1B88025E-A68B-6846-8997-43AB9E6C37AB}" type="parTrans" cxnId="{1315A953-B9C5-CA40-8AC0-C17F58F6DB0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3F549C-1356-9647-A68A-5A5E7069E147}" type="sibTrans" cxnId="{1315A953-B9C5-CA40-8AC0-C17F58F6DB0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D2E377-A310-E241-B606-55BEA18D5D83}">
      <dgm:prSet custT="1"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0B13A5-25C4-3944-A175-432AF59DF687}" type="parTrans" cxnId="{EFA44770-745D-6347-9857-83EA814E7E3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DAE549-6395-994E-B87E-EA60B673B46E}" type="sibTrans" cxnId="{EFA44770-745D-6347-9857-83EA814E7E3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B40316-B995-9941-8709-34AEDABA08D5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4. Gene prioritization</a:t>
          </a:r>
        </a:p>
      </dgm:t>
    </dgm:pt>
    <dgm:pt modelId="{EAD28DB4-F598-3A4F-ABFB-A8E99BED0F17}" type="parTrans" cxnId="{69A38869-7461-254F-BD94-A4C3C49CE76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49EBC1-4319-B242-9983-5DA6EA7D5DC1}" type="sibTrans" cxnId="{69A38869-7461-254F-BD94-A4C3C49CE76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809FA4-CEB0-BA40-A9F7-81AA4AE4AC60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Feature selection: ANOVA F-value</a:t>
          </a:r>
        </a:p>
      </dgm:t>
    </dgm:pt>
    <dgm:pt modelId="{675387EB-5D5C-874A-824E-B6091F91559C}" type="parTrans" cxnId="{436F86FF-D75B-CF4E-81F9-E8712DE7FDE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AE253-EFDB-C34D-804C-F78EEDFE5EC3}" type="sibTrans" cxnId="{436F86FF-D75B-CF4E-81F9-E8712DE7FDE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98B0B-B600-354C-A254-BC8B0DB7401B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10-fold cross validation</a:t>
          </a:r>
        </a:p>
      </dgm:t>
    </dgm:pt>
    <dgm:pt modelId="{48307004-CEA6-A540-AF9C-259B410E836A}" type="parTrans" cxnId="{DFFFFA90-D3C1-0E48-9EA6-CC7D84A5251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1AB6EB-8C3C-1146-AD05-D53A74EEFB6D}" type="sibTrans" cxnId="{DFFFFA90-D3C1-0E48-9EA6-CC7D84A5251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14DF67-EEFD-134C-932E-42F4CCD1FD75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Validation with NLP literature mined data, experimental data</a:t>
          </a:r>
        </a:p>
      </dgm:t>
    </dgm:pt>
    <dgm:pt modelId="{79A5BCE0-9EF3-2841-8155-35299C3D2D4F}" type="parTrans" cxnId="{86A3E491-352E-ED4F-B4C2-5789EE037A7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35695-5FE5-E14E-954E-677B6004B231}" type="sibTrans" cxnId="{86A3E491-352E-ED4F-B4C2-5789EE037A7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534F84-0B40-4E4A-AE37-2F68D60C8657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Predict probabilities</a:t>
          </a:r>
        </a:p>
      </dgm:t>
    </dgm:pt>
    <dgm:pt modelId="{5B90B9DE-D8A5-1F46-A42D-46BAC30A04DB}" type="parTrans" cxnId="{862D38FD-F8CD-BD44-85FF-1CE89D5E99C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955E3-3297-FA4F-9BF5-F0EF130EC38B}" type="sibTrans" cxnId="{862D38FD-F8CD-BD44-85FF-1CE89D5E99C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C46619-0E2E-4944-8040-ED591DF77EE9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Experimental validation</a:t>
          </a:r>
        </a:p>
      </dgm:t>
    </dgm:pt>
    <dgm:pt modelId="{FF423297-BD01-9E49-9783-960B8F19B6C6}" type="parTrans" cxnId="{EC615447-B793-2648-AF4A-4EAFD61D91B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06E836-8B12-7841-B7D3-089AE16C24B1}" type="sibTrans" cxnId="{EC615447-B793-2648-AF4A-4EAFD61D91B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985EC9-A6FB-8149-80EA-13B97E658F71}">
      <dgm:prSet phldrT="[Text]"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Linear SVC</a:t>
          </a:r>
        </a:p>
      </dgm:t>
    </dgm:pt>
    <dgm:pt modelId="{8C6AE2E5-ECEF-A640-A881-A118286190AD}" type="parTrans" cxnId="{8DFA173C-0FBB-7A46-B4E1-02F0713BCA9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C3EC7E-77F9-7243-98D2-7C47AD3AD8F3}" type="sibTrans" cxnId="{8DFA173C-0FBB-7A46-B4E1-02F0713BCA9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FC7FD8-9D27-4346-8F36-BAE243EB59F8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Drug target prioritization</a:t>
          </a:r>
        </a:p>
      </dgm:t>
    </dgm:pt>
    <dgm:pt modelId="{520DAFD2-F9AF-5E43-A94D-763D51BF72C6}" type="parTrans" cxnId="{3D94383D-E80D-B64C-8EAE-D49DE91894F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9D81F-0200-8B4C-A085-8A7FFDB226FB}" type="sibTrans" cxnId="{3D94383D-E80D-B64C-8EAE-D49DE91894F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D9BD00-5939-A24A-BBC8-45B6C3D79528}" type="pres">
      <dgm:prSet presAssocID="{AD46992F-D477-7D4B-8D1A-8D2CEAD22D71}" presName="linear" presStyleCnt="0">
        <dgm:presLayoutVars>
          <dgm:dir/>
          <dgm:animLvl val="lvl"/>
          <dgm:resizeHandles val="exact"/>
        </dgm:presLayoutVars>
      </dgm:prSet>
      <dgm:spPr/>
    </dgm:pt>
    <dgm:pt modelId="{F328D829-4941-4D45-8B99-B081C8B376C5}" type="pres">
      <dgm:prSet presAssocID="{AC7A8AF4-ABFC-C446-8C0A-C799E73784B0}" presName="parentLin" presStyleCnt="0"/>
      <dgm:spPr/>
    </dgm:pt>
    <dgm:pt modelId="{AD01CED7-A142-8540-97BF-E77390DAF3F5}" type="pres">
      <dgm:prSet presAssocID="{AC7A8AF4-ABFC-C446-8C0A-C799E73784B0}" presName="parentLeftMargin" presStyleLbl="node1" presStyleIdx="0" presStyleCnt="4"/>
      <dgm:spPr/>
    </dgm:pt>
    <dgm:pt modelId="{59AC4D5A-D25C-7343-8224-6BA5D8CAA6CC}" type="pres">
      <dgm:prSet presAssocID="{AC7A8AF4-ABFC-C446-8C0A-C799E73784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0D686B-9D98-A84E-BFA3-6371FABB2837}" type="pres">
      <dgm:prSet presAssocID="{AC7A8AF4-ABFC-C446-8C0A-C799E73784B0}" presName="negativeSpace" presStyleCnt="0"/>
      <dgm:spPr/>
    </dgm:pt>
    <dgm:pt modelId="{AE8F5A3F-BD42-1F43-898B-4BA9C29F3727}" type="pres">
      <dgm:prSet presAssocID="{AC7A8AF4-ABFC-C446-8C0A-C799E73784B0}" presName="childText" presStyleLbl="conFgAcc1" presStyleIdx="0" presStyleCnt="4">
        <dgm:presLayoutVars>
          <dgm:bulletEnabled val="1"/>
        </dgm:presLayoutVars>
      </dgm:prSet>
      <dgm:spPr/>
    </dgm:pt>
    <dgm:pt modelId="{9BAB162F-5394-084D-9383-CD1BA539C302}" type="pres">
      <dgm:prSet presAssocID="{CF8B2C55-4047-DA4D-B8D5-5114B4F0EFB4}" presName="spaceBetweenRectangles" presStyleCnt="0"/>
      <dgm:spPr/>
    </dgm:pt>
    <dgm:pt modelId="{113FE549-6282-5847-95DD-00D5A55AA745}" type="pres">
      <dgm:prSet presAssocID="{5DF0B223-ECFF-6E4B-9CCD-DF16B2F97CA2}" presName="parentLin" presStyleCnt="0"/>
      <dgm:spPr/>
    </dgm:pt>
    <dgm:pt modelId="{C905353C-F93B-EE4D-A05A-DD3B5D1DFC0D}" type="pres">
      <dgm:prSet presAssocID="{5DF0B223-ECFF-6E4B-9CCD-DF16B2F97CA2}" presName="parentLeftMargin" presStyleLbl="node1" presStyleIdx="0" presStyleCnt="4"/>
      <dgm:spPr/>
    </dgm:pt>
    <dgm:pt modelId="{1ACE8D08-3E7B-7942-BD70-FB2BE9688A80}" type="pres">
      <dgm:prSet presAssocID="{5DF0B223-ECFF-6E4B-9CCD-DF16B2F97C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EF417C-A9DD-AB46-BBC4-FB9A533EB030}" type="pres">
      <dgm:prSet presAssocID="{5DF0B223-ECFF-6E4B-9CCD-DF16B2F97CA2}" presName="negativeSpace" presStyleCnt="0"/>
      <dgm:spPr/>
    </dgm:pt>
    <dgm:pt modelId="{2FE03F24-0B0F-E043-AC9A-F1858B400121}" type="pres">
      <dgm:prSet presAssocID="{5DF0B223-ECFF-6E4B-9CCD-DF16B2F97CA2}" presName="childText" presStyleLbl="conFgAcc1" presStyleIdx="1" presStyleCnt="4">
        <dgm:presLayoutVars>
          <dgm:bulletEnabled val="1"/>
        </dgm:presLayoutVars>
      </dgm:prSet>
      <dgm:spPr/>
    </dgm:pt>
    <dgm:pt modelId="{138F99B6-C051-294A-97A7-372D4D8A0793}" type="pres">
      <dgm:prSet presAssocID="{1011709A-3375-6A42-86B1-B32CAFA461AD}" presName="spaceBetweenRectangles" presStyleCnt="0"/>
      <dgm:spPr/>
    </dgm:pt>
    <dgm:pt modelId="{0F57BB9E-E106-FF4B-AA47-74344EE20C45}" type="pres">
      <dgm:prSet presAssocID="{F9DB8F62-EA43-524E-B492-A1023E0309DC}" presName="parentLin" presStyleCnt="0"/>
      <dgm:spPr/>
    </dgm:pt>
    <dgm:pt modelId="{4A7C8984-96F5-BC4D-93BF-A95151FF5584}" type="pres">
      <dgm:prSet presAssocID="{F9DB8F62-EA43-524E-B492-A1023E0309DC}" presName="parentLeftMargin" presStyleLbl="node1" presStyleIdx="1" presStyleCnt="4"/>
      <dgm:spPr/>
    </dgm:pt>
    <dgm:pt modelId="{EFD6C8A7-17FC-0A47-83EA-29CA1DED3621}" type="pres">
      <dgm:prSet presAssocID="{F9DB8F62-EA43-524E-B492-A1023E0309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EC1746-981A-1B44-BF43-304F2974F53A}" type="pres">
      <dgm:prSet presAssocID="{F9DB8F62-EA43-524E-B492-A1023E0309DC}" presName="negativeSpace" presStyleCnt="0"/>
      <dgm:spPr/>
    </dgm:pt>
    <dgm:pt modelId="{7278ECFE-7E9C-304F-92D3-66219D93FC6D}" type="pres">
      <dgm:prSet presAssocID="{F9DB8F62-EA43-524E-B492-A1023E0309DC}" presName="childText" presStyleLbl="conFgAcc1" presStyleIdx="2" presStyleCnt="4">
        <dgm:presLayoutVars>
          <dgm:bulletEnabled val="1"/>
        </dgm:presLayoutVars>
      </dgm:prSet>
      <dgm:spPr/>
    </dgm:pt>
    <dgm:pt modelId="{39EC1C6E-A557-434C-AB06-31A132859A3E}" type="pres">
      <dgm:prSet presAssocID="{2358A66A-29E1-9247-8355-51B374BF1449}" presName="spaceBetweenRectangles" presStyleCnt="0"/>
      <dgm:spPr/>
    </dgm:pt>
    <dgm:pt modelId="{3A1032A5-2C3B-DE40-A07A-DE713A0BF6F4}" type="pres">
      <dgm:prSet presAssocID="{5AB40316-B995-9941-8709-34AEDABA08D5}" presName="parentLin" presStyleCnt="0"/>
      <dgm:spPr/>
    </dgm:pt>
    <dgm:pt modelId="{2B39D526-15CA-F042-BB7D-373A0B1BFAE2}" type="pres">
      <dgm:prSet presAssocID="{5AB40316-B995-9941-8709-34AEDABA08D5}" presName="parentLeftMargin" presStyleLbl="node1" presStyleIdx="2" presStyleCnt="4"/>
      <dgm:spPr/>
    </dgm:pt>
    <dgm:pt modelId="{82B701B8-FFB3-9B48-AF05-64FCE28EC0EE}" type="pres">
      <dgm:prSet presAssocID="{5AB40316-B995-9941-8709-34AEDABA08D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FF1834-3F41-6545-A7B5-C59E09A0195B}" type="pres">
      <dgm:prSet presAssocID="{5AB40316-B995-9941-8709-34AEDABA08D5}" presName="negativeSpace" presStyleCnt="0"/>
      <dgm:spPr/>
    </dgm:pt>
    <dgm:pt modelId="{78E8A45E-A296-CD4E-BCD6-55E0A5C51748}" type="pres">
      <dgm:prSet presAssocID="{5AB40316-B995-9941-8709-34AEDABA08D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812DA08-AA0B-7541-8590-23C8E6462A2F}" type="presOf" srcId="{5AB40316-B995-9941-8709-34AEDABA08D5}" destId="{82B701B8-FFB3-9B48-AF05-64FCE28EC0EE}" srcOrd="1" destOrd="0" presId="urn:microsoft.com/office/officeart/2005/8/layout/list1"/>
    <dgm:cxn modelId="{85895E0D-FF1F-FC4D-B999-7926C8DE0F82}" type="presOf" srcId="{D6D424F5-A776-7E43-A05B-B7CE2A0174B9}" destId="{2FE03F24-0B0F-E043-AC9A-F1858B400121}" srcOrd="0" destOrd="1" presId="urn:microsoft.com/office/officeart/2005/8/layout/list1"/>
    <dgm:cxn modelId="{1E4F1E11-362D-8D4C-9B4B-66DBE8020BC8}" srcId="{F9DB8F62-EA43-524E-B492-A1023E0309DC}" destId="{3CDFA51B-E0A5-D742-8243-087B4A299681}" srcOrd="1" destOrd="0" parTransId="{171AE3C6-C92E-844C-965C-F13F7653697D}" sibTransId="{3D03270E-34A8-4D41-9C7D-4E7AA2F816AD}"/>
    <dgm:cxn modelId="{433FB411-6172-D040-B635-FF919C335B9F}" srcId="{AD46992F-D477-7D4B-8D1A-8D2CEAD22D71}" destId="{F9DB8F62-EA43-524E-B492-A1023E0309DC}" srcOrd="2" destOrd="0" parTransId="{F15FB1B0-7E0C-324F-8E45-399814544108}" sibTransId="{2358A66A-29E1-9247-8355-51B374BF1449}"/>
    <dgm:cxn modelId="{D404A023-2D7E-0647-9FCB-07C6D34BDE2D}" type="presOf" srcId="{10C46619-0E2E-4944-8040-ED591DF77EE9}" destId="{78E8A45E-A296-CD4E-BCD6-55E0A5C51748}" srcOrd="0" destOrd="1" presId="urn:microsoft.com/office/officeart/2005/8/layout/list1"/>
    <dgm:cxn modelId="{590AEF33-56EA-D348-A8DF-82F0C5182138}" type="presOf" srcId="{5AB40316-B995-9941-8709-34AEDABA08D5}" destId="{2B39D526-15CA-F042-BB7D-373A0B1BFAE2}" srcOrd="0" destOrd="0" presId="urn:microsoft.com/office/officeart/2005/8/layout/list1"/>
    <dgm:cxn modelId="{21E75334-6858-5440-8EFB-18353C9015F8}" srcId="{AD46992F-D477-7D4B-8D1A-8D2CEAD22D71}" destId="{5DF0B223-ECFF-6E4B-9CCD-DF16B2F97CA2}" srcOrd="1" destOrd="0" parTransId="{16C972FC-AD32-794C-8283-4CBD298744C6}" sibTransId="{1011709A-3375-6A42-86B1-B32CAFA461AD}"/>
    <dgm:cxn modelId="{8DFA173C-0FBB-7A46-B4E1-02F0713BCA90}" srcId="{F9DB8F62-EA43-524E-B492-A1023E0309DC}" destId="{85985EC9-A6FB-8149-80EA-13B97E658F71}" srcOrd="0" destOrd="0" parTransId="{8C6AE2E5-ECEF-A640-A881-A118286190AD}" sibTransId="{16C3EC7E-77F9-7243-98D2-7C47AD3AD8F3}"/>
    <dgm:cxn modelId="{3D94383D-E80D-B64C-8EAE-D49DE91894FD}" srcId="{5AB40316-B995-9941-8709-34AEDABA08D5}" destId="{74FC7FD8-9D27-4346-8F36-BAE243EB59F8}" srcOrd="2" destOrd="0" parTransId="{520DAFD2-F9AF-5E43-A94D-763D51BF72C6}" sibTransId="{8EB9D81F-0200-8B4C-A085-8A7FFDB226FB}"/>
    <dgm:cxn modelId="{4E5BC343-889C-BF4F-B989-FF74EB23C26B}" type="presOf" srcId="{F9DB8F62-EA43-524E-B492-A1023E0309DC}" destId="{4A7C8984-96F5-BC4D-93BF-A95151FF5584}" srcOrd="0" destOrd="0" presId="urn:microsoft.com/office/officeart/2005/8/layout/list1"/>
    <dgm:cxn modelId="{D9569544-B2BA-A14C-9DF0-365A55458C8B}" type="presOf" srcId="{83534F84-0B40-4E4A-AE37-2F68D60C8657}" destId="{78E8A45E-A296-CD4E-BCD6-55E0A5C51748}" srcOrd="0" destOrd="0" presId="urn:microsoft.com/office/officeart/2005/8/layout/list1"/>
    <dgm:cxn modelId="{EC615447-B793-2648-AF4A-4EAFD61D91B7}" srcId="{5AB40316-B995-9941-8709-34AEDABA08D5}" destId="{10C46619-0E2E-4944-8040-ED591DF77EE9}" srcOrd="1" destOrd="0" parTransId="{FF423297-BD01-9E49-9783-960B8F19B6C6}" sibTransId="{B206E836-8B12-7841-B7D3-089AE16C24B1}"/>
    <dgm:cxn modelId="{BD53C94F-07C3-0B4F-B464-99193F8597EE}" type="presOf" srcId="{AC7A8AF4-ABFC-C446-8C0A-C799E73784B0}" destId="{59AC4D5A-D25C-7343-8224-6BA5D8CAA6CC}" srcOrd="1" destOrd="0" presId="urn:microsoft.com/office/officeart/2005/8/layout/list1"/>
    <dgm:cxn modelId="{75DE4350-0F17-9E43-913F-E5B34A7E716A}" type="presOf" srcId="{E414DF67-EEFD-134C-932E-42F4CCD1FD75}" destId="{7278ECFE-7E9C-304F-92D3-66219D93FC6D}" srcOrd="0" destOrd="3" presId="urn:microsoft.com/office/officeart/2005/8/layout/list1"/>
    <dgm:cxn modelId="{82BB4753-77BC-A742-9AAC-7780A375378F}" type="presOf" srcId="{2AE075A6-76C3-524A-8C4F-A15D5E6A91E8}" destId="{AE8F5A3F-BD42-1F43-898B-4BA9C29F3727}" srcOrd="0" destOrd="0" presId="urn:microsoft.com/office/officeart/2005/8/layout/list1"/>
    <dgm:cxn modelId="{1315A953-B9C5-CA40-8AC0-C17F58F6DB02}" srcId="{5DF0B223-ECFF-6E4B-9CCD-DF16B2F97CA2}" destId="{D6D424F5-A776-7E43-A05B-B7CE2A0174B9}" srcOrd="1" destOrd="0" parTransId="{1B88025E-A68B-6846-8997-43AB9E6C37AB}" sibTransId="{403F549C-1356-9647-A68A-5A5E7069E147}"/>
    <dgm:cxn modelId="{1105F455-79E1-4444-B531-5F1A211F8305}" type="presOf" srcId="{97809FA4-CEB0-BA40-A9F7-81AA4AE4AC60}" destId="{2FE03F24-0B0F-E043-AC9A-F1858B400121}" srcOrd="0" destOrd="2" presId="urn:microsoft.com/office/officeart/2005/8/layout/list1"/>
    <dgm:cxn modelId="{57F8155D-976B-144A-B1D5-0C14C620AAFB}" type="presOf" srcId="{E44DB867-E007-4147-B50F-7D651ABBEC52}" destId="{2FE03F24-0B0F-E043-AC9A-F1858B400121}" srcOrd="0" destOrd="3" presId="urn:microsoft.com/office/officeart/2005/8/layout/list1"/>
    <dgm:cxn modelId="{59DE5F67-CD29-A84A-8145-9F535413E709}" srcId="{5DF0B223-ECFF-6E4B-9CCD-DF16B2F97CA2}" destId="{A0D32E72-812F-E446-A76F-051AD389BC44}" srcOrd="0" destOrd="0" parTransId="{2EBE8B25-1FC2-C246-B587-AC7BB7CEE84D}" sibTransId="{9C5B46EF-0EB7-E74C-87AC-C03FFD14BD6E}"/>
    <dgm:cxn modelId="{9F5F2968-4705-0B48-B83B-927A7877645A}" type="presOf" srcId="{74C56F4F-19E2-1A41-96FC-A4603B54B8AB}" destId="{AE8F5A3F-BD42-1F43-898B-4BA9C29F3727}" srcOrd="0" destOrd="2" presId="urn:microsoft.com/office/officeart/2005/8/layout/list1"/>
    <dgm:cxn modelId="{936F8269-71A7-7048-B958-E4A058059E71}" srcId="{5DF0B223-ECFF-6E4B-9CCD-DF16B2F97CA2}" destId="{E44DB867-E007-4147-B50F-7D651ABBEC52}" srcOrd="3" destOrd="0" parTransId="{B1F32F1A-1A87-E045-9951-B1BD75DE932B}" sibTransId="{C133F3A3-896D-E34D-B0B0-886D4100FF55}"/>
    <dgm:cxn modelId="{69A38869-7461-254F-BD94-A4C3C49CE76D}" srcId="{AD46992F-D477-7D4B-8D1A-8D2CEAD22D71}" destId="{5AB40316-B995-9941-8709-34AEDABA08D5}" srcOrd="3" destOrd="0" parTransId="{EAD28DB4-F598-3A4F-ABFB-A8E99BED0F17}" sibTransId="{4549EBC1-4319-B242-9983-5DA6EA7D5DC1}"/>
    <dgm:cxn modelId="{EFA44770-745D-6347-9857-83EA814E7E38}" srcId="{AC7A8AF4-ABFC-C446-8C0A-C799E73784B0}" destId="{3FD2E377-A310-E241-B606-55BEA18D5D83}" srcOrd="3" destOrd="0" parTransId="{300B13A5-25C4-3944-A175-432AF59DF687}" sibTransId="{B6DAE549-6395-994E-B87E-EA60B673B46E}"/>
    <dgm:cxn modelId="{9810C178-F6E0-4C4B-9A0F-A9D5EF77A649}" srcId="{AD46992F-D477-7D4B-8D1A-8D2CEAD22D71}" destId="{AC7A8AF4-ABFC-C446-8C0A-C799E73784B0}" srcOrd="0" destOrd="0" parTransId="{6CCD4DC0-BEA0-0D4C-A599-C09A2C3EED88}" sibTransId="{CF8B2C55-4047-DA4D-B8D5-5114B4F0EFB4}"/>
    <dgm:cxn modelId="{ACD28A84-1D59-7E48-A8AA-CE7AA58E230F}" srcId="{AC7A8AF4-ABFC-C446-8C0A-C799E73784B0}" destId="{74C56F4F-19E2-1A41-96FC-A4603B54B8AB}" srcOrd="2" destOrd="0" parTransId="{1ED30121-B721-A247-AE09-4B83B32E2224}" sibTransId="{1759EC6F-F46F-A34F-9303-0A916CBBC98A}"/>
    <dgm:cxn modelId="{DFFFFA90-D3C1-0E48-9EA6-CC7D84A52517}" srcId="{F9DB8F62-EA43-524E-B492-A1023E0309DC}" destId="{6D298B0B-B600-354C-A254-BC8B0DB7401B}" srcOrd="2" destOrd="0" parTransId="{48307004-CEA6-A540-AF9C-259B410E836A}" sibTransId="{241AB6EB-8C3C-1146-AD05-D53A74EEFB6D}"/>
    <dgm:cxn modelId="{86A3E491-352E-ED4F-B4C2-5789EE037A72}" srcId="{F9DB8F62-EA43-524E-B492-A1023E0309DC}" destId="{E414DF67-EEFD-134C-932E-42F4CCD1FD75}" srcOrd="3" destOrd="0" parTransId="{79A5BCE0-9EF3-2841-8155-35299C3D2D4F}" sibTransId="{F9335695-5FE5-E14E-954E-677B6004B231}"/>
    <dgm:cxn modelId="{708C66AF-99A6-3948-AD6E-1E1C9E805B78}" type="presOf" srcId="{5DF0B223-ECFF-6E4B-9CCD-DF16B2F97CA2}" destId="{1ACE8D08-3E7B-7942-BD70-FB2BE9688A80}" srcOrd="1" destOrd="0" presId="urn:microsoft.com/office/officeart/2005/8/layout/list1"/>
    <dgm:cxn modelId="{CC3376BB-F823-BA4B-BE5F-473D916A8804}" type="presOf" srcId="{3CDFA51B-E0A5-D742-8243-087B4A299681}" destId="{7278ECFE-7E9C-304F-92D3-66219D93FC6D}" srcOrd="0" destOrd="1" presId="urn:microsoft.com/office/officeart/2005/8/layout/list1"/>
    <dgm:cxn modelId="{2CE953C1-2D10-3544-941A-BEF9099FC585}" type="presOf" srcId="{85985EC9-A6FB-8149-80EA-13B97E658F71}" destId="{7278ECFE-7E9C-304F-92D3-66219D93FC6D}" srcOrd="0" destOrd="0" presId="urn:microsoft.com/office/officeart/2005/8/layout/list1"/>
    <dgm:cxn modelId="{3FDD79C8-3EAF-BC42-8902-9E0C42698708}" type="presOf" srcId="{3FD2E377-A310-E241-B606-55BEA18D5D83}" destId="{AE8F5A3F-BD42-1F43-898B-4BA9C29F3727}" srcOrd="0" destOrd="3" presId="urn:microsoft.com/office/officeart/2005/8/layout/list1"/>
    <dgm:cxn modelId="{D0264FCB-A50E-8C4D-B580-605A3076221B}" type="presOf" srcId="{6D298B0B-B600-354C-A254-BC8B0DB7401B}" destId="{7278ECFE-7E9C-304F-92D3-66219D93FC6D}" srcOrd="0" destOrd="2" presId="urn:microsoft.com/office/officeart/2005/8/layout/list1"/>
    <dgm:cxn modelId="{DA0EB3CC-9FEB-9A4F-9DA5-352960754024}" type="presOf" srcId="{AC7A8AF4-ABFC-C446-8C0A-C799E73784B0}" destId="{AD01CED7-A142-8540-97BF-E77390DAF3F5}" srcOrd="0" destOrd="0" presId="urn:microsoft.com/office/officeart/2005/8/layout/list1"/>
    <dgm:cxn modelId="{24E485CD-BBA2-9E4E-8171-6ABDF45D0386}" type="presOf" srcId="{5DF0B223-ECFF-6E4B-9CCD-DF16B2F97CA2}" destId="{C905353C-F93B-EE4D-A05A-DD3B5D1DFC0D}" srcOrd="0" destOrd="0" presId="urn:microsoft.com/office/officeart/2005/8/layout/list1"/>
    <dgm:cxn modelId="{F5A876CE-CA6C-8549-8E44-8960338BCA6F}" srcId="{AC7A8AF4-ABFC-C446-8C0A-C799E73784B0}" destId="{62EBD28F-81BA-7D4D-96FC-FFD26E6CD0E2}" srcOrd="1" destOrd="0" parTransId="{D7BEF1A1-93D1-444B-96F2-418D8FD95861}" sibTransId="{F229DD55-3D4B-BB41-AA62-702A6544E8F9}"/>
    <dgm:cxn modelId="{5ED8A3D5-E25A-9F4E-9779-276335C58B19}" type="presOf" srcId="{74FC7FD8-9D27-4346-8F36-BAE243EB59F8}" destId="{78E8A45E-A296-CD4E-BCD6-55E0A5C51748}" srcOrd="0" destOrd="2" presId="urn:microsoft.com/office/officeart/2005/8/layout/list1"/>
    <dgm:cxn modelId="{A62871DE-865F-7A49-896B-C764FF85E8D8}" type="presOf" srcId="{F9DB8F62-EA43-524E-B492-A1023E0309DC}" destId="{EFD6C8A7-17FC-0A47-83EA-29CA1DED3621}" srcOrd="1" destOrd="0" presId="urn:microsoft.com/office/officeart/2005/8/layout/list1"/>
    <dgm:cxn modelId="{77177BDF-8D1F-4448-8BE3-F5883584D389}" srcId="{AC7A8AF4-ABFC-C446-8C0A-C799E73784B0}" destId="{2AE075A6-76C3-524A-8C4F-A15D5E6A91E8}" srcOrd="0" destOrd="0" parTransId="{5CEA8BE8-D0BF-684D-9408-59CC54DCDE00}" sibTransId="{AA50BF21-A4F3-4645-82A0-DCEE810C7BAE}"/>
    <dgm:cxn modelId="{6EB9E8E5-E5C9-DB41-8DEA-792611CDE2D2}" type="presOf" srcId="{A0D32E72-812F-E446-A76F-051AD389BC44}" destId="{2FE03F24-0B0F-E043-AC9A-F1858B400121}" srcOrd="0" destOrd="0" presId="urn:microsoft.com/office/officeart/2005/8/layout/list1"/>
    <dgm:cxn modelId="{8984C8EE-40EA-BA43-A23B-3F9480052246}" type="presOf" srcId="{AD46992F-D477-7D4B-8D1A-8D2CEAD22D71}" destId="{1BD9BD00-5939-A24A-BBC8-45B6C3D79528}" srcOrd="0" destOrd="0" presId="urn:microsoft.com/office/officeart/2005/8/layout/list1"/>
    <dgm:cxn modelId="{696108F6-0A4E-1E40-A873-C4E7B43B9D91}" type="presOf" srcId="{62EBD28F-81BA-7D4D-96FC-FFD26E6CD0E2}" destId="{AE8F5A3F-BD42-1F43-898B-4BA9C29F3727}" srcOrd="0" destOrd="1" presId="urn:microsoft.com/office/officeart/2005/8/layout/list1"/>
    <dgm:cxn modelId="{862D38FD-F8CD-BD44-85FF-1CE89D5E99CA}" srcId="{5AB40316-B995-9941-8709-34AEDABA08D5}" destId="{83534F84-0B40-4E4A-AE37-2F68D60C8657}" srcOrd="0" destOrd="0" parTransId="{5B90B9DE-D8A5-1F46-A42D-46BAC30A04DB}" sibTransId="{FDE955E3-3297-FA4F-9BF5-F0EF130EC38B}"/>
    <dgm:cxn modelId="{436F86FF-D75B-CF4E-81F9-E8712DE7FDE9}" srcId="{5DF0B223-ECFF-6E4B-9CCD-DF16B2F97CA2}" destId="{97809FA4-CEB0-BA40-A9F7-81AA4AE4AC60}" srcOrd="2" destOrd="0" parTransId="{675387EB-5D5C-874A-824E-B6091F91559C}" sibTransId="{F08AE253-EFDB-C34D-804C-F78EEDFE5EC3}"/>
    <dgm:cxn modelId="{68D5E872-3142-114B-B4D8-174076BBD64C}" type="presParOf" srcId="{1BD9BD00-5939-A24A-BBC8-45B6C3D79528}" destId="{F328D829-4941-4D45-8B99-B081C8B376C5}" srcOrd="0" destOrd="0" presId="urn:microsoft.com/office/officeart/2005/8/layout/list1"/>
    <dgm:cxn modelId="{78ECE544-8AA0-5348-AFCB-18CFA2005134}" type="presParOf" srcId="{F328D829-4941-4D45-8B99-B081C8B376C5}" destId="{AD01CED7-A142-8540-97BF-E77390DAF3F5}" srcOrd="0" destOrd="0" presId="urn:microsoft.com/office/officeart/2005/8/layout/list1"/>
    <dgm:cxn modelId="{0524B46F-20E3-084F-BDE6-50C554B086F7}" type="presParOf" srcId="{F328D829-4941-4D45-8B99-B081C8B376C5}" destId="{59AC4D5A-D25C-7343-8224-6BA5D8CAA6CC}" srcOrd="1" destOrd="0" presId="urn:microsoft.com/office/officeart/2005/8/layout/list1"/>
    <dgm:cxn modelId="{FCC26B89-9CFC-BC45-BA67-1CCBA205C1CD}" type="presParOf" srcId="{1BD9BD00-5939-A24A-BBC8-45B6C3D79528}" destId="{B20D686B-9D98-A84E-BFA3-6371FABB2837}" srcOrd="1" destOrd="0" presId="urn:microsoft.com/office/officeart/2005/8/layout/list1"/>
    <dgm:cxn modelId="{F8B0C058-4009-8044-80AE-AB3122426A79}" type="presParOf" srcId="{1BD9BD00-5939-A24A-BBC8-45B6C3D79528}" destId="{AE8F5A3F-BD42-1F43-898B-4BA9C29F3727}" srcOrd="2" destOrd="0" presId="urn:microsoft.com/office/officeart/2005/8/layout/list1"/>
    <dgm:cxn modelId="{BFCA2F96-544D-E745-B78D-8EF32677F6A8}" type="presParOf" srcId="{1BD9BD00-5939-A24A-BBC8-45B6C3D79528}" destId="{9BAB162F-5394-084D-9383-CD1BA539C302}" srcOrd="3" destOrd="0" presId="urn:microsoft.com/office/officeart/2005/8/layout/list1"/>
    <dgm:cxn modelId="{4E831BD2-ABEC-934C-830B-7DF97E8EB0A7}" type="presParOf" srcId="{1BD9BD00-5939-A24A-BBC8-45B6C3D79528}" destId="{113FE549-6282-5847-95DD-00D5A55AA745}" srcOrd="4" destOrd="0" presId="urn:microsoft.com/office/officeart/2005/8/layout/list1"/>
    <dgm:cxn modelId="{B5FE1276-B779-484B-B72D-224251C6C3E1}" type="presParOf" srcId="{113FE549-6282-5847-95DD-00D5A55AA745}" destId="{C905353C-F93B-EE4D-A05A-DD3B5D1DFC0D}" srcOrd="0" destOrd="0" presId="urn:microsoft.com/office/officeart/2005/8/layout/list1"/>
    <dgm:cxn modelId="{D81091C2-266F-504E-8B24-C5A1F0138BB0}" type="presParOf" srcId="{113FE549-6282-5847-95DD-00D5A55AA745}" destId="{1ACE8D08-3E7B-7942-BD70-FB2BE9688A80}" srcOrd="1" destOrd="0" presId="urn:microsoft.com/office/officeart/2005/8/layout/list1"/>
    <dgm:cxn modelId="{3C8F2806-3A00-5140-B6E8-83ABE4B73223}" type="presParOf" srcId="{1BD9BD00-5939-A24A-BBC8-45B6C3D79528}" destId="{43EF417C-A9DD-AB46-BBC4-FB9A533EB030}" srcOrd="5" destOrd="0" presId="urn:microsoft.com/office/officeart/2005/8/layout/list1"/>
    <dgm:cxn modelId="{1F51484A-599F-E343-B17E-D92AB904FBE6}" type="presParOf" srcId="{1BD9BD00-5939-A24A-BBC8-45B6C3D79528}" destId="{2FE03F24-0B0F-E043-AC9A-F1858B400121}" srcOrd="6" destOrd="0" presId="urn:microsoft.com/office/officeart/2005/8/layout/list1"/>
    <dgm:cxn modelId="{E4C6B56C-0888-CD4B-B1BC-F7935B2E6D67}" type="presParOf" srcId="{1BD9BD00-5939-A24A-BBC8-45B6C3D79528}" destId="{138F99B6-C051-294A-97A7-372D4D8A0793}" srcOrd="7" destOrd="0" presId="urn:microsoft.com/office/officeart/2005/8/layout/list1"/>
    <dgm:cxn modelId="{446AE829-9645-3549-A4BF-ADC2A1097EEF}" type="presParOf" srcId="{1BD9BD00-5939-A24A-BBC8-45B6C3D79528}" destId="{0F57BB9E-E106-FF4B-AA47-74344EE20C45}" srcOrd="8" destOrd="0" presId="urn:microsoft.com/office/officeart/2005/8/layout/list1"/>
    <dgm:cxn modelId="{023CEB0F-51CC-E743-BC2E-260D0DFBC6DF}" type="presParOf" srcId="{0F57BB9E-E106-FF4B-AA47-74344EE20C45}" destId="{4A7C8984-96F5-BC4D-93BF-A95151FF5584}" srcOrd="0" destOrd="0" presId="urn:microsoft.com/office/officeart/2005/8/layout/list1"/>
    <dgm:cxn modelId="{87FCC445-E41D-D744-8F56-EDAB2966C74A}" type="presParOf" srcId="{0F57BB9E-E106-FF4B-AA47-74344EE20C45}" destId="{EFD6C8A7-17FC-0A47-83EA-29CA1DED3621}" srcOrd="1" destOrd="0" presId="urn:microsoft.com/office/officeart/2005/8/layout/list1"/>
    <dgm:cxn modelId="{9EFCC9AD-ECD0-A342-BB23-8C9263D77DAB}" type="presParOf" srcId="{1BD9BD00-5939-A24A-BBC8-45B6C3D79528}" destId="{93EC1746-981A-1B44-BF43-304F2974F53A}" srcOrd="9" destOrd="0" presId="urn:microsoft.com/office/officeart/2005/8/layout/list1"/>
    <dgm:cxn modelId="{60A14EB6-C8D1-FB43-8F3C-E8749BBC96E8}" type="presParOf" srcId="{1BD9BD00-5939-A24A-BBC8-45B6C3D79528}" destId="{7278ECFE-7E9C-304F-92D3-66219D93FC6D}" srcOrd="10" destOrd="0" presId="urn:microsoft.com/office/officeart/2005/8/layout/list1"/>
    <dgm:cxn modelId="{DEE730F8-D6EF-8149-B8C6-8233D8223887}" type="presParOf" srcId="{1BD9BD00-5939-A24A-BBC8-45B6C3D79528}" destId="{39EC1C6E-A557-434C-AB06-31A132859A3E}" srcOrd="11" destOrd="0" presId="urn:microsoft.com/office/officeart/2005/8/layout/list1"/>
    <dgm:cxn modelId="{76309B94-D02D-C645-B095-E3EA9EB5E6C9}" type="presParOf" srcId="{1BD9BD00-5939-A24A-BBC8-45B6C3D79528}" destId="{3A1032A5-2C3B-DE40-A07A-DE713A0BF6F4}" srcOrd="12" destOrd="0" presId="urn:microsoft.com/office/officeart/2005/8/layout/list1"/>
    <dgm:cxn modelId="{AD02585A-8C10-D949-B6AB-4A7DEFC58F0A}" type="presParOf" srcId="{3A1032A5-2C3B-DE40-A07A-DE713A0BF6F4}" destId="{2B39D526-15CA-F042-BB7D-373A0B1BFAE2}" srcOrd="0" destOrd="0" presId="urn:microsoft.com/office/officeart/2005/8/layout/list1"/>
    <dgm:cxn modelId="{E15965CB-17A9-C042-AC5E-DFBA5AB3193D}" type="presParOf" srcId="{3A1032A5-2C3B-DE40-A07A-DE713A0BF6F4}" destId="{82B701B8-FFB3-9B48-AF05-64FCE28EC0EE}" srcOrd="1" destOrd="0" presId="urn:microsoft.com/office/officeart/2005/8/layout/list1"/>
    <dgm:cxn modelId="{FD826D24-B273-4C49-8DF5-7C9B5FBD6055}" type="presParOf" srcId="{1BD9BD00-5939-A24A-BBC8-45B6C3D79528}" destId="{BCFF1834-3F41-6545-A7B5-C59E09A0195B}" srcOrd="13" destOrd="0" presId="urn:microsoft.com/office/officeart/2005/8/layout/list1"/>
    <dgm:cxn modelId="{7A109130-1D7D-6B48-A3B8-F98FB4614598}" type="presParOf" srcId="{1BD9BD00-5939-A24A-BBC8-45B6C3D79528}" destId="{78E8A45E-A296-CD4E-BCD6-55E0A5C517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F5A3F-BD42-1F43-898B-4BA9C29F3727}">
      <dsp:nvSpPr>
        <dsp:cNvPr id="0" name=""/>
        <dsp:cNvSpPr/>
      </dsp:nvSpPr>
      <dsp:spPr>
        <a:xfrm>
          <a:off x="0" y="74163"/>
          <a:ext cx="7700963" cy="893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680" tIns="166957" rIns="5976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String PPI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Biological module gene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Disease genes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74163"/>
        <a:ext cx="7700963" cy="893001"/>
      </dsp:txXfrm>
    </dsp:sp>
    <dsp:sp modelId="{59AC4D5A-D25C-7343-8224-6BA5D8CAA6CC}">
      <dsp:nvSpPr>
        <dsp:cNvPr id="0" name=""/>
        <dsp:cNvSpPr/>
      </dsp:nvSpPr>
      <dsp:spPr>
        <a:xfrm>
          <a:off x="385048" y="2019"/>
          <a:ext cx="5390674" cy="1442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755" tIns="0" rIns="2037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1. Data Organization</a:t>
          </a:r>
        </a:p>
      </dsp:txBody>
      <dsp:txXfrm>
        <a:off x="392092" y="9063"/>
        <a:ext cx="5376586" cy="130199"/>
      </dsp:txXfrm>
    </dsp:sp>
    <dsp:sp modelId="{2FE03F24-0B0F-E043-AC9A-F1858B400121}">
      <dsp:nvSpPr>
        <dsp:cNvPr id="0" name=""/>
        <dsp:cNvSpPr/>
      </dsp:nvSpPr>
      <dsp:spPr>
        <a:xfrm>
          <a:off x="0" y="1065702"/>
          <a:ext cx="7700963" cy="893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680" tIns="166957" rIns="5976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Node2vec PPI embeddings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Gene-module similarity scores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Feature selection: ANOVA F-value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65702"/>
        <a:ext cx="7700963" cy="893001"/>
      </dsp:txXfrm>
    </dsp:sp>
    <dsp:sp modelId="{1ACE8D08-3E7B-7942-BD70-FB2BE9688A80}">
      <dsp:nvSpPr>
        <dsp:cNvPr id="0" name=""/>
        <dsp:cNvSpPr/>
      </dsp:nvSpPr>
      <dsp:spPr>
        <a:xfrm>
          <a:off x="385048" y="993558"/>
          <a:ext cx="5390674" cy="1442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755" tIns="0" rIns="2037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2. Feature engineering</a:t>
          </a:r>
        </a:p>
      </dsp:txBody>
      <dsp:txXfrm>
        <a:off x="392092" y="1000602"/>
        <a:ext cx="5376586" cy="130199"/>
      </dsp:txXfrm>
    </dsp:sp>
    <dsp:sp modelId="{7278ECFE-7E9C-304F-92D3-66219D93FC6D}">
      <dsp:nvSpPr>
        <dsp:cNvPr id="0" name=""/>
        <dsp:cNvSpPr/>
      </dsp:nvSpPr>
      <dsp:spPr>
        <a:xfrm>
          <a:off x="0" y="2057241"/>
          <a:ext cx="7700963" cy="893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680" tIns="166957" rIns="5976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Linear SVC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Resampling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10-fold cross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Validation with NLP literature mined data, experimental data</a:t>
          </a:r>
        </a:p>
      </dsp:txBody>
      <dsp:txXfrm>
        <a:off x="0" y="2057241"/>
        <a:ext cx="7700963" cy="893001"/>
      </dsp:txXfrm>
    </dsp:sp>
    <dsp:sp modelId="{EFD6C8A7-17FC-0A47-83EA-29CA1DED3621}">
      <dsp:nvSpPr>
        <dsp:cNvPr id="0" name=""/>
        <dsp:cNvSpPr/>
      </dsp:nvSpPr>
      <dsp:spPr>
        <a:xfrm>
          <a:off x="385048" y="1985097"/>
          <a:ext cx="5390674" cy="1442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755" tIns="0" rIns="2037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3. Model selection</a:t>
          </a:r>
        </a:p>
      </dsp:txBody>
      <dsp:txXfrm>
        <a:off x="392092" y="1992141"/>
        <a:ext cx="5376586" cy="130199"/>
      </dsp:txXfrm>
    </dsp:sp>
    <dsp:sp modelId="{78E8A45E-A296-CD4E-BCD6-55E0A5C51748}">
      <dsp:nvSpPr>
        <dsp:cNvPr id="0" name=""/>
        <dsp:cNvSpPr/>
      </dsp:nvSpPr>
      <dsp:spPr>
        <a:xfrm>
          <a:off x="0" y="3048780"/>
          <a:ext cx="7700963" cy="7082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680" tIns="166957" rIns="59768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Predict probabilities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Experimental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Drug target prioritization</a:t>
          </a:r>
        </a:p>
      </dsp:txBody>
      <dsp:txXfrm>
        <a:off x="0" y="3048780"/>
        <a:ext cx="7700963" cy="708242"/>
      </dsp:txXfrm>
    </dsp:sp>
    <dsp:sp modelId="{82B701B8-FFB3-9B48-AF05-64FCE28EC0EE}">
      <dsp:nvSpPr>
        <dsp:cNvPr id="0" name=""/>
        <dsp:cNvSpPr/>
      </dsp:nvSpPr>
      <dsp:spPr>
        <a:xfrm>
          <a:off x="385048" y="2976636"/>
          <a:ext cx="5390674" cy="1442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755" tIns="0" rIns="2037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4. Gene prioritization</a:t>
          </a:r>
        </a:p>
      </dsp:txBody>
      <dsp:txXfrm>
        <a:off x="392092" y="2983680"/>
        <a:ext cx="5376586" cy="130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187EC6-677F-0249-BDAE-4F862F6A8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CC88-F0AC-4B4B-A568-087A8DDA99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B9E0168-B74E-7040-989E-5A875F63D720}" type="datetimeFigureOut">
              <a:rPr lang="en-US" altLang="en-US"/>
              <a:pPr/>
              <a:t>4/13/21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E482-E4A8-474E-8AC5-FDB9FD1B8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69595-D839-A74C-89DB-10CF3B9BF5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236AFD3-336E-B045-947B-8BA1880D0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6443EA-874B-2541-8C8C-D5CB0A988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B3611-5E2D-0247-A0C3-31464C4F6A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3A0A230-718F-3B4D-B6D1-9277E60DA82D}" type="datetimeFigureOut">
              <a:rPr lang="en-US" altLang="en-US"/>
              <a:pPr/>
              <a:t>4/13/21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6CEB500-5552-F044-866D-E82BD79F4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87C4270-056C-F640-A879-1FE232BA0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B0CE-08B4-1346-9150-96B69AC653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4524-6A31-C244-86C4-980838B36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841370D-7A7E-B745-89B9-EAB034BEEA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8945220301321?casa_token=ri5TrUHU4nMAAAAA:7XL8-g8IhTuxVPJWqyLAcgqLmfjgYhUk-MWG6bix-mCSjdBzXxuF00pRLRPXIluWgPV7u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86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95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t">
              <a:buFontTx/>
              <a:buChar char="-"/>
            </a:pPr>
            <a:r>
              <a:rPr lang="en-US" dirty="0"/>
              <a:t>We got our functional module annotations from a couple of different data sources. These modules are essentially just sets of genes that have a specific function or are related to a pathway.</a:t>
            </a:r>
          </a:p>
          <a:p>
            <a:pPr marL="171450" indent="-171450" rtl="0" fontAlgn="t">
              <a:buFontTx/>
              <a:buChar char="-"/>
            </a:pPr>
            <a:r>
              <a:rPr lang="en-US" dirty="0"/>
              <a:t>We got 47 immune response modules from a paper that learned groupings of proteins enriched in immune cells from proteomics data from </a:t>
            </a:r>
            <a:r>
              <a:rPr lang="en-US" dirty="0" err="1"/>
              <a:t>ImmProt</a:t>
            </a:r>
            <a:endParaRPr lang="en-US" dirty="0"/>
          </a:p>
          <a:p>
            <a:pPr marL="171450" indent="-171450" rtl="0" fontAlgn="t">
              <a:buFontTx/>
              <a:buChar char="-"/>
            </a:pPr>
            <a:r>
              <a:rPr lang="en-US" dirty="0"/>
              <a:t>50 modules came from the Molecular Signatures Database hallmark gene set collection, which is mainly comprised of signaling pathways and other classic pathways</a:t>
            </a:r>
          </a:p>
          <a:p>
            <a:pPr marL="171450" indent="-171450" rtl="0" fontAlgn="t">
              <a:buFontTx/>
              <a:buChar char="-"/>
            </a:pPr>
            <a:r>
              <a:rPr lang="en-US" dirty="0"/>
              <a:t>137 modules came from the Human Metabolic Reaction Database called human GEM. These were labeled as metabolic subsystems</a:t>
            </a:r>
          </a:p>
          <a:p>
            <a:pPr marL="171450" indent="-171450" rtl="0" fontAlgn="t">
              <a:buFontTx/>
              <a:buChar char="-"/>
            </a:pPr>
            <a:r>
              <a:rPr lang="en-US" dirty="0"/>
              <a:t>We also included 13 sets of drug targets of drugs that are currently being investigated to treat NASH. Gene targets were taken from </a:t>
            </a:r>
            <a:r>
              <a:rPr lang="en-US" dirty="0" err="1"/>
              <a:t>drugBank</a:t>
            </a:r>
            <a:endParaRPr lang="en-US" dirty="0"/>
          </a:p>
          <a:p>
            <a:pPr marL="171450" indent="-171450" rtl="0" fontAlgn="t">
              <a:buFontTx/>
              <a:buChar char="-"/>
            </a:pPr>
            <a:r>
              <a:rPr lang="en-US" dirty="0"/>
              <a:t>Finally, our set of NASH disease genes came from a curated list on </a:t>
            </a:r>
            <a:r>
              <a:rPr lang="en-US" dirty="0" err="1"/>
              <a:t>DisGeNET</a:t>
            </a:r>
            <a:r>
              <a:rPr lang="en-US" dirty="0"/>
              <a:t>, which included associations from a number of sources</a:t>
            </a:r>
          </a:p>
          <a:p>
            <a:pPr marL="171450" indent="-171450" rtl="0" fontAlgn="t">
              <a:buFontTx/>
              <a:buChar char="-"/>
            </a:pPr>
            <a:r>
              <a:rPr lang="en-US" dirty="0"/>
              <a:t>Our NASH gene set had 70 genes</a:t>
            </a:r>
          </a:p>
          <a:p>
            <a:pPr marL="171450" indent="-171450" rtl="0" fontAlgn="t">
              <a:buFontTx/>
              <a:buChar char="-"/>
            </a:pPr>
            <a:r>
              <a:rPr lang="en-US" dirty="0"/>
              <a:t>I chose the curated dataset because of the higher confidence in associations of these genes with NASH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14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Overlapping genes removed from befree and </a:t>
            </a:r>
            <a:r>
              <a:rPr lang="en-US" dirty="0" err="1"/>
              <a:t>svensson</a:t>
            </a:r>
            <a:r>
              <a:rPr lang="en-US" dirty="0"/>
              <a:t>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4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Connections between genes are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1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Previous work that has used summed embedding vectors: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SemanticGO: a tool for gene functional similarity analysis in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Arabidopsis thaliana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 and rice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43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64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42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/full/10.1080/13543784.2020.1839888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370D-7A7E-B745-89B9-EAB034BEEA4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94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A8067D-18E9-064E-BB1E-A8E51985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937D280F-1D65-224F-8D7E-03A6A1B31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433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2ED28B-C298-8641-965D-F90FDBA6F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12FFDE90-9DD8-D744-8545-A89DCD9A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815517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5925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237B80B-2AE0-9B49-9762-D78E9492D9CB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FBF883C4-49C6-C048-85E2-96310EA34516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713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4284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85416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535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4837AB-2B74-A148-8E17-3644F5D2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E0CD2312-AF91-CC4C-8FDC-60ADD808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0752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629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0033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A3E8A58-6376-A243-9FFD-C19C58154009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860BCE2A-FA78-2948-8B58-C96E03ACF5EA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67808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60060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88120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66216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C9A1046-3C3B-A248-A116-02A7F07C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E0B38-3FF7-0A4C-A002-EEC00460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DEDA3DE2-E137-9F46-A8DE-B6338346E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679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ECE7A084-CB7D-2440-AF25-D1E6B66759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6827-0C21-7149-A9EC-2E63824C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8A26468-1FA8-7E45-A5A7-5972D2A4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B97EC33-0B28-3A4D-B494-8ED180F235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BE3CD-2614-B140-9848-BA6422550363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E7D04C39-0F95-8B4D-B9EE-CC1F12918B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C6D3481B-9DAC-C740-8B04-4C07E79261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C8A2-CC5C-F94D-AA52-085A9433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924763-906F-8C47-84F4-265318214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DF2608D7-8D44-A24B-A8DC-00C3D10E64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5AE55-6B18-8E4A-9CD9-6EBD0AE2D961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E411DB7B-015B-1F48-8119-9224B45CEC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1B3D-FF33-6F4C-86EC-956991A70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 gene prioritization using novel feature engineering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16E88-BBE7-E34E-A928-0E35A57DF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Nikki Taylor, M.S. Candidate in Biomedical Informatics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BB0557-066B-FA4D-9884-D9F4CA5E9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4/13/2021</a:t>
            </a:r>
          </a:p>
        </p:txBody>
      </p:sp>
    </p:spTree>
    <p:extLst>
      <p:ext uri="{BB962C8B-B14F-4D97-AF65-F5344CB8AC3E}">
        <p14:creationId xmlns:p14="http://schemas.microsoft.com/office/powerpoint/2010/main" val="23844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E484-C9AE-4B40-8198-A13B2B8E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module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3B2CB-964C-BE41-BF67-ADE9F98B0EF5}"/>
              </a:ext>
            </a:extLst>
          </p:cNvPr>
          <p:cNvSpPr txBox="1"/>
          <p:nvPr/>
        </p:nvSpPr>
        <p:spPr>
          <a:xfrm>
            <a:off x="5793442" y="3493894"/>
            <a:ext cx="304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237 modules x 64 dimensions</a:t>
            </a:r>
          </a:p>
        </p:txBody>
      </p:sp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AB19F765-2D92-D949-AA05-BE709E4C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361"/>
              </p:ext>
            </p:extLst>
          </p:nvPr>
        </p:nvGraphicFramePr>
        <p:xfrm>
          <a:off x="1153277" y="1553983"/>
          <a:ext cx="2263760" cy="1983086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545135">
                  <a:extLst>
                    <a:ext uri="{9D8B030D-6E8A-4147-A177-3AD203B41FA5}">
                      <a16:colId xmlns:a16="http://schemas.microsoft.com/office/drawing/2014/main" val="4250493183"/>
                    </a:ext>
                  </a:extLst>
                </a:gridCol>
                <a:gridCol w="545135">
                  <a:extLst>
                    <a:ext uri="{9D8B030D-6E8A-4147-A177-3AD203B41FA5}">
                      <a16:colId xmlns:a16="http://schemas.microsoft.com/office/drawing/2014/main" val="4178537978"/>
                    </a:ext>
                  </a:extLst>
                </a:gridCol>
                <a:gridCol w="288551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307837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288551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288551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38492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32424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-.25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07772882"/>
                  </a:ext>
                </a:extLst>
              </a:tr>
              <a:tr h="32424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7</a:t>
                      </a:r>
                    </a:p>
                  </a:txBody>
                  <a:tcPr marL="45720" marR="4572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45720" marR="4572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22071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27</a:t>
                      </a:r>
                    </a:p>
                  </a:txBody>
                  <a:tcPr marL="45720" marR="4572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14,707</a:t>
                      </a:r>
                    </a:p>
                  </a:txBody>
                  <a:tcPr marL="45720" marR="4572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0EC184-7B7A-8645-A3CA-A7C3CBCCC4E0}"/>
              </a:ext>
            </a:extLst>
          </p:cNvPr>
          <p:cNvSpPr txBox="1"/>
          <p:nvPr/>
        </p:nvSpPr>
        <p:spPr>
          <a:xfrm>
            <a:off x="1213389" y="1192242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Annotated gene embeddings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B5C8C4-837C-274D-9126-E587C007E187}"/>
              </a:ext>
            </a:extLst>
          </p:cNvPr>
          <p:cNvSpPr txBox="1"/>
          <p:nvPr/>
        </p:nvSpPr>
        <p:spPr>
          <a:xfrm>
            <a:off x="1153277" y="3632393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14,707 genes x 64 dimensions</a:t>
            </a:r>
          </a:p>
        </p:txBody>
      </p:sp>
      <p:pic>
        <p:nvPicPr>
          <p:cNvPr id="19" name="Graphic 18" descr="Arrow Right">
            <a:extLst>
              <a:ext uri="{FF2B5EF4-FFF2-40B4-BE49-F238E27FC236}">
                <a16:creationId xmlns:a16="http://schemas.microsoft.com/office/drawing/2014/main" id="{2053B109-F516-C44D-81D7-F6261941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090" y="2229419"/>
            <a:ext cx="566527" cy="7187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25D815-E43D-BC4A-9AD8-BBDA18A3C837}"/>
              </a:ext>
            </a:extLst>
          </p:cNvPr>
          <p:cNvSpPr txBox="1"/>
          <p:nvPr/>
        </p:nvSpPr>
        <p:spPr>
          <a:xfrm>
            <a:off x="3571336" y="2090919"/>
            <a:ext cx="212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 embeddings by module</a:t>
            </a:r>
          </a:p>
        </p:txBody>
      </p:sp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D458A4BE-A22B-C141-91B8-99FDD95CC5ED}"/>
              </a:ext>
            </a:extLst>
          </p:cNvPr>
          <p:cNvGraphicFramePr>
            <a:graphicFrameLocks noGrp="1"/>
          </p:cNvGraphicFramePr>
          <p:nvPr/>
        </p:nvGraphicFramePr>
        <p:xfrm>
          <a:off x="5998796" y="1614519"/>
          <a:ext cx="1846934" cy="1775664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585833">
                  <a:extLst>
                    <a:ext uri="{9D8B030D-6E8A-4147-A177-3AD203B41FA5}">
                      <a16:colId xmlns:a16="http://schemas.microsoft.com/office/drawing/2014/main" val="4250493183"/>
                    </a:ext>
                  </a:extLst>
                </a:gridCol>
                <a:gridCol w="310094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330819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310094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310094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41360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</a:t>
                      </a:r>
                    </a:p>
                  </a:txBody>
                  <a:tcPr marL="45720" marR="4572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3862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3909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237</a:t>
                      </a: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4EAE35-C337-D440-A4C6-90DC67966CD6}"/>
              </a:ext>
            </a:extLst>
          </p:cNvPr>
          <p:cNvSpPr txBox="1"/>
          <p:nvPr/>
        </p:nvSpPr>
        <p:spPr>
          <a:xfrm>
            <a:off x="6309755" y="1276984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Module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5A391-4C2A-1640-91C5-BE090871B710}"/>
              </a:ext>
            </a:extLst>
          </p:cNvPr>
          <p:cNvSpPr txBox="1"/>
          <p:nvPr/>
        </p:nvSpPr>
        <p:spPr>
          <a:xfrm>
            <a:off x="896528" y="4004716"/>
            <a:ext cx="649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Why sum embedding vectors?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represent all embeddings in a module as one vector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Cosine similarity is based on angles between vectors rather than scaling, so averaging is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331178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B00A-BB75-D546-AA5C-A79667E8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gene-module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1EB52-A5DA-D74B-BC69-3D5ECF4FD2AD}"/>
              </a:ext>
            </a:extLst>
          </p:cNvPr>
          <p:cNvSpPr txBox="1"/>
          <p:nvPr/>
        </p:nvSpPr>
        <p:spPr>
          <a:xfrm>
            <a:off x="3506168" y="1518522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Module vectors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71C12-26A0-4046-8353-530876B49B3C}"/>
              </a:ext>
            </a:extLst>
          </p:cNvPr>
          <p:cNvSpPr txBox="1"/>
          <p:nvPr/>
        </p:nvSpPr>
        <p:spPr>
          <a:xfrm>
            <a:off x="3071356" y="3796996"/>
            <a:ext cx="223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237 modules x 64 dimensions</a:t>
            </a:r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5664DB27-DBDE-AF4B-9D8E-7414869E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64742"/>
              </p:ext>
            </p:extLst>
          </p:nvPr>
        </p:nvGraphicFramePr>
        <p:xfrm>
          <a:off x="747907" y="1877614"/>
          <a:ext cx="1928363" cy="1858997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618607">
                  <a:extLst>
                    <a:ext uri="{9D8B030D-6E8A-4147-A177-3AD203B41FA5}">
                      <a16:colId xmlns:a16="http://schemas.microsoft.com/office/drawing/2014/main" val="4178537978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22080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33682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33682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-.25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07772882"/>
                  </a:ext>
                </a:extLst>
              </a:tr>
              <a:tr h="251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2080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44573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14,707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A3F9A-6DB0-EE47-9062-308537E15635}"/>
              </a:ext>
            </a:extLst>
          </p:cNvPr>
          <p:cNvSpPr txBox="1"/>
          <p:nvPr/>
        </p:nvSpPr>
        <p:spPr>
          <a:xfrm>
            <a:off x="993782" y="1518523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D36D3-1531-1441-8BED-3A0CF6C61998}"/>
              </a:ext>
            </a:extLst>
          </p:cNvPr>
          <p:cNvSpPr txBox="1"/>
          <p:nvPr/>
        </p:nvSpPr>
        <p:spPr>
          <a:xfrm>
            <a:off x="580207" y="3806996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14,707 genes x 64 dimensions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FA05F-9CDE-7542-9F16-84D864FCEFFB}"/>
              </a:ext>
            </a:extLst>
          </p:cNvPr>
          <p:cNvSpPr txBox="1"/>
          <p:nvPr/>
        </p:nvSpPr>
        <p:spPr>
          <a:xfrm>
            <a:off x="1753926" y="1128654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Pairwise cosine similarity</a:t>
            </a:r>
          </a:p>
        </p:txBody>
      </p:sp>
      <p:pic>
        <p:nvPicPr>
          <p:cNvPr id="11" name="Graphic 10" descr="Arrow Right">
            <a:extLst>
              <a:ext uri="{FF2B5EF4-FFF2-40B4-BE49-F238E27FC236}">
                <a16:creationId xmlns:a16="http://schemas.microsoft.com/office/drawing/2014/main" id="{6DCCF1DE-B63D-7F4A-90EE-752D1841B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4193" y="2447721"/>
            <a:ext cx="566527" cy="718781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580E49B-D86D-9948-A3A6-D248EC26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8913"/>
              </p:ext>
            </p:extLst>
          </p:nvPr>
        </p:nvGraphicFramePr>
        <p:xfrm>
          <a:off x="6300725" y="1795521"/>
          <a:ext cx="2469235" cy="1968138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92115">
                  <a:extLst>
                    <a:ext uri="{9D8B030D-6E8A-4147-A177-3AD203B41FA5}">
                      <a16:colId xmlns:a16="http://schemas.microsoft.com/office/drawing/2014/main" val="4178537978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</a:t>
                      </a:r>
                    </a:p>
                  </a:txBody>
                  <a:tcPr marL="45720" marR="4572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237</a:t>
                      </a: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-.25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07772882"/>
                  </a:ext>
                </a:extLst>
              </a:tr>
              <a:tr h="22348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39538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14,707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899C6564-26ED-974F-B521-4C07C5255C2C}"/>
              </a:ext>
            </a:extLst>
          </p:cNvPr>
          <p:cNvGraphicFramePr>
            <a:graphicFrameLocks noGrp="1"/>
          </p:cNvGraphicFramePr>
          <p:nvPr/>
        </p:nvGraphicFramePr>
        <p:xfrm>
          <a:off x="3260785" y="1931406"/>
          <a:ext cx="1852913" cy="1775664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591812">
                  <a:extLst>
                    <a:ext uri="{9D8B030D-6E8A-4147-A177-3AD203B41FA5}">
                      <a16:colId xmlns:a16="http://schemas.microsoft.com/office/drawing/2014/main" val="4250493183"/>
                    </a:ext>
                  </a:extLst>
                </a:gridCol>
                <a:gridCol w="310094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330819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310094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310094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41360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</a:t>
                      </a:r>
                    </a:p>
                  </a:txBody>
                  <a:tcPr marL="45720" marR="4572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3862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3909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237</a:t>
                      </a: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829576-BAAE-EF4F-BF4A-12A2D9F2D224}"/>
              </a:ext>
            </a:extLst>
          </p:cNvPr>
          <p:cNvSpPr txBox="1"/>
          <p:nvPr/>
        </p:nvSpPr>
        <p:spPr>
          <a:xfrm>
            <a:off x="6378218" y="3808369"/>
            <a:ext cx="223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14,707 genes x 237 modules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348E-05EF-4741-9EF5-CA84A03A076A}"/>
              </a:ext>
            </a:extLst>
          </p:cNvPr>
          <p:cNvSpPr txBox="1"/>
          <p:nvPr/>
        </p:nvSpPr>
        <p:spPr>
          <a:xfrm>
            <a:off x="6586007" y="140775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Gene-module scores</a:t>
            </a:r>
          </a:p>
        </p:txBody>
      </p:sp>
    </p:spTree>
    <p:extLst>
      <p:ext uri="{BB962C8B-B14F-4D97-AF65-F5344CB8AC3E}">
        <p14:creationId xmlns:p14="http://schemas.microsoft.com/office/powerpoint/2010/main" val="425922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7218-E1F8-9D4F-B1DA-629E995F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top 64 features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19B48BD8-BD49-AA4F-AE32-5D41EE93F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83532"/>
              </p:ext>
            </p:extLst>
          </p:nvPr>
        </p:nvGraphicFramePr>
        <p:xfrm>
          <a:off x="1021359" y="1814426"/>
          <a:ext cx="2469235" cy="1968138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92115">
                  <a:extLst>
                    <a:ext uri="{9D8B030D-6E8A-4147-A177-3AD203B41FA5}">
                      <a16:colId xmlns:a16="http://schemas.microsoft.com/office/drawing/2014/main" val="4178537978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</a:t>
                      </a:r>
                    </a:p>
                  </a:txBody>
                  <a:tcPr marL="45720" marR="4572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237</a:t>
                      </a: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-.25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07772882"/>
                  </a:ext>
                </a:extLst>
              </a:tr>
              <a:tr h="22348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39538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14,707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09749F-1C21-3449-B975-242BC00430CB}"/>
              </a:ext>
            </a:extLst>
          </p:cNvPr>
          <p:cNvSpPr txBox="1"/>
          <p:nvPr/>
        </p:nvSpPr>
        <p:spPr>
          <a:xfrm>
            <a:off x="1098852" y="3827274"/>
            <a:ext cx="223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14,707 genes x 237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62AFE-F9A6-9545-B0AA-D68AB2E17726}"/>
              </a:ext>
            </a:extLst>
          </p:cNvPr>
          <p:cNvSpPr txBox="1"/>
          <p:nvPr/>
        </p:nvSpPr>
        <p:spPr>
          <a:xfrm>
            <a:off x="1306641" y="1426663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Gene-module scores</a:t>
            </a:r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34C5E900-F167-E845-9C6C-C396DBDFE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52231"/>
              </p:ext>
            </p:extLst>
          </p:nvPr>
        </p:nvGraphicFramePr>
        <p:xfrm>
          <a:off x="6090815" y="1814426"/>
          <a:ext cx="2469235" cy="1968138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92115">
                  <a:extLst>
                    <a:ext uri="{9D8B030D-6E8A-4147-A177-3AD203B41FA5}">
                      <a16:colId xmlns:a16="http://schemas.microsoft.com/office/drawing/2014/main" val="4178537978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419280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</a:t>
                      </a:r>
                    </a:p>
                  </a:txBody>
                  <a:tcPr marL="45720" marR="4572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45720" marR="4572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07772882"/>
                  </a:ext>
                </a:extLst>
              </a:tr>
              <a:tr h="22348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39538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14,707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B626E3-E658-B442-8494-9A8E5BF07191}"/>
              </a:ext>
            </a:extLst>
          </p:cNvPr>
          <p:cNvSpPr txBox="1"/>
          <p:nvPr/>
        </p:nvSpPr>
        <p:spPr>
          <a:xfrm>
            <a:off x="6168308" y="3827274"/>
            <a:ext cx="223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14,707 genes x 64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1A67-2E7B-1E4B-B803-EE2A8D525193}"/>
              </a:ext>
            </a:extLst>
          </p:cNvPr>
          <p:cNvSpPr txBox="1"/>
          <p:nvPr/>
        </p:nvSpPr>
        <p:spPr>
          <a:xfrm>
            <a:off x="6376097" y="1426663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Gene-module scores</a:t>
            </a:r>
          </a:p>
        </p:txBody>
      </p:sp>
      <p:pic>
        <p:nvPicPr>
          <p:cNvPr id="10" name="Graphic 9" descr="Arrow Right">
            <a:extLst>
              <a:ext uri="{FF2B5EF4-FFF2-40B4-BE49-F238E27FC236}">
                <a16:creationId xmlns:a16="http://schemas.microsoft.com/office/drawing/2014/main" id="{45C78EEF-3B8E-4B44-A415-2B36289E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003" y="2420199"/>
            <a:ext cx="566527" cy="718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AF4F3-F130-9C4C-A5EC-C257267EDECB}"/>
              </a:ext>
            </a:extLst>
          </p:cNvPr>
          <p:cNvSpPr txBox="1"/>
          <p:nvPr/>
        </p:nvSpPr>
        <p:spPr>
          <a:xfrm>
            <a:off x="3905194" y="1565163"/>
            <a:ext cx="199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top 64 modules by ANOVA F-value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77AFB-C509-A947-BA22-32700871969A}"/>
              </a:ext>
            </a:extLst>
          </p:cNvPr>
          <p:cNvSpPr txBox="1"/>
          <p:nvPr/>
        </p:nvSpPr>
        <p:spPr>
          <a:xfrm>
            <a:off x="1062571" y="4375990"/>
            <a:ext cx="568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selection is only performed during training and is based on the curated list of gold standard genes</a:t>
            </a:r>
          </a:p>
        </p:txBody>
      </p:sp>
    </p:spTree>
    <p:extLst>
      <p:ext uri="{BB962C8B-B14F-4D97-AF65-F5344CB8AC3E}">
        <p14:creationId xmlns:p14="http://schemas.microsoft.com/office/powerpoint/2010/main" val="388776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A4DD-8F2D-5A47-9A93-719950582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805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E2A0-2B5A-AC49-ADBA-0C6CACE5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specifics and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3716-E20B-4D49-9B68-5D86190A61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Model:</a:t>
            </a:r>
          </a:p>
          <a:p>
            <a:pPr>
              <a:buFontTx/>
              <a:buChar char="-"/>
            </a:pPr>
            <a:r>
              <a:rPr lang="en-US" dirty="0"/>
              <a:t>Linear SVC</a:t>
            </a:r>
          </a:p>
          <a:p>
            <a:pPr>
              <a:buFontTx/>
              <a:buChar char="-"/>
            </a:pPr>
            <a:r>
              <a:rPr lang="en-US" dirty="0"/>
              <a:t>Positive NASH genes = set of 70 from curated list</a:t>
            </a:r>
          </a:p>
          <a:p>
            <a:pPr>
              <a:buFontTx/>
              <a:buChar char="-"/>
            </a:pPr>
            <a:r>
              <a:rPr lang="en-US" dirty="0"/>
              <a:t>Negative genes = all other genes not in positive or validation sets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/>
            <a:r>
              <a:rPr lang="en-US" dirty="0"/>
              <a:t>Benchmarking: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10 fold cross validation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Sampling method: SMOTE oversampling vs </a:t>
            </a:r>
            <a:r>
              <a:rPr lang="en-US" dirty="0" err="1"/>
              <a:t>undersampling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 type: embeddings vs. module scores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selection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using 118 experimental genes and 408 NLP genes, 200 randomly selected negative genes</a:t>
            </a:r>
          </a:p>
        </p:txBody>
      </p:sp>
    </p:spTree>
    <p:extLst>
      <p:ext uri="{BB962C8B-B14F-4D97-AF65-F5344CB8AC3E}">
        <p14:creationId xmlns:p14="http://schemas.microsoft.com/office/powerpoint/2010/main" val="22051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49CF-61DB-3142-9EFD-0051AFB9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75" y="183146"/>
            <a:ext cx="7707862" cy="488024"/>
          </a:xfrm>
        </p:spPr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79DDAA-5C71-364F-BEED-EB8DA040508B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52508" y="699428"/>
          <a:ext cx="8198197" cy="415315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843687">
                  <a:extLst>
                    <a:ext uri="{9D8B030D-6E8A-4147-A177-3AD203B41FA5}">
                      <a16:colId xmlns:a16="http://schemas.microsoft.com/office/drawing/2014/main" val="3457900578"/>
                    </a:ext>
                  </a:extLst>
                </a:gridCol>
                <a:gridCol w="799283">
                  <a:extLst>
                    <a:ext uri="{9D8B030D-6E8A-4147-A177-3AD203B41FA5}">
                      <a16:colId xmlns:a16="http://schemas.microsoft.com/office/drawing/2014/main" val="3777060926"/>
                    </a:ext>
                  </a:extLst>
                </a:gridCol>
                <a:gridCol w="1126766">
                  <a:extLst>
                    <a:ext uri="{9D8B030D-6E8A-4147-A177-3AD203B41FA5}">
                      <a16:colId xmlns:a16="http://schemas.microsoft.com/office/drawing/2014/main" val="1930139557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2750067415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2317348513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2194833285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3747081352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2696139367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466670988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699264418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4221905375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1356993599"/>
                    </a:ext>
                  </a:extLst>
                </a:gridCol>
                <a:gridCol w="482900">
                  <a:extLst>
                    <a:ext uri="{9D8B030D-6E8A-4147-A177-3AD203B41FA5}">
                      <a16:colId xmlns:a16="http://schemas.microsoft.com/office/drawing/2014/main" val="1972763846"/>
                    </a:ext>
                  </a:extLst>
                </a:gridCol>
                <a:gridCol w="599461">
                  <a:extLst>
                    <a:ext uri="{9D8B030D-6E8A-4147-A177-3AD203B41FA5}">
                      <a16:colId xmlns:a16="http://schemas.microsoft.com/office/drawing/2014/main" val="2973054612"/>
                    </a:ext>
                  </a:extLst>
                </a:gridCol>
              </a:tblGrid>
              <a:tr h="21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Sampling Method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set positives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1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2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3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4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5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6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7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8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9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10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70 genes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0265704"/>
                  </a:ext>
                </a:extLst>
              </a:tr>
              <a:tr h="218587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embeddings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Oversample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Curated (70 total,  14 in test set)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9641171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Befree (308)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2104882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Svensson genes (118)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312662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Undersample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Curated (70 total,  14 in test set)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8789983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Befree (308)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1286080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Svensson genes (118)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2724899"/>
                  </a:ext>
                </a:extLst>
              </a:tr>
              <a:tr h="218587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scores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Oversample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Curated (70 total,  14 in test set)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9144359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Befree (308)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885995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Svensson genes (118)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736196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Undersample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Curated (70 total,  14 in test set)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8914539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Befree (308)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9362275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Svensson genes (118)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5979113"/>
                  </a:ext>
                </a:extLst>
              </a:tr>
              <a:tr h="218587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selected module scores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Oversample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Curated (70 total,  14 in test set)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8922053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Befree (308)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7844246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Svensson</a:t>
                      </a:r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genes (118)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1285403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Undersample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Curated (70 total,  14 in test set)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177596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Befree (308)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7713327"/>
                  </a:ext>
                </a:extLst>
              </a:tr>
              <a:tr h="218587"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Svensson genes (118)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27" marR="5227" marT="5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335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33CE-9825-744D-83A3-AF1E10DA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8" y="1430852"/>
            <a:ext cx="7707862" cy="488024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49EA-17EA-5748-B52B-9F70637186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0368" y="2088142"/>
            <a:ext cx="2217118" cy="11812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SVC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Undersampling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7161B0-EBB0-2C41-B4B1-F56713CE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33" y="508449"/>
            <a:ext cx="3046083" cy="2284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B9C9D-3ACB-774B-8AF3-138CFA944135}"/>
              </a:ext>
            </a:extLst>
          </p:cNvPr>
          <p:cNvSpPr txBox="1"/>
          <p:nvPr/>
        </p:nvSpPr>
        <p:spPr>
          <a:xfrm>
            <a:off x="3875056" y="22587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Befree genes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4C41D31-CE26-364B-867F-A234833B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33" y="2793011"/>
            <a:ext cx="3046082" cy="228456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2BDF6A-0373-164C-92E8-A857D823C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189" y="603553"/>
            <a:ext cx="2946811" cy="221010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688C6DB-4085-C545-93F5-E3E9A3A3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515" y="2867465"/>
            <a:ext cx="2946811" cy="2210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926B3E-84BD-4F40-8DC0-AD18381B01AD}"/>
              </a:ext>
            </a:extLst>
          </p:cNvPr>
          <p:cNvSpPr txBox="1"/>
          <p:nvPr/>
        </p:nvSpPr>
        <p:spPr>
          <a:xfrm>
            <a:off x="6813628" y="23422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Svensson</a:t>
            </a:r>
            <a:r>
              <a:rPr lang="en-US" dirty="0"/>
              <a:t> genes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AEBB1-C380-C048-AB37-50F82CDEC113}"/>
              </a:ext>
            </a:extLst>
          </p:cNvPr>
          <p:cNvSpPr txBox="1"/>
          <p:nvPr/>
        </p:nvSpPr>
        <p:spPr>
          <a:xfrm>
            <a:off x="1685079" y="190059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Validation set:</a:t>
            </a:r>
          </a:p>
        </p:txBody>
      </p:sp>
    </p:spTree>
    <p:extLst>
      <p:ext uri="{BB962C8B-B14F-4D97-AF65-F5344CB8AC3E}">
        <p14:creationId xmlns:p14="http://schemas.microsoft.com/office/powerpoint/2010/main" val="33393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A4DD-8F2D-5A47-9A93-719950582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/>
              <a:t>Gene prioritization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D7B-3610-DF42-83C2-0CEC3E89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44" y="71166"/>
            <a:ext cx="7707862" cy="488024"/>
          </a:xfrm>
        </p:spPr>
        <p:txBody>
          <a:bodyPr/>
          <a:lstStyle/>
          <a:p>
            <a:r>
              <a:rPr lang="en-US" dirty="0"/>
              <a:t>Top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DD605-28C0-FA4F-82AC-96323EB17B4E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1104052" y="559190"/>
          <a:ext cx="6383548" cy="438222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5086969">
                  <a:extLst>
                    <a:ext uri="{9D8B030D-6E8A-4147-A177-3AD203B41FA5}">
                      <a16:colId xmlns:a16="http://schemas.microsoft.com/office/drawing/2014/main" val="1243353216"/>
                    </a:ext>
                  </a:extLst>
                </a:gridCol>
                <a:gridCol w="1296579">
                  <a:extLst>
                    <a:ext uri="{9D8B030D-6E8A-4147-A177-3AD203B41FA5}">
                      <a16:colId xmlns:a16="http://schemas.microsoft.com/office/drawing/2014/main" val="1571037421"/>
                    </a:ext>
                  </a:extLst>
                </a:gridCol>
              </a:tblGrid>
              <a:tr h="219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4" marR="7534" marT="75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4" marR="7534" marT="7534" marB="0" anchor="b"/>
                </a:tc>
                <a:extLst>
                  <a:ext uri="{0D108BD9-81ED-4DB2-BD59-A6C34878D82A}">
                    <a16:rowId xmlns:a16="http://schemas.microsoft.com/office/drawing/2014/main" val="1466976227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heme_degradation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2.33E-36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402926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TNFA_SIGNALING_VIA_NFKB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2.89E-24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475877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carnitine_shuttle_cytosolic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3.77E-24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367948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IL6_JAK_STAT3_SIGNALING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4.86E-23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1037708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eicosanoid_metabolism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3.57E-21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604223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carnitine_shuttle_endoplasmic_reticular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6.16E-21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000334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ros_detoxification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1.76E-20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581318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cytokines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3.22E-20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486521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beta_oxidation_of_di_unsaturated_fatty_acids_n_6_peroxisomal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1.13E-18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907371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arachidonic_acid_metabolism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2.25E-18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261150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omega_3_fatty_acid_metabolism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9.28E-18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668655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APOPTOSIS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008145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 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2.22E-17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746545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carnitine_shuttle_peroxisomal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2.32E-17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478278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beta_oxidation_of_unsaturated_fatty_acids_n_9_peroxisomal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2.99E-17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425755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beta_oxidation_of_even_chain_fatty_acids_peroxisomal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2.99E-17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043108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beta_oxidation_of_unsaturated_fatty_acids_n_7_peroxisomal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2.99E-17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377375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 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1.17E-16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310495"/>
                  </a:ext>
                </a:extLst>
              </a:tr>
              <a:tr h="21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protein_assembly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2.16E-16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51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0443-ED03-FD47-A9AD-F33EB4C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false positive genes (unknown)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CB00E92-99DA-D848-B595-49920FCAA9D9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1059116" y="847565"/>
          <a:ext cx="5135206" cy="41273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67603">
                  <a:extLst>
                    <a:ext uri="{9D8B030D-6E8A-4147-A177-3AD203B41FA5}">
                      <a16:colId xmlns:a16="http://schemas.microsoft.com/office/drawing/2014/main" val="1838749519"/>
                    </a:ext>
                  </a:extLst>
                </a:gridCol>
                <a:gridCol w="2567603">
                  <a:extLst>
                    <a:ext uri="{9D8B030D-6E8A-4147-A177-3AD203B41FA5}">
                      <a16:colId xmlns:a16="http://schemas.microsoft.com/office/drawing/2014/main" val="459667537"/>
                    </a:ext>
                  </a:extLst>
                </a:gridCol>
              </a:tblGrid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3847516041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HMOX1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3009646789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PTGS2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1809648613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2560240425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699509423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FABP9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3748179655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IDO1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2899078451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1197547758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4269916966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BLVRA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1535396452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FMO5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1485600369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IL12B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1903284148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ENSG00000264813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584279010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LTC4S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2949951530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BBOX1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1552155412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HSD17B4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998677293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CYP4A11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479685835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SLC27A5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2659833114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2951569375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LIPC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2700854833"/>
                  </a:ext>
                </a:extLst>
              </a:tr>
              <a:tr h="19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GPR29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6" marR="8066" marT="8066" marB="0" anchor="b"/>
                </a:tc>
                <a:extLst>
                  <a:ext uri="{0D108BD9-81ED-4DB2-BD59-A6C34878D82A}">
                    <a16:rowId xmlns:a16="http://schemas.microsoft.com/office/drawing/2014/main" val="12168143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EFEE0D8-CC8A-C548-87F0-3C4CD6628B56}"/>
              </a:ext>
            </a:extLst>
          </p:cNvPr>
          <p:cNvSpPr txBox="1"/>
          <p:nvPr/>
        </p:nvSpPr>
        <p:spPr>
          <a:xfrm>
            <a:off x="6085833" y="2083521"/>
            <a:ext cx="2941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Scores are produced using Platt scaling (logistic transformation of classifier scores)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3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531-C207-934A-8B7E-EF8A52ED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Process for predicting novel disease genes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5C38B1-A75D-B844-984D-30734123ABF3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955677" y="908685"/>
          <a:ext cx="7700963" cy="3759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06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658F-29C1-AC4B-82A4-C7C12134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target scores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C4261-845F-224B-AFDC-E6B57E96DD25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948776" y="964544"/>
          <a:ext cx="7382025" cy="381941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460675">
                  <a:extLst>
                    <a:ext uri="{9D8B030D-6E8A-4147-A177-3AD203B41FA5}">
                      <a16:colId xmlns:a16="http://schemas.microsoft.com/office/drawing/2014/main" val="3278722863"/>
                    </a:ext>
                  </a:extLst>
                </a:gridCol>
                <a:gridCol w="2460675">
                  <a:extLst>
                    <a:ext uri="{9D8B030D-6E8A-4147-A177-3AD203B41FA5}">
                      <a16:colId xmlns:a16="http://schemas.microsoft.com/office/drawing/2014/main" val="2797577035"/>
                    </a:ext>
                  </a:extLst>
                </a:gridCol>
                <a:gridCol w="2460675">
                  <a:extLst>
                    <a:ext uri="{9D8B030D-6E8A-4147-A177-3AD203B41FA5}">
                      <a16:colId xmlns:a16="http://schemas.microsoft.com/office/drawing/2014/main" val="1734426604"/>
                    </a:ext>
                  </a:extLst>
                </a:gridCol>
              </a:tblGrid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324484"/>
                  </a:ext>
                </a:extLst>
              </a:tr>
              <a:tr h="3758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OBETICHOLIC ACID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Achieved primary endpoint in phase 3 trial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01781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MGL-3196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phase 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0356011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SELONSERTIB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Halted in phase 3 (2016)– lack of efficacy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274611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ARAMCHOL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phase 2b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809628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BMS-986036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Pegbelfermin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phase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326467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ELAFIBRANOR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Halted in phase 3 (2020) – lack of efficacy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016329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VOLIXIBAT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Terminated phase 2 (2019) – lack of efficacy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098375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GR-MD-02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Beginning phase 2b/3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701519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CENICRIVIROC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phase 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457988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EMRICASAN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Halted in phase 2b (2019) – lack of efficacy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265768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SEMAGLUTIDE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phase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143182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LIRAGLUTIDE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phase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08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A4DD-8F2D-5A47-9A93-719950582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Data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125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8242-5301-6F4B-BE6F-77716558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 String PPI</a:t>
            </a:r>
          </a:p>
        </p:txBody>
      </p:sp>
      <p:pic>
        <p:nvPicPr>
          <p:cNvPr id="4" name="Picture 4" descr="Getting started - STRING Help">
            <a:extLst>
              <a:ext uri="{FF2B5EF4-FFF2-40B4-BE49-F238E27FC236}">
                <a16:creationId xmlns:a16="http://schemas.microsoft.com/office/drawing/2014/main" id="{25825F34-0785-EE41-99E1-916EC59565F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667" y="1009291"/>
            <a:ext cx="3356365" cy="34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8EF0E-1C2A-5D46-86BD-387941A562B8}"/>
              </a:ext>
            </a:extLst>
          </p:cNvPr>
          <p:cNvSpPr txBox="1"/>
          <p:nvPr/>
        </p:nvSpPr>
        <p:spPr>
          <a:xfrm>
            <a:off x="558969" y="1509621"/>
            <a:ext cx="4534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Includes protein-protein interactions derived from experimental data, computational prediction methods, and public text collections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extracted 728K high confidence connections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6567-FD94-C146-88DF-9414FF8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 Biological 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54CB7D-5E70-8E4E-B65E-351F8BB6E960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948776" y="1158117"/>
          <a:ext cx="7502774" cy="32754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2270">
                  <a:extLst>
                    <a:ext uri="{9D8B030D-6E8A-4147-A177-3AD203B41FA5}">
                      <a16:colId xmlns:a16="http://schemas.microsoft.com/office/drawing/2014/main" val="2703631455"/>
                    </a:ext>
                  </a:extLst>
                </a:gridCol>
                <a:gridCol w="4468951">
                  <a:extLst>
                    <a:ext uri="{9D8B030D-6E8A-4147-A177-3AD203B41FA5}">
                      <a16:colId xmlns:a16="http://schemas.microsoft.com/office/drawing/2014/main" val="3104599350"/>
                    </a:ext>
                  </a:extLst>
                </a:gridCol>
                <a:gridCol w="1161553">
                  <a:extLst>
                    <a:ext uri="{9D8B030D-6E8A-4147-A177-3AD203B41FA5}">
                      <a16:colId xmlns:a16="http://schemas.microsoft.com/office/drawing/2014/main" val="3612508145"/>
                    </a:ext>
                  </a:extLst>
                </a:gridCol>
              </a:tblGrid>
              <a:tr h="6247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Type of data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Description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gene sets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7001"/>
                  </a:ext>
                </a:extLst>
              </a:tr>
              <a:tr h="624748">
                <a:tc>
                  <a:txBody>
                    <a:bodyPr/>
                    <a:lstStyle/>
                    <a:p>
                      <a:r>
                        <a:rPr lang="en-US" sz="1400" dirty="0"/>
                        <a:t>Immune response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Proteomics data from </a:t>
                      </a:r>
                      <a:r>
                        <a:rPr lang="en-US" sz="1400" dirty="0" err="1"/>
                        <a:t>ImmProt</a:t>
                      </a:r>
                      <a:r>
                        <a:rPr lang="en-US" sz="1400" dirty="0"/>
                        <a:t> – modules derived from 6982 proteins enriched in immune cells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48771"/>
                  </a:ext>
                </a:extLst>
              </a:tr>
              <a:tr h="624748">
                <a:tc>
                  <a:txBody>
                    <a:bodyPr/>
                    <a:lstStyle/>
                    <a:p>
                      <a:r>
                        <a:rPr lang="en-US" sz="1400" dirty="0"/>
                        <a:t>Hallmark signaling pathways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Signatures Database (</a:t>
                      </a:r>
                      <a:r>
                        <a:rPr lang="en-US" sz="1400" dirty="0" err="1"/>
                        <a:t>MSigDB</a:t>
                      </a:r>
                      <a:r>
                        <a:rPr lang="en-US" sz="1400" dirty="0"/>
                        <a:t>) hallmark gene set collection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7101"/>
                  </a:ext>
                </a:extLst>
              </a:tr>
              <a:tr h="776437">
                <a:tc>
                  <a:txBody>
                    <a:bodyPr/>
                    <a:lstStyle/>
                    <a:p>
                      <a:r>
                        <a:rPr lang="en-US" sz="1400" dirty="0"/>
                        <a:t>Metabolic subsystems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Genome-scale metabolic pathways derived from Human Metabolic Reaction Database (Human GEM)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67238"/>
                  </a:ext>
                </a:extLst>
              </a:tr>
              <a:tr h="624748">
                <a:tc>
                  <a:txBody>
                    <a:bodyPr/>
                    <a:lstStyle/>
                    <a:p>
                      <a:r>
                        <a:rPr lang="en-US" sz="1400" dirty="0"/>
                        <a:t>Cytokines and cytokine receptors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Our cytokine network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4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6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3F2-F8EA-5C4F-B7C5-57EA6743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 Known NASH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734-DAD8-FB4E-B0C0-A3FF9366D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Gold standard genes: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70 genes from </a:t>
            </a:r>
            <a:r>
              <a:rPr lang="en-US" dirty="0" err="1"/>
              <a:t>DisGeNET</a:t>
            </a:r>
            <a:r>
              <a:rPr lang="en-US" dirty="0"/>
              <a:t> curated list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Derived from UNIPROT, CGI, </a:t>
            </a:r>
            <a:r>
              <a:rPr lang="en-US" dirty="0" err="1"/>
              <a:t>ClinGen</a:t>
            </a:r>
            <a:r>
              <a:rPr lang="en-US" dirty="0"/>
              <a:t>, Genomics England, CTD (human subset), </a:t>
            </a:r>
            <a:r>
              <a:rPr lang="en-US" dirty="0" err="1"/>
              <a:t>PsyGeNET</a:t>
            </a:r>
            <a:r>
              <a:rPr lang="en-US" dirty="0"/>
              <a:t>, and </a:t>
            </a:r>
            <a:r>
              <a:rPr lang="en-US" dirty="0" err="1"/>
              <a:t>Orphanet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u="sng" dirty="0"/>
              <a:t>Genes for validation: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308 genes from </a:t>
            </a:r>
            <a:r>
              <a:rPr lang="en-US" dirty="0" err="1"/>
              <a:t>DisGeNET</a:t>
            </a:r>
            <a:r>
              <a:rPr lang="en-US" dirty="0"/>
              <a:t> ”Befree” NLP literature mined list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Text mining of </a:t>
            </a:r>
            <a:r>
              <a:rPr lang="en-US" dirty="0" err="1"/>
              <a:t>medline</a:t>
            </a:r>
            <a:r>
              <a:rPr lang="en-US" dirty="0"/>
              <a:t> abstracts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118 experimentally derived genes from the </a:t>
            </a:r>
            <a:r>
              <a:rPr lang="en-US" dirty="0" err="1"/>
              <a:t>Svensson</a:t>
            </a:r>
            <a:r>
              <a:rPr lang="en-US" dirty="0"/>
              <a:t> Lab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Human mappable genes from set of 200 identified by </a:t>
            </a:r>
            <a:r>
              <a:rPr lang="en-US" dirty="0" err="1"/>
              <a:t>scRNA</a:t>
            </a:r>
            <a:r>
              <a:rPr lang="en-US" dirty="0"/>
              <a:t> sequencing of liver cells from diet-induced NASH mice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A4DD-8F2D-5A47-9A93-719950582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60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1FD8-FE59-DA4C-B8F7-B9769D17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4310-ACBF-0A40-AAF2-27A48AADF3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8776" y="1236488"/>
            <a:ext cx="7565496" cy="3301005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Use node2vec to generate 14,707 gene embeddings from String PPI</a:t>
            </a:r>
          </a:p>
          <a:p>
            <a:pPr>
              <a:buAutoNum type="arabicPeriod"/>
            </a:pPr>
            <a:r>
              <a:rPr lang="en-US" dirty="0"/>
              <a:t>Annotate genes with biological module involvement</a:t>
            </a:r>
          </a:p>
          <a:p>
            <a:pPr>
              <a:buAutoNum type="arabicPeriod"/>
            </a:pPr>
            <a:r>
              <a:rPr lang="en-US" dirty="0"/>
              <a:t>Sum gene embeddings by module</a:t>
            </a:r>
          </a:p>
          <a:p>
            <a:pPr>
              <a:buAutoNum type="arabicPeriod"/>
            </a:pPr>
            <a:r>
              <a:rPr lang="en-US" dirty="0"/>
              <a:t>Calculate gene-module cosine similarities to use as features (237 scores for each gene)</a:t>
            </a:r>
          </a:p>
          <a:p>
            <a:pPr>
              <a:buAutoNum type="arabicPeriod"/>
            </a:pPr>
            <a:r>
              <a:rPr lang="en-US" dirty="0"/>
              <a:t>Select 64 best modules as features using ANOVA F-score</a:t>
            </a:r>
          </a:p>
          <a:p>
            <a:pPr marL="630238" lvl="2" indent="-285750">
              <a:buFont typeface="Arial" panose="020B0604020202020204" pitchFamily="34" charset="0"/>
              <a:buChar char="•"/>
            </a:pPr>
            <a:r>
              <a:rPr lang="en-US" dirty="0"/>
              <a:t>During cross validation, feature selection is based on training set</a:t>
            </a:r>
          </a:p>
        </p:txBody>
      </p:sp>
    </p:spTree>
    <p:extLst>
      <p:ext uri="{BB962C8B-B14F-4D97-AF65-F5344CB8AC3E}">
        <p14:creationId xmlns:p14="http://schemas.microsoft.com/office/powerpoint/2010/main" val="2579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tting started - STRING Help">
            <a:extLst>
              <a:ext uri="{FF2B5EF4-FFF2-40B4-BE49-F238E27FC236}">
                <a16:creationId xmlns:a16="http://schemas.microsoft.com/office/drawing/2014/main" id="{3F171049-773C-1540-B0E8-7133E21745D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81" y="1738909"/>
            <a:ext cx="1782175" cy="18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F7C20-C71F-DC4B-85D1-41CDB6321C3C}"/>
              </a:ext>
            </a:extLst>
          </p:cNvPr>
          <p:cNvSpPr txBox="1"/>
          <p:nvPr/>
        </p:nvSpPr>
        <p:spPr>
          <a:xfrm>
            <a:off x="1230686" y="142115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String PPI</a:t>
            </a:r>
          </a:p>
        </p:txBody>
      </p:sp>
      <p:pic>
        <p:nvPicPr>
          <p:cNvPr id="11" name="Graphic 10" descr="Arrow Right">
            <a:extLst>
              <a:ext uri="{FF2B5EF4-FFF2-40B4-BE49-F238E27FC236}">
                <a16:creationId xmlns:a16="http://schemas.microsoft.com/office/drawing/2014/main" id="{1AD4EAA4-8A1C-8347-9A56-E2C86164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864" y="2271010"/>
            <a:ext cx="566527" cy="718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16DCD-B28C-D941-93CF-46B4B26745B2}"/>
              </a:ext>
            </a:extLst>
          </p:cNvPr>
          <p:cNvSpPr txBox="1"/>
          <p:nvPr/>
        </p:nvSpPr>
        <p:spPr>
          <a:xfrm>
            <a:off x="2592775" y="2204458"/>
            <a:ext cx="1183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node2vec</a:t>
            </a: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CB6D32AE-ECB8-904D-BC27-08D21B7D0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19253"/>
              </p:ext>
            </p:extLst>
          </p:nvPr>
        </p:nvGraphicFramePr>
        <p:xfrm>
          <a:off x="3480681" y="1587383"/>
          <a:ext cx="1928363" cy="1858997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618607">
                  <a:extLst>
                    <a:ext uri="{9D8B030D-6E8A-4147-A177-3AD203B41FA5}">
                      <a16:colId xmlns:a16="http://schemas.microsoft.com/office/drawing/2014/main" val="4178537978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327439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22080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33682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33682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-.25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07772882"/>
                  </a:ext>
                </a:extLst>
              </a:tr>
              <a:tr h="251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2080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44573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14,707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9D50D20-8ABA-6346-93FD-4AB9BDF7179E}"/>
              </a:ext>
            </a:extLst>
          </p:cNvPr>
          <p:cNvSpPr txBox="1"/>
          <p:nvPr/>
        </p:nvSpPr>
        <p:spPr>
          <a:xfrm>
            <a:off x="3681549" y="1228292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embeddings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6F72E621-5BDF-AA45-A9F0-F07D94E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36" y="329856"/>
            <a:ext cx="7707862" cy="4880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Generating annotated gene embeddings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798F3-A871-7A4F-AD6D-05DF7AAB6321}"/>
              </a:ext>
            </a:extLst>
          </p:cNvPr>
          <p:cNvSpPr txBox="1"/>
          <p:nvPr/>
        </p:nvSpPr>
        <p:spPr>
          <a:xfrm>
            <a:off x="5320835" y="1947845"/>
            <a:ext cx="132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Annotate with biological modules</a:t>
            </a:r>
          </a:p>
        </p:txBody>
      </p:sp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994E7450-2EDA-5049-BDC1-D10D86477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8865" y="2310060"/>
            <a:ext cx="566527" cy="718781"/>
          </a:xfrm>
          <a:prstGeom prst="rect">
            <a:avLst/>
          </a:prstGeom>
        </p:spPr>
      </p:pic>
      <p:graphicFrame>
        <p:nvGraphicFramePr>
          <p:cNvPr id="24" name="Table 13">
            <a:extLst>
              <a:ext uri="{FF2B5EF4-FFF2-40B4-BE49-F238E27FC236}">
                <a16:creationId xmlns:a16="http://schemas.microsoft.com/office/drawing/2014/main" id="{BCB2A40D-6C81-ED4C-BBD7-8676201D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56512"/>
              </p:ext>
            </p:extLst>
          </p:nvPr>
        </p:nvGraphicFramePr>
        <p:xfrm>
          <a:off x="6555215" y="1559650"/>
          <a:ext cx="1984373" cy="1914461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477856">
                  <a:extLst>
                    <a:ext uri="{9D8B030D-6E8A-4147-A177-3AD203B41FA5}">
                      <a16:colId xmlns:a16="http://schemas.microsoft.com/office/drawing/2014/main" val="4250493183"/>
                    </a:ext>
                  </a:extLst>
                </a:gridCol>
                <a:gridCol w="477856">
                  <a:extLst>
                    <a:ext uri="{9D8B030D-6E8A-4147-A177-3AD203B41FA5}">
                      <a16:colId xmlns:a16="http://schemas.microsoft.com/office/drawing/2014/main" val="4178537978"/>
                    </a:ext>
                  </a:extLst>
                </a:gridCol>
                <a:gridCol w="252939">
                  <a:extLst>
                    <a:ext uri="{9D8B030D-6E8A-4147-A177-3AD203B41FA5}">
                      <a16:colId xmlns:a16="http://schemas.microsoft.com/office/drawing/2014/main" val="535176228"/>
                    </a:ext>
                  </a:extLst>
                </a:gridCol>
                <a:gridCol w="269844">
                  <a:extLst>
                    <a:ext uri="{9D8B030D-6E8A-4147-A177-3AD203B41FA5}">
                      <a16:colId xmlns:a16="http://schemas.microsoft.com/office/drawing/2014/main" val="3139791139"/>
                    </a:ext>
                  </a:extLst>
                </a:gridCol>
                <a:gridCol w="252939">
                  <a:extLst>
                    <a:ext uri="{9D8B030D-6E8A-4147-A177-3AD203B41FA5}">
                      <a16:colId xmlns:a16="http://schemas.microsoft.com/office/drawing/2014/main" val="1770024264"/>
                    </a:ext>
                  </a:extLst>
                </a:gridCol>
                <a:gridCol w="252939">
                  <a:extLst>
                    <a:ext uri="{9D8B030D-6E8A-4147-A177-3AD203B41FA5}">
                      <a16:colId xmlns:a16="http://schemas.microsoft.com/office/drawing/2014/main" val="4022303279"/>
                    </a:ext>
                  </a:extLst>
                </a:gridCol>
              </a:tblGrid>
              <a:tr h="2159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1255343"/>
                  </a:ext>
                </a:extLst>
              </a:tr>
              <a:tr h="35088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16734938"/>
                  </a:ext>
                </a:extLst>
              </a:tr>
              <a:tr h="35088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1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45720" marR="4572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-.25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07772882"/>
                  </a:ext>
                </a:extLst>
              </a:tr>
              <a:tr h="35088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7</a:t>
                      </a:r>
                    </a:p>
                  </a:txBody>
                  <a:tcPr marL="45720" marR="4572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45720" marR="4572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57307275"/>
                  </a:ext>
                </a:extLst>
              </a:tr>
              <a:tr h="21592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9653161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 27</a:t>
                      </a:r>
                    </a:p>
                  </a:txBody>
                  <a:tcPr marL="45720" marR="4572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14,707</a:t>
                      </a:r>
                    </a:p>
                  </a:txBody>
                  <a:tcPr marL="45720" marR="4572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776342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9ECBCE4-A812-C044-B0DA-530113228364}"/>
              </a:ext>
            </a:extLst>
          </p:cNvPr>
          <p:cNvSpPr txBox="1"/>
          <p:nvPr/>
        </p:nvSpPr>
        <p:spPr>
          <a:xfrm>
            <a:off x="6555215" y="1205054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Annotated gene embeddings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5AC837-00B3-D549-AB50-30C44C50A63C}"/>
              </a:ext>
            </a:extLst>
          </p:cNvPr>
          <p:cNvSpPr txBox="1"/>
          <p:nvPr/>
        </p:nvSpPr>
        <p:spPr>
          <a:xfrm>
            <a:off x="6415520" y="3525760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14,707 genes x 64 dimensions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B0E6E-67B7-2F4B-8660-A8B368E35688}"/>
              </a:ext>
            </a:extLst>
          </p:cNvPr>
          <p:cNvSpPr txBox="1"/>
          <p:nvPr/>
        </p:nvSpPr>
        <p:spPr>
          <a:xfrm>
            <a:off x="3267975" y="3528472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14,707 genes x 64 dimensions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9EA46-F1AD-1E44-8E1E-731069A32D08}"/>
              </a:ext>
            </a:extLst>
          </p:cNvPr>
          <p:cNvSpPr txBox="1"/>
          <p:nvPr/>
        </p:nvSpPr>
        <p:spPr>
          <a:xfrm>
            <a:off x="778180" y="4025807"/>
            <a:ext cx="7761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Embeddings: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dimensional vectors to represent genes that preserve relationships in the graph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nodes that are similar in the graph are similar in the embedding space (by cosine distance)</a:t>
            </a:r>
          </a:p>
        </p:txBody>
      </p:sp>
    </p:spTree>
    <p:extLst>
      <p:ext uri="{BB962C8B-B14F-4D97-AF65-F5344CB8AC3E}">
        <p14:creationId xmlns:p14="http://schemas.microsoft.com/office/powerpoint/2010/main" val="150454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14899</TotalTime>
  <Words>1873</Words>
  <Application>Microsoft Macintosh PowerPoint</Application>
  <PresentationFormat>On-screen Show (16:9)</PresentationFormat>
  <Paragraphs>729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NASH gene prioritization using novel feature engineering techniques</vt:lpstr>
      <vt:lpstr>Process for predicting novel disease genes</vt:lpstr>
      <vt:lpstr>1. Data Organization</vt:lpstr>
      <vt:lpstr>Data Sources: String PPI</vt:lpstr>
      <vt:lpstr>Data Sources: Biological Modules</vt:lpstr>
      <vt:lpstr>Data Sources: Known NASH genes</vt:lpstr>
      <vt:lpstr>2. Feature engineering</vt:lpstr>
      <vt:lpstr>Feature engineering steps</vt:lpstr>
      <vt:lpstr>Generating annotated gene embeddings</vt:lpstr>
      <vt:lpstr>Creating module vectors</vt:lpstr>
      <vt:lpstr>Calculating gene-module scores</vt:lpstr>
      <vt:lpstr>Feature selection: top 64 features</vt:lpstr>
      <vt:lpstr>3. Model selection</vt:lpstr>
      <vt:lpstr>Model specifics and benchmarking</vt:lpstr>
      <vt:lpstr>Benchmarking results</vt:lpstr>
      <vt:lpstr>Final model</vt:lpstr>
      <vt:lpstr>4. Gene prioritization</vt:lpstr>
      <vt:lpstr>Top features</vt:lpstr>
      <vt:lpstr>Top 20 false positive genes (unknown)</vt:lpstr>
      <vt:lpstr>Drug target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tip! Debugging in pycharm with arguments</dc:title>
  <dc:creator>Nikki Parker Taylor</dc:creator>
  <cp:lastModifiedBy>Nikki Parker Taylor</cp:lastModifiedBy>
  <cp:revision>126</cp:revision>
  <dcterms:created xsi:type="dcterms:W3CDTF">2020-12-01T01:21:05Z</dcterms:created>
  <dcterms:modified xsi:type="dcterms:W3CDTF">2021-04-13T20:00:04Z</dcterms:modified>
</cp:coreProperties>
</file>