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7"/>
  </p:notesMasterIdLst>
  <p:handoutMasterIdLst>
    <p:handoutMasterId r:id="rId28"/>
  </p:handoutMasterIdLst>
  <p:sldIdLst>
    <p:sldId id="344" r:id="rId3"/>
    <p:sldId id="314" r:id="rId4"/>
    <p:sldId id="315" r:id="rId5"/>
    <p:sldId id="317" r:id="rId6"/>
    <p:sldId id="318" r:id="rId7"/>
    <p:sldId id="319" r:id="rId8"/>
    <p:sldId id="342" r:id="rId9"/>
    <p:sldId id="337" r:id="rId10"/>
    <p:sldId id="321" r:id="rId11"/>
    <p:sldId id="322" r:id="rId12"/>
    <p:sldId id="327" r:id="rId13"/>
    <p:sldId id="326" r:id="rId14"/>
    <p:sldId id="336" r:id="rId15"/>
    <p:sldId id="323" r:id="rId16"/>
    <p:sldId id="343" r:id="rId17"/>
    <p:sldId id="328" r:id="rId18"/>
    <p:sldId id="330" r:id="rId19"/>
    <p:sldId id="331" r:id="rId20"/>
    <p:sldId id="332" r:id="rId21"/>
    <p:sldId id="333" r:id="rId22"/>
    <p:sldId id="335" r:id="rId23"/>
    <p:sldId id="334" r:id="rId24"/>
    <p:sldId id="329" r:id="rId25"/>
    <p:sldId id="339" r:id="rId2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4"/>
    <p:restoredTop sz="79398"/>
  </p:normalViewPr>
  <p:slideViewPr>
    <p:cSldViewPr snapToGrid="0" snapToObjects="1">
      <p:cViewPr varScale="1">
        <p:scale>
          <a:sx n="120" d="100"/>
          <a:sy n="120" d="100"/>
        </p:scale>
        <p:origin x="1464" y="176"/>
      </p:cViewPr>
      <p:guideLst/>
    </p:cSldViewPr>
  </p:slideViewPr>
  <p:notesTextViewPr>
    <p:cViewPr>
      <p:scale>
        <a:sx n="1" d="1"/>
        <a:sy n="1" d="1"/>
      </p:scale>
      <p:origin x="0" y="-8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91D1C-D5F3-5549-8E4F-DB7FC50FDF15}" type="doc">
      <dgm:prSet loTypeId="urn:microsoft.com/office/officeart/2005/8/layout/process1" loCatId="" qsTypeId="urn:microsoft.com/office/officeart/2005/8/quickstyle/simple1" qsCatId="simple" csTypeId="urn:microsoft.com/office/officeart/2005/8/colors/accent1_2" csCatId="accent1" phldr="1"/>
      <dgm:spPr/>
    </dgm:pt>
    <dgm:pt modelId="{BA929AD3-6C12-2E44-AFDA-15C16BD1DE52}">
      <dgm:prSet phldrT="[Text]"/>
      <dgm:spPr/>
      <dgm:t>
        <a:bodyPr/>
        <a:lstStyle/>
        <a:p>
          <a:pPr>
            <a:buFont typeface="Arial" panose="020B0604020202020204" pitchFamily="34" charset="0"/>
            <a:buChar char="•"/>
          </a:pPr>
          <a:r>
            <a:rPr lang="en-US" spc="0" dirty="0"/>
            <a:t>Embed</a:t>
          </a:r>
          <a:r>
            <a:rPr lang="en-US" spc="0" baseline="0" dirty="0"/>
            <a:t> 14,708 human genes from 728K high confidence connections  in STRING</a:t>
          </a:r>
          <a:endParaRPr lang="en-US" dirty="0"/>
        </a:p>
      </dgm:t>
    </dgm:pt>
    <dgm:pt modelId="{0A45D489-5844-3A4B-910D-316E5351BEEC}" type="parTrans" cxnId="{48F7B74E-C5A2-704F-AE33-3F2326D4DA9B}">
      <dgm:prSet/>
      <dgm:spPr/>
      <dgm:t>
        <a:bodyPr/>
        <a:lstStyle/>
        <a:p>
          <a:endParaRPr lang="en-US"/>
        </a:p>
      </dgm:t>
    </dgm:pt>
    <dgm:pt modelId="{B32F65D7-5F6F-FC4D-83AD-24AB65DBF3C0}" type="sibTrans" cxnId="{48F7B74E-C5A2-704F-AE33-3F2326D4DA9B}">
      <dgm:prSet/>
      <dgm:spPr/>
      <dgm:t>
        <a:bodyPr/>
        <a:lstStyle/>
        <a:p>
          <a:endParaRPr lang="en-US"/>
        </a:p>
      </dgm:t>
    </dgm:pt>
    <dgm:pt modelId="{B094D514-67C4-464B-A109-897BE31617B7}">
      <dgm:prSet/>
      <dgm:spPr/>
      <dgm:t>
        <a:bodyPr/>
        <a:lstStyle/>
        <a:p>
          <a:r>
            <a:rPr lang="en-US"/>
            <a:t>Annotate genes with functional modules</a:t>
          </a:r>
          <a:endParaRPr lang="en-US" dirty="0"/>
        </a:p>
      </dgm:t>
    </dgm:pt>
    <dgm:pt modelId="{9C38582B-26F8-E948-8955-7EEF7A491B07}" type="parTrans" cxnId="{DFAB167D-8DC9-C94D-8155-4F975F3BD35E}">
      <dgm:prSet/>
      <dgm:spPr/>
      <dgm:t>
        <a:bodyPr/>
        <a:lstStyle/>
        <a:p>
          <a:endParaRPr lang="en-US"/>
        </a:p>
      </dgm:t>
    </dgm:pt>
    <dgm:pt modelId="{07CFB52B-59BC-6449-BD0C-C4B9FBD74B19}" type="sibTrans" cxnId="{DFAB167D-8DC9-C94D-8155-4F975F3BD35E}">
      <dgm:prSet/>
      <dgm:spPr/>
      <dgm:t>
        <a:bodyPr/>
        <a:lstStyle/>
        <a:p>
          <a:endParaRPr lang="en-US"/>
        </a:p>
      </dgm:t>
    </dgm:pt>
    <dgm:pt modelId="{804E8AE2-4C14-D848-8ED9-604ECC7CCFE6}">
      <dgm:prSet/>
      <dgm:spPr/>
      <dgm:t>
        <a:bodyPr/>
        <a:lstStyle/>
        <a:p>
          <a:r>
            <a:rPr lang="en-US"/>
            <a:t>Create summed "module vectors”</a:t>
          </a:r>
          <a:endParaRPr lang="en-US" dirty="0"/>
        </a:p>
      </dgm:t>
    </dgm:pt>
    <dgm:pt modelId="{024B9A1B-C41D-D249-8662-6ABAF2CC2E55}" type="parTrans" cxnId="{E5D69290-BEB3-A746-97A8-FAB289A5D812}">
      <dgm:prSet/>
      <dgm:spPr/>
      <dgm:t>
        <a:bodyPr/>
        <a:lstStyle/>
        <a:p>
          <a:endParaRPr lang="en-US"/>
        </a:p>
      </dgm:t>
    </dgm:pt>
    <dgm:pt modelId="{86703508-7F25-9B4D-8B55-4027BCC9CD4B}" type="sibTrans" cxnId="{E5D69290-BEB3-A746-97A8-FAB289A5D812}">
      <dgm:prSet/>
      <dgm:spPr/>
      <dgm:t>
        <a:bodyPr/>
        <a:lstStyle/>
        <a:p>
          <a:endParaRPr lang="en-US"/>
        </a:p>
      </dgm:t>
    </dgm:pt>
    <dgm:pt modelId="{7C207DA6-0182-E540-9267-21759E7B0CF6}">
      <dgm:prSet/>
      <dgm:spPr/>
      <dgm:t>
        <a:bodyPr/>
        <a:lstStyle/>
        <a:p>
          <a:r>
            <a:rPr lang="en-US" dirty="0"/>
            <a:t>Calculate distance between modules</a:t>
          </a:r>
        </a:p>
      </dgm:t>
    </dgm:pt>
    <dgm:pt modelId="{5EDED780-D928-944E-8D66-30820CD7ECCA}" type="parTrans" cxnId="{7365F9D5-4C90-FE47-B800-B2D326F45B4A}">
      <dgm:prSet/>
      <dgm:spPr/>
      <dgm:t>
        <a:bodyPr/>
        <a:lstStyle/>
        <a:p>
          <a:endParaRPr lang="en-US"/>
        </a:p>
      </dgm:t>
    </dgm:pt>
    <dgm:pt modelId="{E073CD42-9C45-624F-9C4E-7A6F64ABDA55}" type="sibTrans" cxnId="{7365F9D5-4C90-FE47-B800-B2D326F45B4A}">
      <dgm:prSet/>
      <dgm:spPr/>
      <dgm:t>
        <a:bodyPr/>
        <a:lstStyle/>
        <a:p>
          <a:endParaRPr lang="en-US"/>
        </a:p>
      </dgm:t>
    </dgm:pt>
    <dgm:pt modelId="{F7A7A223-4DEB-DF4E-80CF-EE85682F2F4E}" type="pres">
      <dgm:prSet presAssocID="{3E391D1C-D5F3-5549-8E4F-DB7FC50FDF15}" presName="Name0" presStyleCnt="0">
        <dgm:presLayoutVars>
          <dgm:dir/>
          <dgm:resizeHandles val="exact"/>
        </dgm:presLayoutVars>
      </dgm:prSet>
      <dgm:spPr/>
    </dgm:pt>
    <dgm:pt modelId="{EE5BB8DB-E34C-EF4B-AC33-ECE2ADEFA9A9}" type="pres">
      <dgm:prSet presAssocID="{BA929AD3-6C12-2E44-AFDA-15C16BD1DE52}" presName="node" presStyleLbl="node1" presStyleIdx="0" presStyleCnt="4">
        <dgm:presLayoutVars>
          <dgm:bulletEnabled val="1"/>
        </dgm:presLayoutVars>
      </dgm:prSet>
      <dgm:spPr/>
    </dgm:pt>
    <dgm:pt modelId="{84F963E7-3D1C-B042-BC72-EC478C4AE5DD}" type="pres">
      <dgm:prSet presAssocID="{B32F65D7-5F6F-FC4D-83AD-24AB65DBF3C0}" presName="sibTrans" presStyleLbl="sibTrans2D1" presStyleIdx="0" presStyleCnt="3"/>
      <dgm:spPr/>
    </dgm:pt>
    <dgm:pt modelId="{7DD9EEB8-4DBD-464F-8C85-57CF3781AC1D}" type="pres">
      <dgm:prSet presAssocID="{B32F65D7-5F6F-FC4D-83AD-24AB65DBF3C0}" presName="connectorText" presStyleLbl="sibTrans2D1" presStyleIdx="0" presStyleCnt="3"/>
      <dgm:spPr/>
    </dgm:pt>
    <dgm:pt modelId="{EB3640EC-15AF-E14C-99DE-16A45131F766}" type="pres">
      <dgm:prSet presAssocID="{B094D514-67C4-464B-A109-897BE31617B7}" presName="node" presStyleLbl="node1" presStyleIdx="1" presStyleCnt="4">
        <dgm:presLayoutVars>
          <dgm:bulletEnabled val="1"/>
        </dgm:presLayoutVars>
      </dgm:prSet>
      <dgm:spPr/>
    </dgm:pt>
    <dgm:pt modelId="{2FFC4F31-1AD4-4C4B-B4F3-A4235A2D8F7A}" type="pres">
      <dgm:prSet presAssocID="{07CFB52B-59BC-6449-BD0C-C4B9FBD74B19}" presName="sibTrans" presStyleLbl="sibTrans2D1" presStyleIdx="1" presStyleCnt="3"/>
      <dgm:spPr/>
    </dgm:pt>
    <dgm:pt modelId="{F7A166DC-F70F-4E4F-836A-89D310F1376C}" type="pres">
      <dgm:prSet presAssocID="{07CFB52B-59BC-6449-BD0C-C4B9FBD74B19}" presName="connectorText" presStyleLbl="sibTrans2D1" presStyleIdx="1" presStyleCnt="3"/>
      <dgm:spPr/>
    </dgm:pt>
    <dgm:pt modelId="{E5D38A70-AD4A-0A45-A620-191DB6ABDD21}" type="pres">
      <dgm:prSet presAssocID="{804E8AE2-4C14-D848-8ED9-604ECC7CCFE6}" presName="node" presStyleLbl="node1" presStyleIdx="2" presStyleCnt="4">
        <dgm:presLayoutVars>
          <dgm:bulletEnabled val="1"/>
        </dgm:presLayoutVars>
      </dgm:prSet>
      <dgm:spPr/>
    </dgm:pt>
    <dgm:pt modelId="{34478AF7-9AAD-9042-9C0D-E77CC88932F2}" type="pres">
      <dgm:prSet presAssocID="{86703508-7F25-9B4D-8B55-4027BCC9CD4B}" presName="sibTrans" presStyleLbl="sibTrans2D1" presStyleIdx="2" presStyleCnt="3"/>
      <dgm:spPr/>
    </dgm:pt>
    <dgm:pt modelId="{B47F8810-46EE-CB40-B530-3082D5DB888A}" type="pres">
      <dgm:prSet presAssocID="{86703508-7F25-9B4D-8B55-4027BCC9CD4B}" presName="connectorText" presStyleLbl="sibTrans2D1" presStyleIdx="2" presStyleCnt="3"/>
      <dgm:spPr/>
    </dgm:pt>
    <dgm:pt modelId="{4A76093D-E8A1-5341-862A-2E0EECF5B012}" type="pres">
      <dgm:prSet presAssocID="{7C207DA6-0182-E540-9267-21759E7B0CF6}" presName="node" presStyleLbl="node1" presStyleIdx="3" presStyleCnt="4">
        <dgm:presLayoutVars>
          <dgm:bulletEnabled val="1"/>
        </dgm:presLayoutVars>
      </dgm:prSet>
      <dgm:spPr/>
    </dgm:pt>
  </dgm:ptLst>
  <dgm:cxnLst>
    <dgm:cxn modelId="{58C1F407-6A80-2A4F-8784-E74B6227CBF2}" type="presOf" srcId="{07CFB52B-59BC-6449-BD0C-C4B9FBD74B19}" destId="{2FFC4F31-1AD4-4C4B-B4F3-A4235A2D8F7A}" srcOrd="0" destOrd="0" presId="urn:microsoft.com/office/officeart/2005/8/layout/process1"/>
    <dgm:cxn modelId="{5B057910-4DAF-EB4B-B88D-6F286A265FB9}" type="presOf" srcId="{86703508-7F25-9B4D-8B55-4027BCC9CD4B}" destId="{34478AF7-9AAD-9042-9C0D-E77CC88932F2}" srcOrd="0" destOrd="0" presId="urn:microsoft.com/office/officeart/2005/8/layout/process1"/>
    <dgm:cxn modelId="{9B2D391F-C5E6-6C4D-B081-CCB5B1C09A9B}" type="presOf" srcId="{3E391D1C-D5F3-5549-8E4F-DB7FC50FDF15}" destId="{F7A7A223-4DEB-DF4E-80CF-EE85682F2F4E}" srcOrd="0" destOrd="0" presId="urn:microsoft.com/office/officeart/2005/8/layout/process1"/>
    <dgm:cxn modelId="{33258C28-198E-7744-8437-42FE8C827401}" type="presOf" srcId="{B094D514-67C4-464B-A109-897BE31617B7}" destId="{EB3640EC-15AF-E14C-99DE-16A45131F766}" srcOrd="0" destOrd="0" presId="urn:microsoft.com/office/officeart/2005/8/layout/process1"/>
    <dgm:cxn modelId="{848CBA29-E838-FB4C-BBB1-C5B2757A9332}" type="presOf" srcId="{804E8AE2-4C14-D848-8ED9-604ECC7CCFE6}" destId="{E5D38A70-AD4A-0A45-A620-191DB6ABDD21}" srcOrd="0" destOrd="0" presId="urn:microsoft.com/office/officeart/2005/8/layout/process1"/>
    <dgm:cxn modelId="{6D97232F-24C9-AA4E-AE0F-E68FF139BBB2}" type="presOf" srcId="{BA929AD3-6C12-2E44-AFDA-15C16BD1DE52}" destId="{EE5BB8DB-E34C-EF4B-AC33-ECE2ADEFA9A9}" srcOrd="0" destOrd="0" presId="urn:microsoft.com/office/officeart/2005/8/layout/process1"/>
    <dgm:cxn modelId="{48F7B74E-C5A2-704F-AE33-3F2326D4DA9B}" srcId="{3E391D1C-D5F3-5549-8E4F-DB7FC50FDF15}" destId="{BA929AD3-6C12-2E44-AFDA-15C16BD1DE52}" srcOrd="0" destOrd="0" parTransId="{0A45D489-5844-3A4B-910D-316E5351BEEC}" sibTransId="{B32F65D7-5F6F-FC4D-83AD-24AB65DBF3C0}"/>
    <dgm:cxn modelId="{59E39576-3A73-F34F-8CAD-8A384057A984}" type="presOf" srcId="{B32F65D7-5F6F-FC4D-83AD-24AB65DBF3C0}" destId="{84F963E7-3D1C-B042-BC72-EC478C4AE5DD}" srcOrd="0" destOrd="0" presId="urn:microsoft.com/office/officeart/2005/8/layout/process1"/>
    <dgm:cxn modelId="{DFAB167D-8DC9-C94D-8155-4F975F3BD35E}" srcId="{3E391D1C-D5F3-5549-8E4F-DB7FC50FDF15}" destId="{B094D514-67C4-464B-A109-897BE31617B7}" srcOrd="1" destOrd="0" parTransId="{9C38582B-26F8-E948-8955-7EEF7A491B07}" sibTransId="{07CFB52B-59BC-6449-BD0C-C4B9FBD74B19}"/>
    <dgm:cxn modelId="{75556590-0991-5646-A483-850C3F7C0C66}" type="presOf" srcId="{86703508-7F25-9B4D-8B55-4027BCC9CD4B}" destId="{B47F8810-46EE-CB40-B530-3082D5DB888A}" srcOrd="1" destOrd="0" presId="urn:microsoft.com/office/officeart/2005/8/layout/process1"/>
    <dgm:cxn modelId="{E5D69290-BEB3-A746-97A8-FAB289A5D812}" srcId="{3E391D1C-D5F3-5549-8E4F-DB7FC50FDF15}" destId="{804E8AE2-4C14-D848-8ED9-604ECC7CCFE6}" srcOrd="2" destOrd="0" parTransId="{024B9A1B-C41D-D249-8662-6ABAF2CC2E55}" sibTransId="{86703508-7F25-9B4D-8B55-4027BCC9CD4B}"/>
    <dgm:cxn modelId="{472F9097-6DA2-AB43-85A9-6D10240F090C}" type="presOf" srcId="{07CFB52B-59BC-6449-BD0C-C4B9FBD74B19}" destId="{F7A166DC-F70F-4E4F-836A-89D310F1376C}" srcOrd="1" destOrd="0" presId="urn:microsoft.com/office/officeart/2005/8/layout/process1"/>
    <dgm:cxn modelId="{3D93989E-C177-4144-9121-DF49F55D8005}" type="presOf" srcId="{7C207DA6-0182-E540-9267-21759E7B0CF6}" destId="{4A76093D-E8A1-5341-862A-2E0EECF5B012}" srcOrd="0" destOrd="0" presId="urn:microsoft.com/office/officeart/2005/8/layout/process1"/>
    <dgm:cxn modelId="{0BC52AC7-5E7B-D54B-A810-6AF755DDFD8C}" type="presOf" srcId="{B32F65D7-5F6F-FC4D-83AD-24AB65DBF3C0}" destId="{7DD9EEB8-4DBD-464F-8C85-57CF3781AC1D}" srcOrd="1" destOrd="0" presId="urn:microsoft.com/office/officeart/2005/8/layout/process1"/>
    <dgm:cxn modelId="{7365F9D5-4C90-FE47-B800-B2D326F45B4A}" srcId="{3E391D1C-D5F3-5549-8E4F-DB7FC50FDF15}" destId="{7C207DA6-0182-E540-9267-21759E7B0CF6}" srcOrd="3" destOrd="0" parTransId="{5EDED780-D928-944E-8D66-30820CD7ECCA}" sibTransId="{E073CD42-9C45-624F-9C4E-7A6F64ABDA55}"/>
    <dgm:cxn modelId="{B088D786-D206-7C40-8A71-E66D05C0C3EC}" type="presParOf" srcId="{F7A7A223-4DEB-DF4E-80CF-EE85682F2F4E}" destId="{EE5BB8DB-E34C-EF4B-AC33-ECE2ADEFA9A9}" srcOrd="0" destOrd="0" presId="urn:microsoft.com/office/officeart/2005/8/layout/process1"/>
    <dgm:cxn modelId="{CB58243D-1D83-0B48-A6CF-DED662AB1D5D}" type="presParOf" srcId="{F7A7A223-4DEB-DF4E-80CF-EE85682F2F4E}" destId="{84F963E7-3D1C-B042-BC72-EC478C4AE5DD}" srcOrd="1" destOrd="0" presId="urn:microsoft.com/office/officeart/2005/8/layout/process1"/>
    <dgm:cxn modelId="{E589100D-E693-A741-BB46-F89C48C65F51}" type="presParOf" srcId="{84F963E7-3D1C-B042-BC72-EC478C4AE5DD}" destId="{7DD9EEB8-4DBD-464F-8C85-57CF3781AC1D}" srcOrd="0" destOrd="0" presId="urn:microsoft.com/office/officeart/2005/8/layout/process1"/>
    <dgm:cxn modelId="{7239FD13-324A-EA47-B102-4F092752EEA6}" type="presParOf" srcId="{F7A7A223-4DEB-DF4E-80CF-EE85682F2F4E}" destId="{EB3640EC-15AF-E14C-99DE-16A45131F766}" srcOrd="2" destOrd="0" presId="urn:microsoft.com/office/officeart/2005/8/layout/process1"/>
    <dgm:cxn modelId="{36660E7E-21D0-604A-A9BC-13B6408BB626}" type="presParOf" srcId="{F7A7A223-4DEB-DF4E-80CF-EE85682F2F4E}" destId="{2FFC4F31-1AD4-4C4B-B4F3-A4235A2D8F7A}" srcOrd="3" destOrd="0" presId="urn:microsoft.com/office/officeart/2005/8/layout/process1"/>
    <dgm:cxn modelId="{9C5787CB-B771-B044-ACED-419B2DE24D45}" type="presParOf" srcId="{2FFC4F31-1AD4-4C4B-B4F3-A4235A2D8F7A}" destId="{F7A166DC-F70F-4E4F-836A-89D310F1376C}" srcOrd="0" destOrd="0" presId="urn:microsoft.com/office/officeart/2005/8/layout/process1"/>
    <dgm:cxn modelId="{BF076467-18BD-8845-92B7-A61449290476}" type="presParOf" srcId="{F7A7A223-4DEB-DF4E-80CF-EE85682F2F4E}" destId="{E5D38A70-AD4A-0A45-A620-191DB6ABDD21}" srcOrd="4" destOrd="0" presId="urn:microsoft.com/office/officeart/2005/8/layout/process1"/>
    <dgm:cxn modelId="{4CCC7667-E05B-8F44-B182-5FE288B35B37}" type="presParOf" srcId="{F7A7A223-4DEB-DF4E-80CF-EE85682F2F4E}" destId="{34478AF7-9AAD-9042-9C0D-E77CC88932F2}" srcOrd="5" destOrd="0" presId="urn:microsoft.com/office/officeart/2005/8/layout/process1"/>
    <dgm:cxn modelId="{1051F0A1-B709-DC4A-BDE0-C067CFB13E4A}" type="presParOf" srcId="{34478AF7-9AAD-9042-9C0D-E77CC88932F2}" destId="{B47F8810-46EE-CB40-B530-3082D5DB888A}" srcOrd="0" destOrd="0" presId="urn:microsoft.com/office/officeart/2005/8/layout/process1"/>
    <dgm:cxn modelId="{FB6E9894-37E8-FB4A-BC93-106E84C68385}" type="presParOf" srcId="{F7A7A223-4DEB-DF4E-80CF-EE85682F2F4E}" destId="{4A76093D-E8A1-5341-862A-2E0EECF5B01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C4B13-E99A-D643-9D29-81FB9FBB087A}" type="doc">
      <dgm:prSet loTypeId="urn:microsoft.com/office/officeart/2005/8/layout/process1" loCatId="" qsTypeId="urn:microsoft.com/office/officeart/2005/8/quickstyle/simple1" qsCatId="simple" csTypeId="urn:microsoft.com/office/officeart/2005/8/colors/accent1_2" csCatId="accent1" phldr="1"/>
      <dgm:spPr/>
    </dgm:pt>
    <dgm:pt modelId="{E2DA69FF-AC06-A446-83D2-8414F289767C}">
      <dgm:prSet phldrT="[Text]"/>
      <dgm:spPr/>
      <dgm:t>
        <a:bodyPr/>
        <a:lstStyle/>
        <a:p>
          <a:r>
            <a:rPr lang="en-US" dirty="0"/>
            <a:t>Curate list of gene expression datasets that include NASH and NAFLD samples</a:t>
          </a:r>
        </a:p>
      </dgm:t>
    </dgm:pt>
    <dgm:pt modelId="{0C05FB0B-E1AA-B040-AB1D-976BDB672D9C}" type="parTrans" cxnId="{44CFFBF1-50ED-CB45-9FC4-226EF46CEF70}">
      <dgm:prSet/>
      <dgm:spPr/>
      <dgm:t>
        <a:bodyPr/>
        <a:lstStyle/>
        <a:p>
          <a:endParaRPr lang="en-US"/>
        </a:p>
      </dgm:t>
    </dgm:pt>
    <dgm:pt modelId="{CFD48C5C-3A4A-6047-9F55-721B1F6D5AC0}" type="sibTrans" cxnId="{44CFFBF1-50ED-CB45-9FC4-226EF46CEF70}">
      <dgm:prSet/>
      <dgm:spPr/>
      <dgm:t>
        <a:bodyPr/>
        <a:lstStyle/>
        <a:p>
          <a:endParaRPr lang="en-US"/>
        </a:p>
      </dgm:t>
    </dgm:pt>
    <dgm:pt modelId="{C3790939-E5E7-F34B-8A0E-B61715745739}">
      <dgm:prSet phldrT="[Text]"/>
      <dgm:spPr/>
      <dgm:t>
        <a:bodyPr/>
        <a:lstStyle/>
        <a:p>
          <a:r>
            <a:rPr lang="en-US" dirty="0"/>
            <a:t>Extract probabilistic KEGG pathway scores using PROPS</a:t>
          </a:r>
        </a:p>
      </dgm:t>
    </dgm:pt>
    <dgm:pt modelId="{66A9AD7D-0BDF-5E41-ACA7-62ABF4223493}" type="parTrans" cxnId="{9665AD3C-FFB3-B54A-ADDA-47392A9DB161}">
      <dgm:prSet/>
      <dgm:spPr/>
      <dgm:t>
        <a:bodyPr/>
        <a:lstStyle/>
        <a:p>
          <a:endParaRPr lang="en-US"/>
        </a:p>
      </dgm:t>
    </dgm:pt>
    <dgm:pt modelId="{1B5B39DE-A0A2-0748-A479-B39716655214}" type="sibTrans" cxnId="{9665AD3C-FFB3-B54A-ADDA-47392A9DB161}">
      <dgm:prSet/>
      <dgm:spPr/>
      <dgm:t>
        <a:bodyPr/>
        <a:lstStyle/>
        <a:p>
          <a:endParaRPr lang="en-US"/>
        </a:p>
      </dgm:t>
    </dgm:pt>
    <dgm:pt modelId="{C39DC2CA-4A3E-0D40-A2C1-5D1DC35A5056}">
      <dgm:prSet phldrT="[Text]"/>
      <dgm:spPr/>
      <dgm:t>
        <a:bodyPr/>
        <a:lstStyle/>
        <a:p>
          <a:r>
            <a:rPr lang="en-US" dirty="0"/>
            <a:t>Use pathway scores to predict disease stage classification</a:t>
          </a:r>
        </a:p>
      </dgm:t>
    </dgm:pt>
    <dgm:pt modelId="{3BAB974B-5D86-4E43-AF93-6DAC49847AB9}" type="parTrans" cxnId="{B04A610A-2A50-B143-B51F-794F93F0F984}">
      <dgm:prSet/>
      <dgm:spPr/>
      <dgm:t>
        <a:bodyPr/>
        <a:lstStyle/>
        <a:p>
          <a:endParaRPr lang="en-US"/>
        </a:p>
      </dgm:t>
    </dgm:pt>
    <dgm:pt modelId="{FC0F3442-0D28-D54F-B252-6C291E0FDFEC}" type="sibTrans" cxnId="{B04A610A-2A50-B143-B51F-794F93F0F984}">
      <dgm:prSet/>
      <dgm:spPr/>
      <dgm:t>
        <a:bodyPr/>
        <a:lstStyle/>
        <a:p>
          <a:endParaRPr lang="en-US"/>
        </a:p>
      </dgm:t>
    </dgm:pt>
    <dgm:pt modelId="{54423E97-1873-494A-870D-00EB91E3D8D4}">
      <dgm:prSet/>
      <dgm:spPr/>
      <dgm:t>
        <a:bodyPr/>
        <a:lstStyle/>
        <a:p>
          <a:r>
            <a:rPr lang="en-US" dirty="0"/>
            <a:t>Identify important pathways</a:t>
          </a:r>
        </a:p>
      </dgm:t>
    </dgm:pt>
    <dgm:pt modelId="{27783E33-18FB-6A4F-B6B3-1F92B7C54D35}" type="parTrans" cxnId="{E16AC194-5255-6944-BE9F-3C9EFCB1B7B1}">
      <dgm:prSet/>
      <dgm:spPr/>
      <dgm:t>
        <a:bodyPr/>
        <a:lstStyle/>
        <a:p>
          <a:endParaRPr lang="en-US"/>
        </a:p>
      </dgm:t>
    </dgm:pt>
    <dgm:pt modelId="{1DA0A303-EFBA-E844-8A45-0287FD46D803}" type="sibTrans" cxnId="{E16AC194-5255-6944-BE9F-3C9EFCB1B7B1}">
      <dgm:prSet/>
      <dgm:spPr/>
      <dgm:t>
        <a:bodyPr/>
        <a:lstStyle/>
        <a:p>
          <a:endParaRPr lang="en-US"/>
        </a:p>
      </dgm:t>
    </dgm:pt>
    <dgm:pt modelId="{2B4AB59F-D4F4-FC44-A236-A17016D1A926}" type="pres">
      <dgm:prSet presAssocID="{1D2C4B13-E99A-D643-9D29-81FB9FBB087A}" presName="Name0" presStyleCnt="0">
        <dgm:presLayoutVars>
          <dgm:dir/>
          <dgm:resizeHandles val="exact"/>
        </dgm:presLayoutVars>
      </dgm:prSet>
      <dgm:spPr/>
    </dgm:pt>
    <dgm:pt modelId="{3A58966A-6900-D442-9C32-C34115C33FF8}" type="pres">
      <dgm:prSet presAssocID="{E2DA69FF-AC06-A446-83D2-8414F289767C}" presName="node" presStyleLbl="node1" presStyleIdx="0" presStyleCnt="4">
        <dgm:presLayoutVars>
          <dgm:bulletEnabled val="1"/>
        </dgm:presLayoutVars>
      </dgm:prSet>
      <dgm:spPr/>
    </dgm:pt>
    <dgm:pt modelId="{3ADE16DD-B92E-FB4A-A0AB-92AF910FF13C}" type="pres">
      <dgm:prSet presAssocID="{CFD48C5C-3A4A-6047-9F55-721B1F6D5AC0}" presName="sibTrans" presStyleLbl="sibTrans2D1" presStyleIdx="0" presStyleCnt="3"/>
      <dgm:spPr/>
    </dgm:pt>
    <dgm:pt modelId="{6921A785-CD1F-F545-AA9F-AD16AD25E261}" type="pres">
      <dgm:prSet presAssocID="{CFD48C5C-3A4A-6047-9F55-721B1F6D5AC0}" presName="connectorText" presStyleLbl="sibTrans2D1" presStyleIdx="0" presStyleCnt="3"/>
      <dgm:spPr/>
    </dgm:pt>
    <dgm:pt modelId="{D0774D99-DCBD-AB41-9E5E-4AF89EB96F45}" type="pres">
      <dgm:prSet presAssocID="{C3790939-E5E7-F34B-8A0E-B61715745739}" presName="node" presStyleLbl="node1" presStyleIdx="1" presStyleCnt="4">
        <dgm:presLayoutVars>
          <dgm:bulletEnabled val="1"/>
        </dgm:presLayoutVars>
      </dgm:prSet>
      <dgm:spPr/>
    </dgm:pt>
    <dgm:pt modelId="{3CE129A6-7993-654C-98D6-938268A32A15}" type="pres">
      <dgm:prSet presAssocID="{1B5B39DE-A0A2-0748-A479-B39716655214}" presName="sibTrans" presStyleLbl="sibTrans2D1" presStyleIdx="1" presStyleCnt="3"/>
      <dgm:spPr/>
    </dgm:pt>
    <dgm:pt modelId="{8A99D062-C682-0343-9A04-2BEDBA90FEB0}" type="pres">
      <dgm:prSet presAssocID="{1B5B39DE-A0A2-0748-A479-B39716655214}" presName="connectorText" presStyleLbl="sibTrans2D1" presStyleIdx="1" presStyleCnt="3"/>
      <dgm:spPr/>
    </dgm:pt>
    <dgm:pt modelId="{91A8FFB0-648C-7343-985A-42951797D51B}" type="pres">
      <dgm:prSet presAssocID="{C39DC2CA-4A3E-0D40-A2C1-5D1DC35A5056}" presName="node" presStyleLbl="node1" presStyleIdx="2" presStyleCnt="4">
        <dgm:presLayoutVars>
          <dgm:bulletEnabled val="1"/>
        </dgm:presLayoutVars>
      </dgm:prSet>
      <dgm:spPr/>
    </dgm:pt>
    <dgm:pt modelId="{5E07707B-EB73-3948-93D2-35474F489C4D}" type="pres">
      <dgm:prSet presAssocID="{FC0F3442-0D28-D54F-B252-6C291E0FDFEC}" presName="sibTrans" presStyleLbl="sibTrans2D1" presStyleIdx="2" presStyleCnt="3"/>
      <dgm:spPr/>
    </dgm:pt>
    <dgm:pt modelId="{061C20F4-55B9-7A4A-B951-E3DC0C928171}" type="pres">
      <dgm:prSet presAssocID="{FC0F3442-0D28-D54F-B252-6C291E0FDFEC}" presName="connectorText" presStyleLbl="sibTrans2D1" presStyleIdx="2" presStyleCnt="3"/>
      <dgm:spPr/>
    </dgm:pt>
    <dgm:pt modelId="{942AF41F-440F-B444-AD62-34895E512AB2}" type="pres">
      <dgm:prSet presAssocID="{54423E97-1873-494A-870D-00EB91E3D8D4}" presName="node" presStyleLbl="node1" presStyleIdx="3" presStyleCnt="4">
        <dgm:presLayoutVars>
          <dgm:bulletEnabled val="1"/>
        </dgm:presLayoutVars>
      </dgm:prSet>
      <dgm:spPr/>
    </dgm:pt>
  </dgm:ptLst>
  <dgm:cxnLst>
    <dgm:cxn modelId="{B04A610A-2A50-B143-B51F-794F93F0F984}" srcId="{1D2C4B13-E99A-D643-9D29-81FB9FBB087A}" destId="{C39DC2CA-4A3E-0D40-A2C1-5D1DC35A5056}" srcOrd="2" destOrd="0" parTransId="{3BAB974B-5D86-4E43-AF93-6DAC49847AB9}" sibTransId="{FC0F3442-0D28-D54F-B252-6C291E0FDFEC}"/>
    <dgm:cxn modelId="{7E91800D-A880-BD47-AE7C-B5C9C51752FF}" type="presOf" srcId="{FC0F3442-0D28-D54F-B252-6C291E0FDFEC}" destId="{5E07707B-EB73-3948-93D2-35474F489C4D}" srcOrd="0" destOrd="0" presId="urn:microsoft.com/office/officeart/2005/8/layout/process1"/>
    <dgm:cxn modelId="{64ED2017-3295-E44A-AA3D-E779986706C9}" type="presOf" srcId="{FC0F3442-0D28-D54F-B252-6C291E0FDFEC}" destId="{061C20F4-55B9-7A4A-B951-E3DC0C928171}" srcOrd="1" destOrd="0" presId="urn:microsoft.com/office/officeart/2005/8/layout/process1"/>
    <dgm:cxn modelId="{23BD5E26-8DE6-A64E-AF08-D244CA20E8B9}" type="presOf" srcId="{CFD48C5C-3A4A-6047-9F55-721B1F6D5AC0}" destId="{6921A785-CD1F-F545-AA9F-AD16AD25E261}" srcOrd="1" destOrd="0" presId="urn:microsoft.com/office/officeart/2005/8/layout/process1"/>
    <dgm:cxn modelId="{0D7DAD2F-0DFB-424F-B0E5-E5848923EFD5}" type="presOf" srcId="{E2DA69FF-AC06-A446-83D2-8414F289767C}" destId="{3A58966A-6900-D442-9C32-C34115C33FF8}" srcOrd="0" destOrd="0" presId="urn:microsoft.com/office/officeart/2005/8/layout/process1"/>
    <dgm:cxn modelId="{FE18BF33-5A4F-8D4B-B4A8-63C3EC257D68}" type="presOf" srcId="{1B5B39DE-A0A2-0748-A479-B39716655214}" destId="{8A99D062-C682-0343-9A04-2BEDBA90FEB0}" srcOrd="1" destOrd="0" presId="urn:microsoft.com/office/officeart/2005/8/layout/process1"/>
    <dgm:cxn modelId="{9665AD3C-FFB3-B54A-ADDA-47392A9DB161}" srcId="{1D2C4B13-E99A-D643-9D29-81FB9FBB087A}" destId="{C3790939-E5E7-F34B-8A0E-B61715745739}" srcOrd="1" destOrd="0" parTransId="{66A9AD7D-0BDF-5E41-ACA7-62ABF4223493}" sibTransId="{1B5B39DE-A0A2-0748-A479-B39716655214}"/>
    <dgm:cxn modelId="{E5CC0556-0FD1-DF40-BAF6-CAB5E0B4C14A}" type="presOf" srcId="{1D2C4B13-E99A-D643-9D29-81FB9FBB087A}" destId="{2B4AB59F-D4F4-FC44-A236-A17016D1A926}" srcOrd="0" destOrd="0" presId="urn:microsoft.com/office/officeart/2005/8/layout/process1"/>
    <dgm:cxn modelId="{B170EC78-156C-7841-AE75-D975CBB56703}" type="presOf" srcId="{1B5B39DE-A0A2-0748-A479-B39716655214}" destId="{3CE129A6-7993-654C-98D6-938268A32A15}" srcOrd="0" destOrd="0" presId="urn:microsoft.com/office/officeart/2005/8/layout/process1"/>
    <dgm:cxn modelId="{E16AC194-5255-6944-BE9F-3C9EFCB1B7B1}" srcId="{1D2C4B13-E99A-D643-9D29-81FB9FBB087A}" destId="{54423E97-1873-494A-870D-00EB91E3D8D4}" srcOrd="3" destOrd="0" parTransId="{27783E33-18FB-6A4F-B6B3-1F92B7C54D35}" sibTransId="{1DA0A303-EFBA-E844-8A45-0287FD46D803}"/>
    <dgm:cxn modelId="{6E4586B9-6084-C24B-BC2E-8E72A94EE824}" type="presOf" srcId="{CFD48C5C-3A4A-6047-9F55-721B1F6D5AC0}" destId="{3ADE16DD-B92E-FB4A-A0AB-92AF910FF13C}" srcOrd="0" destOrd="0" presId="urn:microsoft.com/office/officeart/2005/8/layout/process1"/>
    <dgm:cxn modelId="{390B9CCA-F9CC-BF4F-94D1-0273CF576044}" type="presOf" srcId="{C39DC2CA-4A3E-0D40-A2C1-5D1DC35A5056}" destId="{91A8FFB0-648C-7343-985A-42951797D51B}" srcOrd="0" destOrd="0" presId="urn:microsoft.com/office/officeart/2005/8/layout/process1"/>
    <dgm:cxn modelId="{8BF17ECF-C8D7-F54E-9709-E621607C85B5}" type="presOf" srcId="{C3790939-E5E7-F34B-8A0E-B61715745739}" destId="{D0774D99-DCBD-AB41-9E5E-4AF89EB96F45}" srcOrd="0" destOrd="0" presId="urn:microsoft.com/office/officeart/2005/8/layout/process1"/>
    <dgm:cxn modelId="{4C5CF7CF-EF7D-D448-A384-88789EAADA7F}" type="presOf" srcId="{54423E97-1873-494A-870D-00EB91E3D8D4}" destId="{942AF41F-440F-B444-AD62-34895E512AB2}" srcOrd="0" destOrd="0" presId="urn:microsoft.com/office/officeart/2005/8/layout/process1"/>
    <dgm:cxn modelId="{44CFFBF1-50ED-CB45-9FC4-226EF46CEF70}" srcId="{1D2C4B13-E99A-D643-9D29-81FB9FBB087A}" destId="{E2DA69FF-AC06-A446-83D2-8414F289767C}" srcOrd="0" destOrd="0" parTransId="{0C05FB0B-E1AA-B040-AB1D-976BDB672D9C}" sibTransId="{CFD48C5C-3A4A-6047-9F55-721B1F6D5AC0}"/>
    <dgm:cxn modelId="{69EE15F6-5A09-D447-8A07-3F946403930B}" type="presParOf" srcId="{2B4AB59F-D4F4-FC44-A236-A17016D1A926}" destId="{3A58966A-6900-D442-9C32-C34115C33FF8}" srcOrd="0" destOrd="0" presId="urn:microsoft.com/office/officeart/2005/8/layout/process1"/>
    <dgm:cxn modelId="{1A55DC8D-4162-D245-BB46-845CF8942D67}" type="presParOf" srcId="{2B4AB59F-D4F4-FC44-A236-A17016D1A926}" destId="{3ADE16DD-B92E-FB4A-A0AB-92AF910FF13C}" srcOrd="1" destOrd="0" presId="urn:microsoft.com/office/officeart/2005/8/layout/process1"/>
    <dgm:cxn modelId="{AE86B0D9-4254-6646-9F1D-6465EAE00DA4}" type="presParOf" srcId="{3ADE16DD-B92E-FB4A-A0AB-92AF910FF13C}" destId="{6921A785-CD1F-F545-AA9F-AD16AD25E261}" srcOrd="0" destOrd="0" presId="urn:microsoft.com/office/officeart/2005/8/layout/process1"/>
    <dgm:cxn modelId="{3C82E9BB-6920-6745-85B2-09398DBA78F8}" type="presParOf" srcId="{2B4AB59F-D4F4-FC44-A236-A17016D1A926}" destId="{D0774D99-DCBD-AB41-9E5E-4AF89EB96F45}" srcOrd="2" destOrd="0" presId="urn:microsoft.com/office/officeart/2005/8/layout/process1"/>
    <dgm:cxn modelId="{EB4DF4E9-678B-9D43-950E-ACD5DD1CDC48}" type="presParOf" srcId="{2B4AB59F-D4F4-FC44-A236-A17016D1A926}" destId="{3CE129A6-7993-654C-98D6-938268A32A15}" srcOrd="3" destOrd="0" presId="urn:microsoft.com/office/officeart/2005/8/layout/process1"/>
    <dgm:cxn modelId="{F760DB79-D837-2846-AD53-B8A18E73A5E2}" type="presParOf" srcId="{3CE129A6-7993-654C-98D6-938268A32A15}" destId="{8A99D062-C682-0343-9A04-2BEDBA90FEB0}" srcOrd="0" destOrd="0" presId="urn:microsoft.com/office/officeart/2005/8/layout/process1"/>
    <dgm:cxn modelId="{6B9B26F9-18B0-B441-9839-B51504BD6BD2}" type="presParOf" srcId="{2B4AB59F-D4F4-FC44-A236-A17016D1A926}" destId="{91A8FFB0-648C-7343-985A-42951797D51B}" srcOrd="4" destOrd="0" presId="urn:microsoft.com/office/officeart/2005/8/layout/process1"/>
    <dgm:cxn modelId="{4D2F265A-EE11-C04B-9A59-8169621D14F3}" type="presParOf" srcId="{2B4AB59F-D4F4-FC44-A236-A17016D1A926}" destId="{5E07707B-EB73-3948-93D2-35474F489C4D}" srcOrd="5" destOrd="0" presId="urn:microsoft.com/office/officeart/2005/8/layout/process1"/>
    <dgm:cxn modelId="{45938DB8-4BF6-394D-84E7-7CA0030CA92F}" type="presParOf" srcId="{5E07707B-EB73-3948-93D2-35474F489C4D}" destId="{061C20F4-55B9-7A4A-B951-E3DC0C928171}" srcOrd="0" destOrd="0" presId="urn:microsoft.com/office/officeart/2005/8/layout/process1"/>
    <dgm:cxn modelId="{8B3D410B-19A6-2A49-A1B5-E9B117800995}" type="presParOf" srcId="{2B4AB59F-D4F4-FC44-A236-A17016D1A926}" destId="{942AF41F-440F-B444-AD62-34895E512AB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BB8DB-E34C-EF4B-AC33-ECE2ADEFA9A9}">
      <dsp:nvSpPr>
        <dsp:cNvPr id="0" name=""/>
        <dsp:cNvSpPr/>
      </dsp:nvSpPr>
      <dsp:spPr>
        <a:xfrm>
          <a:off x="3425" y="412174"/>
          <a:ext cx="1497561" cy="1951510"/>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spc="0" dirty="0"/>
            <a:t>Embed</a:t>
          </a:r>
          <a:r>
            <a:rPr lang="en-US" sz="1700" kern="1200" spc="0" baseline="0" dirty="0"/>
            <a:t> 14,708 human genes from 728K high confidence connections  in STRING</a:t>
          </a:r>
          <a:endParaRPr lang="en-US" sz="1700" kern="1200" dirty="0"/>
        </a:p>
      </dsp:txBody>
      <dsp:txXfrm>
        <a:off x="47287" y="456036"/>
        <a:ext cx="1409837" cy="1863786"/>
      </dsp:txXfrm>
    </dsp:sp>
    <dsp:sp modelId="{84F963E7-3D1C-B042-BC72-EC478C4AE5DD}">
      <dsp:nvSpPr>
        <dsp:cNvPr id="0" name=""/>
        <dsp:cNvSpPr/>
      </dsp:nvSpPr>
      <dsp:spPr>
        <a:xfrm>
          <a:off x="1650743" y="1202231"/>
          <a:ext cx="317483" cy="371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50743" y="1276510"/>
        <a:ext cx="222238" cy="222837"/>
      </dsp:txXfrm>
    </dsp:sp>
    <dsp:sp modelId="{EB3640EC-15AF-E14C-99DE-16A45131F766}">
      <dsp:nvSpPr>
        <dsp:cNvPr id="0" name=""/>
        <dsp:cNvSpPr/>
      </dsp:nvSpPr>
      <dsp:spPr>
        <a:xfrm>
          <a:off x="2100011" y="412174"/>
          <a:ext cx="1497561" cy="1951510"/>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Annotate genes with functional modules</a:t>
          </a:r>
          <a:endParaRPr lang="en-US" sz="1700" kern="1200" dirty="0"/>
        </a:p>
      </dsp:txBody>
      <dsp:txXfrm>
        <a:off x="2143873" y="456036"/>
        <a:ext cx="1409837" cy="1863786"/>
      </dsp:txXfrm>
    </dsp:sp>
    <dsp:sp modelId="{2FFC4F31-1AD4-4C4B-B4F3-A4235A2D8F7A}">
      <dsp:nvSpPr>
        <dsp:cNvPr id="0" name=""/>
        <dsp:cNvSpPr/>
      </dsp:nvSpPr>
      <dsp:spPr>
        <a:xfrm>
          <a:off x="3747329" y="1202231"/>
          <a:ext cx="317483" cy="371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47329" y="1276510"/>
        <a:ext cx="222238" cy="222837"/>
      </dsp:txXfrm>
    </dsp:sp>
    <dsp:sp modelId="{E5D38A70-AD4A-0A45-A620-191DB6ABDD21}">
      <dsp:nvSpPr>
        <dsp:cNvPr id="0" name=""/>
        <dsp:cNvSpPr/>
      </dsp:nvSpPr>
      <dsp:spPr>
        <a:xfrm>
          <a:off x="4196598" y="412174"/>
          <a:ext cx="1497561" cy="1951510"/>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Create summed "module vectors”</a:t>
          </a:r>
          <a:endParaRPr lang="en-US" sz="1700" kern="1200" dirty="0"/>
        </a:p>
      </dsp:txBody>
      <dsp:txXfrm>
        <a:off x="4240460" y="456036"/>
        <a:ext cx="1409837" cy="1863786"/>
      </dsp:txXfrm>
    </dsp:sp>
    <dsp:sp modelId="{34478AF7-9AAD-9042-9C0D-E77CC88932F2}">
      <dsp:nvSpPr>
        <dsp:cNvPr id="0" name=""/>
        <dsp:cNvSpPr/>
      </dsp:nvSpPr>
      <dsp:spPr>
        <a:xfrm>
          <a:off x="5843916" y="1202231"/>
          <a:ext cx="317483" cy="371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43916" y="1276510"/>
        <a:ext cx="222238" cy="222837"/>
      </dsp:txXfrm>
    </dsp:sp>
    <dsp:sp modelId="{4A76093D-E8A1-5341-862A-2E0EECF5B012}">
      <dsp:nvSpPr>
        <dsp:cNvPr id="0" name=""/>
        <dsp:cNvSpPr/>
      </dsp:nvSpPr>
      <dsp:spPr>
        <a:xfrm>
          <a:off x="6293184" y="412174"/>
          <a:ext cx="1497561" cy="1951510"/>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distance between modules</a:t>
          </a:r>
        </a:p>
      </dsp:txBody>
      <dsp:txXfrm>
        <a:off x="6337046" y="456036"/>
        <a:ext cx="1409837" cy="1863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8966A-6900-D442-9C32-C34115C33FF8}">
      <dsp:nvSpPr>
        <dsp:cNvPr id="0" name=""/>
        <dsp:cNvSpPr/>
      </dsp:nvSpPr>
      <dsp:spPr>
        <a:xfrm>
          <a:off x="3384"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Curate list of gene expression datasets that include NASH and NAFLD samples</a:t>
          </a:r>
        </a:p>
      </dsp:txBody>
      <dsp:txXfrm>
        <a:off x="46722" y="958851"/>
        <a:ext cx="1392976" cy="1841496"/>
      </dsp:txXfrm>
    </dsp:sp>
    <dsp:sp modelId="{3ADE16DD-B92E-FB4A-A0AB-92AF910FF13C}">
      <dsp:nvSpPr>
        <dsp:cNvPr id="0" name=""/>
        <dsp:cNvSpPr/>
      </dsp:nvSpPr>
      <dsp:spPr>
        <a:xfrm>
          <a:off x="1631002"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31002" y="1769514"/>
        <a:ext cx="219580" cy="220171"/>
      </dsp:txXfrm>
    </dsp:sp>
    <dsp:sp modelId="{D0774D99-DCBD-AB41-9E5E-4AF89EB96F45}">
      <dsp:nvSpPr>
        <dsp:cNvPr id="0" name=""/>
        <dsp:cNvSpPr/>
      </dsp:nvSpPr>
      <dsp:spPr>
        <a:xfrm>
          <a:off x="2074898"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Extract probabilistic KEGG pathway scores using PROPS</a:t>
          </a:r>
        </a:p>
      </dsp:txBody>
      <dsp:txXfrm>
        <a:off x="2118236" y="958851"/>
        <a:ext cx="1392976" cy="1841496"/>
      </dsp:txXfrm>
    </dsp:sp>
    <dsp:sp modelId="{3CE129A6-7993-654C-98D6-938268A32A15}">
      <dsp:nvSpPr>
        <dsp:cNvPr id="0" name=""/>
        <dsp:cNvSpPr/>
      </dsp:nvSpPr>
      <dsp:spPr>
        <a:xfrm>
          <a:off x="3702516"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02516" y="1769514"/>
        <a:ext cx="219580" cy="220171"/>
      </dsp:txXfrm>
    </dsp:sp>
    <dsp:sp modelId="{91A8FFB0-648C-7343-985A-42951797D51B}">
      <dsp:nvSpPr>
        <dsp:cNvPr id="0" name=""/>
        <dsp:cNvSpPr/>
      </dsp:nvSpPr>
      <dsp:spPr>
        <a:xfrm>
          <a:off x="4146412"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Use pathway scores to predict disease stage classification</a:t>
          </a:r>
        </a:p>
      </dsp:txBody>
      <dsp:txXfrm>
        <a:off x="4189750" y="958851"/>
        <a:ext cx="1392976" cy="1841496"/>
      </dsp:txXfrm>
    </dsp:sp>
    <dsp:sp modelId="{5E07707B-EB73-3948-93D2-35474F489C4D}">
      <dsp:nvSpPr>
        <dsp:cNvPr id="0" name=""/>
        <dsp:cNvSpPr/>
      </dsp:nvSpPr>
      <dsp:spPr>
        <a:xfrm>
          <a:off x="5774030"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74030" y="1769514"/>
        <a:ext cx="219580" cy="220171"/>
      </dsp:txXfrm>
    </dsp:sp>
    <dsp:sp modelId="{942AF41F-440F-B444-AD62-34895E512AB2}">
      <dsp:nvSpPr>
        <dsp:cNvPr id="0" name=""/>
        <dsp:cNvSpPr/>
      </dsp:nvSpPr>
      <dsp:spPr>
        <a:xfrm>
          <a:off x="6217925"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Identify important pathways</a:t>
          </a:r>
        </a:p>
      </dsp:txBody>
      <dsp:txXfrm>
        <a:off x="6261263" y="958851"/>
        <a:ext cx="1392976" cy="1841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11/20/20</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11/20/20</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science/article/pii/S0168945220301321?casa_token=ri5TrUHU4nMAAAAA:7XL8-g8IhTuxVPJWqyLAcgqLmfjgYhUk-MWG6bix-mCSjdBzXxuF00pRLRPXIluWgPV7u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Pycharm</a:t>
            </a:r>
            <a:r>
              <a:rPr lang="en-US" dirty="0"/>
              <a:t> is my fav ide, I used a text editor for years and that was so much worse</a:t>
            </a:r>
          </a:p>
          <a:p>
            <a:endParaRPr lang="en-US" dirty="0"/>
          </a:p>
          <a:p>
            <a:r>
              <a:rPr lang="en-US" dirty="0"/>
              <a:t>It shows you all your variables and you can look at </a:t>
            </a:r>
            <a:r>
              <a:rPr lang="en-US" dirty="0" err="1"/>
              <a:t>dataframes</a:t>
            </a:r>
            <a:r>
              <a:rPr lang="en-US" dirty="0"/>
              <a:t> and evaluate lines of code</a:t>
            </a:r>
          </a:p>
          <a:p>
            <a:endParaRPr lang="en-US" dirty="0"/>
          </a:p>
          <a:p>
            <a:r>
              <a:rPr lang="en-US" dirty="0"/>
              <a:t>I &lt;3 the </a:t>
            </a:r>
            <a:r>
              <a:rPr lang="en-US" dirty="0" err="1"/>
              <a:t>pycharm</a:t>
            </a:r>
            <a:r>
              <a:rPr lang="en-US" dirty="0"/>
              <a:t> debugger</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358055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endParaRPr lang="en-US" dirty="0"/>
          </a:p>
          <a:p>
            <a:pPr marL="171450" indent="-171450">
              <a:buFontTx/>
              <a:buChar char="-"/>
            </a:pPr>
            <a:r>
              <a:rPr lang="en-US" dirty="0"/>
              <a:t>I found modules similarities to the NASH gene set with with significant p-values (Bonferroni corrected)</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few of these are involved in oxidative stress, which occurs in NASH with dysfunctional homeostasis of fatty acid oxidation</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Russ - Maybe don’t include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3491881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2276613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This brings me to the second part of what I’ve been working on , which is integrating gene expression data</a:t>
            </a:r>
          </a:p>
          <a:p>
            <a:pPr marL="171450" indent="-171450">
              <a:buFontTx/>
              <a:buChar char="-"/>
            </a:pPr>
            <a:r>
              <a:rPr lang="en-US" dirty="0"/>
              <a:t>We decided to look into including gene expression data because of the disease stage specific information (labels of control, </a:t>
            </a:r>
            <a:r>
              <a:rPr lang="en-US" dirty="0" err="1"/>
              <a:t>nash</a:t>
            </a:r>
            <a:r>
              <a:rPr lang="en-US" dirty="0"/>
              <a:t>, </a:t>
            </a:r>
            <a:r>
              <a:rPr lang="en-US" dirty="0" err="1"/>
              <a:t>nafld</a:t>
            </a:r>
            <a:r>
              <a:rPr lang="en-US" dirty="0"/>
              <a:t>) that are available within the data</a:t>
            </a:r>
          </a:p>
          <a:p>
            <a:pPr marL="171450" indent="-171450">
              <a:buFontTx/>
              <a:buChar char="-"/>
            </a:pPr>
            <a:r>
              <a:rPr lang="en-US" dirty="0"/>
              <a:t>Our set of NASH genes is exactly the same as the set of NAFLD genes in </a:t>
            </a:r>
            <a:r>
              <a:rPr lang="en-US" dirty="0" err="1"/>
              <a:t>DisGeNET</a:t>
            </a:r>
            <a:r>
              <a:rPr lang="en-US" dirty="0"/>
              <a:t> curated list, which means that the associations we found are not necessarily specific to </a:t>
            </a:r>
            <a:r>
              <a:rPr lang="en-US" dirty="0" err="1"/>
              <a:t>nash</a:t>
            </a:r>
            <a:endParaRPr lang="en-US" dirty="0"/>
          </a:p>
          <a:p>
            <a:pPr marL="171450" indent="-171450">
              <a:buFontTx/>
              <a:buChar char="-"/>
            </a:pPr>
            <a:r>
              <a:rPr lang="en-US" dirty="0"/>
              <a:t>Getting into data that is disease stage specific could provide an avenue for higher resolution predictions/finding pathways specific to the immune part of NASH</a:t>
            </a:r>
          </a:p>
          <a:p>
            <a:pPr marL="171450" indent="-171450">
              <a:buFontTx/>
              <a:buChar char="-"/>
            </a:pPr>
            <a:r>
              <a:rPr lang="en-US" dirty="0"/>
              <a:t>Few of the immune modules were represented in our top modules – as I understand it, the transition from NASH to NAFLD is marked by immune cell involvement and fibrosis/inflammation, so having a nonspecific set of genes may impact the extent to which we are identifying immune pathways as involved in NASH pathogenesis</a:t>
            </a:r>
          </a:p>
          <a:p>
            <a:pPr marL="171450" indent="-171450">
              <a:buFontTx/>
              <a:buChar char="-"/>
            </a:pPr>
            <a:r>
              <a:rPr lang="en-US" dirty="0"/>
              <a:t>We wanted to use this disease stage specific data to predict key genes in that transition, and potentially use other clinically relevant data to model a more continuous (rather than binary) version of the phenotype</a:t>
            </a:r>
          </a:p>
          <a:p>
            <a:pPr marL="171450" indent="-171450">
              <a:buFontTx/>
              <a:buChar char="-"/>
            </a:pPr>
            <a:r>
              <a:rPr lang="en-US" dirty="0"/>
              <a:t>Based on my understanding of the literature, predicting disease stage within itself is not necessarily useful since the disease is a spectrum, but the pathways that are important to distinguishing mild from severe cases are. However, correct me if I’m wrong!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953244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my plan for analyzing gene expression data </a:t>
            </a:r>
          </a:p>
          <a:p>
            <a:pPr marL="171450" indent="-171450">
              <a:buFontTx/>
              <a:buChar char="-"/>
            </a:pPr>
            <a:r>
              <a:rPr lang="en-US" dirty="0"/>
              <a:t>I’m currently at the third box here</a:t>
            </a:r>
          </a:p>
          <a:p>
            <a:pPr marL="171450" indent="-171450">
              <a:buFontTx/>
              <a:buChar char="-"/>
            </a:pPr>
            <a:r>
              <a:rPr lang="en-US" dirty="0"/>
              <a:t>First, I curated a list of gene expression datasets that had total RNA microarray data from liver biopsies in patients diagnosed with NASH or NAFLD</a:t>
            </a:r>
          </a:p>
          <a:p>
            <a:pPr marL="171450" indent="-171450">
              <a:buFontTx/>
              <a:buChar char="-"/>
            </a:pPr>
            <a:r>
              <a:rPr lang="en-US" dirty="0"/>
              <a:t>Then, I processed the data – normalizing, mapping probes to gene IDs, and averaging expression for genes with multiple probes mapped</a:t>
            </a:r>
          </a:p>
          <a:p>
            <a:pPr marL="171450" indent="-171450">
              <a:buFontTx/>
              <a:buChar char="-"/>
            </a:pPr>
            <a:r>
              <a:rPr lang="en-US" dirty="0"/>
              <a:t>Then I combined data from the different studies and batch corrected. I then used an algorithm called PROPS to create KEGG pathway scores – I will explain this in more detail later</a:t>
            </a:r>
          </a:p>
          <a:p>
            <a:pPr marL="171450" indent="-171450">
              <a:buFontTx/>
              <a:buChar char="-"/>
            </a:pPr>
            <a:r>
              <a:rPr lang="en-US" dirty="0"/>
              <a:t>Then using these pathway scores, the plan is to perform classification between NASH and NAFLD and identify important pathways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2164861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All of the expression data I used was downloaded from GEO, which stands for Gene Expression Omnibus</a:t>
            </a:r>
          </a:p>
          <a:p>
            <a:pPr marL="171450" indent="-171450">
              <a:buFontTx/>
              <a:buChar char="-"/>
            </a:pPr>
            <a:r>
              <a:rPr lang="en-US" dirty="0"/>
              <a:t>I started with a list of all datasets that included NASH and NAFLD liver biopsy samples – could find 20</a:t>
            </a:r>
          </a:p>
          <a:p>
            <a:pPr marL="171450" indent="-171450">
              <a:buFontTx/>
              <a:buChar char="-"/>
            </a:pPr>
            <a:r>
              <a:rPr lang="en-US" dirty="0"/>
              <a:t>I narrowed down the list of datasets by excluding ones with fewer than 10 samples ( these could potentially be used for future validation) and studies that didn’t use the platform Affymetrix for data collection – data processing and normalization gets a lot more difficult across platforms</a:t>
            </a:r>
          </a:p>
          <a:p>
            <a:pPr marL="171450" indent="-171450">
              <a:buFontTx/>
              <a:buChar char="-"/>
            </a:pPr>
            <a:r>
              <a:rPr lang="en-US" dirty="0"/>
              <a:t>That brought me to these 6 datasets, which combined have 129 samples designated as NASH, 172 samples designated as NAFLD, and 75 controls</a:t>
            </a:r>
          </a:p>
          <a:p>
            <a:pPr marL="171450" indent="-171450">
              <a:buFontTx/>
              <a:buChar char="-"/>
            </a:pPr>
            <a:r>
              <a:rPr lang="en-US" dirty="0"/>
              <a:t>Something to note here is that there are few studies that include samples designated as NASH AND samples designated as NAFLD – most have one or the other</a:t>
            </a:r>
          </a:p>
          <a:p>
            <a:pPr marL="171450" indent="-171450">
              <a:buFontTx/>
              <a:buChar char="-"/>
            </a:pPr>
            <a:r>
              <a:rPr lang="en-US" dirty="0"/>
              <a:t>Additionally, most of the NASH samples come from one study (study number 6 here) </a:t>
            </a:r>
          </a:p>
          <a:p>
            <a:pPr marL="171450" indent="-171450">
              <a:buFontTx/>
              <a:buChar char="-"/>
            </a:pPr>
            <a:r>
              <a:rPr lang="en-US" dirty="0"/>
              <a:t>The uneven breakdown within studies and the imbalance between studies may bring in some batch effects that hurt our ability to make relevant predictions based on this data, but this is to some extent a function of there not being that much good data available</a:t>
            </a:r>
          </a:p>
          <a:p>
            <a:pPr marL="171450" indent="-171450">
              <a:buFontTx/>
              <a:buChar char="-"/>
            </a:pPr>
            <a:r>
              <a:rPr lang="en-US" dirty="0"/>
              <a:t>Merck people: do you have any comments about the availability of this kind of data/can you point us in the direction of more/better data?</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these studies, we also looked into what other clinically relevant measurements might have been included with the gene expression data</a:t>
            </a:r>
          </a:p>
          <a:p>
            <a:pPr marL="171450" indent="-171450">
              <a:buFontTx/>
              <a:buChar char="-"/>
            </a:pPr>
            <a:r>
              <a:rPr lang="en-US" dirty="0"/>
              <a:t>Since the phenotype of NASH/NAFLD is a spectrum, we hoped that other measurements may provide more detailed information about disease severity than the binary NASH label </a:t>
            </a:r>
          </a:p>
          <a:p>
            <a:pPr marL="171450" indent="-171450">
              <a:buFontTx/>
              <a:buChar char="-"/>
            </a:pPr>
            <a:r>
              <a:rPr lang="en-US" dirty="0"/>
              <a:t>I would be particularly interested to find NAFLD Activity Scores and Fibrosis scores, since these are typically used to diagnose </a:t>
            </a:r>
            <a:r>
              <a:rPr lang="en-US" dirty="0" err="1"/>
              <a:t>nash</a:t>
            </a:r>
            <a:endParaRPr lang="en-US" dirty="0"/>
          </a:p>
          <a:p>
            <a:pPr marL="171450" indent="-171450">
              <a:buFontTx/>
              <a:buChar char="-"/>
            </a:pPr>
            <a:r>
              <a:rPr lang="en-US" dirty="0"/>
              <a:t>Unfortunately, these data points were not present in most of the studies – 1 and 3 – would be interesting to find data that has gene data and clinical measurements</a:t>
            </a:r>
          </a:p>
          <a:p>
            <a:pPr marL="171450" indent="-171450">
              <a:buFontTx/>
              <a:buChar char="-"/>
            </a:pPr>
            <a:r>
              <a:rPr lang="en-US" dirty="0"/>
              <a:t>Merck – can you point us in the direction of finding data with more granularity?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18</a:t>
            </a:fld>
            <a:endParaRPr lang="en-US" altLang="en-US"/>
          </a:p>
        </p:txBody>
      </p:sp>
    </p:spTree>
    <p:extLst>
      <p:ext uri="{BB962C8B-B14F-4D97-AF65-F5344CB8AC3E}">
        <p14:creationId xmlns:p14="http://schemas.microsoft.com/office/powerpoint/2010/main" val="371999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correction using </a:t>
            </a:r>
            <a:r>
              <a:rPr lang="en-US" dirty="0" err="1"/>
              <a:t>sva</a:t>
            </a:r>
            <a:r>
              <a:rPr lang="en-US" dirty="0"/>
              <a:t> package from COMBAT – PROPS has functionality that does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19</a:t>
            </a:fld>
            <a:endParaRPr lang="en-US" altLang="en-US"/>
          </a:p>
        </p:txBody>
      </p:sp>
    </p:spTree>
    <p:extLst>
      <p:ext uri="{BB962C8B-B14F-4D97-AF65-F5344CB8AC3E}">
        <p14:creationId xmlns:p14="http://schemas.microsoft.com/office/powerpoint/2010/main" val="3742057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that pathway’s activity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20</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Once I had these pathway scores, I used UMAP to try to visualize the different samples</a:t>
            </a:r>
          </a:p>
          <a:p>
            <a:pPr marL="171450" indent="-171450">
              <a:buFontTx/>
              <a:buChar char="-"/>
            </a:pPr>
            <a:r>
              <a:rPr lang="en-US" dirty="0"/>
              <a:t>UMAP is a dimensionality reduction technique that allows us to visualize a higher dimensional vector (254 dimensional in this case) in a 2 dimensional space</a:t>
            </a:r>
          </a:p>
          <a:p>
            <a:pPr marL="171450" indent="-171450">
              <a:buFontTx/>
              <a:buChar char="-"/>
            </a:pPr>
            <a:r>
              <a:rPr lang="en-US" dirty="0"/>
              <a:t>At first glance it may look like the NASH samples are appreciably different from the NAFLD samples – these red dots are all NASH samples whereas the blue are NAFLD</a:t>
            </a:r>
          </a:p>
          <a:p>
            <a:pPr marL="171450" indent="-171450">
              <a:buFontTx/>
              <a:buChar char="-"/>
            </a:pPr>
            <a:r>
              <a:rPr lang="en-US" dirty="0"/>
              <a:t>However something worth noting here is batch 6 – it has 104/129 NASH samples, and based off of this visualization it appears to be more variable compared to the rest</a:t>
            </a:r>
          </a:p>
          <a:p>
            <a:pPr marL="171450" indent="-171450">
              <a:buFontTx/>
              <a:buChar char="-"/>
            </a:pPr>
            <a:r>
              <a:rPr lang="en-US" dirty="0"/>
              <a:t>For the other studies that do include NASH samples (1 and 5), the NASH and NAFLD samples don’t appear to be easily separable</a:t>
            </a:r>
          </a:p>
          <a:p>
            <a:pPr marL="171450" indent="-171450">
              <a:buFontTx/>
              <a:buChar char="-"/>
            </a:pPr>
            <a:r>
              <a:rPr lang="en-US" dirty="0"/>
              <a:t>These show me that there may be some difficulty doing a meaningful classification of NASH vs NAFLD, because differences might just end up being due to batch</a:t>
            </a:r>
          </a:p>
          <a:p>
            <a:pPr marL="171450" indent="-171450">
              <a:buFontTx/>
              <a:buChar char="-"/>
            </a:pPr>
            <a:r>
              <a:rPr lang="en-US" dirty="0"/>
              <a:t>However, there is not much we can do about this without more data</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21</a:t>
            </a:fld>
            <a:endParaRPr lang="en-US" altLang="en-US"/>
          </a:p>
        </p:txBody>
      </p:sp>
    </p:spTree>
    <p:extLst>
      <p:ext uri="{BB962C8B-B14F-4D97-AF65-F5344CB8AC3E}">
        <p14:creationId xmlns:p14="http://schemas.microsoft.com/office/powerpoint/2010/main" val="31889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part I’m working on right now</a:t>
            </a:r>
          </a:p>
          <a:p>
            <a:pPr marL="171450" indent="-171450">
              <a:buFontTx/>
              <a:buChar char="-"/>
            </a:pPr>
            <a:r>
              <a:rPr lang="en-US" dirty="0"/>
              <a:t>I’m going to do Random Forest Classification on the PROPS pathway scores – chose this because it has worked well for classifying using props in the past (Yash, </a:t>
            </a:r>
            <a:r>
              <a:rPr lang="en-US" dirty="0" err="1"/>
              <a:t>Lichy</a:t>
            </a:r>
            <a:r>
              <a:rPr lang="en-US" dirty="0"/>
              <a:t>) and provides interpretable insights into which features were most important for making the distinction</a:t>
            </a:r>
          </a:p>
          <a:p>
            <a:pPr marL="171450" indent="-171450">
              <a:buFontTx/>
              <a:buChar char="-"/>
            </a:pPr>
            <a:r>
              <a:rPr lang="en-US" dirty="0"/>
              <a:t>If the model can distinguish the two, I will get the important pathway features of the model and compare to previously identified pathways</a:t>
            </a:r>
          </a:p>
          <a:p>
            <a:pPr marL="171450" indent="-171450">
              <a:buFontTx/>
              <a:buChar char="-"/>
            </a:pPr>
            <a:r>
              <a:rPr lang="en-US" dirty="0"/>
              <a:t>Can potentially augment the set of NASH genes using genes from important pathway features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22</a:t>
            </a:fld>
            <a:endParaRPr lang="en-US" altLang="en-US"/>
          </a:p>
        </p:txBody>
      </p:sp>
    </p:spTree>
    <p:extLst>
      <p:ext uri="{BB962C8B-B14F-4D97-AF65-F5344CB8AC3E}">
        <p14:creationId xmlns:p14="http://schemas.microsoft.com/office/powerpoint/2010/main" val="191094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that is where I’m at right now</a:t>
            </a:r>
          </a:p>
          <a:p>
            <a:pPr marL="171450" indent="-171450">
              <a:buFontTx/>
              <a:buChar char="-"/>
            </a:pPr>
            <a:r>
              <a:rPr lang="en-US" dirty="0"/>
              <a:t>Would love to hear about Merck’s goals for the project, whether they find any of this useful, and the direction they’d like us to go in</a:t>
            </a:r>
          </a:p>
          <a:p>
            <a:endParaRPr lang="en-US" dirty="0"/>
          </a:p>
          <a:p>
            <a:endParaRPr lang="en-US" dirty="0"/>
          </a:p>
          <a:p>
            <a:r>
              <a:rPr lang="en-US" dirty="0"/>
              <a:t>Questions to have answers to:</a:t>
            </a:r>
          </a:p>
          <a:p>
            <a:r>
              <a:rPr lang="en-US" dirty="0"/>
              <a:t>Why pathways and not genes</a:t>
            </a:r>
          </a:p>
          <a:p>
            <a:r>
              <a:rPr lang="en-US" dirty="0"/>
              <a:t>Why sum vectors and not average vectors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24</a:t>
            </a:fld>
            <a:endParaRPr lang="en-US" altLang="en-US"/>
          </a:p>
        </p:txBody>
      </p:sp>
    </p:spTree>
    <p:extLst>
      <p:ext uri="{BB962C8B-B14F-4D97-AF65-F5344CB8AC3E}">
        <p14:creationId xmlns:p14="http://schemas.microsoft.com/office/powerpoint/2010/main" val="355677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NASH, or Nonalcoholic steatohepatitis, is the endpoint in the spectrum of Non-alcoholic fatty liver disease (NAFLD)</a:t>
            </a:r>
          </a:p>
          <a:p>
            <a:pPr marL="171450" indent="-171450">
              <a:buFontTx/>
              <a:buChar char="-"/>
            </a:pPr>
            <a:r>
              <a:rPr lang="en-US" dirty="0"/>
              <a:t>Fatty liver affects a quarter of the global population</a:t>
            </a:r>
          </a:p>
          <a:p>
            <a:pPr marL="171450" indent="-171450">
              <a:buFontTx/>
              <a:buChar char="-"/>
            </a:pPr>
            <a:r>
              <a:rPr lang="en-US" dirty="0"/>
              <a:t>Risk factors for fatty liver and </a:t>
            </a:r>
            <a:r>
              <a:rPr lang="en-US" dirty="0" err="1"/>
              <a:t>nash</a:t>
            </a:r>
            <a:r>
              <a:rPr lang="en-US" dirty="0"/>
              <a:t> include diabetes and obesity</a:t>
            </a:r>
          </a:p>
          <a:p>
            <a:pPr marL="171450" indent="-171450">
              <a:buFontTx/>
              <a:buChar char="-"/>
            </a:pPr>
            <a:r>
              <a:rPr lang="en-US" dirty="0"/>
              <a:t>Projected to be the most common reason for liver transplantation</a:t>
            </a:r>
          </a:p>
          <a:p>
            <a:pPr marL="171450" indent="-171450">
              <a:buFontTx/>
              <a:buChar char="-"/>
            </a:pPr>
            <a:r>
              <a:rPr lang="en-US" dirty="0"/>
              <a:t>Currently no approved pharmacotherapy</a:t>
            </a:r>
          </a:p>
          <a:p>
            <a:pPr marL="171450" indent="-171450">
              <a:buFontTx/>
              <a:buChar char="-"/>
            </a:pPr>
            <a:r>
              <a:rPr lang="en-US" dirty="0"/>
              <a:t>Disease progression, especially from simple steatosis (fatty liver) to NASH, is complex and involves many different cell types and pathways</a:t>
            </a:r>
          </a:p>
          <a:p>
            <a:pPr marL="171450" indent="-171450">
              <a:buFontTx/>
              <a:buChar char="-"/>
            </a:pPr>
            <a:endParaRPr lang="en-US" dirty="0"/>
          </a:p>
          <a:p>
            <a:pPr marL="171450" indent="-171450">
              <a:buFontTx/>
              <a:buChar char="-"/>
            </a:pPr>
            <a:r>
              <a:rPr lang="en-US" dirty="0"/>
              <a:t>TODO: why gene sets are relevant - complexity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15200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we have done has fallen into two stages:</a:t>
            </a:r>
          </a:p>
          <a:p>
            <a:endParaRPr lang="en-US" dirty="0"/>
          </a:p>
          <a:p>
            <a:pPr marL="171450" indent="-171450">
              <a:buFont typeface="Arial" panose="020B0604020202020204" pitchFamily="34" charset="0"/>
              <a:buChar char="•"/>
            </a:pPr>
            <a:r>
              <a:rPr lang="en-US" dirty="0"/>
              <a:t>First, we used network methods to identify gene subnetworks that are involved in NASH pathogenesis</a:t>
            </a:r>
          </a:p>
          <a:p>
            <a:pPr marL="171450" indent="-171450">
              <a:buFont typeface="Arial" panose="020B0604020202020204" pitchFamily="34" charset="0"/>
              <a:buChar char="•"/>
            </a:pPr>
            <a:r>
              <a:rPr lang="en-US" dirty="0"/>
              <a:t>We did this by using functional annotations for genes from different data sources, then using novel network methods to represent associations between gene subnetworks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part of what I’ve worked on has centered around gene expression data and setting up a prediction task to classify disease stage based on individual gene expression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TODO: explain both more clearly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315328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Include detailed explanation of these methods</a:t>
            </a:r>
          </a:p>
          <a:p>
            <a:r>
              <a:rPr lang="en-US" dirty="0" err="1"/>
              <a:t>Iclude</a:t>
            </a:r>
            <a:r>
              <a:rPr lang="en-US" dirty="0"/>
              <a:t> network picture (</a:t>
            </a:r>
            <a:r>
              <a:rPr lang="en-US" dirty="0" err="1"/>
              <a:t>ppi</a:t>
            </a:r>
            <a:r>
              <a:rPr lang="en-US" dirty="0"/>
              <a:t>), explain general node to </a:t>
            </a:r>
            <a:r>
              <a:rPr lang="en-US" dirty="0" err="1"/>
              <a:t>vec</a:t>
            </a:r>
            <a:r>
              <a:rPr lang="en-US" dirty="0"/>
              <a:t> algo, how we got embeddings, why called embeddings</a:t>
            </a:r>
          </a:p>
          <a:p>
            <a:endParaRPr lang="en-US" dirty="0"/>
          </a:p>
          <a:p>
            <a:r>
              <a:rPr lang="en-US" dirty="0"/>
              <a:t>Describe what it means to annotate</a:t>
            </a:r>
          </a:p>
          <a:p>
            <a:endParaRPr lang="en-US" dirty="0"/>
          </a:p>
          <a:p>
            <a:r>
              <a:rPr lang="en-US" dirty="0"/>
              <a:t>Describe module vectors – add more slides</a:t>
            </a:r>
          </a:p>
          <a:p>
            <a:r>
              <a:rPr lang="en-US" dirty="0"/>
              <a:t>Maybe background on methods - why</a:t>
            </a:r>
          </a:p>
          <a:p>
            <a:endParaRPr lang="en-US" dirty="0"/>
          </a:p>
          <a:p>
            <a:r>
              <a:rPr lang="en-US" dirty="0"/>
              <a:t>Embedded a lower dimensional feature representation of genes based on high confidence edges from String PPI:</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Node2vec hyperparameters: </a:t>
            </a:r>
            <a:endParaRPr lang="en-US" b="0" dirty="0">
              <a:effectLst/>
            </a:endParaRPr>
          </a:p>
          <a:p>
            <a:pPr rtl="0"/>
            <a:r>
              <a:rPr lang="en-US" sz="1200" b="0" i="0" u="none" strike="noStrike" kern="1200" dirty="0">
                <a:solidFill>
                  <a:schemeClr val="tx1"/>
                </a:solidFill>
                <a:effectLst/>
                <a:latin typeface="+mn-lt"/>
                <a:ea typeface="ＭＳ Ｐゴシック" charset="0"/>
                <a:cs typeface="ＭＳ Ｐゴシック" charset="0"/>
              </a:rPr>
              <a:t>length of walks=30</a:t>
            </a:r>
            <a:endParaRPr lang="en-US" b="0" dirty="0">
              <a:effectLst/>
            </a:endParaRPr>
          </a:p>
          <a:p>
            <a:pPr rtl="0"/>
            <a:r>
              <a:rPr lang="en-US" sz="1200" b="0" i="0" u="none" strike="noStrike" kern="1200" dirty="0">
                <a:solidFill>
                  <a:schemeClr val="tx1"/>
                </a:solidFill>
                <a:effectLst/>
                <a:latin typeface="+mn-lt"/>
                <a:ea typeface="ＭＳ Ｐゴシック" charset="0"/>
                <a:cs typeface="ＭＳ Ｐゴシック" charset="0"/>
              </a:rPr>
              <a:t>number of walks=10</a:t>
            </a:r>
            <a:endParaRPr lang="en-US" b="0" dirty="0">
              <a:effectLst/>
            </a:endParaRPr>
          </a:p>
          <a:p>
            <a:pPr rtl="0"/>
            <a:r>
              <a:rPr lang="en-US" sz="1200" b="0" i="0" u="none" strike="noStrike" kern="1200" dirty="0">
                <a:solidFill>
                  <a:schemeClr val="tx1"/>
                </a:solidFill>
                <a:effectLst/>
                <a:latin typeface="+mn-lt"/>
                <a:ea typeface="ＭＳ Ｐゴシック" charset="0"/>
                <a:cs typeface="ＭＳ Ｐゴシック" charset="0"/>
              </a:rPr>
              <a:t>min count=1</a:t>
            </a:r>
            <a:endParaRPr lang="en-US" b="0" dirty="0">
              <a:effectLst/>
            </a:endParaRPr>
          </a:p>
          <a:p>
            <a:pPr rtl="0"/>
            <a:r>
              <a:rPr lang="en-US" sz="1200" b="0" i="0" u="none" strike="noStrike" kern="1200" dirty="0">
                <a:solidFill>
                  <a:schemeClr val="tx1"/>
                </a:solidFill>
                <a:effectLst/>
                <a:latin typeface="+mn-lt"/>
                <a:ea typeface="ＭＳ Ｐゴシック" charset="0"/>
                <a:cs typeface="ＭＳ Ｐゴシック" charset="0"/>
              </a:rPr>
              <a:t>batch word=6</a:t>
            </a:r>
            <a:endParaRPr lang="en-US" b="0" dirty="0">
              <a:effectLst/>
            </a:endParaRPr>
          </a:p>
          <a:p>
            <a:pPr rtl="0"/>
            <a:r>
              <a:rPr lang="en-US" sz="1200" b="0" i="0" u="none" strike="noStrike" kern="1200" dirty="0">
                <a:solidFill>
                  <a:schemeClr val="tx1"/>
                </a:solidFill>
                <a:effectLst/>
                <a:latin typeface="+mn-lt"/>
                <a:ea typeface="ＭＳ Ｐゴシック" charset="0"/>
                <a:cs typeface="ＭＳ Ｐゴシック" charset="0"/>
              </a:rPr>
              <a:t>window=10</a:t>
            </a:r>
            <a:endParaRPr lang="en-US" b="0" dirty="0">
              <a:effectLst/>
            </a:endParaRPr>
          </a:p>
          <a:p>
            <a:endParaRPr lang="en-US" dirty="0"/>
          </a:p>
          <a:p>
            <a:r>
              <a:rPr lang="en-US" dirty="0"/>
              <a:t>Annotated genes with functional modules, using </a:t>
            </a:r>
            <a:r>
              <a:rPr lang="en-US" dirty="0" err="1"/>
              <a:t>genesets</a:t>
            </a:r>
            <a:r>
              <a:rPr lang="en-US" dirty="0"/>
              <a:t> acquired from various data points</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Created a “module vector” representation by summing the gene embedding vectors within each </a:t>
            </a:r>
            <a:r>
              <a:rPr lang="en-US" dirty="0" err="1"/>
              <a:t>geneset</a:t>
            </a:r>
            <a:r>
              <a:rPr lang="en-US" dirty="0"/>
              <a:t> – citation: </a:t>
            </a:r>
            <a:r>
              <a:rPr lang="en-US" sz="1200" b="1" u="sng" kern="1200" dirty="0">
                <a:solidFill>
                  <a:schemeClr val="tx1"/>
                </a:solidFill>
                <a:effectLst/>
                <a:latin typeface="+mn-lt"/>
                <a:ea typeface="ＭＳ Ｐゴシック" charset="0"/>
                <a:cs typeface="ＭＳ Ｐゴシック" charset="0"/>
                <a:hlinkClick r:id="rId3"/>
              </a:rPr>
              <a:t>SemanticGO: a tool for gene functional similarity analysis in </a:t>
            </a:r>
            <a:r>
              <a:rPr lang="en-US" sz="1200" b="1" i="1" u="sng" kern="1200" dirty="0">
                <a:solidFill>
                  <a:schemeClr val="tx1"/>
                </a:solidFill>
                <a:effectLst/>
                <a:latin typeface="+mn-lt"/>
                <a:ea typeface="ＭＳ Ｐゴシック" charset="0"/>
                <a:cs typeface="ＭＳ Ｐゴシック" charset="0"/>
                <a:hlinkClick r:id="rId3"/>
              </a:rPr>
              <a:t>Arabidopsis thaliana</a:t>
            </a:r>
            <a:r>
              <a:rPr lang="en-US" sz="1200" b="1" u="sng" kern="1200" dirty="0">
                <a:solidFill>
                  <a:schemeClr val="tx1"/>
                </a:solidFill>
                <a:effectLst/>
                <a:latin typeface="+mn-lt"/>
                <a:ea typeface="ＭＳ Ｐゴシック" charset="0"/>
                <a:cs typeface="ＭＳ Ｐゴシック" charset="0"/>
                <a:hlinkClick r:id="rId3"/>
              </a:rPr>
              <a:t> and rice</a:t>
            </a:r>
            <a:endParaRPr lang="en-US" sz="1200" kern="1200" dirty="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375190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We started with a PPI (protein protein interaction network) from STRING, which represents proteins as nodes (labeled with gene name, so I’m going to refer to them as genes) and predicted associations between proteins as edges</a:t>
            </a:r>
          </a:p>
          <a:p>
            <a:pPr marL="171450" indent="-171450">
              <a:buFontTx/>
              <a:buChar char="-"/>
            </a:pPr>
            <a:r>
              <a:rPr lang="en-US" dirty="0"/>
              <a:t>We used a method called node2vec to learn lower dimensional representations of nodes in a graph using random walks</a:t>
            </a:r>
          </a:p>
          <a:p>
            <a:pPr marL="171450" indent="-171450">
              <a:buFontTx/>
              <a:buChar char="-"/>
            </a:pPr>
            <a:r>
              <a:rPr lang="en-US" dirty="0"/>
              <a:t>Previous work that </a:t>
            </a:r>
            <a:r>
              <a:rPr lang="en-US" dirty="0" err="1"/>
              <a:t>Tianyun</a:t>
            </a:r>
            <a:r>
              <a:rPr lang="en-US" dirty="0"/>
              <a:t> had done showed that it is difficult to do analysis of associations between groups of genes directly on the network because it is so well connected – doing shortest paths will inevitably just give you the entire network</a:t>
            </a:r>
          </a:p>
          <a:p>
            <a:pPr marL="171450" indent="-171450">
              <a:buFontTx/>
              <a:buChar char="-"/>
            </a:pPr>
            <a:r>
              <a:rPr lang="en-US" dirty="0"/>
              <a:t>These lower dimensional representations, which are called embeddings, are learned such that nodes that are similar in the graph are also similar in the embedding space</a:t>
            </a:r>
          </a:p>
          <a:p>
            <a:pPr marL="171450" indent="-171450">
              <a:buFontTx/>
              <a:buChar char="-"/>
            </a:pPr>
            <a:r>
              <a:rPr lang="en-US" dirty="0"/>
              <a:t>These embeddings require less computational power to analyze and have shown to have more predictive power than using the graph itself</a:t>
            </a:r>
          </a:p>
          <a:p>
            <a:pPr marL="171450" indent="-171450">
              <a:buFontTx/>
              <a:buChar char="-"/>
            </a:pPr>
            <a:r>
              <a:rPr lang="en-US" dirty="0"/>
              <a:t>After learning these gene embeddings, we annotated each gene with its membership in different functional modules.</a:t>
            </a:r>
          </a:p>
          <a:p>
            <a:pPr marL="171450" indent="-171450">
              <a:buFontTx/>
              <a:buChar char="-"/>
            </a:pPr>
            <a:r>
              <a:rPr lang="en-US" dirty="0"/>
              <a:t>When I say annotate, I mean that each gene is simply labeled with the functional group it belongs to. Genes that are involved in many different pathways will thus have multiple pathway annotations.</a:t>
            </a:r>
          </a:p>
          <a:p>
            <a:pPr marL="171450" indent="-171450">
              <a:buFontTx/>
              <a:buChar char="-"/>
            </a:pPr>
            <a:r>
              <a:rPr lang="en-US" dirty="0"/>
              <a:t>In the diagram shown here, each gene in this table in the middle may be colored according to a specific pathway it belongs to, </a:t>
            </a:r>
            <a:r>
              <a:rPr lang="en-US" dirty="0" err="1"/>
              <a:t>ie</a:t>
            </a:r>
            <a:r>
              <a:rPr lang="en-US" dirty="0"/>
              <a:t> all the green genes are involved in one pathway</a:t>
            </a:r>
          </a:p>
          <a:p>
            <a:pPr marL="171450" indent="-171450">
              <a:buFontTx/>
              <a:buChar char="-"/>
            </a:pPr>
            <a:r>
              <a:rPr lang="en-US" dirty="0"/>
              <a:t>I then created module vectors by summing the embedding vectors of genes in each functional module. I used these summed vectors to represent each module in subsequent analysis.</a:t>
            </a:r>
          </a:p>
          <a:p>
            <a:pPr marL="171450" indent="-171450">
              <a:buFontTx/>
              <a:buChar char="-"/>
            </a:pPr>
            <a:endParaRPr lang="en-US" dirty="0"/>
          </a:p>
          <a:p>
            <a:pPr marL="171450" indent="-171450">
              <a:buFontTx/>
              <a:buChar char="-"/>
            </a:pPr>
            <a:r>
              <a:rPr lang="en-US" dirty="0"/>
              <a:t>are there any questions about this part?</a:t>
            </a:r>
          </a:p>
          <a:p>
            <a:pPr marL="171450" indent="-171450">
              <a:buFontTx/>
              <a:buChar char="-"/>
            </a:pPr>
            <a:endParaRPr lang="en-US" dirty="0"/>
          </a:p>
          <a:p>
            <a:pPr marL="171450" indent="-171450">
              <a:buFontTx/>
              <a:buChar char="-"/>
            </a:pPr>
            <a:r>
              <a:rPr lang="en-US" dirty="0"/>
              <a:t>TODO: </a:t>
            </a:r>
            <a:r>
              <a:rPr lang="en-US" dirty="0" err="1"/>
              <a:t>emphasisze</a:t>
            </a: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DBSCAN – silhouette score is </a:t>
            </a:r>
            <a:r>
              <a:rPr lang="en-US" dirty="0" err="1"/>
              <a:t>rlly</a:t>
            </a:r>
            <a:r>
              <a:rPr lang="en-US" dirty="0"/>
              <a:t> bad ~ .125</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306029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evaluate the association between different functional modules of genes and NASH (as well as with each other), we calculated the cosine similarities of module vectors across all pairs of modules</a:t>
            </a:r>
          </a:p>
          <a:p>
            <a:pPr marL="171450" indent="-171450">
              <a:buFontTx/>
              <a:buChar char="-"/>
            </a:pPr>
            <a:r>
              <a:rPr lang="en-US" dirty="0"/>
              <a:t>Two modules that have a high similarity would hopefully be functionally or biologically related</a:t>
            </a:r>
          </a:p>
          <a:p>
            <a:pPr marL="171450" indent="-171450">
              <a:buFontTx/>
              <a:buChar char="-"/>
            </a:pPr>
            <a:r>
              <a:rPr lang="en-US" dirty="0"/>
              <a:t>I generated p-values for each module-module cosine similarity by bootstrapping (creating random distributions of module vectors and calculating the probability of a random vector cosine similarity being higher than the actual)</a:t>
            </a:r>
          </a:p>
          <a:p>
            <a:pPr marL="171450" indent="-171450">
              <a:buFontTx/>
              <a:buChar char="-"/>
            </a:pPr>
            <a:r>
              <a:rPr lang="en-US" dirty="0"/>
              <a:t>I filtered the module-module similarities based on their p-value (to assess significance) using a Bonferroni corrected cutoff</a:t>
            </a:r>
          </a:p>
          <a:p>
            <a:pPr marL="171450" indent="-171450">
              <a:buFontTx/>
              <a:buChar char="-"/>
            </a:pPr>
            <a:r>
              <a:rPr lang="en-US" dirty="0"/>
              <a:t>This heat map shows the similarities between all modules – I did this calculation between all the modules to verify that there is some signal – some modules are similar and some are not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3768515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624538/" TargetMode="External"/><Relationship Id="rId2" Type="http://schemas.openxmlformats.org/officeDocument/2006/relationships/hyperlink" Target="https://pubmed.ncbi.nlm.nih.gov/24177031/" TargetMode="External"/><Relationship Id="rId1" Type="http://schemas.openxmlformats.org/officeDocument/2006/relationships/slideLayout" Target="../slideLayouts/slideLayout3.xml"/><Relationship Id="rId5" Type="http://schemas.openxmlformats.org/officeDocument/2006/relationships/hyperlink" Target="https://www.mdpi.com/1422-0067/14/11/21833/htm" TargetMode="External"/><Relationship Id="rId4" Type="http://schemas.openxmlformats.org/officeDocument/2006/relationships/hyperlink" Target="https://www.ncbi.nlm.nih.gov/pmc/articles/PMC413212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0B8DBD-4AD6-494D-A3A7-57FA4774675C}"/>
              </a:ext>
            </a:extLst>
          </p:cNvPr>
          <p:cNvPicPr>
            <a:picLocks noGrp="1" noChangeAspect="1"/>
          </p:cNvPicPr>
          <p:nvPr>
            <p:ph sz="quarter" idx="10"/>
          </p:nvPr>
        </p:nvPicPr>
        <p:blipFill>
          <a:blip r:embed="rId3"/>
          <a:stretch>
            <a:fillRect/>
          </a:stretch>
        </p:blipFill>
        <p:spPr>
          <a:xfrm>
            <a:off x="686686" y="898008"/>
            <a:ext cx="2694467" cy="2992472"/>
          </a:xfrm>
          <a:prstGeom prst="rect">
            <a:avLst/>
          </a:prstGeom>
        </p:spPr>
      </p:pic>
      <p:pic>
        <p:nvPicPr>
          <p:cNvPr id="7" name="Picture 6">
            <a:extLst>
              <a:ext uri="{FF2B5EF4-FFF2-40B4-BE49-F238E27FC236}">
                <a16:creationId xmlns:a16="http://schemas.microsoft.com/office/drawing/2014/main" id="{FC2888A7-52E1-8D4F-8711-F0F95F075FF8}"/>
              </a:ext>
            </a:extLst>
          </p:cNvPr>
          <p:cNvPicPr>
            <a:picLocks noChangeAspect="1"/>
          </p:cNvPicPr>
          <p:nvPr/>
        </p:nvPicPr>
        <p:blipFill rotWithShape="1">
          <a:blip r:embed="rId4"/>
          <a:srcRect r="46939"/>
          <a:stretch/>
        </p:blipFill>
        <p:spPr>
          <a:xfrm>
            <a:off x="3678127" y="3232210"/>
            <a:ext cx="4391985" cy="1685726"/>
          </a:xfrm>
          <a:prstGeom prst="rect">
            <a:avLst/>
          </a:prstGeom>
        </p:spPr>
      </p:pic>
      <p:sp>
        <p:nvSpPr>
          <p:cNvPr id="2" name="Title 1">
            <a:extLst>
              <a:ext uri="{FF2B5EF4-FFF2-40B4-BE49-F238E27FC236}">
                <a16:creationId xmlns:a16="http://schemas.microsoft.com/office/drawing/2014/main" id="{141D2A54-5038-3A4C-8B0F-4D31989263DA}"/>
              </a:ext>
            </a:extLst>
          </p:cNvPr>
          <p:cNvSpPr>
            <a:spLocks noGrp="1"/>
          </p:cNvSpPr>
          <p:nvPr>
            <p:ph type="title"/>
          </p:nvPr>
        </p:nvSpPr>
        <p:spPr>
          <a:xfrm>
            <a:off x="948776" y="359541"/>
            <a:ext cx="7707862" cy="488024"/>
          </a:xfrm>
        </p:spPr>
        <p:txBody>
          <a:bodyPr wrap="square" anchor="b">
            <a:normAutofit/>
          </a:bodyPr>
          <a:lstStyle/>
          <a:p>
            <a:r>
              <a:rPr lang="en-US" dirty="0"/>
              <a:t>Tech tip! Debugging in </a:t>
            </a:r>
            <a:r>
              <a:rPr lang="en-US" dirty="0" err="1"/>
              <a:t>pycharm</a:t>
            </a:r>
            <a:r>
              <a:rPr lang="en-US" dirty="0"/>
              <a:t> with arguments</a:t>
            </a:r>
          </a:p>
        </p:txBody>
      </p:sp>
      <p:pic>
        <p:nvPicPr>
          <p:cNvPr id="9" name="Picture 8">
            <a:extLst>
              <a:ext uri="{FF2B5EF4-FFF2-40B4-BE49-F238E27FC236}">
                <a16:creationId xmlns:a16="http://schemas.microsoft.com/office/drawing/2014/main" id="{F46EC07E-5E9F-C647-895F-DDACDFDA3356}"/>
              </a:ext>
            </a:extLst>
          </p:cNvPr>
          <p:cNvPicPr>
            <a:picLocks noChangeAspect="1"/>
          </p:cNvPicPr>
          <p:nvPr/>
        </p:nvPicPr>
        <p:blipFill>
          <a:blip r:embed="rId5"/>
          <a:stretch>
            <a:fillRect/>
          </a:stretch>
        </p:blipFill>
        <p:spPr>
          <a:xfrm>
            <a:off x="4572000" y="2470150"/>
            <a:ext cx="3048000" cy="584200"/>
          </a:xfrm>
          <a:prstGeom prst="rect">
            <a:avLst/>
          </a:prstGeom>
        </p:spPr>
      </p:pic>
      <p:pic>
        <p:nvPicPr>
          <p:cNvPr id="10" name="Picture 9">
            <a:extLst>
              <a:ext uri="{FF2B5EF4-FFF2-40B4-BE49-F238E27FC236}">
                <a16:creationId xmlns:a16="http://schemas.microsoft.com/office/drawing/2014/main" id="{92DAA9D2-0E17-9645-A5FB-E2067460474B}"/>
              </a:ext>
            </a:extLst>
          </p:cNvPr>
          <p:cNvPicPr>
            <a:picLocks noChangeAspect="1"/>
          </p:cNvPicPr>
          <p:nvPr/>
        </p:nvPicPr>
        <p:blipFill>
          <a:blip r:embed="rId6"/>
          <a:stretch>
            <a:fillRect/>
          </a:stretch>
        </p:blipFill>
        <p:spPr>
          <a:xfrm>
            <a:off x="3487478" y="1127797"/>
            <a:ext cx="5582093" cy="1152824"/>
          </a:xfrm>
          <a:prstGeom prst="rect">
            <a:avLst/>
          </a:prstGeom>
        </p:spPr>
      </p:pic>
    </p:spTree>
    <p:extLst>
      <p:ext uri="{BB962C8B-B14F-4D97-AF65-F5344CB8AC3E}">
        <p14:creationId xmlns:p14="http://schemas.microsoft.com/office/powerpoint/2010/main" val="35788953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Ranking NASH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081E-A37E-8F47-BFFC-F1712237E45B}"/>
              </a:ext>
            </a:extLst>
          </p:cNvPr>
          <p:cNvSpPr>
            <a:spLocks noGrp="1"/>
          </p:cNvSpPr>
          <p:nvPr>
            <p:ph type="title"/>
          </p:nvPr>
        </p:nvSpPr>
        <p:spPr/>
        <p:txBody>
          <a:bodyPr/>
          <a:lstStyle/>
          <a:p>
            <a:r>
              <a:rPr lang="en-US" dirty="0"/>
              <a:t>Top Modules: Literature</a:t>
            </a:r>
          </a:p>
        </p:txBody>
      </p:sp>
      <p:graphicFrame>
        <p:nvGraphicFramePr>
          <p:cNvPr id="4" name="Table 3">
            <a:extLst>
              <a:ext uri="{FF2B5EF4-FFF2-40B4-BE49-F238E27FC236}">
                <a16:creationId xmlns:a16="http://schemas.microsoft.com/office/drawing/2014/main" id="{1EB00677-DB1B-E448-95E3-D3AD0C3EAB2E}"/>
              </a:ext>
            </a:extLst>
          </p:cNvPr>
          <p:cNvGraphicFramePr>
            <a:graphicFrameLocks noGrp="1"/>
          </p:cNvGraphicFramePr>
          <p:nvPr>
            <p:extLst>
              <p:ext uri="{D42A27DB-BD31-4B8C-83A1-F6EECF244321}">
                <p14:modId xmlns:p14="http://schemas.microsoft.com/office/powerpoint/2010/main" val="3009554947"/>
              </p:ext>
            </p:extLst>
          </p:nvPr>
        </p:nvGraphicFramePr>
        <p:xfrm>
          <a:off x="929325" y="1103340"/>
          <a:ext cx="7285350" cy="2196007"/>
        </p:xfrm>
        <a:graphic>
          <a:graphicData uri="http://schemas.openxmlformats.org/drawingml/2006/table">
            <a:tbl>
              <a:tblPr/>
              <a:tblGrid>
                <a:gridCol w="1229148">
                  <a:extLst>
                    <a:ext uri="{9D8B030D-6E8A-4147-A177-3AD203B41FA5}">
                      <a16:colId xmlns:a16="http://schemas.microsoft.com/office/drawing/2014/main" val="3384643036"/>
                    </a:ext>
                  </a:extLst>
                </a:gridCol>
                <a:gridCol w="5339877">
                  <a:extLst>
                    <a:ext uri="{9D8B030D-6E8A-4147-A177-3AD203B41FA5}">
                      <a16:colId xmlns:a16="http://schemas.microsoft.com/office/drawing/2014/main" val="4100804733"/>
                    </a:ext>
                  </a:extLst>
                </a:gridCol>
                <a:gridCol w="716325">
                  <a:extLst>
                    <a:ext uri="{9D8B030D-6E8A-4147-A177-3AD203B41FA5}">
                      <a16:colId xmlns:a16="http://schemas.microsoft.com/office/drawing/2014/main" val="1962546130"/>
                    </a:ext>
                  </a:extLst>
                </a:gridCol>
              </a:tblGrid>
              <a:tr h="377699">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Module</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Notes</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Cosine Similarity</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32465794"/>
                  </a:ext>
                </a:extLst>
              </a:tr>
              <a:tr h="871868">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KRAS Signaling UP</a:t>
                      </a:r>
                      <a:endParaRPr lang="en-US" sz="1500">
                        <a:effectLst/>
                      </a:endParaRPr>
                    </a:p>
                    <a:p>
                      <a:pPr rtl="0" fontAlgn="t">
                        <a:spcBef>
                          <a:spcPts val="0"/>
                        </a:spcBef>
                        <a:spcAft>
                          <a:spcPts val="0"/>
                        </a:spcAft>
                      </a:pPr>
                      <a:r>
                        <a:rPr lang="en-US" sz="1000" b="0" i="0" u="none" strike="noStrike">
                          <a:solidFill>
                            <a:srgbClr val="000000"/>
                          </a:solidFill>
                          <a:effectLst/>
                          <a:latin typeface="Arial" panose="020B0604020202020204" pitchFamily="34" charset="0"/>
                        </a:rPr>
                        <a:t>(Hallmark)</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K-Ras signaling may be a </a:t>
                      </a:r>
                      <a:r>
                        <a:rPr lang="en-US" sz="1000" b="0" i="0" u="sng" strike="noStrike">
                          <a:solidFill>
                            <a:srgbClr val="954F72"/>
                          </a:solidFill>
                          <a:effectLst/>
                          <a:latin typeface="Arial" panose="020B0604020202020204" pitchFamily="34" charset="0"/>
                          <a:hlinkClick r:id="rId2"/>
                        </a:rPr>
                        <a:t>contributing factor</a:t>
                      </a:r>
                      <a:r>
                        <a:rPr lang="en-US" sz="1000" b="0" i="0" u="none" strike="noStrike">
                          <a:solidFill>
                            <a:srgbClr val="000000"/>
                          </a:solidFill>
                          <a:effectLst/>
                          <a:latin typeface="Arial" panose="020B0604020202020204" pitchFamily="34" charset="0"/>
                        </a:rPr>
                        <a:t> to FXR silencing. </a:t>
                      </a:r>
                      <a:endParaRPr lang="en-US" sz="1500">
                        <a:effectLst/>
                      </a:endParaRPr>
                    </a:p>
                    <a:p>
                      <a:pPr rtl="0" fontAlgn="t">
                        <a:spcBef>
                          <a:spcPts val="0"/>
                        </a:spcBef>
                        <a:spcAft>
                          <a:spcPts val="0"/>
                        </a:spcAft>
                      </a:pPr>
                      <a:r>
                        <a:rPr lang="en-US" sz="1000" b="0" i="0" u="none" strike="noStrike">
                          <a:solidFill>
                            <a:srgbClr val="000000"/>
                          </a:solidFill>
                          <a:effectLst/>
                          <a:latin typeface="Arial" panose="020B0604020202020204" pitchFamily="34" charset="0"/>
                        </a:rPr>
                        <a:t>FXR deficiency can exacerbate NASH, while FXR activation </a:t>
                      </a:r>
                      <a:r>
                        <a:rPr lang="en-US" sz="1000" b="0" i="0" u="sng" strike="noStrike">
                          <a:solidFill>
                            <a:srgbClr val="954F72"/>
                          </a:solidFill>
                          <a:effectLst/>
                          <a:latin typeface="Arial" panose="020B0604020202020204" pitchFamily="34" charset="0"/>
                          <a:hlinkClick r:id="rId3"/>
                        </a:rPr>
                        <a:t>can be protective</a:t>
                      </a:r>
                      <a:r>
                        <a:rPr lang="en-US" sz="1000" b="0" i="0" u="none" strike="noStrike">
                          <a:solidFill>
                            <a:srgbClr val="000000"/>
                          </a:solidFill>
                          <a:effectLst/>
                          <a:latin typeface="Arial" panose="020B0604020202020204" pitchFamily="34" charset="0"/>
                        </a:rPr>
                        <a:t> against liver inflammation. </a:t>
                      </a:r>
                      <a:endParaRPr lang="en-US" sz="1500">
                        <a:effectLst/>
                      </a:endParaRPr>
                    </a:p>
                    <a:p>
                      <a:pPr rtl="0" fontAlgn="t">
                        <a:spcBef>
                          <a:spcPts val="0"/>
                        </a:spcBef>
                        <a:spcAft>
                          <a:spcPts val="0"/>
                        </a:spcAft>
                      </a:pPr>
                      <a:r>
                        <a:rPr lang="en-US" sz="1000" b="0" i="0" u="none" strike="noStrike">
                          <a:solidFill>
                            <a:srgbClr val="000000"/>
                          </a:solidFill>
                          <a:effectLst/>
                          <a:latin typeface="Arial" panose="020B0604020202020204" pitchFamily="34" charset="0"/>
                        </a:rPr>
                        <a:t>Obeticholic Acid is an FXR agonist and is the drug that is closest to being deployed for treating NASH. </a:t>
                      </a:r>
                      <a:endParaRPr lang="en-US" sz="1500">
                        <a:effectLst/>
                      </a:endParaRPr>
                    </a:p>
                    <a:p>
                      <a:pPr fontAlgn="t"/>
                      <a:br>
                        <a:rPr lang="en-US" sz="1500">
                          <a:effectLst/>
                        </a:rPr>
                      </a:b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0.78</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64927261"/>
                  </a:ext>
                </a:extLst>
              </a:tr>
              <a:tr h="533988">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TNFA Signaling via NFKB</a:t>
                      </a:r>
                      <a:endParaRPr lang="en-US" sz="1500" dirty="0">
                        <a:effectLst/>
                      </a:endParaRPr>
                    </a:p>
                    <a:p>
                      <a:pPr rtl="0" fontAlgn="t">
                        <a:spcBef>
                          <a:spcPts val="0"/>
                        </a:spcBef>
                        <a:spcAft>
                          <a:spcPts val="0"/>
                        </a:spcAft>
                      </a:pPr>
                      <a:r>
                        <a:rPr lang="en-US" sz="1000" b="0" i="0" u="none" strike="noStrike" dirty="0">
                          <a:solidFill>
                            <a:srgbClr val="000000"/>
                          </a:solidFill>
                          <a:effectLst/>
                          <a:latin typeface="Arial" panose="020B0604020202020204" pitchFamily="34" charset="0"/>
                        </a:rPr>
                        <a:t>(Hallmark)</a:t>
                      </a:r>
                      <a:endParaRPr lang="en-US" sz="1500" dirty="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a:solidFill>
                            <a:srgbClr val="000000"/>
                          </a:solidFill>
                          <a:effectLst/>
                          <a:latin typeface="Arial" panose="020B0604020202020204" pitchFamily="34" charset="0"/>
                        </a:rPr>
                        <a:t>Gene products regulated by NF-kB are </a:t>
                      </a:r>
                      <a:r>
                        <a:rPr lang="en-US" sz="1000" b="0" i="0" u="sng" strike="noStrike">
                          <a:solidFill>
                            <a:srgbClr val="954F72"/>
                          </a:solidFill>
                          <a:effectLst/>
                          <a:latin typeface="Arial" panose="020B0604020202020204" pitchFamily="34" charset="0"/>
                          <a:hlinkClick r:id="rId4"/>
                        </a:rPr>
                        <a:t>involved in</a:t>
                      </a:r>
                      <a:r>
                        <a:rPr lang="en-US" sz="1000" b="0" i="0" u="none" strike="noStrike">
                          <a:solidFill>
                            <a:srgbClr val="000000"/>
                          </a:solidFill>
                          <a:effectLst/>
                          <a:latin typeface="Arial" panose="020B0604020202020204" pitchFamily="34" charset="0"/>
                        </a:rPr>
                        <a:t> inflammation of the liver, liver fibrosis, liver regeneration, and apoptosis.</a:t>
                      </a:r>
                      <a:endParaRPr lang="en-US" sz="150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0.76</a:t>
                      </a:r>
                      <a:endParaRPr lang="en-US" sz="1500" dirty="0">
                        <a:effectLst/>
                      </a:endParaRPr>
                    </a:p>
                  </a:txBody>
                  <a:tcPr marL="32560" marR="32560" marT="32560" marB="325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37577936"/>
                  </a:ext>
                </a:extLst>
              </a:tr>
            </a:tbl>
          </a:graphicData>
        </a:graphic>
      </p:graphicFrame>
      <p:sp>
        <p:nvSpPr>
          <p:cNvPr id="5" name="Rectangle 1">
            <a:hlinkClick r:id="rId5"/>
            <a:extLst>
              <a:ext uri="{FF2B5EF4-FFF2-40B4-BE49-F238E27FC236}">
                <a16:creationId xmlns:a16="http://schemas.microsoft.com/office/drawing/2014/main" id="{7D9DE64B-DF12-DC4E-8AC6-0F7E9EE8F268}"/>
              </a:ext>
            </a:extLst>
          </p:cNvPr>
          <p:cNvSpPr>
            <a:spLocks noChangeArrowheads="1"/>
          </p:cNvSpPr>
          <p:nvPr/>
        </p:nvSpPr>
        <p:spPr bwMode="auto">
          <a:xfrm>
            <a:off x="1160306" y="11590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670635BB-F7B1-A340-87E0-0546A10495FE}"/>
              </a:ext>
            </a:extLst>
          </p:cNvPr>
          <p:cNvSpPr txBox="1"/>
          <p:nvPr/>
        </p:nvSpPr>
        <p:spPr>
          <a:xfrm>
            <a:off x="1940311" y="3836020"/>
            <a:ext cx="3668751" cy="646331"/>
          </a:xfrm>
          <a:prstGeom prst="rect">
            <a:avLst/>
          </a:prstGeom>
          <a:noFill/>
        </p:spPr>
        <p:txBody>
          <a:bodyPr wrap="square" rtlCol="0">
            <a:spAutoFit/>
          </a:bodyPr>
          <a:lstStyle/>
          <a:p>
            <a:r>
              <a:rPr lang="en-US" dirty="0"/>
              <a:t>TODO: Add info for the next couple and clean up</a:t>
            </a:r>
          </a:p>
        </p:txBody>
      </p:sp>
    </p:spTree>
    <p:extLst>
      <p:ext uri="{BB962C8B-B14F-4D97-AF65-F5344CB8AC3E}">
        <p14:creationId xmlns:p14="http://schemas.microsoft.com/office/powerpoint/2010/main" val="32144662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65C0-622C-164F-9A83-7A4523319003}"/>
              </a:ext>
            </a:extLst>
          </p:cNvPr>
          <p:cNvSpPr>
            <a:spLocks noGrp="1"/>
          </p:cNvSpPr>
          <p:nvPr>
            <p:ph type="title"/>
          </p:nvPr>
        </p:nvSpPr>
        <p:spPr>
          <a:xfrm>
            <a:off x="948776" y="359541"/>
            <a:ext cx="7707862" cy="488024"/>
          </a:xfrm>
        </p:spPr>
        <p:txBody>
          <a:bodyPr wrap="square" anchor="b">
            <a:normAutofit/>
          </a:bodyPr>
          <a:lstStyle/>
          <a:p>
            <a:r>
              <a:rPr lang="en-US" dirty="0"/>
              <a:t>UMAP: Similarity to NASH</a:t>
            </a:r>
          </a:p>
        </p:txBody>
      </p:sp>
      <p:pic>
        <p:nvPicPr>
          <p:cNvPr id="7" name="Picture 6" descr="Chart, scatter chart&#10;&#10;Description automatically generated">
            <a:extLst>
              <a:ext uri="{FF2B5EF4-FFF2-40B4-BE49-F238E27FC236}">
                <a16:creationId xmlns:a16="http://schemas.microsoft.com/office/drawing/2014/main" id="{914B657E-F194-5142-8FE3-00161558FC45}"/>
              </a:ext>
            </a:extLst>
          </p:cNvPr>
          <p:cNvPicPr>
            <a:picLocks noChangeAspect="1"/>
          </p:cNvPicPr>
          <p:nvPr/>
        </p:nvPicPr>
        <p:blipFill>
          <a:blip r:embed="rId3"/>
          <a:stretch>
            <a:fillRect/>
          </a:stretch>
        </p:blipFill>
        <p:spPr>
          <a:xfrm>
            <a:off x="949327" y="1525614"/>
            <a:ext cx="3787775" cy="2525183"/>
          </a:xfrm>
          <a:prstGeom prst="rect">
            <a:avLst/>
          </a:prstGeom>
          <a:noFill/>
        </p:spPr>
      </p:pic>
      <p:pic>
        <p:nvPicPr>
          <p:cNvPr id="4" name="Content Placeholder 3" descr="Chart, scatter chart&#10;&#10;Description automatically generated">
            <a:extLst>
              <a:ext uri="{FF2B5EF4-FFF2-40B4-BE49-F238E27FC236}">
                <a16:creationId xmlns:a16="http://schemas.microsoft.com/office/drawing/2014/main" id="{AF320971-540B-AB45-A21B-414D1DAE6A17}"/>
              </a:ext>
            </a:extLst>
          </p:cNvPr>
          <p:cNvPicPr>
            <a:picLocks noGrp="1" noChangeAspect="1"/>
          </p:cNvPicPr>
          <p:nvPr>
            <p:ph sz="quarter" idx="11"/>
          </p:nvPr>
        </p:nvPicPr>
        <p:blipFill>
          <a:blip r:embed="rId4"/>
          <a:stretch>
            <a:fillRect/>
          </a:stretch>
        </p:blipFill>
        <p:spPr>
          <a:xfrm>
            <a:off x="4876800" y="1528260"/>
            <a:ext cx="3779838" cy="2519891"/>
          </a:xfrm>
          <a:prstGeom prst="rect">
            <a:avLst/>
          </a:prstGeom>
          <a:noFill/>
        </p:spPr>
      </p:pic>
    </p:spTree>
    <p:extLst>
      <p:ext uri="{BB962C8B-B14F-4D97-AF65-F5344CB8AC3E}">
        <p14:creationId xmlns:p14="http://schemas.microsoft.com/office/powerpoint/2010/main" val="1764905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1611-CDE3-3240-AF1E-A41BD5F89F72}"/>
              </a:ext>
            </a:extLst>
          </p:cNvPr>
          <p:cNvSpPr>
            <a:spLocks noGrp="1"/>
          </p:cNvSpPr>
          <p:nvPr>
            <p:ph type="title"/>
          </p:nvPr>
        </p:nvSpPr>
        <p:spPr/>
        <p:txBody>
          <a:bodyPr/>
          <a:lstStyle/>
          <a:p>
            <a:r>
              <a:rPr lang="en-US" dirty="0"/>
              <a:t>Potential slide on PGC1s and SNPs?</a:t>
            </a:r>
          </a:p>
        </p:txBody>
      </p:sp>
      <p:sp>
        <p:nvSpPr>
          <p:cNvPr id="3" name="Content Placeholder 2">
            <a:extLst>
              <a:ext uri="{FF2B5EF4-FFF2-40B4-BE49-F238E27FC236}">
                <a16:creationId xmlns:a16="http://schemas.microsoft.com/office/drawing/2014/main" id="{E7F3ACE3-7A65-A646-A070-4AD487E125C6}"/>
              </a:ext>
            </a:extLst>
          </p:cNvPr>
          <p:cNvSpPr>
            <a:spLocks noGrp="1"/>
          </p:cNvSpPr>
          <p:nvPr>
            <p:ph sz="quarter" idx="10"/>
          </p:nvPr>
        </p:nvSpPr>
        <p:spPr/>
        <p:txBody>
          <a:bodyPr/>
          <a:lstStyle/>
          <a:p>
            <a:r>
              <a:rPr lang="en-US" dirty="0"/>
              <a:t>Could put table here but has a lot of words</a:t>
            </a:r>
          </a:p>
        </p:txBody>
      </p:sp>
    </p:spTree>
    <p:extLst>
      <p:ext uri="{BB962C8B-B14F-4D97-AF65-F5344CB8AC3E}">
        <p14:creationId xmlns:p14="http://schemas.microsoft.com/office/powerpoint/2010/main" val="2233609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D514-8059-274F-BD23-08FCAD18F7A5}"/>
              </a:ext>
            </a:extLst>
          </p:cNvPr>
          <p:cNvSpPr>
            <a:spLocks noGrp="1"/>
          </p:cNvSpPr>
          <p:nvPr>
            <p:ph type="title"/>
          </p:nvPr>
        </p:nvSpPr>
        <p:spPr/>
        <p:txBody>
          <a:bodyPr/>
          <a:lstStyle/>
          <a:p>
            <a:r>
              <a:rPr lang="en-US" dirty="0"/>
              <a:t>Enrichment of NASH genes in modules</a:t>
            </a:r>
          </a:p>
        </p:txBody>
      </p:sp>
      <p:sp>
        <p:nvSpPr>
          <p:cNvPr id="3" name="Content Placeholder 2">
            <a:extLst>
              <a:ext uri="{FF2B5EF4-FFF2-40B4-BE49-F238E27FC236}">
                <a16:creationId xmlns:a16="http://schemas.microsoft.com/office/drawing/2014/main" id="{FB1A0CA4-EFDD-7A46-882C-2062851E0B6F}"/>
              </a:ext>
            </a:extLst>
          </p:cNvPr>
          <p:cNvSpPr>
            <a:spLocks noGrp="1"/>
          </p:cNvSpPr>
          <p:nvPr>
            <p:ph sz="quarter" idx="10"/>
          </p:nvPr>
        </p:nvSpPr>
        <p:spPr/>
        <p:txBody>
          <a:bodyPr/>
          <a:lstStyle/>
          <a:p>
            <a:r>
              <a:rPr lang="en-US" dirty="0"/>
              <a:t>Identified NASH enriched gene sets using Fisher’s exact test</a:t>
            </a:r>
          </a:p>
          <a:p>
            <a:endParaRPr lang="en-US" dirty="0"/>
          </a:p>
        </p:txBody>
      </p:sp>
      <p:sp>
        <p:nvSpPr>
          <p:cNvPr id="4" name="Content Placeholder 3">
            <a:extLst>
              <a:ext uri="{FF2B5EF4-FFF2-40B4-BE49-F238E27FC236}">
                <a16:creationId xmlns:a16="http://schemas.microsoft.com/office/drawing/2014/main" id="{57ED3355-1934-354B-B9F8-5011DBAFC706}"/>
              </a:ext>
            </a:extLst>
          </p:cNvPr>
          <p:cNvSpPr>
            <a:spLocks noGrp="1"/>
          </p:cNvSpPr>
          <p:nvPr>
            <p:ph sz="quarter" idx="11"/>
          </p:nvPr>
        </p:nvSpPr>
        <p:spPr/>
        <p:txBody>
          <a:bodyPr/>
          <a:lstStyle/>
          <a:p>
            <a:r>
              <a:rPr lang="en-US" dirty="0"/>
              <a:t>Include names of modules here? Explanation of ones with lowest p-values? idk</a:t>
            </a:r>
          </a:p>
        </p:txBody>
      </p:sp>
    </p:spTree>
    <p:extLst>
      <p:ext uri="{BB962C8B-B14F-4D97-AF65-F5344CB8AC3E}">
        <p14:creationId xmlns:p14="http://schemas.microsoft.com/office/powerpoint/2010/main" val="1302429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B6D-054C-6742-86F2-25022C8E8744}"/>
              </a:ext>
            </a:extLst>
          </p:cNvPr>
          <p:cNvSpPr>
            <a:spLocks noGrp="1"/>
          </p:cNvSpPr>
          <p:nvPr>
            <p:ph type="title"/>
          </p:nvPr>
        </p:nvSpPr>
        <p:spPr/>
        <p:txBody>
          <a:bodyPr/>
          <a:lstStyle/>
          <a:p>
            <a:r>
              <a:rPr lang="en-US" dirty="0"/>
              <a:t>Part 2: Integrating Gene Expression Data</a:t>
            </a:r>
          </a:p>
        </p:txBody>
      </p:sp>
      <p:sp>
        <p:nvSpPr>
          <p:cNvPr id="3" name="Content Placeholder 2">
            <a:extLst>
              <a:ext uri="{FF2B5EF4-FFF2-40B4-BE49-F238E27FC236}">
                <a16:creationId xmlns:a16="http://schemas.microsoft.com/office/drawing/2014/main" id="{3B9005AA-44EF-D64C-83F1-3A3BA039BB03}"/>
              </a:ext>
            </a:extLst>
          </p:cNvPr>
          <p:cNvSpPr>
            <a:spLocks noGrp="1"/>
          </p:cNvSpPr>
          <p:nvPr>
            <p:ph sz="quarter" idx="10"/>
          </p:nvPr>
        </p:nvSpPr>
        <p:spPr>
          <a:xfrm>
            <a:off x="955675" y="1271905"/>
            <a:ext cx="7700963" cy="3198495"/>
          </a:xfrm>
        </p:spPr>
        <p:txBody>
          <a:bodyPr/>
          <a:lstStyle/>
          <a:p>
            <a:r>
              <a:rPr lang="en-US" dirty="0"/>
              <a:t>Why integrate expression data?</a:t>
            </a:r>
          </a:p>
          <a:p>
            <a:pPr>
              <a:buFont typeface="Arial" panose="020B0604020202020204" pitchFamily="34" charset="0"/>
              <a:buChar char="•"/>
            </a:pPr>
            <a:r>
              <a:rPr lang="en-US" dirty="0"/>
              <a:t>Disease stage specific data</a:t>
            </a:r>
          </a:p>
          <a:p>
            <a:pPr lvl="2">
              <a:buFont typeface="Arial" panose="020B0604020202020204" pitchFamily="34" charset="0"/>
              <a:buChar char="•"/>
            </a:pPr>
            <a:r>
              <a:rPr lang="en-US" dirty="0"/>
              <a:t>Our set of NASH genes from </a:t>
            </a:r>
            <a:r>
              <a:rPr lang="en-US" dirty="0" err="1"/>
              <a:t>DisGeNET</a:t>
            </a:r>
            <a:r>
              <a:rPr lang="en-US" dirty="0"/>
              <a:t> is the same for both NASH and NAFLD – lacks sensitivity to spectrum of disease severity</a:t>
            </a:r>
          </a:p>
          <a:p>
            <a:pPr lvl="2">
              <a:buFont typeface="Arial" panose="020B0604020202020204" pitchFamily="34" charset="0"/>
              <a:buChar char="•"/>
            </a:pPr>
            <a:r>
              <a:rPr lang="en-US" dirty="0"/>
              <a:t>Use disease stage specific data to predict key genes in transition from mild NAFLD to severe NASH</a:t>
            </a:r>
          </a:p>
          <a:p>
            <a:pPr marL="344488" lvl="2" indent="0">
              <a:buNone/>
            </a:pPr>
            <a:endParaRPr lang="en-US" dirty="0"/>
          </a:p>
          <a:p>
            <a:pPr lvl="1">
              <a:buFont typeface="Arial" panose="020B0604020202020204" pitchFamily="34" charset="0"/>
              <a:buChar char="•"/>
            </a:pPr>
            <a:r>
              <a:rPr lang="en-US" dirty="0">
                <a:solidFill>
                  <a:schemeClr val="tx1"/>
                </a:solidFill>
              </a:rPr>
              <a:t>Determine up vs. downregulation of associated genes/pathways</a:t>
            </a:r>
          </a:p>
          <a:p>
            <a:pPr lvl="2">
              <a:buFont typeface="Arial" panose="020B0604020202020204" pitchFamily="34" charset="0"/>
              <a:buChar char="•"/>
            </a:pPr>
            <a:endParaRPr lang="en-US" dirty="0"/>
          </a:p>
          <a:p>
            <a:pPr lvl="2">
              <a:buFont typeface="Arial" panose="020B0604020202020204" pitchFamily="34" charset="0"/>
              <a:buChar char="•"/>
            </a:pPr>
            <a:endParaRPr lang="en-US" dirty="0">
              <a:solidFill>
                <a:schemeClr val="tx1"/>
              </a:solidFill>
            </a:endParaRPr>
          </a:p>
          <a:p>
            <a:pPr lvl="1">
              <a:buFont typeface="Arial" panose="020B0604020202020204" pitchFamily="34" charset="0"/>
              <a:buChar char="•"/>
            </a:pPr>
            <a:endParaRPr lang="en-US" dirty="0">
              <a:solidFill>
                <a:schemeClr val="tx1"/>
              </a:solidFill>
            </a:endParaRPr>
          </a:p>
          <a:p>
            <a:pPr marL="0" lvl="1" indent="0">
              <a:buNone/>
            </a:pPr>
            <a:endParaRPr lang="en-US" dirty="0"/>
          </a:p>
          <a:p>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03918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496-9FE0-CD47-881B-CA0CB5625F7C}"/>
              </a:ext>
            </a:extLst>
          </p:cNvPr>
          <p:cNvSpPr>
            <a:spLocks noGrp="1"/>
          </p:cNvSpPr>
          <p:nvPr>
            <p:ph type="title"/>
          </p:nvPr>
        </p:nvSpPr>
        <p:spPr/>
        <p:txBody>
          <a:bodyPr/>
          <a:lstStyle/>
          <a:p>
            <a:r>
              <a:rPr lang="en-US" dirty="0"/>
              <a:t>Analysis Plan:</a:t>
            </a:r>
          </a:p>
        </p:txBody>
      </p:sp>
      <p:graphicFrame>
        <p:nvGraphicFramePr>
          <p:cNvPr id="4" name="Content Placeholder 3">
            <a:extLst>
              <a:ext uri="{FF2B5EF4-FFF2-40B4-BE49-F238E27FC236}">
                <a16:creationId xmlns:a16="http://schemas.microsoft.com/office/drawing/2014/main" id="{DA536A33-8490-BB48-B87B-582369310EC2}"/>
              </a:ext>
            </a:extLst>
          </p:cNvPr>
          <p:cNvGraphicFramePr>
            <a:graphicFrameLocks noGrp="1"/>
          </p:cNvGraphicFramePr>
          <p:nvPr>
            <p:ph sz="quarter" idx="10"/>
            <p:extLst>
              <p:ext uri="{D42A27DB-BD31-4B8C-83A1-F6EECF244321}">
                <p14:modId xmlns:p14="http://schemas.microsoft.com/office/powerpoint/2010/main" val="3244432289"/>
              </p:ext>
            </p:extLst>
          </p:nvPr>
        </p:nvGraphicFramePr>
        <p:xfrm>
          <a:off x="948776" y="801751"/>
          <a:ext cx="7700963"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039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5C5-8231-1E4A-83FB-E8141159EFCC}"/>
              </a:ext>
            </a:extLst>
          </p:cNvPr>
          <p:cNvSpPr>
            <a:spLocks noGrp="1"/>
          </p:cNvSpPr>
          <p:nvPr>
            <p:ph type="title"/>
          </p:nvPr>
        </p:nvSpPr>
        <p:spPr/>
        <p:txBody>
          <a:bodyPr/>
          <a:lstStyle/>
          <a:p>
            <a:r>
              <a:rPr lang="en-US" dirty="0"/>
              <a:t>Other measurements in data for phenotyping</a:t>
            </a:r>
          </a:p>
        </p:txBody>
      </p:sp>
      <p:graphicFrame>
        <p:nvGraphicFramePr>
          <p:cNvPr id="8" name="Table 7">
            <a:extLst>
              <a:ext uri="{FF2B5EF4-FFF2-40B4-BE49-F238E27FC236}">
                <a16:creationId xmlns:a16="http://schemas.microsoft.com/office/drawing/2014/main" id="{6935E4E5-27DB-8145-9A89-0AD57123FFA0}"/>
              </a:ext>
            </a:extLst>
          </p:cNvPr>
          <p:cNvGraphicFramePr>
            <a:graphicFrameLocks noGrp="1"/>
          </p:cNvGraphicFramePr>
          <p:nvPr>
            <p:extLst>
              <p:ext uri="{D42A27DB-BD31-4B8C-83A1-F6EECF244321}">
                <p14:modId xmlns:p14="http://schemas.microsoft.com/office/powerpoint/2010/main" val="132960277"/>
              </p:ext>
            </p:extLst>
          </p:nvPr>
        </p:nvGraphicFramePr>
        <p:xfrm>
          <a:off x="759590" y="978237"/>
          <a:ext cx="4610853" cy="3392262"/>
        </p:xfrm>
        <a:graphic>
          <a:graphicData uri="http://schemas.openxmlformats.org/drawingml/2006/table">
            <a:tbl>
              <a:tblPr firstRow="1" firstCol="1">
                <a:tableStyleId>{3C2FFA5D-87B4-456A-9821-1D502468CF0F}</a:tableStyleId>
              </a:tblPr>
              <a:tblGrid>
                <a:gridCol w="816962">
                  <a:extLst>
                    <a:ext uri="{9D8B030D-6E8A-4147-A177-3AD203B41FA5}">
                      <a16:colId xmlns:a16="http://schemas.microsoft.com/office/drawing/2014/main" val="676773961"/>
                    </a:ext>
                  </a:extLst>
                </a:gridCol>
                <a:gridCol w="2478803">
                  <a:extLst>
                    <a:ext uri="{9D8B030D-6E8A-4147-A177-3AD203B41FA5}">
                      <a16:colId xmlns:a16="http://schemas.microsoft.com/office/drawing/2014/main" val="2404308063"/>
                    </a:ext>
                  </a:extLst>
                </a:gridCol>
                <a:gridCol w="657544">
                  <a:extLst>
                    <a:ext uri="{9D8B030D-6E8A-4147-A177-3AD203B41FA5}">
                      <a16:colId xmlns:a16="http://schemas.microsoft.com/office/drawing/2014/main" val="1316130780"/>
                    </a:ext>
                  </a:extLst>
                </a:gridCol>
                <a:gridCol w="657544">
                  <a:extLst>
                    <a:ext uri="{9D8B030D-6E8A-4147-A177-3AD203B41FA5}">
                      <a16:colId xmlns:a16="http://schemas.microsoft.com/office/drawing/2014/main" val="2197162616"/>
                    </a:ext>
                  </a:extLst>
                </a:gridCol>
              </a:tblGrid>
              <a:tr h="346066">
                <a:tc>
                  <a:txBody>
                    <a:bodyPr/>
                    <a:lstStyle/>
                    <a:p>
                      <a:pPr fontAlgn="t"/>
                      <a:r>
                        <a:rPr lang="en-US" sz="1200" dirty="0">
                          <a:effectLst/>
                        </a:rPr>
                        <a:t> Dataset</a:t>
                      </a:r>
                    </a:p>
                  </a:txBody>
                  <a:tcPr marL="84603" marR="84603" marT="84603" marB="84603"/>
                </a:tc>
                <a:tc>
                  <a:txBody>
                    <a:bodyPr/>
                    <a:lstStyle/>
                    <a:p>
                      <a:pPr rtl="0" fontAlgn="t">
                        <a:spcBef>
                          <a:spcPts val="0"/>
                        </a:spcBef>
                        <a:spcAft>
                          <a:spcPts val="0"/>
                        </a:spcAft>
                      </a:pPr>
                      <a:r>
                        <a:rPr lang="en-US" sz="1200" u="none" strike="noStrike" dirty="0">
                          <a:effectLst/>
                        </a:rPr>
                        <a:t>Other measurements included</a:t>
                      </a:r>
                      <a:endParaRPr lang="en-US" sz="1200" dirty="0">
                        <a:effectLst/>
                      </a:endParaRPr>
                    </a:p>
                  </a:txBody>
                  <a:tcPr marL="84603" marR="84603" marT="84603" marB="84603"/>
                </a:tc>
                <a:tc>
                  <a:txBody>
                    <a:bodyPr/>
                    <a:lstStyle/>
                    <a:p>
                      <a:pPr rtl="0" fontAlgn="t">
                        <a:spcBef>
                          <a:spcPts val="0"/>
                        </a:spcBef>
                        <a:spcAft>
                          <a:spcPts val="0"/>
                        </a:spcAft>
                      </a:pPr>
                      <a:r>
                        <a:rPr lang="en-US" sz="1200" dirty="0">
                          <a:effectLst/>
                        </a:rPr>
                        <a:t>NASH</a:t>
                      </a:r>
                    </a:p>
                  </a:txBody>
                  <a:tcPr marL="84603" marR="84603" marT="84603" marB="84603"/>
                </a:tc>
                <a:tc>
                  <a:txBody>
                    <a:bodyPr/>
                    <a:lstStyle/>
                    <a:p>
                      <a:pPr rtl="0" fontAlgn="t">
                        <a:spcBef>
                          <a:spcPts val="0"/>
                        </a:spcBef>
                        <a:spcAft>
                          <a:spcPts val="0"/>
                        </a:spcAft>
                      </a:pPr>
                      <a:r>
                        <a:rPr lang="en-US" sz="1200" dirty="0">
                          <a:effectLst/>
                        </a:rPr>
                        <a:t>NAFLD</a:t>
                      </a:r>
                    </a:p>
                  </a:txBody>
                  <a:tcPr marL="84603" marR="84603" marT="84603" marB="84603"/>
                </a:tc>
                <a:extLst>
                  <a:ext uri="{0D108BD9-81ED-4DB2-BD59-A6C34878D82A}">
                    <a16:rowId xmlns:a16="http://schemas.microsoft.com/office/drawing/2014/main" val="3113403611"/>
                  </a:ext>
                </a:extLst>
              </a:tr>
              <a:tr h="548226">
                <a:tc>
                  <a:txBody>
                    <a:bodyPr/>
                    <a:lstStyle/>
                    <a:p>
                      <a:pPr rtl="0" fontAlgn="t">
                        <a:spcBef>
                          <a:spcPts val="0"/>
                        </a:spcBef>
                        <a:spcAft>
                          <a:spcPts val="0"/>
                        </a:spcAft>
                      </a:pPr>
                      <a:r>
                        <a:rPr lang="en-US" sz="1200" u="none" strike="noStrike">
                          <a:effectLst/>
                        </a:rPr>
                        <a:t>1</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Fat, inflammation, sex, age, BMI, NAS, fibrosis, lar, delta lar, leptin, adiponectin</a:t>
                      </a:r>
                      <a:endParaRPr lang="en-US" sz="1600" dirty="0">
                        <a:effectLst/>
                      </a:endParaRPr>
                    </a:p>
                  </a:txBody>
                  <a:tcPr marL="84603" marR="84603" marT="84603" marB="84603"/>
                </a:tc>
                <a:tc>
                  <a:txBody>
                    <a:bodyPr/>
                    <a:lstStyle/>
                    <a:p>
                      <a:pPr rtl="0" fontAlgn="t">
                        <a:spcBef>
                          <a:spcPts val="0"/>
                        </a:spcBef>
                        <a:spcAft>
                          <a:spcPts val="0"/>
                        </a:spcAft>
                      </a:pPr>
                      <a:r>
                        <a:rPr lang="en-US" sz="1200" dirty="0">
                          <a:effectLst/>
                        </a:rPr>
                        <a:t>18</a:t>
                      </a:r>
                    </a:p>
                  </a:txBody>
                  <a:tcPr marL="84603" marR="84603" marT="84603" marB="84603"/>
                </a:tc>
                <a:tc>
                  <a:txBody>
                    <a:bodyPr/>
                    <a:lstStyle/>
                    <a:p>
                      <a:pPr rtl="0" fontAlgn="t">
                        <a:spcBef>
                          <a:spcPts val="0"/>
                        </a:spcBef>
                        <a:spcAft>
                          <a:spcPts val="0"/>
                        </a:spcAft>
                      </a:pPr>
                      <a:r>
                        <a:rPr lang="en-US" sz="1200" dirty="0">
                          <a:effectLst/>
                        </a:rPr>
                        <a:t>14</a:t>
                      </a:r>
                    </a:p>
                  </a:txBody>
                  <a:tcPr marL="84603" marR="84603" marT="84603" marB="84603"/>
                </a:tc>
                <a:extLst>
                  <a:ext uri="{0D108BD9-81ED-4DB2-BD59-A6C34878D82A}">
                    <a16:rowId xmlns:a16="http://schemas.microsoft.com/office/drawing/2014/main" val="3925521683"/>
                  </a:ext>
                </a:extLst>
              </a:tr>
              <a:tr h="358716">
                <a:tc>
                  <a:txBody>
                    <a:bodyPr/>
                    <a:lstStyle/>
                    <a:p>
                      <a:pPr rtl="0" fontAlgn="t">
                        <a:spcBef>
                          <a:spcPts val="0"/>
                        </a:spcBef>
                        <a:spcAft>
                          <a:spcPts val="0"/>
                        </a:spcAft>
                      </a:pPr>
                      <a:r>
                        <a:rPr lang="en-US" sz="1200" u="none" strike="noStrike">
                          <a:effectLst/>
                        </a:rPr>
                        <a:t>2</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N/A</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extLst>
                  <a:ext uri="{0D108BD9-81ED-4DB2-BD59-A6C34878D82A}">
                    <a16:rowId xmlns:a16="http://schemas.microsoft.com/office/drawing/2014/main" val="2827279040"/>
                  </a:ext>
                </a:extLst>
              </a:tr>
              <a:tr h="358716">
                <a:tc>
                  <a:txBody>
                    <a:bodyPr/>
                    <a:lstStyle/>
                    <a:p>
                      <a:pPr rtl="0" fontAlgn="t">
                        <a:spcBef>
                          <a:spcPts val="0"/>
                        </a:spcBef>
                        <a:spcAft>
                          <a:spcPts val="0"/>
                        </a:spcAft>
                      </a:pPr>
                      <a:r>
                        <a:rPr lang="en-US" sz="1200" u="none" strike="noStrike">
                          <a:effectLst/>
                        </a:rPr>
                        <a:t>3</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Fibrosis stage 0-1 vs fibrosis stage 3-4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extLst>
                  <a:ext uri="{0D108BD9-81ED-4DB2-BD59-A6C34878D82A}">
                    <a16:rowId xmlns:a16="http://schemas.microsoft.com/office/drawing/2014/main" val="3718074483"/>
                  </a:ext>
                </a:extLst>
              </a:tr>
              <a:tr h="358716">
                <a:tc>
                  <a:txBody>
                    <a:bodyPr/>
                    <a:lstStyle/>
                    <a:p>
                      <a:pPr rtl="0" fontAlgn="t">
                        <a:spcBef>
                          <a:spcPts val="0"/>
                        </a:spcBef>
                        <a:spcAft>
                          <a:spcPts val="0"/>
                        </a:spcAft>
                      </a:pPr>
                      <a:r>
                        <a:rPr lang="en-US" sz="1200" u="none" strike="noStrike">
                          <a:effectLst/>
                        </a:rPr>
                        <a:t>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Sex, insulin response type (high/low)</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3335216647"/>
                  </a:ext>
                </a:extLst>
              </a:tr>
              <a:tr h="358716">
                <a:tc>
                  <a:txBody>
                    <a:bodyPr/>
                    <a:lstStyle/>
                    <a:p>
                      <a:pPr rtl="0" fontAlgn="t">
                        <a:spcBef>
                          <a:spcPts val="0"/>
                        </a:spcBef>
                        <a:spcAft>
                          <a:spcPts val="0"/>
                        </a:spcAft>
                      </a:pPr>
                      <a:r>
                        <a:rPr lang="en-US" sz="1200" u="none" strike="noStrike">
                          <a:effectLst/>
                        </a:rPr>
                        <a:t>5</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Sex, age, BMI, cholesterol, HDL, LDL, triglycerides</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659667953"/>
                  </a:ext>
                </a:extLst>
              </a:tr>
              <a:tr h="358716">
                <a:tc>
                  <a:txBody>
                    <a:bodyPr/>
                    <a:lstStyle/>
                    <a:p>
                      <a:pPr rtl="0" fontAlgn="t">
                        <a:spcBef>
                          <a:spcPts val="0"/>
                        </a:spcBef>
                        <a:spcAft>
                          <a:spcPts val="0"/>
                        </a:spcAft>
                      </a:pPr>
                      <a:r>
                        <a:rPr lang="en-US" sz="1200" u="none" strike="noStrike">
                          <a:effectLst/>
                        </a:rPr>
                        <a:t>6</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Age, sex</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extLst>
                  <a:ext uri="{0D108BD9-81ED-4DB2-BD59-A6C34878D82A}">
                    <a16:rowId xmlns:a16="http://schemas.microsoft.com/office/drawing/2014/main" val="862376546"/>
                  </a:ext>
                </a:extLst>
              </a:tr>
            </a:tbl>
          </a:graphicData>
        </a:graphic>
      </p:graphicFrame>
      <p:sp>
        <p:nvSpPr>
          <p:cNvPr id="10" name="TextBox 9">
            <a:extLst>
              <a:ext uri="{FF2B5EF4-FFF2-40B4-BE49-F238E27FC236}">
                <a16:creationId xmlns:a16="http://schemas.microsoft.com/office/drawing/2014/main" id="{48742882-680A-B24A-B1EA-8CC7F48B056F}"/>
              </a:ext>
            </a:extLst>
          </p:cNvPr>
          <p:cNvSpPr txBox="1"/>
          <p:nvPr/>
        </p:nvSpPr>
        <p:spPr>
          <a:xfrm>
            <a:off x="5840963" y="1971585"/>
            <a:ext cx="30302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NAFLD Activity Score (NAS) and fibrosis score are typically used to diagnose NASH</a:t>
            </a:r>
          </a:p>
        </p:txBody>
      </p:sp>
    </p:spTree>
    <p:extLst>
      <p:ext uri="{BB962C8B-B14F-4D97-AF65-F5344CB8AC3E}">
        <p14:creationId xmlns:p14="http://schemas.microsoft.com/office/powerpoint/2010/main" val="11797643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1F5A-A982-C84D-92A9-AC92B1E08466}"/>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577B7131-8514-6040-A60B-E10C90FBAB9B}"/>
              </a:ext>
            </a:extLst>
          </p:cNvPr>
          <p:cNvSpPr>
            <a:spLocks noGrp="1"/>
          </p:cNvSpPr>
          <p:nvPr>
            <p:ph sz="quarter" idx="10"/>
          </p:nvPr>
        </p:nvSpPr>
        <p:spPr>
          <a:xfrm>
            <a:off x="948776" y="1384458"/>
            <a:ext cx="7700963" cy="3759042"/>
          </a:xfrm>
        </p:spPr>
        <p:txBody>
          <a:bodyPr/>
          <a:lstStyle/>
          <a:p>
            <a:pPr>
              <a:buFont typeface="Arial" panose="020B0604020202020204" pitchFamily="34" charset="0"/>
              <a:buChar char="•"/>
            </a:pPr>
            <a:r>
              <a:rPr lang="en-US" dirty="0"/>
              <a:t>All datasets were collected using an Affymetrix platform</a:t>
            </a:r>
          </a:p>
          <a:p>
            <a:pPr>
              <a:buFont typeface="Arial" panose="020B0604020202020204" pitchFamily="34" charset="0"/>
              <a:buChar char="•"/>
            </a:pPr>
            <a:r>
              <a:rPr lang="en-US" dirty="0"/>
              <a:t>Probes were mapped to Entrez Gene IDs using their respective platform annotations</a:t>
            </a:r>
          </a:p>
          <a:p>
            <a:pPr lvl="2">
              <a:buFont typeface="Arial" panose="020B0604020202020204" pitchFamily="34" charset="0"/>
              <a:buChar char="•"/>
            </a:pPr>
            <a:r>
              <a:rPr lang="en-US" dirty="0"/>
              <a:t>Averaged expression for Gene IDs mapped to multiple probes</a:t>
            </a:r>
          </a:p>
          <a:p>
            <a:pPr>
              <a:buFont typeface="Arial" panose="020B0604020202020204" pitchFamily="34" charset="0"/>
              <a:buChar char="•"/>
            </a:pPr>
            <a:r>
              <a:rPr lang="en-US" dirty="0"/>
              <a:t>Data were normalized using RMA and batch corrected </a:t>
            </a:r>
          </a:p>
          <a:p>
            <a:pPr>
              <a:buFont typeface="Arial" panose="020B0604020202020204" pitchFamily="34" charset="0"/>
              <a:buChar char="•"/>
            </a:pPr>
            <a:r>
              <a:rPr lang="en-US" dirty="0"/>
              <a:t>Sets of samples were combined by diagnosis (NASH, NAFLD, Control)</a:t>
            </a:r>
          </a:p>
          <a:p>
            <a:pPr marL="0" indent="0"/>
            <a:endParaRPr lang="en-US" dirty="0"/>
          </a:p>
        </p:txBody>
      </p:sp>
    </p:spTree>
    <p:extLst>
      <p:ext uri="{BB962C8B-B14F-4D97-AF65-F5344CB8AC3E}">
        <p14:creationId xmlns:p14="http://schemas.microsoft.com/office/powerpoint/2010/main" val="16530022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Merck kickoff Meeting, 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AC1-4EBE-8345-8F4B-5E70E835D843}"/>
              </a:ext>
            </a:extLst>
          </p:cNvPr>
          <p:cNvSpPr>
            <a:spLocks noGrp="1"/>
          </p:cNvSpPr>
          <p:nvPr>
            <p:ph type="title"/>
          </p:nvPr>
        </p:nvSpPr>
        <p:spPr>
          <a:xfrm>
            <a:off x="948776" y="359541"/>
            <a:ext cx="7707862" cy="488024"/>
          </a:xfrm>
        </p:spPr>
        <p:txBody>
          <a:bodyPr wrap="square" anchor="b">
            <a:normAutofit/>
          </a:bodyPr>
          <a:lstStyle/>
          <a:p>
            <a:r>
              <a:rPr lang="en-US" dirty="0"/>
              <a:t>UMAP Visualization of PROPS Scores</a:t>
            </a:r>
          </a:p>
        </p:txBody>
      </p:sp>
      <p:pic>
        <p:nvPicPr>
          <p:cNvPr id="11" name="Content Placeholder 10" descr="Chart, scatter chart&#10;&#10;Description automatically generated">
            <a:extLst>
              <a:ext uri="{FF2B5EF4-FFF2-40B4-BE49-F238E27FC236}">
                <a16:creationId xmlns:a16="http://schemas.microsoft.com/office/drawing/2014/main" id="{0A572A0D-6E9E-FE4B-ADD0-020C193DF950}"/>
              </a:ext>
            </a:extLst>
          </p:cNvPr>
          <p:cNvPicPr>
            <a:picLocks noGrp="1" noChangeAspect="1"/>
          </p:cNvPicPr>
          <p:nvPr>
            <p:ph sz="quarter" idx="10"/>
          </p:nvPr>
        </p:nvPicPr>
        <p:blipFill>
          <a:blip r:embed="rId3"/>
          <a:stretch>
            <a:fillRect/>
          </a:stretch>
        </p:blipFill>
        <p:spPr>
          <a:xfrm>
            <a:off x="3593889" y="1281808"/>
            <a:ext cx="3581290" cy="2685966"/>
          </a:xfrm>
          <a:noFill/>
        </p:spPr>
      </p:pic>
      <p:pic>
        <p:nvPicPr>
          <p:cNvPr id="13" name="Content Placeholder 12" descr="Chart, scatter chart&#10;&#10;Description automatically generated">
            <a:extLst>
              <a:ext uri="{FF2B5EF4-FFF2-40B4-BE49-F238E27FC236}">
                <a16:creationId xmlns:a16="http://schemas.microsoft.com/office/drawing/2014/main" id="{CC58640E-F3C3-E349-A273-415964AD7D26}"/>
              </a:ext>
            </a:extLst>
          </p:cNvPr>
          <p:cNvPicPr>
            <a:picLocks noGrp="1" noChangeAspect="1"/>
          </p:cNvPicPr>
          <p:nvPr>
            <p:ph sz="quarter" idx="11"/>
          </p:nvPr>
        </p:nvPicPr>
        <p:blipFill>
          <a:blip r:embed="rId4"/>
          <a:stretch>
            <a:fillRect/>
          </a:stretch>
        </p:blipFill>
        <p:spPr>
          <a:xfrm>
            <a:off x="409816" y="1281808"/>
            <a:ext cx="3581290" cy="2685967"/>
          </a:xfrm>
          <a:noFill/>
        </p:spPr>
      </p:pic>
      <p:graphicFrame>
        <p:nvGraphicFramePr>
          <p:cNvPr id="6" name="Table 5">
            <a:extLst>
              <a:ext uri="{FF2B5EF4-FFF2-40B4-BE49-F238E27FC236}">
                <a16:creationId xmlns:a16="http://schemas.microsoft.com/office/drawing/2014/main" id="{DC04F4E3-DB4A-4E45-A5DB-723118F15A54}"/>
              </a:ext>
            </a:extLst>
          </p:cNvPr>
          <p:cNvGraphicFramePr>
            <a:graphicFrameLocks noGrp="1"/>
          </p:cNvGraphicFramePr>
          <p:nvPr>
            <p:extLst>
              <p:ext uri="{D42A27DB-BD31-4B8C-83A1-F6EECF244321}">
                <p14:modId xmlns:p14="http://schemas.microsoft.com/office/powerpoint/2010/main" val="1551923865"/>
              </p:ext>
            </p:extLst>
          </p:nvPr>
        </p:nvGraphicFramePr>
        <p:xfrm>
          <a:off x="7284720" y="1290320"/>
          <a:ext cx="1636343" cy="2582747"/>
        </p:xfrm>
        <a:graphic>
          <a:graphicData uri="http://schemas.openxmlformats.org/drawingml/2006/table">
            <a:tbl>
              <a:tblPr firstRow="1" firstCol="1" lastRow="1" bandRow="1">
                <a:tableStyleId>{3C2FFA5D-87B4-456A-9821-1D502468CF0F}</a:tableStyleId>
              </a:tblPr>
              <a:tblGrid>
                <a:gridCol w="531120">
                  <a:extLst>
                    <a:ext uri="{9D8B030D-6E8A-4147-A177-3AD203B41FA5}">
                      <a16:colId xmlns:a16="http://schemas.microsoft.com/office/drawing/2014/main" val="1820419755"/>
                    </a:ext>
                  </a:extLst>
                </a:gridCol>
                <a:gridCol w="502014">
                  <a:extLst>
                    <a:ext uri="{9D8B030D-6E8A-4147-A177-3AD203B41FA5}">
                      <a16:colId xmlns:a16="http://schemas.microsoft.com/office/drawing/2014/main" val="507252046"/>
                    </a:ext>
                  </a:extLst>
                </a:gridCol>
                <a:gridCol w="603209">
                  <a:extLst>
                    <a:ext uri="{9D8B030D-6E8A-4147-A177-3AD203B41FA5}">
                      <a16:colId xmlns:a16="http://schemas.microsoft.com/office/drawing/2014/main" val="1512626208"/>
                    </a:ext>
                  </a:extLst>
                </a:gridCol>
              </a:tblGrid>
              <a:tr h="296749">
                <a:tc>
                  <a:txBody>
                    <a:bodyPr/>
                    <a:lstStyle/>
                    <a:p>
                      <a:pPr fontAlgn="t"/>
                      <a:r>
                        <a:rPr lang="en-US" sz="1000" dirty="0">
                          <a:effectLst/>
                        </a:rPr>
                        <a:t> Batch</a:t>
                      </a:r>
                    </a:p>
                  </a:txBody>
                  <a:tcPr marL="84017" marR="84017" marT="84017" marB="84017"/>
                </a:tc>
                <a:tc>
                  <a:txBody>
                    <a:bodyPr/>
                    <a:lstStyle/>
                    <a:p>
                      <a:pPr rtl="0" fontAlgn="t">
                        <a:spcBef>
                          <a:spcPts val="0"/>
                        </a:spcBef>
                        <a:spcAft>
                          <a:spcPts val="0"/>
                        </a:spcAft>
                      </a:pPr>
                      <a:r>
                        <a:rPr lang="en-US" sz="1000" u="none" strike="noStrike" dirty="0">
                          <a:effectLst/>
                        </a:rPr>
                        <a:t>NASH</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NAFLD</a:t>
                      </a:r>
                      <a:endParaRPr lang="en-US" sz="1100" dirty="0">
                        <a:effectLst/>
                      </a:endParaRPr>
                    </a:p>
                  </a:txBody>
                  <a:tcPr marL="84017" marR="84017" marT="84017" marB="84017"/>
                </a:tc>
                <a:extLst>
                  <a:ext uri="{0D108BD9-81ED-4DB2-BD59-A6C34878D82A}">
                    <a16:rowId xmlns:a16="http://schemas.microsoft.com/office/drawing/2014/main" val="1003644728"/>
                  </a:ext>
                </a:extLst>
              </a:tr>
              <a:tr h="291167">
                <a:tc>
                  <a:txBody>
                    <a:bodyPr/>
                    <a:lstStyle/>
                    <a:p>
                      <a:pPr rtl="0" fontAlgn="t">
                        <a:spcBef>
                          <a:spcPts val="0"/>
                        </a:spcBef>
                        <a:spcAft>
                          <a:spcPts val="0"/>
                        </a:spcAft>
                      </a:pPr>
                      <a:r>
                        <a:rPr lang="en-US" sz="10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14</a:t>
                      </a:r>
                      <a:endParaRPr lang="en-US" sz="1100" dirty="0">
                        <a:effectLst/>
                      </a:endParaRPr>
                    </a:p>
                  </a:txBody>
                  <a:tcPr marL="84017" marR="84017" marT="84017" marB="84017"/>
                </a:tc>
                <a:extLst>
                  <a:ext uri="{0D108BD9-81ED-4DB2-BD59-A6C34878D82A}">
                    <a16:rowId xmlns:a16="http://schemas.microsoft.com/office/drawing/2014/main" val="920235745"/>
                  </a:ext>
                </a:extLst>
              </a:tr>
              <a:tr h="291167">
                <a:tc>
                  <a:txBody>
                    <a:bodyPr/>
                    <a:lstStyle/>
                    <a:p>
                      <a:pPr rtl="0" fontAlgn="t">
                        <a:spcBef>
                          <a:spcPts val="0"/>
                        </a:spcBef>
                        <a:spcAft>
                          <a:spcPts val="0"/>
                        </a:spcAft>
                      </a:pPr>
                      <a:r>
                        <a:rPr lang="en-US" sz="10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43</a:t>
                      </a:r>
                      <a:endParaRPr lang="en-US" sz="1100">
                        <a:effectLst/>
                      </a:endParaRPr>
                    </a:p>
                  </a:txBody>
                  <a:tcPr marL="84017" marR="84017" marT="84017" marB="84017"/>
                </a:tc>
                <a:extLst>
                  <a:ext uri="{0D108BD9-81ED-4DB2-BD59-A6C34878D82A}">
                    <a16:rowId xmlns:a16="http://schemas.microsoft.com/office/drawing/2014/main" val="804959664"/>
                  </a:ext>
                </a:extLst>
              </a:tr>
              <a:tr h="291167">
                <a:tc>
                  <a:txBody>
                    <a:bodyPr/>
                    <a:lstStyle/>
                    <a:p>
                      <a:pPr rtl="0" fontAlgn="t">
                        <a:spcBef>
                          <a:spcPts val="0"/>
                        </a:spcBef>
                        <a:spcAft>
                          <a:spcPts val="0"/>
                        </a:spcAft>
                      </a:pPr>
                      <a:r>
                        <a:rPr lang="en-US" sz="10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72</a:t>
                      </a:r>
                      <a:endParaRPr lang="en-US" sz="1100" dirty="0">
                        <a:effectLst/>
                      </a:endParaRPr>
                    </a:p>
                  </a:txBody>
                  <a:tcPr marL="84017" marR="84017" marT="84017" marB="84017"/>
                </a:tc>
                <a:extLst>
                  <a:ext uri="{0D108BD9-81ED-4DB2-BD59-A6C34878D82A}">
                    <a16:rowId xmlns:a16="http://schemas.microsoft.com/office/drawing/2014/main" val="2900890918"/>
                  </a:ext>
                </a:extLst>
              </a:tr>
              <a:tr h="291167">
                <a:tc>
                  <a:txBody>
                    <a:bodyPr/>
                    <a:lstStyle/>
                    <a:p>
                      <a:pPr rtl="0" fontAlgn="t">
                        <a:spcBef>
                          <a:spcPts val="0"/>
                        </a:spcBef>
                        <a:spcAft>
                          <a:spcPts val="0"/>
                        </a:spcAft>
                      </a:pPr>
                      <a:r>
                        <a:rPr lang="en-US" sz="1000" u="none" strike="noStrike">
                          <a:effectLst/>
                        </a:rPr>
                        <a:t>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3947820806"/>
                  </a:ext>
                </a:extLst>
              </a:tr>
              <a:tr h="291167">
                <a:tc>
                  <a:txBody>
                    <a:bodyPr/>
                    <a:lstStyle/>
                    <a:p>
                      <a:pPr rtl="0" fontAlgn="t">
                        <a:spcBef>
                          <a:spcPts val="0"/>
                        </a:spcBef>
                        <a:spcAft>
                          <a:spcPts val="0"/>
                        </a:spcAft>
                      </a:pPr>
                      <a:r>
                        <a:rPr lang="en-US" sz="1000" u="none" strike="noStrike">
                          <a:effectLst/>
                        </a:rPr>
                        <a:t>5</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540784242"/>
                  </a:ext>
                </a:extLst>
              </a:tr>
              <a:tr h="291167">
                <a:tc>
                  <a:txBody>
                    <a:bodyPr/>
                    <a:lstStyle/>
                    <a:p>
                      <a:pPr rtl="0" fontAlgn="t">
                        <a:spcBef>
                          <a:spcPts val="0"/>
                        </a:spcBef>
                        <a:spcAft>
                          <a:spcPts val="0"/>
                        </a:spcAft>
                      </a:pPr>
                      <a:r>
                        <a:rPr lang="en-US" sz="1000" u="none" strike="noStrike">
                          <a:effectLst/>
                        </a:rPr>
                        <a:t>6</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375318742"/>
                  </a:ext>
                </a:extLst>
              </a:tr>
              <a:tr h="339709">
                <a:tc>
                  <a:txBody>
                    <a:bodyPr/>
                    <a:lstStyle/>
                    <a:p>
                      <a:pPr fontAlgn="t"/>
                      <a:r>
                        <a:rPr lang="en-US" sz="1100">
                          <a:effectLst/>
                        </a:rPr>
                        <a:t> </a:t>
                      </a:r>
                    </a:p>
                  </a:txBody>
                  <a:tcPr marL="84017" marR="84017" marT="84017" marB="84017"/>
                </a:tc>
                <a:tc>
                  <a:txBody>
                    <a:bodyPr/>
                    <a:lstStyle/>
                    <a:p>
                      <a:pPr rtl="0" fontAlgn="t">
                        <a:spcBef>
                          <a:spcPts val="0"/>
                        </a:spcBef>
                        <a:spcAft>
                          <a:spcPts val="0"/>
                        </a:spcAft>
                      </a:pPr>
                      <a:r>
                        <a:rPr lang="en-US" sz="10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172</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7554109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F1E-4885-C743-8C1F-F2EF00F29922}"/>
              </a:ext>
            </a:extLst>
          </p:cNvPr>
          <p:cNvSpPr>
            <a:spLocks noGrp="1"/>
          </p:cNvSpPr>
          <p:nvPr>
            <p:ph type="title"/>
          </p:nvPr>
        </p:nvSpPr>
        <p:spPr/>
        <p:txBody>
          <a:bodyPr/>
          <a:lstStyle/>
          <a:p>
            <a:r>
              <a:rPr lang="en-US" dirty="0"/>
              <a:t>Disease Stage Classification</a:t>
            </a:r>
          </a:p>
        </p:txBody>
      </p:sp>
      <p:sp>
        <p:nvSpPr>
          <p:cNvPr id="3" name="Content Placeholder 2">
            <a:extLst>
              <a:ext uri="{FF2B5EF4-FFF2-40B4-BE49-F238E27FC236}">
                <a16:creationId xmlns:a16="http://schemas.microsoft.com/office/drawing/2014/main" id="{DD625F71-864C-C049-9E35-E2A62BBC9F43}"/>
              </a:ext>
            </a:extLst>
          </p:cNvPr>
          <p:cNvSpPr>
            <a:spLocks noGrp="1"/>
          </p:cNvSpPr>
          <p:nvPr>
            <p:ph sz="quarter" idx="10"/>
          </p:nvPr>
        </p:nvSpPr>
        <p:spPr>
          <a:xfrm>
            <a:off x="948776" y="1215427"/>
            <a:ext cx="7700963" cy="3759042"/>
          </a:xfrm>
        </p:spPr>
        <p:txBody>
          <a:bodyPr/>
          <a:lstStyle/>
          <a:p>
            <a:r>
              <a:rPr lang="en-US" dirty="0"/>
              <a:t>Next Steps:</a:t>
            </a:r>
          </a:p>
          <a:p>
            <a:pPr>
              <a:buFont typeface="Arial" panose="020B0604020202020204" pitchFamily="34" charset="0"/>
              <a:buChar char="•"/>
            </a:pPr>
            <a:r>
              <a:rPr lang="en-US" dirty="0"/>
              <a:t>Use Random Forest to classify NASH and NAFLD gene expression samples based on PROPS pathway scores</a:t>
            </a:r>
          </a:p>
          <a:p>
            <a:pPr>
              <a:buFont typeface="Arial" panose="020B0604020202020204" pitchFamily="34" charset="0"/>
              <a:buChar char="•"/>
            </a:pPr>
            <a:r>
              <a:rPr lang="en-US" dirty="0"/>
              <a:t>Extract important pathway features</a:t>
            </a:r>
          </a:p>
          <a:p>
            <a:pPr>
              <a:buFont typeface="Arial" panose="020B0604020202020204" pitchFamily="34" charset="0"/>
              <a:buChar char="•"/>
            </a:pPr>
            <a:r>
              <a:rPr lang="en-US" dirty="0"/>
              <a:t>Compare important pathways to pathways identified by network methods</a:t>
            </a:r>
          </a:p>
          <a:p>
            <a:pPr>
              <a:buFont typeface="Arial" panose="020B0604020202020204" pitchFamily="34" charset="0"/>
              <a:buChar char="•"/>
            </a:pPr>
            <a:r>
              <a:rPr lang="en-US" dirty="0"/>
              <a:t>Augment NASH gene set using important pathway genes</a:t>
            </a:r>
          </a:p>
        </p:txBody>
      </p:sp>
    </p:spTree>
    <p:extLst>
      <p:ext uri="{BB962C8B-B14F-4D97-AF65-F5344CB8AC3E}">
        <p14:creationId xmlns:p14="http://schemas.microsoft.com/office/powerpoint/2010/main" val="1821606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5746-7B5F-E94A-94BE-5F034878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43E1D35-CE09-0141-BC1D-656334E3E3A2}"/>
              </a:ext>
            </a:extLst>
          </p:cNvPr>
          <p:cNvSpPr>
            <a:spLocks noGrp="1"/>
          </p:cNvSpPr>
          <p:nvPr>
            <p:ph sz="quarter" idx="10"/>
          </p:nvPr>
        </p:nvSpPr>
        <p:spPr/>
        <p:txBody>
          <a:bodyPr/>
          <a:lstStyle/>
          <a:p>
            <a:pPr>
              <a:buFont typeface="Arial" panose="020B0604020202020204" pitchFamily="34" charset="0"/>
              <a:buChar char="•"/>
            </a:pPr>
            <a:r>
              <a:rPr lang="en-US" dirty="0"/>
              <a:t>Limited our datasets to those collected on Affymetrix platforms – difficult to combine datasets across platforms</a:t>
            </a:r>
          </a:p>
          <a:p>
            <a:pPr>
              <a:buFont typeface="Arial" panose="020B0604020202020204" pitchFamily="34" charset="0"/>
              <a:buChar char="•"/>
            </a:pPr>
            <a:r>
              <a:rPr lang="en-US" dirty="0"/>
              <a:t>NASH/NAFLD breakdown is not evenly distributed between samples – potential batch effects</a:t>
            </a:r>
          </a:p>
        </p:txBody>
      </p:sp>
    </p:spTree>
    <p:extLst>
      <p:ext uri="{BB962C8B-B14F-4D97-AF65-F5344CB8AC3E}">
        <p14:creationId xmlns:p14="http://schemas.microsoft.com/office/powerpoint/2010/main" val="21047263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C5F6-FFCE-664F-8118-BA608153C7AC}"/>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868432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9EA7-7CAC-3E40-A4E3-AD12595A7618}"/>
              </a:ext>
            </a:extLst>
          </p:cNvPr>
          <p:cNvSpPr>
            <a:spLocks noGrp="1"/>
          </p:cNvSpPr>
          <p:nvPr>
            <p:ph type="title"/>
          </p:nvPr>
        </p:nvSpPr>
        <p:spPr>
          <a:xfrm>
            <a:off x="948776" y="359541"/>
            <a:ext cx="7707862" cy="488024"/>
          </a:xfrm>
        </p:spPr>
        <p:txBody>
          <a:bodyPr wrap="square" anchor="b">
            <a:normAutofit/>
          </a:bodyPr>
          <a:lstStyle/>
          <a:p>
            <a:r>
              <a:rPr lang="en-US" dirty="0"/>
              <a:t>Significance</a:t>
            </a:r>
          </a:p>
        </p:txBody>
      </p:sp>
      <p:sp>
        <p:nvSpPr>
          <p:cNvPr id="3" name="Content Placeholder 2">
            <a:extLst>
              <a:ext uri="{FF2B5EF4-FFF2-40B4-BE49-F238E27FC236}">
                <a16:creationId xmlns:a16="http://schemas.microsoft.com/office/drawing/2014/main" id="{8EDD5472-1513-754B-9432-B45DE6F9B8A8}"/>
              </a:ext>
            </a:extLst>
          </p:cNvPr>
          <p:cNvSpPr>
            <a:spLocks noGrp="1"/>
          </p:cNvSpPr>
          <p:nvPr>
            <p:ph sz="quarter" idx="10"/>
          </p:nvPr>
        </p:nvSpPr>
        <p:spPr>
          <a:xfrm>
            <a:off x="746128" y="978402"/>
            <a:ext cx="3185792" cy="3759042"/>
          </a:xfrm>
        </p:spPr>
        <p:txBody>
          <a:bodyPr>
            <a:normAutofit/>
          </a:bodyPr>
          <a:lstStyle/>
          <a:p>
            <a:pPr>
              <a:buFont typeface="Arial" panose="020B0604020202020204" pitchFamily="34" charset="0"/>
              <a:buChar char="•"/>
            </a:pPr>
            <a:r>
              <a:rPr lang="en-US" dirty="0"/>
              <a:t>NAFLD (Non-Alcoholic Fatty Liver Disease) affects ¼ of the global population</a:t>
            </a:r>
          </a:p>
          <a:p>
            <a:pPr>
              <a:buFont typeface="Arial" panose="020B0604020202020204" pitchFamily="34" charset="0"/>
              <a:buChar char="•"/>
            </a:pPr>
            <a:r>
              <a:rPr lang="en-US" dirty="0"/>
              <a:t>Progression to NASH (Non-alcoholic Steatohepatitis) can lead to cirrhosis and hepatocellular carcinoma, liver transplantation</a:t>
            </a:r>
          </a:p>
          <a:p>
            <a:pPr>
              <a:buFont typeface="Arial" panose="020B0604020202020204" pitchFamily="34" charset="0"/>
              <a:buChar char="•"/>
            </a:pPr>
            <a:r>
              <a:rPr lang="en-US" dirty="0"/>
              <a:t>Complicated pathogenesis that involves many cell types/pathways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7A97A90-6EE8-7F4A-8900-7C4827D59D6D}"/>
              </a:ext>
            </a:extLst>
          </p:cNvPr>
          <p:cNvPicPr>
            <a:picLocks noChangeAspect="1"/>
          </p:cNvPicPr>
          <p:nvPr/>
        </p:nvPicPr>
        <p:blipFill>
          <a:blip r:embed="rId3"/>
          <a:stretch>
            <a:fillRect/>
          </a:stretch>
        </p:blipFill>
        <p:spPr>
          <a:xfrm>
            <a:off x="4095897" y="1356305"/>
            <a:ext cx="4697375" cy="2430890"/>
          </a:xfrm>
          <a:prstGeom prst="rect">
            <a:avLst/>
          </a:prstGeom>
          <a:noFill/>
        </p:spPr>
      </p:pic>
    </p:spTree>
    <p:extLst>
      <p:ext uri="{BB962C8B-B14F-4D97-AF65-F5344CB8AC3E}">
        <p14:creationId xmlns:p14="http://schemas.microsoft.com/office/powerpoint/2010/main" val="40810174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2721-0EAE-5844-9CB0-5D09675302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213AB7C-5131-9F47-A24E-261B7C83B717}"/>
              </a:ext>
            </a:extLst>
          </p:cNvPr>
          <p:cNvSpPr>
            <a:spLocks noGrp="1"/>
          </p:cNvSpPr>
          <p:nvPr>
            <p:ph sz="quarter" idx="10"/>
          </p:nvPr>
        </p:nvSpPr>
        <p:spPr>
          <a:xfrm>
            <a:off x="1118963" y="1232058"/>
            <a:ext cx="7700963" cy="3759042"/>
          </a:xfrm>
        </p:spPr>
        <p:txBody>
          <a:bodyPr/>
          <a:lstStyle/>
          <a:p>
            <a:pPr>
              <a:buFont typeface="+mj-lt"/>
              <a:buAutoNum type="arabicPeriod"/>
            </a:pPr>
            <a:r>
              <a:rPr lang="en-US" dirty="0"/>
              <a:t>Identify key gene subnetworks involved in NASH pathogenesis</a:t>
            </a:r>
          </a:p>
          <a:p>
            <a:pPr marL="973137" lvl="3" indent="-285750">
              <a:buFont typeface="Arial" panose="020B0604020202020204" pitchFamily="34" charset="0"/>
              <a:buChar char="•"/>
            </a:pPr>
            <a:r>
              <a:rPr lang="en-US" dirty="0"/>
              <a:t>Integrate functional annotations for genes from different data sources</a:t>
            </a:r>
          </a:p>
          <a:p>
            <a:pPr marL="973137" lvl="3" indent="-285750">
              <a:buFont typeface="Arial" panose="020B0604020202020204" pitchFamily="34" charset="0"/>
              <a:buChar char="•"/>
            </a:pPr>
            <a:r>
              <a:rPr lang="en-US" dirty="0"/>
              <a:t>Use novel network methods to represent gene subnetwork associations</a:t>
            </a:r>
          </a:p>
          <a:p>
            <a:pPr lvl="3"/>
            <a:endParaRPr lang="en-US" dirty="0"/>
          </a:p>
          <a:p>
            <a:pPr>
              <a:buFont typeface="+mj-lt"/>
              <a:buAutoNum type="arabicPeriod"/>
            </a:pPr>
            <a:r>
              <a:rPr lang="en-US" dirty="0"/>
              <a:t>Use gene expression to predict disease stage</a:t>
            </a:r>
          </a:p>
          <a:p>
            <a:pPr marL="973137" lvl="3" indent="-285750">
              <a:buFont typeface="Arial" panose="020B0604020202020204" pitchFamily="34" charset="0"/>
              <a:buChar char="•"/>
            </a:pPr>
            <a:r>
              <a:rPr lang="en-US" dirty="0"/>
              <a:t>Identify pathways specific to severe forms of disease</a:t>
            </a:r>
          </a:p>
          <a:p>
            <a:pPr lvl="3"/>
            <a:endParaRPr lang="en-US" dirty="0"/>
          </a:p>
          <a:p>
            <a:pPr>
              <a:buFont typeface="+mj-lt"/>
              <a:buAutoNum type="arabicPeriod"/>
            </a:pPr>
            <a:endParaRPr lang="en-US" dirty="0"/>
          </a:p>
        </p:txBody>
      </p:sp>
    </p:spTree>
    <p:extLst>
      <p:ext uri="{BB962C8B-B14F-4D97-AF65-F5344CB8AC3E}">
        <p14:creationId xmlns:p14="http://schemas.microsoft.com/office/powerpoint/2010/main" val="227390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95FC-5EA7-ED4D-B188-94C15E7076A6}"/>
              </a:ext>
            </a:extLst>
          </p:cNvPr>
          <p:cNvSpPr>
            <a:spLocks noGrp="1"/>
          </p:cNvSpPr>
          <p:nvPr>
            <p:ph type="title"/>
          </p:nvPr>
        </p:nvSpPr>
        <p:spPr/>
        <p:txBody>
          <a:bodyPr/>
          <a:lstStyle/>
          <a:p>
            <a:r>
              <a:rPr lang="en-US" dirty="0"/>
              <a:t>Part 1: Network Methods</a:t>
            </a:r>
          </a:p>
        </p:txBody>
      </p:sp>
      <p:graphicFrame>
        <p:nvGraphicFramePr>
          <p:cNvPr id="13" name="Diagram 12">
            <a:extLst>
              <a:ext uri="{FF2B5EF4-FFF2-40B4-BE49-F238E27FC236}">
                <a16:creationId xmlns:a16="http://schemas.microsoft.com/office/drawing/2014/main" id="{66794366-A35F-F94D-B78E-B33DF0C8FE64}"/>
              </a:ext>
            </a:extLst>
          </p:cNvPr>
          <p:cNvGraphicFramePr/>
          <p:nvPr>
            <p:extLst>
              <p:ext uri="{D42A27DB-BD31-4B8C-83A1-F6EECF244321}">
                <p14:modId xmlns:p14="http://schemas.microsoft.com/office/powerpoint/2010/main" val="783717048"/>
              </p:ext>
            </p:extLst>
          </p:nvPr>
        </p:nvGraphicFramePr>
        <p:xfrm>
          <a:off x="862466" y="1183820"/>
          <a:ext cx="7794172" cy="2775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826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1231914569"/>
              </p:ext>
            </p:extLst>
          </p:nvPr>
        </p:nvGraphicFramePr>
        <p:xfrm>
          <a:off x="7094179" y="2145352"/>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62221" y="1699076"/>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Part 1: 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585585" y="279729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42C1-2C05-E647-B184-5B13F9DEDD10}"/>
              </a:ext>
            </a:extLst>
          </p:cNvPr>
          <p:cNvSpPr>
            <a:spLocks noGrp="1"/>
          </p:cNvSpPr>
          <p:nvPr>
            <p:ph type="title"/>
          </p:nvPr>
        </p:nvSpPr>
        <p:spPr>
          <a:xfrm>
            <a:off x="952225" y="592807"/>
            <a:ext cx="7707862" cy="488024"/>
          </a:xfrm>
        </p:spPr>
        <p:txBody>
          <a:bodyPr/>
          <a:lstStyle/>
          <a:p>
            <a:r>
              <a:rPr lang="en-US" dirty="0"/>
              <a:t>potential slide on clustering but there aren’t real clusters?</a:t>
            </a:r>
          </a:p>
        </p:txBody>
      </p:sp>
      <p:pic>
        <p:nvPicPr>
          <p:cNvPr id="5" name="Content Placeholder 4" descr="Chart, scatter chart&#10;&#10;Description automatically generated">
            <a:extLst>
              <a:ext uri="{FF2B5EF4-FFF2-40B4-BE49-F238E27FC236}">
                <a16:creationId xmlns:a16="http://schemas.microsoft.com/office/drawing/2014/main" id="{870F5F6B-DBFC-9C42-A828-EB4D8190F6D1}"/>
              </a:ext>
            </a:extLst>
          </p:cNvPr>
          <p:cNvPicPr>
            <a:picLocks noGrp="1" noChangeAspect="1"/>
          </p:cNvPicPr>
          <p:nvPr>
            <p:ph sz="quarter" idx="10"/>
          </p:nvPr>
        </p:nvPicPr>
        <p:blipFill>
          <a:blip r:embed="rId3"/>
          <a:stretch>
            <a:fillRect/>
          </a:stretch>
        </p:blipFill>
        <p:spPr>
          <a:xfrm>
            <a:off x="2062956" y="958850"/>
            <a:ext cx="5486400" cy="3657600"/>
          </a:xfrm>
        </p:spPr>
      </p:pic>
      <p:sp>
        <p:nvSpPr>
          <p:cNvPr id="6" name="TextBox 5">
            <a:extLst>
              <a:ext uri="{FF2B5EF4-FFF2-40B4-BE49-F238E27FC236}">
                <a16:creationId xmlns:a16="http://schemas.microsoft.com/office/drawing/2014/main" id="{D6A68E4B-4916-C142-8975-6799B792750E}"/>
              </a:ext>
            </a:extLst>
          </p:cNvPr>
          <p:cNvSpPr txBox="1"/>
          <p:nvPr/>
        </p:nvSpPr>
        <p:spPr>
          <a:xfrm>
            <a:off x="1070377" y="2202418"/>
            <a:ext cx="992579" cy="369332"/>
          </a:xfrm>
          <a:prstGeom prst="rect">
            <a:avLst/>
          </a:prstGeom>
          <a:noFill/>
        </p:spPr>
        <p:txBody>
          <a:bodyPr wrap="none" rtlCol="0">
            <a:spAutoFit/>
          </a:bodyPr>
          <a:lstStyle/>
          <a:p>
            <a:r>
              <a:rPr lang="en-US" dirty="0"/>
              <a:t>DBSCAN</a:t>
            </a:r>
          </a:p>
        </p:txBody>
      </p:sp>
    </p:spTree>
    <p:extLst>
      <p:ext uri="{BB962C8B-B14F-4D97-AF65-F5344CB8AC3E}">
        <p14:creationId xmlns:p14="http://schemas.microsoft.com/office/powerpoint/2010/main" val="3450826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7D8-4095-384B-9E33-CFB05F277E59}"/>
              </a:ext>
            </a:extLst>
          </p:cNvPr>
          <p:cNvSpPr>
            <a:spLocks noGrp="1"/>
          </p:cNvSpPr>
          <p:nvPr>
            <p:ph type="title"/>
          </p:nvPr>
        </p:nvSpPr>
        <p:spPr>
          <a:xfrm>
            <a:off x="948776" y="359541"/>
            <a:ext cx="7707862" cy="488024"/>
          </a:xfrm>
        </p:spPr>
        <p:txBody>
          <a:bodyPr wrap="square" anchor="b">
            <a:normAutofit/>
          </a:bodyPr>
          <a:lstStyle/>
          <a:p>
            <a:r>
              <a:rPr lang="en-US" dirty="0"/>
              <a:t>Similarity Between Modules</a:t>
            </a:r>
          </a:p>
        </p:txBody>
      </p:sp>
      <p:sp>
        <p:nvSpPr>
          <p:cNvPr id="12" name="Content Placeholder 2">
            <a:extLst>
              <a:ext uri="{FF2B5EF4-FFF2-40B4-BE49-F238E27FC236}">
                <a16:creationId xmlns:a16="http://schemas.microsoft.com/office/drawing/2014/main" id="{40769FCD-3CD2-4EC2-974B-4303C9CCE812}"/>
              </a:ext>
            </a:extLst>
          </p:cNvPr>
          <p:cNvSpPr>
            <a:spLocks noGrp="1"/>
          </p:cNvSpPr>
          <p:nvPr>
            <p:ph sz="quarter" idx="10"/>
          </p:nvPr>
        </p:nvSpPr>
        <p:spPr>
          <a:xfrm>
            <a:off x="948777" y="908686"/>
            <a:ext cx="7707862" cy="1082718"/>
          </a:xfrm>
        </p:spPr>
        <p:txBody>
          <a:bodyPr>
            <a:normAutofit/>
          </a:bodyPr>
          <a:lstStyle/>
          <a:p>
            <a:pPr>
              <a:buFont typeface="Arial" panose="020B0604020202020204" pitchFamily="34" charset="0"/>
              <a:buChar char="•"/>
            </a:pPr>
            <a:r>
              <a:rPr lang="en-US" dirty="0"/>
              <a:t>Calculated using cosine similarity of module vectors</a:t>
            </a:r>
          </a:p>
          <a:p>
            <a:pPr>
              <a:buFont typeface="Arial" panose="020B0604020202020204" pitchFamily="34" charset="0"/>
              <a:buChar char="•"/>
            </a:pPr>
            <a:r>
              <a:rPr lang="en-US" dirty="0"/>
              <a:t>P-values for each similarity generated by bootstrapping</a:t>
            </a:r>
          </a:p>
          <a:p>
            <a:pPr>
              <a:buFont typeface="Arial" panose="020B0604020202020204" pitchFamily="34" charset="0"/>
              <a:buChar char="•"/>
            </a:pPr>
            <a:r>
              <a:rPr lang="en-US" dirty="0"/>
              <a:t>Filtered modules for significance by Bonferroni corrected p-value</a:t>
            </a:r>
          </a:p>
          <a:p>
            <a:endParaRPr lang="en-US" dirty="0"/>
          </a:p>
        </p:txBody>
      </p:sp>
      <p:pic>
        <p:nvPicPr>
          <p:cNvPr id="13" name="Picture 12" descr="Graphical user interface&#10;&#10;Description automatically generated">
            <a:extLst>
              <a:ext uri="{FF2B5EF4-FFF2-40B4-BE49-F238E27FC236}">
                <a16:creationId xmlns:a16="http://schemas.microsoft.com/office/drawing/2014/main" id="{6CBCD48A-44C8-004B-989D-0ACC19A86DCA}"/>
              </a:ext>
            </a:extLst>
          </p:cNvPr>
          <p:cNvPicPr>
            <a:picLocks noChangeAspect="1"/>
          </p:cNvPicPr>
          <p:nvPr/>
        </p:nvPicPr>
        <p:blipFill>
          <a:blip r:embed="rId3"/>
          <a:stretch>
            <a:fillRect/>
          </a:stretch>
        </p:blipFill>
        <p:spPr>
          <a:xfrm>
            <a:off x="2291255" y="1908948"/>
            <a:ext cx="4561489" cy="3040993"/>
          </a:xfrm>
          <a:prstGeom prst="rect">
            <a:avLst/>
          </a:prstGeom>
        </p:spPr>
      </p:pic>
      <p:sp>
        <p:nvSpPr>
          <p:cNvPr id="3" name="TextBox 2">
            <a:extLst>
              <a:ext uri="{FF2B5EF4-FFF2-40B4-BE49-F238E27FC236}">
                <a16:creationId xmlns:a16="http://schemas.microsoft.com/office/drawing/2014/main" id="{1E0AB76E-5F3B-0349-AC5D-DBD1609D0D78}"/>
              </a:ext>
            </a:extLst>
          </p:cNvPr>
          <p:cNvSpPr txBox="1"/>
          <p:nvPr/>
        </p:nvSpPr>
        <p:spPr>
          <a:xfrm rot="16200000">
            <a:off x="2275562" y="3290944"/>
            <a:ext cx="663964" cy="276999"/>
          </a:xfrm>
          <a:prstGeom prst="rect">
            <a:avLst/>
          </a:prstGeom>
          <a:noFill/>
        </p:spPr>
        <p:txBody>
          <a:bodyPr wrap="none" rtlCol="0">
            <a:spAutoFit/>
          </a:bodyPr>
          <a:lstStyle/>
          <a:p>
            <a:r>
              <a:rPr lang="en-US" sz="1200" dirty="0"/>
              <a:t>Module</a:t>
            </a:r>
          </a:p>
        </p:txBody>
      </p:sp>
      <p:sp>
        <p:nvSpPr>
          <p:cNvPr id="7" name="TextBox 6">
            <a:extLst>
              <a:ext uri="{FF2B5EF4-FFF2-40B4-BE49-F238E27FC236}">
                <a16:creationId xmlns:a16="http://schemas.microsoft.com/office/drawing/2014/main" id="{8FC2B62D-E63B-BA41-AEAA-C37D83433521}"/>
              </a:ext>
            </a:extLst>
          </p:cNvPr>
          <p:cNvSpPr txBox="1"/>
          <p:nvPr/>
        </p:nvSpPr>
        <p:spPr>
          <a:xfrm>
            <a:off x="3895173" y="4645459"/>
            <a:ext cx="676826" cy="276999"/>
          </a:xfrm>
          <a:prstGeom prst="rect">
            <a:avLst/>
          </a:prstGeom>
          <a:noFill/>
        </p:spPr>
        <p:txBody>
          <a:bodyPr wrap="square" rtlCol="0">
            <a:spAutoFit/>
          </a:bodyPr>
          <a:lstStyle/>
          <a:p>
            <a:r>
              <a:rPr lang="en-US" sz="1200" dirty="0"/>
              <a:t>Module</a:t>
            </a:r>
          </a:p>
        </p:txBody>
      </p:sp>
      <p:sp>
        <p:nvSpPr>
          <p:cNvPr id="9" name="TextBox 8">
            <a:extLst>
              <a:ext uri="{FF2B5EF4-FFF2-40B4-BE49-F238E27FC236}">
                <a16:creationId xmlns:a16="http://schemas.microsoft.com/office/drawing/2014/main" id="{26AFC9A8-B95F-C846-9357-DE0532F8CEE5}"/>
              </a:ext>
            </a:extLst>
          </p:cNvPr>
          <p:cNvSpPr txBox="1"/>
          <p:nvPr/>
        </p:nvSpPr>
        <p:spPr>
          <a:xfrm>
            <a:off x="6397958" y="3052786"/>
            <a:ext cx="2477600" cy="523220"/>
          </a:xfrm>
          <a:prstGeom prst="rect">
            <a:avLst/>
          </a:prstGeom>
          <a:noFill/>
        </p:spPr>
        <p:txBody>
          <a:bodyPr wrap="square" rtlCol="0">
            <a:spAutoFit/>
          </a:bodyPr>
          <a:lstStyle/>
          <a:p>
            <a:r>
              <a:rPr lang="en-US" sz="1400" dirty="0"/>
              <a:t>* Similarities with insignificant p-values set to 0</a:t>
            </a:r>
          </a:p>
        </p:txBody>
      </p:sp>
    </p:spTree>
    <p:extLst>
      <p:ext uri="{BB962C8B-B14F-4D97-AF65-F5344CB8AC3E}">
        <p14:creationId xmlns:p14="http://schemas.microsoft.com/office/powerpoint/2010/main" val="1858691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3344</Words>
  <Application>Microsoft Macintosh PowerPoint</Application>
  <PresentationFormat>On-screen Show (16:9)</PresentationFormat>
  <Paragraphs>388</Paragraphs>
  <Slides>24</Slides>
  <Notes>21</Notes>
  <HiddenSlides>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Source Sans Pro</vt:lpstr>
      <vt:lpstr>Source Sans Pro Semibold</vt:lpstr>
      <vt:lpstr>Wingdings</vt:lpstr>
      <vt:lpstr>SU_Preso_16x9_v6</vt:lpstr>
      <vt:lpstr>SU_Template_TopBar</vt:lpstr>
      <vt:lpstr>Tech tip! Debugging in pycharm with arguments</vt:lpstr>
      <vt:lpstr>Network Methods to Uncover NASH Pathogenesis</vt:lpstr>
      <vt:lpstr>Significance</vt:lpstr>
      <vt:lpstr>Objectives</vt:lpstr>
      <vt:lpstr>Part 1: Network Methods</vt:lpstr>
      <vt:lpstr>Data Sources: Gene Sets</vt:lpstr>
      <vt:lpstr>Part 1: Network Embedding and Annotation</vt:lpstr>
      <vt:lpstr>potential slide on clustering but there aren’t real clusters?</vt:lpstr>
      <vt:lpstr>Similarity Between Modules</vt:lpstr>
      <vt:lpstr>Ranking NASH Functional Modules</vt:lpstr>
      <vt:lpstr>Top Modules: Literature</vt:lpstr>
      <vt:lpstr>UMAP: Similarity to NASH</vt:lpstr>
      <vt:lpstr>Potential slide on PGC1s and SNPs?</vt:lpstr>
      <vt:lpstr>Enrichment of NASH genes in modules</vt:lpstr>
      <vt:lpstr>Part 2: Integrating Gene Expression Data</vt:lpstr>
      <vt:lpstr>Analysis Plan:</vt:lpstr>
      <vt:lpstr>GEO Microarray Expression Datasets</vt:lpstr>
      <vt:lpstr>Other measurements in data for phenotyping</vt:lpstr>
      <vt:lpstr>Data processing</vt:lpstr>
      <vt:lpstr>PROPS</vt:lpstr>
      <vt:lpstr>UMAP Visualization of PROPS Scores</vt:lpstr>
      <vt:lpstr>Disease Stage Classification</vt:lpstr>
      <vt:lpstr>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2</cp:revision>
  <dcterms:created xsi:type="dcterms:W3CDTF">2020-12-01T01:21:05Z</dcterms:created>
  <dcterms:modified xsi:type="dcterms:W3CDTF">2020-12-01T01:29:29Z</dcterms:modified>
</cp:coreProperties>
</file>