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0"/>
  </p:notesMasterIdLst>
  <p:handoutMasterIdLst>
    <p:handoutMasterId r:id="rId21"/>
  </p:handoutMasterIdLst>
  <p:sldIdLst>
    <p:sldId id="314" r:id="rId3"/>
    <p:sldId id="364" r:id="rId4"/>
    <p:sldId id="365" r:id="rId5"/>
    <p:sldId id="330" r:id="rId6"/>
    <p:sldId id="333" r:id="rId7"/>
    <p:sldId id="345" r:id="rId8"/>
    <p:sldId id="366" r:id="rId9"/>
    <p:sldId id="342" r:id="rId10"/>
    <p:sldId id="319" r:id="rId11"/>
    <p:sldId id="322" r:id="rId12"/>
    <p:sldId id="367" r:id="rId13"/>
    <p:sldId id="346" r:id="rId14"/>
    <p:sldId id="348" r:id="rId15"/>
    <p:sldId id="362" r:id="rId16"/>
    <p:sldId id="359" r:id="rId17"/>
    <p:sldId id="360" r:id="rId18"/>
    <p:sldId id="358" r:id="rId1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1"/>
    <p:restoredTop sz="83186"/>
  </p:normalViewPr>
  <p:slideViewPr>
    <p:cSldViewPr snapToGrid="0" snapToObjects="1">
      <p:cViewPr varScale="1">
        <p:scale>
          <a:sx n="193" d="100"/>
          <a:sy n="193"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predictions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Batch 1</c:v>
                </c:pt>
              </c:strCache>
            </c:strRef>
          </c:tx>
          <c:spPr>
            <a:solidFill>
              <a:srgbClr val="FFC000"/>
            </a:solidFill>
            <a:ln>
              <a:noFill/>
            </a:ln>
            <a:effectLst/>
          </c:spPr>
          <c:invertIfNegative val="0"/>
          <c:cat>
            <c:strRef>
              <c:f>Sheet1!$A$2:$A$3</c:f>
              <c:strCache>
                <c:ptCount val="2"/>
                <c:pt idx="0">
                  <c:v>Predicted NASH</c:v>
                </c:pt>
                <c:pt idx="1">
                  <c:v>Predicted NAFLD</c:v>
                </c:pt>
              </c:strCache>
            </c:strRef>
          </c:cat>
          <c:val>
            <c:numRef>
              <c:f>Sheet1!$B$2:$B$3</c:f>
              <c:numCache>
                <c:formatCode>General</c:formatCode>
                <c:ptCount val="2"/>
                <c:pt idx="0">
                  <c:v>0</c:v>
                </c:pt>
                <c:pt idx="1">
                  <c:v>1</c:v>
                </c:pt>
              </c:numCache>
            </c:numRef>
          </c:val>
          <c:extLst>
            <c:ext xmlns:c16="http://schemas.microsoft.com/office/drawing/2014/chart" uri="{C3380CC4-5D6E-409C-BE32-E72D297353CC}">
              <c16:uniqueId val="{00000000-BE5C-C441-A22F-D9439B3A2178}"/>
            </c:ext>
          </c:extLst>
        </c:ser>
        <c:ser>
          <c:idx val="1"/>
          <c:order val="1"/>
          <c:tx>
            <c:strRef>
              <c:f>Sheet1!$C$1</c:f>
              <c:strCache>
                <c:ptCount val="1"/>
                <c:pt idx="0">
                  <c:v>Batch 1 (incorrect)</c:v>
                </c:pt>
              </c:strCache>
            </c:strRef>
          </c:tx>
          <c:spPr>
            <a:pattFill prst="wdDnDiag">
              <a:fgClr>
                <a:schemeClr val="tx1"/>
              </a:fgClr>
              <a:bgClr>
                <a:srgbClr val="FFC000"/>
              </a:bgClr>
            </a:pattFill>
            <a:ln>
              <a:noFill/>
            </a:ln>
            <a:effectLst/>
          </c:spPr>
          <c:invertIfNegative val="0"/>
          <c:cat>
            <c:strRef>
              <c:f>Sheet1!$A$2:$A$3</c:f>
              <c:strCache>
                <c:ptCount val="2"/>
                <c:pt idx="0">
                  <c:v>Predicted NASH</c:v>
                </c:pt>
                <c:pt idx="1">
                  <c:v>Predicted NAFLD</c:v>
                </c:pt>
              </c:strCache>
            </c:strRef>
          </c:cat>
          <c:val>
            <c:numRef>
              <c:f>Sheet1!$C$2:$C$3</c:f>
              <c:numCache>
                <c:formatCode>General</c:formatCode>
                <c:ptCount val="2"/>
                <c:pt idx="0">
                  <c:v>0</c:v>
                </c:pt>
                <c:pt idx="1">
                  <c:v>5</c:v>
                </c:pt>
              </c:numCache>
            </c:numRef>
          </c:val>
          <c:extLst>
            <c:ext xmlns:c16="http://schemas.microsoft.com/office/drawing/2014/chart" uri="{C3380CC4-5D6E-409C-BE32-E72D297353CC}">
              <c16:uniqueId val="{00000001-BE5C-C441-A22F-D9439B3A2178}"/>
            </c:ext>
          </c:extLst>
        </c:ser>
        <c:ser>
          <c:idx val="2"/>
          <c:order val="2"/>
          <c:tx>
            <c:strRef>
              <c:f>Sheet1!$D$1</c:f>
              <c:strCache>
                <c:ptCount val="1"/>
                <c:pt idx="0">
                  <c:v>Batch 2</c:v>
                </c:pt>
              </c:strCache>
            </c:strRef>
          </c:tx>
          <c:spPr>
            <a:solidFill>
              <a:srgbClr val="00B050"/>
            </a:solidFill>
            <a:ln>
              <a:noFill/>
            </a:ln>
            <a:effectLst/>
          </c:spPr>
          <c:invertIfNegative val="0"/>
          <c:cat>
            <c:strRef>
              <c:f>Sheet1!$A$2:$A$3</c:f>
              <c:strCache>
                <c:ptCount val="2"/>
                <c:pt idx="0">
                  <c:v>Predicted NASH</c:v>
                </c:pt>
                <c:pt idx="1">
                  <c:v>Predicted NAFLD</c:v>
                </c:pt>
              </c:strCache>
            </c:strRef>
          </c:cat>
          <c:val>
            <c:numRef>
              <c:f>Sheet1!$D$2:$D$3</c:f>
              <c:numCache>
                <c:formatCode>General</c:formatCode>
                <c:ptCount val="2"/>
                <c:pt idx="0">
                  <c:v>0</c:v>
                </c:pt>
                <c:pt idx="1">
                  <c:v>0</c:v>
                </c:pt>
              </c:numCache>
            </c:numRef>
          </c:val>
          <c:extLst>
            <c:ext xmlns:c16="http://schemas.microsoft.com/office/drawing/2014/chart" uri="{C3380CC4-5D6E-409C-BE32-E72D297353CC}">
              <c16:uniqueId val="{00000002-BE5C-C441-A22F-D9439B3A2178}"/>
            </c:ext>
          </c:extLst>
        </c:ser>
        <c:ser>
          <c:idx val="3"/>
          <c:order val="3"/>
          <c:tx>
            <c:strRef>
              <c:f>Sheet1!$E$1</c:f>
              <c:strCache>
                <c:ptCount val="1"/>
                <c:pt idx="0">
                  <c:v>Batch 2 (incorrect)</c:v>
                </c:pt>
              </c:strCache>
            </c:strRef>
          </c:tx>
          <c:spPr>
            <a:pattFill prst="wdDnDiag">
              <a:fgClr>
                <a:schemeClr val="tx1"/>
              </a:fgClr>
              <a:bgClr>
                <a:srgbClr val="00B050"/>
              </a:bgClr>
            </a:pattFill>
            <a:ln>
              <a:noFill/>
            </a:ln>
            <a:effectLst/>
          </c:spPr>
          <c:invertIfNegative val="0"/>
          <c:cat>
            <c:strRef>
              <c:f>Sheet1!$A$2:$A$3</c:f>
              <c:strCache>
                <c:ptCount val="2"/>
                <c:pt idx="0">
                  <c:v>Predicted NASH</c:v>
                </c:pt>
                <c:pt idx="1">
                  <c:v>Predicted NAFLD</c:v>
                </c:pt>
              </c:strCache>
            </c:strRef>
          </c:cat>
          <c:val>
            <c:numRef>
              <c:f>Sheet1!$E$2:$E$3</c:f>
              <c:numCache>
                <c:formatCode>General</c:formatCode>
                <c:ptCount val="2"/>
                <c:pt idx="0">
                  <c:v>9</c:v>
                </c:pt>
                <c:pt idx="1">
                  <c:v>0</c:v>
                </c:pt>
              </c:numCache>
            </c:numRef>
          </c:val>
          <c:extLst>
            <c:ext xmlns:c16="http://schemas.microsoft.com/office/drawing/2014/chart" uri="{C3380CC4-5D6E-409C-BE32-E72D297353CC}">
              <c16:uniqueId val="{00000004-BE5C-C441-A22F-D9439B3A2178}"/>
            </c:ext>
          </c:extLst>
        </c:ser>
        <c:ser>
          <c:idx val="4"/>
          <c:order val="4"/>
          <c:tx>
            <c:strRef>
              <c:f>Sheet1!$F$1</c:f>
              <c:strCache>
                <c:ptCount val="1"/>
                <c:pt idx="0">
                  <c:v>Batch 3</c:v>
                </c:pt>
              </c:strCache>
            </c:strRef>
          </c:tx>
          <c:spPr>
            <a:solidFill>
              <a:srgbClr val="7030A0">
                <a:alpha val="75000"/>
              </a:srgbClr>
            </a:solidFill>
            <a:ln>
              <a:noFill/>
            </a:ln>
            <a:effectLst/>
          </c:spPr>
          <c:invertIfNegative val="0"/>
          <c:cat>
            <c:strRef>
              <c:f>Sheet1!$A$2:$A$3</c:f>
              <c:strCache>
                <c:ptCount val="2"/>
                <c:pt idx="0">
                  <c:v>Predicted NASH</c:v>
                </c:pt>
                <c:pt idx="1">
                  <c:v>Predicted NAFLD</c:v>
                </c:pt>
              </c:strCache>
            </c:strRef>
          </c:cat>
          <c:val>
            <c:numRef>
              <c:f>Sheet1!$F$2:$F$3</c:f>
              <c:numCache>
                <c:formatCode>General</c:formatCode>
                <c:ptCount val="2"/>
                <c:pt idx="0">
                  <c:v>0</c:v>
                </c:pt>
                <c:pt idx="1">
                  <c:v>15</c:v>
                </c:pt>
              </c:numCache>
            </c:numRef>
          </c:val>
          <c:extLst>
            <c:ext xmlns:c16="http://schemas.microsoft.com/office/drawing/2014/chart" uri="{C3380CC4-5D6E-409C-BE32-E72D297353CC}">
              <c16:uniqueId val="{00000005-BE5C-C441-A22F-D9439B3A2178}"/>
            </c:ext>
          </c:extLst>
        </c:ser>
        <c:ser>
          <c:idx val="5"/>
          <c:order val="5"/>
          <c:tx>
            <c:strRef>
              <c:f>Sheet1!$G$1</c:f>
              <c:strCache>
                <c:ptCount val="1"/>
                <c:pt idx="0">
                  <c:v>Batch 3 (incorrect)</c:v>
                </c:pt>
              </c:strCache>
            </c:strRef>
          </c:tx>
          <c:spPr>
            <a:solidFill>
              <a:schemeClr val="accent6"/>
            </a:solidFill>
            <a:ln>
              <a:noFill/>
            </a:ln>
            <a:effectLst/>
          </c:spPr>
          <c:invertIfNegative val="0"/>
          <c:cat>
            <c:strRef>
              <c:f>Sheet1!$A$2:$A$3</c:f>
              <c:strCache>
                <c:ptCount val="2"/>
                <c:pt idx="0">
                  <c:v>Predicted NASH</c:v>
                </c:pt>
                <c:pt idx="1">
                  <c:v>Predicted NAFLD</c:v>
                </c:pt>
              </c:strCache>
            </c:strRef>
          </c:cat>
          <c:val>
            <c:numRef>
              <c:f>Sheet1!$G$2:$G$3</c:f>
              <c:numCache>
                <c:formatCode>General</c:formatCode>
                <c:ptCount val="2"/>
                <c:pt idx="0">
                  <c:v>0</c:v>
                </c:pt>
                <c:pt idx="1">
                  <c:v>0</c:v>
                </c:pt>
              </c:numCache>
            </c:numRef>
          </c:val>
          <c:extLst>
            <c:ext xmlns:c16="http://schemas.microsoft.com/office/drawing/2014/chart" uri="{C3380CC4-5D6E-409C-BE32-E72D297353CC}">
              <c16:uniqueId val="{00000006-BE5C-C441-A22F-D9439B3A2178}"/>
            </c:ext>
          </c:extLst>
        </c:ser>
        <c:ser>
          <c:idx val="6"/>
          <c:order val="6"/>
          <c:tx>
            <c:strRef>
              <c:f>Sheet1!$H$1</c:f>
              <c:strCache>
                <c:ptCount val="1"/>
                <c:pt idx="0">
                  <c:v>Batch 4</c:v>
                </c:pt>
              </c:strCache>
            </c:strRef>
          </c:tx>
          <c:spPr>
            <a:solidFill>
              <a:srgbClr val="FFFF00"/>
            </a:solidFill>
            <a:ln>
              <a:noFill/>
            </a:ln>
            <a:effectLst/>
          </c:spPr>
          <c:invertIfNegative val="0"/>
          <c:cat>
            <c:strRef>
              <c:f>Sheet1!$A$2:$A$3</c:f>
              <c:strCache>
                <c:ptCount val="2"/>
                <c:pt idx="0">
                  <c:v>Predicted NASH</c:v>
                </c:pt>
                <c:pt idx="1">
                  <c:v>Predicted NAFLD</c:v>
                </c:pt>
              </c:strCache>
            </c:strRef>
          </c:cat>
          <c:val>
            <c:numRef>
              <c:f>Sheet1!$H$2:$H$3</c:f>
              <c:numCache>
                <c:formatCode>General</c:formatCode>
                <c:ptCount val="2"/>
                <c:pt idx="0">
                  <c:v>0</c:v>
                </c:pt>
                <c:pt idx="1">
                  <c:v>0</c:v>
                </c:pt>
              </c:numCache>
            </c:numRef>
          </c:val>
          <c:extLst>
            <c:ext xmlns:c16="http://schemas.microsoft.com/office/drawing/2014/chart" uri="{C3380CC4-5D6E-409C-BE32-E72D297353CC}">
              <c16:uniqueId val="{00000007-BE5C-C441-A22F-D9439B3A2178}"/>
            </c:ext>
          </c:extLst>
        </c:ser>
        <c:ser>
          <c:idx val="7"/>
          <c:order val="7"/>
          <c:tx>
            <c:strRef>
              <c:f>Sheet1!$I$1</c:f>
              <c:strCache>
                <c:ptCount val="1"/>
                <c:pt idx="0">
                  <c:v>Batch 4 (incorrect</c:v>
                </c:pt>
              </c:strCache>
            </c:strRef>
          </c:tx>
          <c:spPr>
            <a:pattFill prst="wdDnDiag">
              <a:fgClr>
                <a:schemeClr val="tx1"/>
              </a:fgClr>
              <a:bgClr>
                <a:srgbClr val="FFFF00"/>
              </a:bgClr>
            </a:pattFill>
            <a:ln>
              <a:noFill/>
            </a:ln>
            <a:effectLst/>
          </c:spPr>
          <c:invertIfNegative val="0"/>
          <c:cat>
            <c:strRef>
              <c:f>Sheet1!$A$2:$A$3</c:f>
              <c:strCache>
                <c:ptCount val="2"/>
                <c:pt idx="0">
                  <c:v>Predicted NASH</c:v>
                </c:pt>
                <c:pt idx="1">
                  <c:v>Predicted NAFLD</c:v>
                </c:pt>
              </c:strCache>
            </c:strRef>
          </c:cat>
          <c:val>
            <c:numRef>
              <c:f>Sheet1!$I$2:$I$3</c:f>
              <c:numCache>
                <c:formatCode>General</c:formatCode>
                <c:ptCount val="2"/>
                <c:pt idx="0">
                  <c:v>3</c:v>
                </c:pt>
                <c:pt idx="1">
                  <c:v>0</c:v>
                </c:pt>
              </c:numCache>
            </c:numRef>
          </c:val>
          <c:extLst>
            <c:ext xmlns:c16="http://schemas.microsoft.com/office/drawing/2014/chart" uri="{C3380CC4-5D6E-409C-BE32-E72D297353CC}">
              <c16:uniqueId val="{00000008-BE5C-C441-A22F-D9439B3A2178}"/>
            </c:ext>
          </c:extLst>
        </c:ser>
        <c:ser>
          <c:idx val="8"/>
          <c:order val="8"/>
          <c:tx>
            <c:strRef>
              <c:f>Sheet1!$J$1</c:f>
              <c:strCache>
                <c:ptCount val="1"/>
                <c:pt idx="0">
                  <c:v>Batch 5</c:v>
                </c:pt>
              </c:strCache>
            </c:strRef>
          </c:tx>
          <c:spPr>
            <a:solidFill>
              <a:srgbClr val="00B0F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D-BE5C-C441-A22F-D9439B3A2178}"/>
              </c:ext>
            </c:extLst>
          </c:dPt>
          <c:cat>
            <c:strRef>
              <c:f>Sheet1!$A$2:$A$3</c:f>
              <c:strCache>
                <c:ptCount val="2"/>
                <c:pt idx="0">
                  <c:v>Predicted NASH</c:v>
                </c:pt>
                <c:pt idx="1">
                  <c:v>Predicted NAFLD</c:v>
                </c:pt>
              </c:strCache>
            </c:strRef>
          </c:cat>
          <c:val>
            <c:numRef>
              <c:f>Sheet1!$J$2:$J$3</c:f>
              <c:numCache>
                <c:formatCode>General</c:formatCode>
                <c:ptCount val="2"/>
                <c:pt idx="0">
                  <c:v>0</c:v>
                </c:pt>
                <c:pt idx="1">
                  <c:v>7</c:v>
                </c:pt>
              </c:numCache>
            </c:numRef>
          </c:val>
          <c:extLst>
            <c:ext xmlns:c16="http://schemas.microsoft.com/office/drawing/2014/chart" uri="{C3380CC4-5D6E-409C-BE32-E72D297353CC}">
              <c16:uniqueId val="{00000009-BE5C-C441-A22F-D9439B3A2178}"/>
            </c:ext>
          </c:extLst>
        </c:ser>
        <c:ser>
          <c:idx val="9"/>
          <c:order val="9"/>
          <c:tx>
            <c:strRef>
              <c:f>Sheet1!$K$1</c:f>
              <c:strCache>
                <c:ptCount val="1"/>
                <c:pt idx="0">
                  <c:v>Batch 5 (incorrect</c:v>
                </c:pt>
              </c:strCache>
            </c:strRef>
          </c:tx>
          <c:spPr>
            <a:solidFill>
              <a:schemeClr val="accent4">
                <a:lumMod val="60000"/>
              </a:schemeClr>
            </a:solidFill>
            <a:ln>
              <a:noFill/>
            </a:ln>
            <a:effectLst/>
          </c:spPr>
          <c:invertIfNegative val="0"/>
          <c:cat>
            <c:strRef>
              <c:f>Sheet1!$A$2:$A$3</c:f>
              <c:strCache>
                <c:ptCount val="2"/>
                <c:pt idx="0">
                  <c:v>Predicted NASH</c:v>
                </c:pt>
                <c:pt idx="1">
                  <c:v>Predicted NAFLD</c:v>
                </c:pt>
              </c:strCache>
            </c:strRef>
          </c:cat>
          <c:val>
            <c:numRef>
              <c:f>Sheet1!$K$2:$K$3</c:f>
              <c:numCache>
                <c:formatCode>General</c:formatCode>
                <c:ptCount val="2"/>
                <c:pt idx="0">
                  <c:v>0</c:v>
                </c:pt>
                <c:pt idx="1">
                  <c:v>0</c:v>
                </c:pt>
              </c:numCache>
            </c:numRef>
          </c:val>
          <c:extLst>
            <c:ext xmlns:c16="http://schemas.microsoft.com/office/drawing/2014/chart" uri="{C3380CC4-5D6E-409C-BE32-E72D297353CC}">
              <c16:uniqueId val="{0000000A-BE5C-C441-A22F-D9439B3A2178}"/>
            </c:ext>
          </c:extLst>
        </c:ser>
        <c:ser>
          <c:idx val="10"/>
          <c:order val="10"/>
          <c:tx>
            <c:strRef>
              <c:f>Sheet1!$L$1</c:f>
              <c:strCache>
                <c:ptCount val="1"/>
                <c:pt idx="0">
                  <c:v>Batch 6</c:v>
                </c:pt>
              </c:strCache>
            </c:strRef>
          </c:tx>
          <c:spPr>
            <a:solidFill>
              <a:srgbClr val="FF0000"/>
            </a:solidFill>
            <a:ln>
              <a:noFill/>
            </a:ln>
            <a:effectLst/>
          </c:spPr>
          <c:invertIfNegative val="0"/>
          <c:cat>
            <c:strRef>
              <c:f>Sheet1!$A$2:$A$3</c:f>
              <c:strCache>
                <c:ptCount val="2"/>
                <c:pt idx="0">
                  <c:v>Predicted NASH</c:v>
                </c:pt>
                <c:pt idx="1">
                  <c:v>Predicted NAFLD</c:v>
                </c:pt>
              </c:strCache>
            </c:strRef>
          </c:cat>
          <c:val>
            <c:numRef>
              <c:f>Sheet1!$L$2:$L$3</c:f>
              <c:numCache>
                <c:formatCode>General</c:formatCode>
                <c:ptCount val="2"/>
                <c:pt idx="0">
                  <c:v>20</c:v>
                </c:pt>
                <c:pt idx="1">
                  <c:v>0</c:v>
                </c:pt>
              </c:numCache>
            </c:numRef>
          </c:val>
          <c:extLst>
            <c:ext xmlns:c16="http://schemas.microsoft.com/office/drawing/2014/chart" uri="{C3380CC4-5D6E-409C-BE32-E72D297353CC}">
              <c16:uniqueId val="{0000000B-BE5C-C441-A22F-D9439B3A2178}"/>
            </c:ext>
          </c:extLst>
        </c:ser>
        <c:ser>
          <c:idx val="11"/>
          <c:order val="11"/>
          <c:tx>
            <c:strRef>
              <c:f>Sheet1!$M$1</c:f>
              <c:strCache>
                <c:ptCount val="1"/>
                <c:pt idx="0">
                  <c:v>Batch 6 (incorrect)</c:v>
                </c:pt>
              </c:strCache>
            </c:strRef>
          </c:tx>
          <c:spPr>
            <a:pattFill prst="wdDnDiag">
              <a:fgClr>
                <a:schemeClr val="tx1"/>
              </a:fgClr>
              <a:bgClr>
                <a:srgbClr val="FF0000"/>
              </a:bgClr>
            </a:pattFill>
            <a:ln>
              <a:noFill/>
            </a:ln>
            <a:effectLst/>
          </c:spPr>
          <c:invertIfNegative val="0"/>
          <c:cat>
            <c:strRef>
              <c:f>Sheet1!$A$2:$A$3</c:f>
              <c:strCache>
                <c:ptCount val="2"/>
                <c:pt idx="0">
                  <c:v>Predicted NASH</c:v>
                </c:pt>
                <c:pt idx="1">
                  <c:v>Predicted NAFLD</c:v>
                </c:pt>
              </c:strCache>
            </c:strRef>
          </c:cat>
          <c:val>
            <c:numRef>
              <c:f>Sheet1!$M$2:$M$3</c:f>
              <c:numCache>
                <c:formatCode>General</c:formatCode>
                <c:ptCount val="2"/>
                <c:pt idx="0">
                  <c:v>0</c:v>
                </c:pt>
                <c:pt idx="1">
                  <c:v>1</c:v>
                </c:pt>
              </c:numCache>
            </c:numRef>
          </c:val>
          <c:extLst>
            <c:ext xmlns:c16="http://schemas.microsoft.com/office/drawing/2014/chart" uri="{C3380CC4-5D6E-409C-BE32-E72D297353CC}">
              <c16:uniqueId val="{0000000C-BE5C-C441-A22F-D9439B3A2178}"/>
            </c:ext>
          </c:extLst>
        </c:ser>
        <c:ser>
          <c:idx val="12"/>
          <c:order val="12"/>
          <c:tx>
            <c:strRef>
              <c:f>Sheet1!$N$1</c:f>
              <c:strCache>
                <c:ptCount val="1"/>
                <c:pt idx="0">
                  <c:v>Incorrect</c:v>
                </c:pt>
              </c:strCache>
            </c:strRef>
          </c:tx>
          <c:spPr>
            <a:pattFill prst="wdDnDiag">
              <a:fgClr>
                <a:schemeClr val="tx1"/>
              </a:fgClr>
              <a:bgClr>
                <a:schemeClr val="bg1"/>
              </a:bgClr>
            </a:pattFill>
            <a:ln>
              <a:noFill/>
            </a:ln>
            <a:effectLst/>
          </c:spPr>
          <c:invertIfNegative val="0"/>
          <c:cat>
            <c:strRef>
              <c:f>Sheet1!$A$2:$A$3</c:f>
              <c:strCache>
                <c:ptCount val="2"/>
                <c:pt idx="0">
                  <c:v>Predicted NASH</c:v>
                </c:pt>
                <c:pt idx="1">
                  <c:v>Predicted NAFLD</c:v>
                </c:pt>
              </c:strCache>
            </c:strRef>
          </c:cat>
          <c:val>
            <c:numRef>
              <c:f>Sheet1!$N$2:$N$3</c:f>
              <c:numCache>
                <c:formatCode>General</c:formatCode>
                <c:ptCount val="2"/>
                <c:pt idx="0">
                  <c:v>0</c:v>
                </c:pt>
                <c:pt idx="1">
                  <c:v>0</c:v>
                </c:pt>
              </c:numCache>
            </c:numRef>
          </c:val>
          <c:extLst>
            <c:ext xmlns:c16="http://schemas.microsoft.com/office/drawing/2014/chart" uri="{C3380CC4-5D6E-409C-BE32-E72D297353CC}">
              <c16:uniqueId val="{00000003-79B8-7C40-B95A-BEB3DF7275B9}"/>
            </c:ext>
          </c:extLst>
        </c:ser>
        <c:dLbls>
          <c:showLegendKey val="0"/>
          <c:showVal val="0"/>
          <c:showCatName val="0"/>
          <c:showSerName val="0"/>
          <c:showPercent val="0"/>
          <c:showBubbleSize val="0"/>
        </c:dLbls>
        <c:gapWidth val="150"/>
        <c:overlap val="100"/>
        <c:axId val="2085052015"/>
        <c:axId val="2084393887"/>
      </c:barChart>
      <c:catAx>
        <c:axId val="208505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4393887"/>
        <c:crosses val="autoZero"/>
        <c:auto val="1"/>
        <c:lblAlgn val="ctr"/>
        <c:lblOffset val="100"/>
        <c:noMultiLvlLbl val="0"/>
      </c:catAx>
      <c:valAx>
        <c:axId val="208439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052015"/>
        <c:crosses val="autoZero"/>
        <c:crossBetween val="between"/>
      </c:valAx>
      <c:spPr>
        <a:noFill/>
        <a:ln>
          <a:noFill/>
        </a:ln>
        <a:effectLst/>
      </c:spPr>
    </c:plotArea>
    <c:legend>
      <c:legendPos val="b"/>
      <c:legendEntry>
        <c:idx val="1"/>
        <c:delete val="1"/>
      </c:legendEntry>
      <c:legendEntry>
        <c:idx val="3"/>
        <c:delete val="1"/>
      </c:legendEntry>
      <c:legendEntry>
        <c:idx val="5"/>
        <c:delete val="1"/>
      </c:legendEntry>
      <c:legendEntry>
        <c:idx val="7"/>
        <c:delete val="1"/>
      </c:legendEntry>
      <c:legendEntry>
        <c:idx val="9"/>
        <c:delete val="1"/>
      </c:legendEntry>
      <c:legendEntry>
        <c:idx val="1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1/25/21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1/25/21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pmc/articles/PMC7033636/#bib4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49311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graph shows the average of the scores of the 133 genes to each drug module</a:t>
            </a:r>
          </a:p>
          <a:p>
            <a:pPr marL="171450" indent="-171450">
              <a:buFontTx/>
              <a:buChar char="-"/>
            </a:pPr>
            <a:r>
              <a:rPr lang="en-US" dirty="0"/>
              <a:t>We can rank drugs by how similar they are to a set of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112058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ELOVL2 – involved in synthesis of long chain polyunsaturated fatty acids: downregulation of ELOVL2 impairs hepatic DHA synthesis and plays a role in pathogenesis of NASH</a:t>
            </a:r>
          </a:p>
          <a:p>
            <a:pPr marL="171450" indent="-171450">
              <a:buFontTx/>
              <a:buChar char="-"/>
            </a:pPr>
            <a:r>
              <a:rPr lang="en-US" sz="1200" b="0" i="0" u="none" strike="noStrike" kern="1200" dirty="0">
                <a:solidFill>
                  <a:schemeClr val="tx1"/>
                </a:solidFill>
                <a:effectLst/>
                <a:latin typeface="+mn-lt"/>
                <a:ea typeface="ＭＳ Ｐゴシック" charset="0"/>
                <a:cs typeface="ＭＳ Ｐゴシック" charset="0"/>
              </a:rPr>
              <a:t> Recently, rs2236212, an intronic SNP of </a:t>
            </a:r>
            <a:r>
              <a:rPr lang="en-US" sz="1200" b="0" i="1" u="none" strike="noStrike" kern="1200" dirty="0">
                <a:solidFill>
                  <a:schemeClr val="tx1"/>
                </a:solidFill>
                <a:effectLst/>
                <a:latin typeface="+mn-lt"/>
                <a:ea typeface="ＭＳ Ｐゴシック" charset="0"/>
                <a:cs typeface="ＭＳ Ｐゴシック" charset="0"/>
              </a:rPr>
              <a:t>ELOVL2</a:t>
            </a:r>
            <a:r>
              <a:rPr lang="en-US" sz="1200" b="0" i="0" u="none" strike="noStrike" kern="1200" dirty="0">
                <a:solidFill>
                  <a:schemeClr val="tx1"/>
                </a:solidFill>
                <a:effectLst/>
                <a:latin typeface="+mn-lt"/>
                <a:ea typeface="ＭＳ Ｐゴシック" charset="0"/>
                <a:cs typeface="ＭＳ Ｐゴシック" charset="0"/>
              </a:rPr>
              <a:t>, was shown to be associated with NALFD in obese subjects (</a:t>
            </a:r>
            <a:r>
              <a:rPr lang="en-US" sz="1200" b="0" i="0" kern="1200" dirty="0">
                <a:solidFill>
                  <a:schemeClr val="tx1"/>
                </a:solidFill>
                <a:effectLst/>
                <a:latin typeface="+mn-lt"/>
                <a:ea typeface="ＭＳ Ｐゴシック" charset="0"/>
                <a:cs typeface="ＭＳ Ｐゴシック" charset="0"/>
                <a:hlinkClick r:id="rId3"/>
              </a:rPr>
              <a:t>Zusi et al., 2019</a:t>
            </a:r>
            <a:r>
              <a:rPr lang="en-US" sz="1200" b="0" i="0" u="none" strike="noStrike" kern="1200" dirty="0">
                <a:solidFill>
                  <a:schemeClr val="tx1"/>
                </a:solidFill>
                <a:effectLst/>
                <a:latin typeface="+mn-lt"/>
                <a:ea typeface="ＭＳ Ｐゴシック" charset="0"/>
                <a:cs typeface="ＭＳ Ｐゴシック" charset="0"/>
              </a:rPr>
              <a:t>). </a:t>
            </a:r>
          </a:p>
          <a:p>
            <a:pPr marL="171450" indent="-171450">
              <a:buFontTx/>
              <a:buChar char="-"/>
            </a:pPr>
            <a:endParaRPr lang="en-US" sz="1200" b="0" i="0" u="none" strike="noStrike" kern="1200" dirty="0">
              <a:solidFill>
                <a:schemeClr val="tx1"/>
              </a:solidFill>
              <a:effectLst/>
              <a:latin typeface="+mn-lt"/>
              <a:ea typeface="ＭＳ Ｐゴシック" charset="0"/>
            </a:endParaRP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sz="1200" b="0" i="0" u="none" strike="noStrike" kern="1200" dirty="0">
                <a:solidFill>
                  <a:schemeClr val="tx1"/>
                </a:solidFill>
                <a:effectLst/>
                <a:latin typeface="+mn-lt"/>
                <a:ea typeface="ＭＳ Ｐゴシック" charset="0"/>
                <a:cs typeface="ＭＳ Ｐゴシック" charset="0"/>
              </a:rPr>
              <a:t>Overexpression of CD36 and acyl-CoA synthetases FATP2, FATP4 and ACSL1 increases fatty acid uptake in human hepatoma cells</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endParaRPr lang="en-US" sz="1200" b="0" i="0" u="none" strike="noStrike" kern="1200" dirty="0">
              <a:solidFill>
                <a:schemeClr val="tx1"/>
              </a:solidFill>
              <a:effectLst/>
              <a:latin typeface="+mn-lt"/>
              <a:ea typeface="ＭＳ Ｐゴシック" charset="0"/>
              <a:cs typeface="ＭＳ Ｐゴシック" charset="0"/>
            </a:endParaRP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sz="1200" b="0" i="0" u="none" strike="noStrike" kern="1200" dirty="0">
                <a:solidFill>
                  <a:schemeClr val="tx1"/>
                </a:solidFill>
                <a:effectLst/>
                <a:latin typeface="+mn-lt"/>
                <a:ea typeface="ＭＳ Ｐゴシック" charset="0"/>
                <a:cs typeface="ＭＳ Ｐゴシック" charset="0"/>
              </a:rPr>
              <a:t>In humans, ileal sodium/bile acid cotransporter is encoded by SLC10A2 – </a:t>
            </a:r>
            <a:r>
              <a:rPr lang="en-US" sz="1200" b="0" i="0" u="none" strike="noStrike" kern="1200" dirty="0" err="1">
                <a:solidFill>
                  <a:schemeClr val="tx1"/>
                </a:solidFill>
                <a:effectLst/>
                <a:latin typeface="+mn-lt"/>
                <a:ea typeface="ＭＳ Ｐゴシック" charset="0"/>
                <a:cs typeface="ＭＳ Ｐゴシック" charset="0"/>
              </a:rPr>
              <a:t>Volixibat</a:t>
            </a:r>
            <a:r>
              <a:rPr lang="en-US" sz="1200" b="0" i="0" u="none" strike="noStrike" kern="1200" dirty="0">
                <a:solidFill>
                  <a:schemeClr val="tx1"/>
                </a:solidFill>
                <a:effectLst/>
                <a:latin typeface="+mn-lt"/>
                <a:ea typeface="ＭＳ Ｐゴシック" charset="0"/>
                <a:cs typeface="ＭＳ Ｐゴシック" charset="0"/>
              </a:rPr>
              <a:t> targets this directly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2623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Goal: integrate data with expression values and disease labels to get a better sense of how disease severity plays a role in NASH pathogenesis</a:t>
            </a:r>
          </a:p>
          <a:p>
            <a:pPr>
              <a:buFontTx/>
              <a:buChar char="-"/>
            </a:pPr>
            <a:r>
              <a:rPr lang="en-US" dirty="0"/>
              <a:t>since we are a computational group we are primarily working with publicly available data, which usually means analyzing across multiple different studies</a:t>
            </a:r>
          </a:p>
          <a:p>
            <a:pPr>
              <a:buFontTx/>
              <a:buChar char="-"/>
            </a:pPr>
            <a:r>
              <a:rPr lang="en-US" dirty="0"/>
              <a:t>we are looking for data:</a:t>
            </a:r>
          </a:p>
          <a:p>
            <a:pPr>
              <a:buFontTx/>
              <a:buChar char="-"/>
            </a:pPr>
            <a:r>
              <a:rPr lang="en-US" dirty="0"/>
              <a:t>Collected using the same platform (Ideally Affymetrix)</a:t>
            </a:r>
          </a:p>
          <a:p>
            <a:pPr>
              <a:buFontTx/>
              <a:buChar char="-"/>
            </a:pPr>
            <a:r>
              <a:rPr lang="en-US" dirty="0"/>
              <a:t>Large sample sizes</a:t>
            </a:r>
          </a:p>
          <a:p>
            <a:pPr>
              <a:buFontTx/>
              <a:buChar char="-"/>
            </a:pPr>
            <a:r>
              <a:rPr lang="en-US" dirty="0"/>
              <a:t>Contains cases and controls within each study</a:t>
            </a:r>
          </a:p>
          <a:p>
            <a:pPr>
              <a:buFontTx/>
              <a:buChar char="-"/>
            </a:pPr>
            <a:r>
              <a:rPr lang="en-US" dirty="0"/>
              <a:t>Publicly available NASH data is not well suited to meta-analysis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that pathway’s activity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noticed was that even after batch correction, we were seeing huge batch effects. As shown here, the samples in the test set were predicted fairly uniformly by batch. this is an issue in most analysis with microarray data, but the data we found makes it especially difficult to combine.</a:t>
            </a:r>
          </a:p>
          <a:p>
            <a:endParaRPr lang="en-US" dirty="0"/>
          </a:p>
          <a:p>
            <a:r>
              <a:rPr lang="en-US" dirty="0"/>
              <a:t>We would love to hear from </a:t>
            </a:r>
            <a:r>
              <a:rPr lang="en-US" dirty="0" err="1"/>
              <a:t>merck</a:t>
            </a:r>
            <a:r>
              <a:rPr lang="en-US" dirty="0"/>
              <a:t> about what data they can share, because this is a useful method that we would like to apply.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9967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We started with a STRING PPI, which represents genes as nodes and predicted associations between genes as edges</a:t>
            </a:r>
          </a:p>
          <a:p>
            <a:pPr marL="171450" indent="-171450">
              <a:buFontTx/>
              <a:buChar char="-"/>
            </a:pPr>
            <a:r>
              <a:rPr lang="en-US" dirty="0"/>
              <a:t>We used a method called node2vec to learn a lower dimensional </a:t>
            </a:r>
            <a:r>
              <a:rPr lang="en-US" dirty="0" err="1"/>
              <a:t>respresentations</a:t>
            </a:r>
            <a:r>
              <a:rPr lang="en-US" dirty="0"/>
              <a:t> of these genes called embeddings </a:t>
            </a:r>
          </a:p>
          <a:p>
            <a:pPr marL="171450" indent="-171450">
              <a:buFontTx/>
              <a:buChar char="-"/>
            </a:pPr>
            <a:r>
              <a:rPr lang="en-US" dirty="0"/>
              <a:t>We ended up with 14,704 gene embeddings, all of which are human genes</a:t>
            </a:r>
          </a:p>
          <a:p>
            <a:pPr marL="171450" indent="-171450">
              <a:buFontTx/>
              <a:buChar char="-"/>
            </a:pPr>
            <a:r>
              <a:rPr lang="en-US" dirty="0"/>
              <a:t>We then created vectors to represent different functional modules of genes, like diseases or biological pathways, by summing the embeddings of the genes assigned to a module</a:t>
            </a:r>
          </a:p>
          <a:p>
            <a:pPr marL="171450" indent="-171450">
              <a:buFontTx/>
              <a:buChar char="-"/>
            </a:pPr>
            <a:r>
              <a:rPr lang="en-US" dirty="0"/>
              <a:t>For example, we created a NASH vector by summing a set of NASH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r>
              <a:rPr lang="en-US" dirty="0"/>
              <a:t>I found modules similarities to the NASH gene set with with p-values that met our cutoff</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lot of these are fatty acid related and a few of these are involved in oxidative stress - is interesting because NASH is marked by dysfunctional homeostasis of fatty acid oxidation which leads to oxidative stress</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r>
              <a:rPr lang="en-US" dirty="0"/>
              <a:t>This is actually pretty cool! This is probably not a comprehensive representation of what is going on in NASH on a macro scale, but seems like we are able to capture relationships between the disease and different pathways with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 We reached out to the </a:t>
            </a:r>
            <a:r>
              <a:rPr lang="en-US" dirty="0" err="1"/>
              <a:t>svensson</a:t>
            </a:r>
            <a:r>
              <a:rPr lang="en-US" dirty="0"/>
              <a:t> lab, which is also working on a NASH related project for this Merck collaboration</a:t>
            </a:r>
          </a:p>
          <a:p>
            <a:endParaRPr lang="en-US" dirty="0"/>
          </a:p>
          <a:p>
            <a:r>
              <a:rPr lang="en-US" dirty="0"/>
              <a:t>Notes on </a:t>
            </a:r>
            <a:r>
              <a:rPr lang="en-US" dirty="0" err="1"/>
              <a:t>Svensson’s</a:t>
            </a:r>
            <a:r>
              <a:rPr lang="en-US" dirty="0"/>
              <a:t> methods:</a:t>
            </a:r>
          </a:p>
          <a:p>
            <a:pPr marL="171450" indent="-171450">
              <a:buFontTx/>
              <a:buChar char="-"/>
            </a:pPr>
            <a:r>
              <a:rPr lang="en-US" dirty="0" err="1"/>
              <a:t>scRna</a:t>
            </a:r>
            <a:r>
              <a:rPr lang="en-US" dirty="0"/>
              <a:t> sequencing of liver cells from diet induced NASH mice</a:t>
            </a:r>
          </a:p>
          <a:p>
            <a:pPr marL="171450" indent="-171450">
              <a:buFontTx/>
              <a:buChar char="-"/>
            </a:pPr>
            <a:r>
              <a:rPr lang="en-US" dirty="0"/>
              <a:t>Identified 200 genes that are differentially expressed in cell clusters with a lipid accumulation signature – lipogenic vs non lipogenic hepatocytes</a:t>
            </a:r>
          </a:p>
          <a:p>
            <a:endParaRPr lang="en-US" dirty="0"/>
          </a:p>
          <a:p>
            <a:r>
              <a:rPr lang="en-US" dirty="0"/>
              <a:t>ALDH1A1: </a:t>
            </a:r>
            <a:r>
              <a:rPr lang="en-US" sz="1200" b="0" i="0" u="none" strike="noStrike" kern="1200" dirty="0">
                <a:solidFill>
                  <a:schemeClr val="tx1"/>
                </a:solidFill>
                <a:effectLst/>
                <a:latin typeface="+mn-lt"/>
                <a:ea typeface="ＭＳ Ｐゴシック" charset="0"/>
                <a:cs typeface="ＭＳ Ｐゴシック" charset="0"/>
              </a:rPr>
              <a:t>The protein encoded by this gene belongs to the aldehyde dehydrogenase family. Aldehyde dehydrogenase is the next enzyme after alcohol dehydrogenase in the major pathway of alcohol metabolism. There are two major aldehyde dehydrogenase isozymes in the liver, cytosolic and mitochondrial, which are encoded by distinct genes, and can be distinguished by their electrophoretic mobility, kinetic properties, and subcellular localization. This gene encodes the cytosolic isozyme. Studies in mice show that through its role in retinol metabolism, this gene may also be involved in the regulation of the metabolic responses to high-fat diet.</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CAT: This gene encodes catalase, a key antioxidant enzyme in the bodies defense against oxidative stress. Catalase is a heme enzyme that is present in the peroxisome of nearly all aerobic cells. Catalase converts the reactive oxygen species hydrogen peroxide to water and oxygen and thereby mitigates the toxic effects of hydrogen peroxide. Oxidative stress is hypothesized to play a role in the development of many chronic or late-onset diseases such as diabetes, asthma, Alzheimer's disease, systemic lupus erythematosus, rheumatoid arthritis, and cancers. Polymorphisms in this gene have been associated with decreases in catalase activity but, to date, </a:t>
            </a:r>
            <a:r>
              <a:rPr lang="en-US" sz="1200" b="0" i="0" u="none" strike="noStrike" kern="1200" dirty="0" err="1">
                <a:solidFill>
                  <a:schemeClr val="tx1"/>
                </a:solidFill>
                <a:effectLst/>
                <a:latin typeface="+mn-lt"/>
                <a:ea typeface="ＭＳ Ｐゴシック" charset="0"/>
                <a:cs typeface="ＭＳ Ｐゴシック" charset="0"/>
              </a:rPr>
              <a:t>acatalasemia</a:t>
            </a:r>
            <a:r>
              <a:rPr lang="en-US" sz="1200" b="0" i="0" u="none" strike="noStrike" kern="1200" dirty="0">
                <a:solidFill>
                  <a:schemeClr val="tx1"/>
                </a:solidFill>
                <a:effectLst/>
                <a:latin typeface="+mn-lt"/>
                <a:ea typeface="ＭＳ Ｐゴシック" charset="0"/>
                <a:cs typeface="ＭＳ Ｐゴシック" charset="0"/>
              </a:rPr>
              <a:t> is the only disease known to be caused by this gene.</a:t>
            </a:r>
          </a:p>
          <a:p>
            <a:endParaRPr lang="en-US" sz="1200" b="0" i="0" u="none" strike="noStrike" kern="1200" dirty="0">
              <a:solidFill>
                <a:schemeClr val="tx1"/>
              </a:solidFill>
              <a:effectLst/>
              <a:latin typeface="+mn-lt"/>
              <a:ea typeface="ＭＳ Ｐゴシック" charset="0"/>
            </a:endParaRPr>
          </a:p>
          <a:p>
            <a:r>
              <a:rPr lang="en-US" sz="1200" b="0" i="0" u="none" strike="noStrike" kern="1200" dirty="0">
                <a:solidFill>
                  <a:schemeClr val="tx1"/>
                </a:solidFill>
                <a:effectLst/>
                <a:latin typeface="+mn-lt"/>
                <a:ea typeface="ＭＳ Ｐゴシック" charset="0"/>
              </a:rPr>
              <a:t>CYP2E1: </a:t>
            </a:r>
            <a:r>
              <a:rPr lang="en-US" sz="1200" b="0" i="0" u="none" strike="noStrike" kern="1200" dirty="0">
                <a:solidFill>
                  <a:schemeClr val="tx1"/>
                </a:solidFill>
                <a:effectLst/>
                <a:latin typeface="+mn-lt"/>
                <a:ea typeface="ＭＳ Ｐゴシック" charset="0"/>
                <a:cs typeface="ＭＳ Ｐゴシック" charset="0"/>
              </a:rPr>
              <a:t>This gene encodes a member of the cytochrome P450 superfamily of enzymes. The cytochrome P450 proteins are monooxygenases which catalyze many reactions involved in drug metabolism and synthesis of cholesterol, steroids and other lipids. This protein localizes to the endoplasmic reticulum and is induced by ethanol, the diabetic state, and starvation. The enzyme metabolizes both endogenous substrates, such as ethanol, acetone, and acetal, as well as exogenous substrates including benzene, carbon tetrachloride, ethylene glycol, and nitrosamines which are </a:t>
            </a:r>
            <a:r>
              <a:rPr lang="en-US" sz="1200" b="0" i="0" u="none" strike="noStrike" kern="1200" dirty="0" err="1">
                <a:solidFill>
                  <a:schemeClr val="tx1"/>
                </a:solidFill>
                <a:effectLst/>
                <a:latin typeface="+mn-lt"/>
                <a:ea typeface="ＭＳ Ｐゴシック" charset="0"/>
                <a:cs typeface="ＭＳ Ｐゴシック" charset="0"/>
              </a:rPr>
              <a:t>premutagens</a:t>
            </a:r>
            <a:r>
              <a:rPr lang="en-US" sz="1200" b="0" i="0" u="none" strike="noStrike" kern="1200" dirty="0">
                <a:solidFill>
                  <a:schemeClr val="tx1"/>
                </a:solidFill>
                <a:effectLst/>
                <a:latin typeface="+mn-lt"/>
                <a:ea typeface="ＭＳ Ｐゴシック" charset="0"/>
                <a:cs typeface="ＭＳ Ｐゴシック" charset="0"/>
              </a:rPr>
              <a:t> found in cigarette smoke. Due to its many substrates, this enzyme may be involved in such varied processes as gluconeogenesis, hepatic cirrhosis, diabetes, and cancer.</a:t>
            </a:r>
            <a:endParaRPr lang="en-US" sz="1200" b="0" i="0" u="none" strike="noStrike" kern="1200" dirty="0">
              <a:solidFill>
                <a:schemeClr val="tx1"/>
              </a:solidFill>
              <a:effectLst/>
              <a:latin typeface="+mn-lt"/>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with p-values: </a:t>
            </a:r>
          </a:p>
          <a:p>
            <a:r>
              <a:rPr lang="en-US" dirty="0"/>
              <a:t>Spearman: -0.186, p = .03</a:t>
            </a:r>
          </a:p>
          <a:p>
            <a:r>
              <a:rPr lang="en-US" dirty="0"/>
              <a:t>Pearson: -0.065, p = .03</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7361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1/28/2020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NASH Associated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b="1" dirty="0"/>
              <a:t>Predicting NASH biomarkers and validating with experimental data</a:t>
            </a:r>
          </a:p>
        </p:txBody>
      </p:sp>
    </p:spTree>
    <p:extLst>
      <p:ext uri="{BB962C8B-B14F-4D97-AF65-F5344CB8AC3E}">
        <p14:creationId xmlns:p14="http://schemas.microsoft.com/office/powerpoint/2010/main" val="41445291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Collaboration with </a:t>
            </a:r>
            <a:r>
              <a:rPr lang="en-US" dirty="0" err="1"/>
              <a:t>Svensson</a:t>
            </a:r>
            <a:r>
              <a:rPr lang="en-US" dirty="0"/>
              <a:t> Lab</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fontScale="925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a:buFontTx/>
              <a:buChar char="-"/>
            </a:pPr>
            <a:r>
              <a:rPr lang="en-US" dirty="0"/>
              <a:t>Ranked by high Log2 fold change (with p-value)</a:t>
            </a:r>
          </a:p>
          <a:p>
            <a:pPr>
              <a:buFontTx/>
              <a:buChar char="-"/>
            </a:pPr>
            <a:endParaRPr lang="en-US" dirty="0"/>
          </a:p>
          <a:p>
            <a:pPr marL="0" indent="0"/>
            <a:r>
              <a:rPr lang="en-US" dirty="0"/>
              <a:t>Overlap with our list:</a:t>
            </a:r>
          </a:p>
          <a:p>
            <a:pPr marL="285750" indent="-285750">
              <a:buFontTx/>
              <a:buChar char="-"/>
            </a:pPr>
            <a:r>
              <a:rPr lang="en-US" dirty="0"/>
              <a:t>133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FFA-35BD-2D41-84C7-ABB8F5EE5577}"/>
              </a:ext>
            </a:extLst>
          </p:cNvPr>
          <p:cNvSpPr>
            <a:spLocks noGrp="1"/>
          </p:cNvSpPr>
          <p:nvPr>
            <p:ph type="title"/>
          </p:nvPr>
        </p:nvSpPr>
        <p:spPr/>
        <p:txBody>
          <a:bodyPr/>
          <a:lstStyle/>
          <a:p>
            <a:pPr marL="0" indent="0"/>
            <a:r>
              <a:rPr lang="en-US" dirty="0"/>
              <a:t>Correlation: Log2FC vs NASH score</a:t>
            </a:r>
          </a:p>
        </p:txBody>
      </p:sp>
      <p:sp>
        <p:nvSpPr>
          <p:cNvPr id="3" name="Content Placeholder 2">
            <a:extLst>
              <a:ext uri="{FF2B5EF4-FFF2-40B4-BE49-F238E27FC236}">
                <a16:creationId xmlns:a16="http://schemas.microsoft.com/office/drawing/2014/main" id="{1B47C1CE-4F60-1040-BC9F-94D7133175A6}"/>
              </a:ext>
            </a:extLst>
          </p:cNvPr>
          <p:cNvSpPr>
            <a:spLocks noGrp="1"/>
          </p:cNvSpPr>
          <p:nvPr>
            <p:ph sz="quarter" idx="10"/>
          </p:nvPr>
        </p:nvSpPr>
        <p:spPr>
          <a:xfrm>
            <a:off x="949327" y="908685"/>
            <a:ext cx="7634234" cy="3759042"/>
          </a:xfrm>
        </p:spPr>
        <p:txBody>
          <a:bodyPr/>
          <a:lstStyle/>
          <a:p>
            <a:pPr>
              <a:buFontTx/>
              <a:buChar char="-"/>
            </a:pPr>
            <a:r>
              <a:rPr lang="en-US" dirty="0"/>
              <a:t>NASH score ~ probability of association to NASH</a:t>
            </a:r>
          </a:p>
        </p:txBody>
      </p:sp>
      <p:sp>
        <p:nvSpPr>
          <p:cNvPr id="9" name="TextBox 8">
            <a:extLst>
              <a:ext uri="{FF2B5EF4-FFF2-40B4-BE49-F238E27FC236}">
                <a16:creationId xmlns:a16="http://schemas.microsoft.com/office/drawing/2014/main" id="{AD3F81BA-B9A8-634C-9F94-615C296FF803}"/>
              </a:ext>
            </a:extLst>
          </p:cNvPr>
          <p:cNvSpPr txBox="1"/>
          <p:nvPr/>
        </p:nvSpPr>
        <p:spPr>
          <a:xfrm>
            <a:off x="2416535" y="1378349"/>
            <a:ext cx="7641865" cy="646331"/>
          </a:xfrm>
          <a:prstGeom prst="rect">
            <a:avLst/>
          </a:prstGeom>
          <a:noFill/>
        </p:spPr>
        <p:txBody>
          <a:bodyPr wrap="square" rtlCol="0">
            <a:spAutoFit/>
          </a:bodyPr>
          <a:lstStyle/>
          <a:p>
            <a:r>
              <a:rPr lang="en-US" dirty="0"/>
              <a:t>Pearson correlation: 0.222, p = .01</a:t>
            </a:r>
          </a:p>
          <a:p>
            <a:r>
              <a:rPr lang="en-US" dirty="0"/>
              <a:t>Spearman correlation: 0.185, p = .03</a:t>
            </a:r>
          </a:p>
        </p:txBody>
      </p:sp>
      <p:pic>
        <p:nvPicPr>
          <p:cNvPr id="15" name="Picture 14" descr="Chart, scatter chart&#10;&#10;Description automatically generated">
            <a:extLst>
              <a:ext uri="{FF2B5EF4-FFF2-40B4-BE49-F238E27FC236}">
                <a16:creationId xmlns:a16="http://schemas.microsoft.com/office/drawing/2014/main" id="{D8DD3D06-13C2-A84D-855F-72AB131481C3}"/>
              </a:ext>
            </a:extLst>
          </p:cNvPr>
          <p:cNvPicPr>
            <a:picLocks noChangeAspect="1"/>
          </p:cNvPicPr>
          <p:nvPr/>
        </p:nvPicPr>
        <p:blipFill>
          <a:blip r:embed="rId3"/>
          <a:stretch>
            <a:fillRect/>
          </a:stretch>
        </p:blipFill>
        <p:spPr>
          <a:xfrm>
            <a:off x="560439" y="2181997"/>
            <a:ext cx="4119716" cy="2746477"/>
          </a:xfrm>
          <a:prstGeom prst="rect">
            <a:avLst/>
          </a:prstGeom>
        </p:spPr>
      </p:pic>
      <p:pic>
        <p:nvPicPr>
          <p:cNvPr id="17" name="Picture 16" descr="Chart, scatter chart&#10;&#10;Description automatically generated">
            <a:extLst>
              <a:ext uri="{FF2B5EF4-FFF2-40B4-BE49-F238E27FC236}">
                <a16:creationId xmlns:a16="http://schemas.microsoft.com/office/drawing/2014/main" id="{B172CF69-0F24-6147-BB4E-88ADF3ACFD28}"/>
              </a:ext>
            </a:extLst>
          </p:cNvPr>
          <p:cNvPicPr>
            <a:picLocks noChangeAspect="1"/>
          </p:cNvPicPr>
          <p:nvPr/>
        </p:nvPicPr>
        <p:blipFill>
          <a:blip r:embed="rId4"/>
          <a:stretch>
            <a:fillRect/>
          </a:stretch>
        </p:blipFill>
        <p:spPr>
          <a:xfrm>
            <a:off x="4730343" y="2181997"/>
            <a:ext cx="4242106" cy="2828071"/>
          </a:xfrm>
          <a:prstGeom prst="rect">
            <a:avLst/>
          </a:prstGeom>
        </p:spPr>
      </p:pic>
    </p:spTree>
    <p:extLst>
      <p:ext uri="{BB962C8B-B14F-4D97-AF65-F5344CB8AC3E}">
        <p14:creationId xmlns:p14="http://schemas.microsoft.com/office/powerpoint/2010/main" val="106974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3CB-3B6D-454A-AA7F-EDD284454E5C}"/>
              </a:ext>
            </a:extLst>
          </p:cNvPr>
          <p:cNvSpPr>
            <a:spLocks noGrp="1"/>
          </p:cNvSpPr>
          <p:nvPr>
            <p:ph type="title"/>
          </p:nvPr>
        </p:nvSpPr>
        <p:spPr>
          <a:xfrm>
            <a:off x="948776" y="146141"/>
            <a:ext cx="7707862" cy="488024"/>
          </a:xfrm>
        </p:spPr>
        <p:txBody>
          <a:bodyPr/>
          <a:lstStyle/>
          <a:p>
            <a:r>
              <a:rPr lang="en-US" dirty="0"/>
              <a:t>NASH scores predict differential expression in NASH</a:t>
            </a:r>
          </a:p>
        </p:txBody>
      </p:sp>
      <p:sp>
        <p:nvSpPr>
          <p:cNvPr id="4" name="Content Placeholder 3">
            <a:extLst>
              <a:ext uri="{FF2B5EF4-FFF2-40B4-BE49-F238E27FC236}">
                <a16:creationId xmlns:a16="http://schemas.microsoft.com/office/drawing/2014/main" id="{D974AAD0-4D69-ED46-A588-2478EE24EE3F}"/>
              </a:ext>
            </a:extLst>
          </p:cNvPr>
          <p:cNvSpPr>
            <a:spLocks noGrp="1"/>
          </p:cNvSpPr>
          <p:nvPr>
            <p:ph sz="quarter" idx="11"/>
          </p:nvPr>
        </p:nvSpPr>
        <p:spPr>
          <a:xfrm>
            <a:off x="620946" y="796697"/>
            <a:ext cx="6740637" cy="488025"/>
          </a:xfrm>
        </p:spPr>
        <p:txBody>
          <a:bodyPr/>
          <a:lstStyle/>
          <a:p>
            <a:r>
              <a:rPr lang="en-US" dirty="0"/>
              <a:t>	Ground truth = differentially expressed in NASH mice</a:t>
            </a:r>
          </a:p>
        </p:txBody>
      </p:sp>
      <p:sp>
        <p:nvSpPr>
          <p:cNvPr id="13" name="TextBox 12">
            <a:extLst>
              <a:ext uri="{FF2B5EF4-FFF2-40B4-BE49-F238E27FC236}">
                <a16:creationId xmlns:a16="http://schemas.microsoft.com/office/drawing/2014/main" id="{C6712A53-601F-5049-96C4-D306FB530F94}"/>
              </a:ext>
            </a:extLst>
          </p:cNvPr>
          <p:cNvSpPr txBox="1"/>
          <p:nvPr/>
        </p:nvSpPr>
        <p:spPr>
          <a:xfrm>
            <a:off x="1009820" y="1684223"/>
            <a:ext cx="1759974" cy="276999"/>
          </a:xfrm>
          <a:prstGeom prst="rect">
            <a:avLst/>
          </a:prstGeom>
          <a:noFill/>
        </p:spPr>
        <p:txBody>
          <a:bodyPr wrap="square" rtlCol="0">
            <a:spAutoFit/>
          </a:bodyPr>
          <a:lstStyle/>
          <a:p>
            <a:r>
              <a:rPr lang="en-US" sz="1200" b="1" dirty="0" err="1"/>
              <a:t>logFC</a:t>
            </a:r>
            <a:r>
              <a:rPr lang="en-US" sz="1200" b="1" dirty="0"/>
              <a:t> &gt; 0</a:t>
            </a:r>
          </a:p>
        </p:txBody>
      </p:sp>
      <p:pic>
        <p:nvPicPr>
          <p:cNvPr id="15" name="Picture 14" descr="Chart, line chart&#10;&#10;Description automatically generated">
            <a:extLst>
              <a:ext uri="{FF2B5EF4-FFF2-40B4-BE49-F238E27FC236}">
                <a16:creationId xmlns:a16="http://schemas.microsoft.com/office/drawing/2014/main" id="{7E82B40E-D505-6E42-BBD7-BB8C652B68A4}"/>
              </a:ext>
            </a:extLst>
          </p:cNvPr>
          <p:cNvPicPr>
            <a:picLocks noChangeAspect="1"/>
          </p:cNvPicPr>
          <p:nvPr/>
        </p:nvPicPr>
        <p:blipFill>
          <a:blip r:embed="rId3"/>
          <a:stretch>
            <a:fillRect/>
          </a:stretch>
        </p:blipFill>
        <p:spPr>
          <a:xfrm>
            <a:off x="3144512" y="1961222"/>
            <a:ext cx="3021512" cy="2014341"/>
          </a:xfrm>
          <a:prstGeom prst="rect">
            <a:avLst/>
          </a:prstGeom>
        </p:spPr>
      </p:pic>
      <p:sp>
        <p:nvSpPr>
          <p:cNvPr id="16" name="TextBox 15">
            <a:extLst>
              <a:ext uri="{FF2B5EF4-FFF2-40B4-BE49-F238E27FC236}">
                <a16:creationId xmlns:a16="http://schemas.microsoft.com/office/drawing/2014/main" id="{108F25AF-334C-6E4D-8479-25111FA355F8}"/>
              </a:ext>
            </a:extLst>
          </p:cNvPr>
          <p:cNvSpPr txBox="1"/>
          <p:nvPr/>
        </p:nvSpPr>
        <p:spPr>
          <a:xfrm>
            <a:off x="4251620" y="1711437"/>
            <a:ext cx="1759974" cy="276999"/>
          </a:xfrm>
          <a:prstGeom prst="rect">
            <a:avLst/>
          </a:prstGeom>
          <a:noFill/>
        </p:spPr>
        <p:txBody>
          <a:bodyPr wrap="square" rtlCol="0">
            <a:spAutoFit/>
          </a:bodyPr>
          <a:lstStyle/>
          <a:p>
            <a:r>
              <a:rPr lang="en-US" sz="1200" b="1" dirty="0" err="1"/>
              <a:t>logFC</a:t>
            </a:r>
            <a:r>
              <a:rPr lang="en-US" sz="1200" b="1" dirty="0"/>
              <a:t> &gt; 2</a:t>
            </a:r>
          </a:p>
        </p:txBody>
      </p:sp>
      <p:pic>
        <p:nvPicPr>
          <p:cNvPr id="20" name="Content Placeholder 19" descr="Chart, line chart&#10;&#10;Description automatically generated">
            <a:extLst>
              <a:ext uri="{FF2B5EF4-FFF2-40B4-BE49-F238E27FC236}">
                <a16:creationId xmlns:a16="http://schemas.microsoft.com/office/drawing/2014/main" id="{092217B7-CE32-6845-AF35-01386E8F0886}"/>
              </a:ext>
            </a:extLst>
          </p:cNvPr>
          <p:cNvPicPr>
            <a:picLocks noGrp="1" noChangeAspect="1"/>
          </p:cNvPicPr>
          <p:nvPr>
            <p:ph sz="quarter" idx="10"/>
          </p:nvPr>
        </p:nvPicPr>
        <p:blipFill>
          <a:blip r:embed="rId4"/>
          <a:stretch>
            <a:fillRect/>
          </a:stretch>
        </p:blipFill>
        <p:spPr>
          <a:xfrm>
            <a:off x="129958" y="1974740"/>
            <a:ext cx="2897009" cy="1931340"/>
          </a:xfrm>
        </p:spPr>
      </p:pic>
      <p:pic>
        <p:nvPicPr>
          <p:cNvPr id="22" name="Picture 21" descr="Chart, line chart&#10;&#10;Description automatically generated">
            <a:extLst>
              <a:ext uri="{FF2B5EF4-FFF2-40B4-BE49-F238E27FC236}">
                <a16:creationId xmlns:a16="http://schemas.microsoft.com/office/drawing/2014/main" id="{C053F2E1-F39A-9741-B3E0-9932529C266C}"/>
              </a:ext>
            </a:extLst>
          </p:cNvPr>
          <p:cNvPicPr>
            <a:picLocks noChangeAspect="1"/>
          </p:cNvPicPr>
          <p:nvPr/>
        </p:nvPicPr>
        <p:blipFill>
          <a:blip r:embed="rId5"/>
          <a:stretch>
            <a:fillRect/>
          </a:stretch>
        </p:blipFill>
        <p:spPr>
          <a:xfrm>
            <a:off x="6246991" y="1974741"/>
            <a:ext cx="2897009" cy="1931339"/>
          </a:xfrm>
          <a:prstGeom prst="rect">
            <a:avLst/>
          </a:prstGeom>
        </p:spPr>
      </p:pic>
      <p:sp>
        <p:nvSpPr>
          <p:cNvPr id="23" name="TextBox 22">
            <a:extLst>
              <a:ext uri="{FF2B5EF4-FFF2-40B4-BE49-F238E27FC236}">
                <a16:creationId xmlns:a16="http://schemas.microsoft.com/office/drawing/2014/main" id="{ADB65949-9184-7A46-A3DE-1ADFD596F911}"/>
              </a:ext>
            </a:extLst>
          </p:cNvPr>
          <p:cNvSpPr txBox="1"/>
          <p:nvPr/>
        </p:nvSpPr>
        <p:spPr>
          <a:xfrm>
            <a:off x="7303059" y="1697741"/>
            <a:ext cx="1759974" cy="276999"/>
          </a:xfrm>
          <a:prstGeom prst="rect">
            <a:avLst/>
          </a:prstGeom>
          <a:noFill/>
        </p:spPr>
        <p:txBody>
          <a:bodyPr wrap="square" rtlCol="0">
            <a:spAutoFit/>
          </a:bodyPr>
          <a:lstStyle/>
          <a:p>
            <a:r>
              <a:rPr lang="en-US" sz="1200" b="1" dirty="0" err="1"/>
              <a:t>logFC</a:t>
            </a:r>
            <a:r>
              <a:rPr lang="en-US" sz="1200" b="1" dirty="0"/>
              <a:t> &gt; 3</a:t>
            </a:r>
          </a:p>
        </p:txBody>
      </p:sp>
    </p:spTree>
    <p:extLst>
      <p:ext uri="{BB962C8B-B14F-4D97-AF65-F5344CB8AC3E}">
        <p14:creationId xmlns:p14="http://schemas.microsoft.com/office/powerpoint/2010/main" val="21366499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6DA6-7312-7F45-BEBD-2DEEAD6FA916}"/>
              </a:ext>
            </a:extLst>
          </p:cNvPr>
          <p:cNvSpPr>
            <a:spLocks noGrp="1"/>
          </p:cNvSpPr>
          <p:nvPr>
            <p:ph type="title"/>
          </p:nvPr>
        </p:nvSpPr>
        <p:spPr/>
        <p:txBody>
          <a:bodyPr/>
          <a:lstStyle/>
          <a:p>
            <a:r>
              <a:rPr lang="en-US" dirty="0"/>
              <a:t>Ranking drugs by similarity to NASH mouse genes</a:t>
            </a:r>
          </a:p>
        </p:txBody>
      </p:sp>
      <p:sp>
        <p:nvSpPr>
          <p:cNvPr id="45" name="TextBox 44">
            <a:extLst>
              <a:ext uri="{FF2B5EF4-FFF2-40B4-BE49-F238E27FC236}">
                <a16:creationId xmlns:a16="http://schemas.microsoft.com/office/drawing/2014/main" id="{9FEF5DA5-035F-2F40-9472-4C42883B1A9E}"/>
              </a:ext>
            </a:extLst>
          </p:cNvPr>
          <p:cNvSpPr txBox="1"/>
          <p:nvPr/>
        </p:nvSpPr>
        <p:spPr>
          <a:xfrm>
            <a:off x="1620721" y="1257449"/>
            <a:ext cx="3709363" cy="369332"/>
          </a:xfrm>
          <a:prstGeom prst="rect">
            <a:avLst/>
          </a:prstGeom>
          <a:noFill/>
        </p:spPr>
        <p:txBody>
          <a:bodyPr wrap="square" rtlCol="0">
            <a:spAutoFit/>
          </a:bodyPr>
          <a:lstStyle/>
          <a:p>
            <a:r>
              <a:rPr lang="en-US" dirty="0"/>
              <a:t>NASH mouse genes</a:t>
            </a:r>
          </a:p>
        </p:txBody>
      </p:sp>
      <p:pic>
        <p:nvPicPr>
          <p:cNvPr id="51" name="Picture 50" descr="Chart, bar chart&#10;&#10;Description automatically generated">
            <a:extLst>
              <a:ext uri="{FF2B5EF4-FFF2-40B4-BE49-F238E27FC236}">
                <a16:creationId xmlns:a16="http://schemas.microsoft.com/office/drawing/2014/main" id="{B706C906-634C-9640-B85F-9E1853252442}"/>
              </a:ext>
            </a:extLst>
          </p:cNvPr>
          <p:cNvPicPr>
            <a:picLocks noChangeAspect="1"/>
          </p:cNvPicPr>
          <p:nvPr/>
        </p:nvPicPr>
        <p:blipFill>
          <a:blip r:embed="rId3"/>
          <a:stretch>
            <a:fillRect/>
          </a:stretch>
        </p:blipFill>
        <p:spPr>
          <a:xfrm>
            <a:off x="642087" y="1626781"/>
            <a:ext cx="3929913" cy="2619941"/>
          </a:xfrm>
          <a:prstGeom prst="rect">
            <a:avLst/>
          </a:prstGeom>
        </p:spPr>
      </p:pic>
      <p:pic>
        <p:nvPicPr>
          <p:cNvPr id="53" name="Picture 52" descr="Chart, bar chart&#10;&#10;Description automatically generated">
            <a:extLst>
              <a:ext uri="{FF2B5EF4-FFF2-40B4-BE49-F238E27FC236}">
                <a16:creationId xmlns:a16="http://schemas.microsoft.com/office/drawing/2014/main" id="{4DF6C30D-8DE6-2349-BFA8-4340C5A21C8F}"/>
              </a:ext>
            </a:extLst>
          </p:cNvPr>
          <p:cNvPicPr>
            <a:picLocks noChangeAspect="1"/>
          </p:cNvPicPr>
          <p:nvPr/>
        </p:nvPicPr>
        <p:blipFill>
          <a:blip r:embed="rId4"/>
          <a:stretch>
            <a:fillRect/>
          </a:stretch>
        </p:blipFill>
        <p:spPr>
          <a:xfrm>
            <a:off x="4802707" y="1626781"/>
            <a:ext cx="3929913" cy="2619942"/>
          </a:xfrm>
          <a:prstGeom prst="rect">
            <a:avLst/>
          </a:prstGeom>
        </p:spPr>
      </p:pic>
      <p:sp>
        <p:nvSpPr>
          <p:cNvPr id="54" name="TextBox 53">
            <a:extLst>
              <a:ext uri="{FF2B5EF4-FFF2-40B4-BE49-F238E27FC236}">
                <a16:creationId xmlns:a16="http://schemas.microsoft.com/office/drawing/2014/main" id="{F9D209B4-1DFC-0A41-8FD7-DC0C74DE9867}"/>
              </a:ext>
            </a:extLst>
          </p:cNvPr>
          <p:cNvSpPr txBox="1"/>
          <p:nvPr/>
        </p:nvSpPr>
        <p:spPr>
          <a:xfrm>
            <a:off x="5857461" y="1257449"/>
            <a:ext cx="2069797" cy="369332"/>
          </a:xfrm>
          <a:prstGeom prst="rect">
            <a:avLst/>
          </a:prstGeom>
          <a:noFill/>
        </p:spPr>
        <p:txBody>
          <a:bodyPr wrap="none" rtlCol="0">
            <a:spAutoFit/>
          </a:bodyPr>
          <a:lstStyle/>
          <a:p>
            <a:r>
              <a:rPr lang="en-US" dirty="0"/>
              <a:t>Known NASH genes</a:t>
            </a:r>
          </a:p>
        </p:txBody>
      </p:sp>
    </p:spTree>
    <p:extLst>
      <p:ext uri="{BB962C8B-B14F-4D97-AF65-F5344CB8AC3E}">
        <p14:creationId xmlns:p14="http://schemas.microsoft.com/office/powerpoint/2010/main" val="3309734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Chart, scatter chart&#10;&#10;Description automatically generated">
            <a:extLst>
              <a:ext uri="{FF2B5EF4-FFF2-40B4-BE49-F238E27FC236}">
                <a16:creationId xmlns:a16="http://schemas.microsoft.com/office/drawing/2014/main" id="{505C87EB-1201-E249-A8D5-F9EF60D555F1}"/>
              </a:ext>
            </a:extLst>
          </p:cNvPr>
          <p:cNvPicPr>
            <a:picLocks noGrp="1" noChangeAspect="1"/>
          </p:cNvPicPr>
          <p:nvPr>
            <p:ph sz="quarter" idx="10"/>
          </p:nvPr>
        </p:nvPicPr>
        <p:blipFill>
          <a:blip r:embed="rId3"/>
          <a:stretch>
            <a:fillRect/>
          </a:stretch>
        </p:blipFill>
        <p:spPr>
          <a:xfrm>
            <a:off x="876950" y="847565"/>
            <a:ext cx="4006771" cy="2175808"/>
          </a:xfrm>
        </p:spPr>
      </p:pic>
      <p:pic>
        <p:nvPicPr>
          <p:cNvPr id="8" name="Content Placeholder 7" descr="Chart, scatter chart&#10;&#10;Description automatically generated">
            <a:extLst>
              <a:ext uri="{FF2B5EF4-FFF2-40B4-BE49-F238E27FC236}">
                <a16:creationId xmlns:a16="http://schemas.microsoft.com/office/drawing/2014/main" id="{0053E6C9-1B08-2844-A78A-26C658D51EFE}"/>
              </a:ext>
            </a:extLst>
          </p:cNvPr>
          <p:cNvPicPr>
            <a:picLocks noGrp="1" noChangeAspect="1"/>
          </p:cNvPicPr>
          <p:nvPr>
            <p:ph sz="quarter" idx="11"/>
          </p:nvPr>
        </p:nvPicPr>
        <p:blipFill>
          <a:blip r:embed="rId4"/>
          <a:stretch>
            <a:fillRect/>
          </a:stretch>
        </p:blipFill>
        <p:spPr>
          <a:xfrm>
            <a:off x="5233661" y="847565"/>
            <a:ext cx="3848230" cy="2120127"/>
          </a:xfrm>
        </p:spPr>
      </p:pic>
      <p:pic>
        <p:nvPicPr>
          <p:cNvPr id="10" name="Content Placeholder 9" descr="Chart, scatter chart&#10;&#10;Description automatically generated">
            <a:extLst>
              <a:ext uri="{FF2B5EF4-FFF2-40B4-BE49-F238E27FC236}">
                <a16:creationId xmlns:a16="http://schemas.microsoft.com/office/drawing/2014/main" id="{625C0913-51D6-D647-9A87-F72E42C00ED4}"/>
              </a:ext>
            </a:extLst>
          </p:cNvPr>
          <p:cNvPicPr>
            <a:picLocks noGrp="1" noChangeAspect="1"/>
          </p:cNvPicPr>
          <p:nvPr>
            <p:ph sz="quarter" idx="12"/>
          </p:nvPr>
        </p:nvPicPr>
        <p:blipFill>
          <a:blip r:embed="rId5"/>
          <a:stretch>
            <a:fillRect/>
          </a:stretch>
        </p:blipFill>
        <p:spPr>
          <a:xfrm>
            <a:off x="948776" y="2967692"/>
            <a:ext cx="4006770" cy="2175808"/>
          </a:xfrm>
        </p:spPr>
      </p:pic>
      <p:sp>
        <p:nvSpPr>
          <p:cNvPr id="6" name="Title 1">
            <a:extLst>
              <a:ext uri="{FF2B5EF4-FFF2-40B4-BE49-F238E27FC236}">
                <a16:creationId xmlns:a16="http://schemas.microsoft.com/office/drawing/2014/main" id="{8850966E-8298-4446-998A-6BA2E2A07BDF}"/>
              </a:ext>
            </a:extLst>
          </p:cNvPr>
          <p:cNvSpPr>
            <a:spLocks noGrp="1"/>
          </p:cNvSpPr>
          <p:nvPr>
            <p:ph type="title"/>
          </p:nvPr>
        </p:nvSpPr>
        <p:spPr/>
        <p:txBody>
          <a:bodyPr/>
          <a:lstStyle/>
          <a:p>
            <a:r>
              <a:rPr lang="en-US" dirty="0"/>
              <a:t>Key genes to drug response</a:t>
            </a:r>
          </a:p>
        </p:txBody>
      </p:sp>
      <p:sp>
        <p:nvSpPr>
          <p:cNvPr id="16" name="TextBox 15">
            <a:extLst>
              <a:ext uri="{FF2B5EF4-FFF2-40B4-BE49-F238E27FC236}">
                <a16:creationId xmlns:a16="http://schemas.microsoft.com/office/drawing/2014/main" id="{C81FE788-09A3-6E47-81DB-C9D1970018C1}"/>
              </a:ext>
            </a:extLst>
          </p:cNvPr>
          <p:cNvSpPr txBox="1"/>
          <p:nvPr/>
        </p:nvSpPr>
        <p:spPr>
          <a:xfrm>
            <a:off x="5233661" y="3126658"/>
            <a:ext cx="3664533" cy="1600438"/>
          </a:xfrm>
          <a:prstGeom prst="rect">
            <a:avLst/>
          </a:prstGeom>
          <a:noFill/>
        </p:spPr>
        <p:txBody>
          <a:bodyPr wrap="square" rtlCol="0">
            <a:spAutoFit/>
          </a:bodyPr>
          <a:lstStyle/>
          <a:p>
            <a:r>
              <a:rPr lang="en-US" sz="1400" b="1" dirty="0"/>
              <a:t>ELOVL2: </a:t>
            </a:r>
            <a:r>
              <a:rPr lang="en-US" sz="1400" dirty="0"/>
              <a:t>catalyzes rate limiting reaction in synthesis of LC-PUFAs</a:t>
            </a:r>
          </a:p>
          <a:p>
            <a:endParaRPr lang="en-US" sz="1400" dirty="0"/>
          </a:p>
          <a:p>
            <a:r>
              <a:rPr lang="en-US" sz="1400" b="1" dirty="0"/>
              <a:t>ACSL1: </a:t>
            </a:r>
            <a:r>
              <a:rPr lang="en-US" sz="1400" dirty="0"/>
              <a:t>plays role in lipid biosynthesis and fatty acid degradation</a:t>
            </a:r>
          </a:p>
          <a:p>
            <a:endParaRPr lang="en-US" sz="1400" dirty="0"/>
          </a:p>
          <a:p>
            <a:r>
              <a:rPr lang="en-US" sz="1400" b="1" dirty="0"/>
              <a:t>DHCR24:</a:t>
            </a:r>
            <a:r>
              <a:rPr lang="en-US" sz="1400" dirty="0"/>
              <a:t> involved in cholesterol biosynthesis</a:t>
            </a:r>
            <a:endParaRPr lang="en-US" sz="1400" b="1" dirty="0"/>
          </a:p>
        </p:txBody>
      </p:sp>
    </p:spTree>
    <p:extLst>
      <p:ext uri="{BB962C8B-B14F-4D97-AF65-F5344CB8AC3E}">
        <p14:creationId xmlns:p14="http://schemas.microsoft.com/office/powerpoint/2010/main" val="40574917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8EF6-41C1-3844-A109-84DAE533F5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EBCD4B-3362-8644-B723-B11D1BA36953}"/>
              </a:ext>
            </a:extLst>
          </p:cNvPr>
          <p:cNvSpPr>
            <a:spLocks noGrp="1"/>
          </p:cNvSpPr>
          <p:nvPr>
            <p:ph sz="quarter" idx="10"/>
          </p:nvPr>
        </p:nvSpPr>
        <p:spPr>
          <a:xfrm>
            <a:off x="1057482" y="3444990"/>
            <a:ext cx="7329434" cy="1679362"/>
          </a:xfrm>
        </p:spPr>
        <p:txBody>
          <a:bodyPr>
            <a:normAutofit/>
          </a:bodyPr>
          <a:lstStyle/>
          <a:p>
            <a:pPr marL="285750" indent="-285750">
              <a:buFont typeface="Arial" panose="020B0604020202020204" pitchFamily="34" charset="0"/>
              <a:buChar char="•"/>
            </a:pPr>
            <a:r>
              <a:rPr lang="en-US" dirty="0"/>
              <a:t>Using our cytokine network, partition set of NASH genes by function and evaluate connections between sets of genes</a:t>
            </a:r>
          </a:p>
          <a:p>
            <a:pPr marL="285750" indent="-285750">
              <a:buFont typeface="Arial" panose="020B0604020202020204" pitchFamily="34" charset="0"/>
              <a:buChar char="•"/>
            </a:pPr>
            <a:r>
              <a:rPr lang="en-US" dirty="0"/>
              <a:t>Continue to collaborate with the </a:t>
            </a:r>
            <a:r>
              <a:rPr lang="en-US" dirty="0" err="1"/>
              <a:t>Svensson</a:t>
            </a:r>
            <a:r>
              <a:rPr lang="en-US" dirty="0"/>
              <a:t> Lab and integrate more experimentally derived data</a:t>
            </a:r>
          </a:p>
        </p:txBody>
      </p:sp>
      <p:sp>
        <p:nvSpPr>
          <p:cNvPr id="6" name="Title 1">
            <a:extLst>
              <a:ext uri="{FF2B5EF4-FFF2-40B4-BE49-F238E27FC236}">
                <a16:creationId xmlns:a16="http://schemas.microsoft.com/office/drawing/2014/main" id="{9E3410B0-6736-9D47-BD93-37B837289879}"/>
              </a:ext>
            </a:extLst>
          </p:cNvPr>
          <p:cNvSpPr txBox="1">
            <a:spLocks/>
          </p:cNvSpPr>
          <p:nvPr/>
        </p:nvSpPr>
        <p:spPr bwMode="auto">
          <a:xfrm>
            <a:off x="868268" y="2956966"/>
            <a:ext cx="7707862" cy="48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a:lstStyle>
          <a:p>
            <a:r>
              <a:rPr lang="en-US" dirty="0"/>
              <a:t>Next steps:</a:t>
            </a:r>
          </a:p>
        </p:txBody>
      </p:sp>
      <p:sp>
        <p:nvSpPr>
          <p:cNvPr id="7" name="Content Placeholder 2">
            <a:extLst>
              <a:ext uri="{FF2B5EF4-FFF2-40B4-BE49-F238E27FC236}">
                <a16:creationId xmlns:a16="http://schemas.microsoft.com/office/drawing/2014/main" id="{69EC5B6C-187B-E343-9132-C81BB61C1C5C}"/>
              </a:ext>
            </a:extLst>
          </p:cNvPr>
          <p:cNvSpPr txBox="1">
            <a:spLocks/>
          </p:cNvSpPr>
          <p:nvPr/>
        </p:nvSpPr>
        <p:spPr>
          <a:xfrm>
            <a:off x="1057482" y="847566"/>
            <a:ext cx="7948619" cy="1842626"/>
          </a:xfrm>
          <a:prstGeom prst="rect">
            <a:avLst/>
          </a:prstGeom>
        </p:spPr>
        <p:txBody>
          <a:bodyPr vert="horz" lIns="0" tIns="45720" rIns="0" bIns="45720" rtlCol="0">
            <a:noAutofit/>
          </a:bodyPr>
          <a:lst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a:t>Gene expression data – find more?</a:t>
            </a:r>
          </a:p>
          <a:p>
            <a:pPr>
              <a:buFont typeface="Arial" panose="020B0604020202020204" pitchFamily="34" charset="0"/>
              <a:buChar char="•"/>
            </a:pPr>
            <a:r>
              <a:rPr lang="en-US" sz="2000" dirty="0"/>
              <a:t>NASH scores from our network model correlate with gene expression in NASH mice</a:t>
            </a:r>
          </a:p>
          <a:p>
            <a:pPr>
              <a:buFont typeface="Arial" panose="020B0604020202020204" pitchFamily="34" charset="0"/>
              <a:buChar char="•"/>
            </a:pPr>
            <a:r>
              <a:rPr lang="en-US" sz="2000" dirty="0"/>
              <a:t>We can identify genes related to known drug targets</a:t>
            </a:r>
          </a:p>
        </p:txBody>
      </p:sp>
    </p:spTree>
    <p:extLst>
      <p:ext uri="{BB962C8B-B14F-4D97-AF65-F5344CB8AC3E}">
        <p14:creationId xmlns:p14="http://schemas.microsoft.com/office/powerpoint/2010/main" val="22564397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pathway scores from gene expression data</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25763860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b="1"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1723793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6BB2-9D0A-584C-AD1C-85EA569FE694}"/>
              </a:ext>
            </a:extLst>
          </p:cNvPr>
          <p:cNvSpPr>
            <a:spLocks noGrp="1"/>
          </p:cNvSpPr>
          <p:nvPr>
            <p:ph type="title"/>
          </p:nvPr>
        </p:nvSpPr>
        <p:spPr/>
        <p:txBody>
          <a:bodyPr/>
          <a:lstStyle/>
          <a:p>
            <a:r>
              <a:rPr lang="en-US" dirty="0"/>
              <a:t>Disease stage classification: Batch effects</a:t>
            </a:r>
          </a:p>
        </p:txBody>
      </p:sp>
      <p:sp>
        <p:nvSpPr>
          <p:cNvPr id="3" name="Content Placeholder 2">
            <a:extLst>
              <a:ext uri="{FF2B5EF4-FFF2-40B4-BE49-F238E27FC236}">
                <a16:creationId xmlns:a16="http://schemas.microsoft.com/office/drawing/2014/main" id="{1D638F51-4298-B044-9256-55B53F6E680D}"/>
              </a:ext>
            </a:extLst>
          </p:cNvPr>
          <p:cNvSpPr>
            <a:spLocks noGrp="1"/>
          </p:cNvSpPr>
          <p:nvPr>
            <p:ph sz="quarter" idx="10"/>
          </p:nvPr>
        </p:nvSpPr>
        <p:spPr>
          <a:xfrm>
            <a:off x="955677" y="908685"/>
            <a:ext cx="7273923" cy="970915"/>
          </a:xfrm>
        </p:spPr>
        <p:txBody>
          <a:bodyPr>
            <a:normAutofit/>
          </a:bodyPr>
          <a:lstStyle/>
          <a:p>
            <a:pPr>
              <a:buFontTx/>
              <a:buChar char="-"/>
            </a:pPr>
            <a:r>
              <a:rPr lang="en-US" dirty="0"/>
              <a:t>Random Forest Classifier: .70 accuracy, .75 AUROC</a:t>
            </a:r>
          </a:p>
          <a:p>
            <a:pPr>
              <a:buFontTx/>
              <a:buChar char="-"/>
            </a:pPr>
            <a:r>
              <a:rPr lang="en-US" dirty="0"/>
              <a:t>Classification seems to be stratified by batch</a:t>
            </a:r>
          </a:p>
        </p:txBody>
      </p:sp>
      <p:graphicFrame>
        <p:nvGraphicFramePr>
          <p:cNvPr id="9" name="Chart 8">
            <a:extLst>
              <a:ext uri="{FF2B5EF4-FFF2-40B4-BE49-F238E27FC236}">
                <a16:creationId xmlns:a16="http://schemas.microsoft.com/office/drawing/2014/main" id="{7A30454E-93B0-574C-80B5-8046F004338A}"/>
              </a:ext>
            </a:extLst>
          </p:cNvPr>
          <p:cNvGraphicFramePr/>
          <p:nvPr>
            <p:extLst>
              <p:ext uri="{D42A27DB-BD31-4B8C-83A1-F6EECF244321}">
                <p14:modId xmlns:p14="http://schemas.microsoft.com/office/powerpoint/2010/main" val="900559537"/>
              </p:ext>
            </p:extLst>
          </p:nvPr>
        </p:nvGraphicFramePr>
        <p:xfrm>
          <a:off x="4375354" y="1730616"/>
          <a:ext cx="4281284" cy="3066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E64A2779-4906-7B49-8B4D-5A0DE678504A}"/>
              </a:ext>
            </a:extLst>
          </p:cNvPr>
          <p:cNvGraphicFramePr>
            <a:graphicFrameLocks noGrp="1"/>
          </p:cNvGraphicFramePr>
          <p:nvPr>
            <p:extLst>
              <p:ext uri="{D42A27DB-BD31-4B8C-83A1-F6EECF244321}">
                <p14:modId xmlns:p14="http://schemas.microsoft.com/office/powerpoint/2010/main" val="2727804503"/>
              </p:ext>
            </p:extLst>
          </p:nvPr>
        </p:nvGraphicFramePr>
        <p:xfrm>
          <a:off x="818025" y="1859516"/>
          <a:ext cx="3293805" cy="2957755"/>
        </p:xfrm>
        <a:graphic>
          <a:graphicData uri="http://schemas.openxmlformats.org/drawingml/2006/table">
            <a:tbl>
              <a:tblPr firstRow="1" firstCol="1" lastRow="1" bandRow="1">
                <a:tableStyleId>{3C2FFA5D-87B4-456A-9821-1D502468CF0F}</a:tableStyleId>
              </a:tblPr>
              <a:tblGrid>
                <a:gridCol w="565575">
                  <a:extLst>
                    <a:ext uri="{9D8B030D-6E8A-4147-A177-3AD203B41FA5}">
                      <a16:colId xmlns:a16="http://schemas.microsoft.com/office/drawing/2014/main" val="1820419755"/>
                    </a:ext>
                  </a:extLst>
                </a:gridCol>
                <a:gridCol w="761367">
                  <a:extLst>
                    <a:ext uri="{9D8B030D-6E8A-4147-A177-3AD203B41FA5}">
                      <a16:colId xmlns:a16="http://schemas.microsoft.com/office/drawing/2014/main" val="507252046"/>
                    </a:ext>
                  </a:extLst>
                </a:gridCol>
                <a:gridCol w="782514">
                  <a:extLst>
                    <a:ext uri="{9D8B030D-6E8A-4147-A177-3AD203B41FA5}">
                      <a16:colId xmlns:a16="http://schemas.microsoft.com/office/drawing/2014/main" val="1512626208"/>
                    </a:ext>
                  </a:extLst>
                </a:gridCol>
                <a:gridCol w="1184349">
                  <a:extLst>
                    <a:ext uri="{9D8B030D-6E8A-4147-A177-3AD203B41FA5}">
                      <a16:colId xmlns:a16="http://schemas.microsoft.com/office/drawing/2014/main" val="305008981"/>
                    </a:ext>
                  </a:extLst>
                </a:gridCol>
              </a:tblGrid>
              <a:tr h="476393">
                <a:tc>
                  <a:txBody>
                    <a:bodyPr/>
                    <a:lstStyle/>
                    <a:p>
                      <a:pPr fontAlgn="t"/>
                      <a:r>
                        <a:rPr lang="en-US" sz="1100" dirty="0">
                          <a:effectLst/>
                        </a:rPr>
                        <a:t> Batch</a:t>
                      </a:r>
                    </a:p>
                  </a:txBody>
                  <a:tcPr marL="84017" marR="84017" marT="84017" marB="84017"/>
                </a:tc>
                <a:tc>
                  <a:txBody>
                    <a:bodyPr/>
                    <a:lstStyle/>
                    <a:p>
                      <a:pPr rtl="0" fontAlgn="t">
                        <a:spcBef>
                          <a:spcPts val="0"/>
                        </a:spcBef>
                        <a:spcAft>
                          <a:spcPts val="0"/>
                        </a:spcAft>
                      </a:pPr>
                      <a:r>
                        <a:rPr lang="en-US" sz="1100" u="none" strike="noStrike" dirty="0">
                          <a:effectLst/>
                        </a:rPr>
                        <a:t>NASH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NAFLD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Control samples</a:t>
                      </a:r>
                      <a:endParaRPr lang="en-US" sz="1100" dirty="0">
                        <a:effectLst/>
                      </a:endParaRPr>
                    </a:p>
                  </a:txBody>
                  <a:tcPr marL="84017" marR="84017" marT="84017" marB="84017"/>
                </a:tc>
                <a:extLst>
                  <a:ext uri="{0D108BD9-81ED-4DB2-BD59-A6C34878D82A}">
                    <a16:rowId xmlns:a16="http://schemas.microsoft.com/office/drawing/2014/main" val="1003644728"/>
                  </a:ext>
                </a:extLst>
              </a:tr>
              <a:tr h="350914">
                <a:tc>
                  <a:txBody>
                    <a:bodyPr/>
                    <a:lstStyle/>
                    <a:p>
                      <a:pPr algn="ctr" rtl="0" fontAlgn="t">
                        <a:spcBef>
                          <a:spcPts val="0"/>
                        </a:spcBef>
                        <a:spcAft>
                          <a:spcPts val="0"/>
                        </a:spcAft>
                      </a:pPr>
                      <a:r>
                        <a:rPr lang="en-US" sz="11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14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41</a:t>
                      </a:r>
                      <a:endParaRPr lang="en-US" sz="1100">
                        <a:effectLst/>
                      </a:endParaRPr>
                    </a:p>
                  </a:txBody>
                  <a:tcPr marL="84017" marR="84017" marT="84017" marB="84017"/>
                </a:tc>
                <a:extLst>
                  <a:ext uri="{0D108BD9-81ED-4DB2-BD59-A6C34878D82A}">
                    <a16:rowId xmlns:a16="http://schemas.microsoft.com/office/drawing/2014/main" val="920235745"/>
                  </a:ext>
                </a:extLst>
              </a:tr>
              <a:tr h="350914">
                <a:tc>
                  <a:txBody>
                    <a:bodyPr/>
                    <a:lstStyle/>
                    <a:p>
                      <a:pPr algn="ctr" rtl="0" fontAlgn="t">
                        <a:spcBef>
                          <a:spcPts val="0"/>
                        </a:spcBef>
                        <a:spcAft>
                          <a:spcPts val="0"/>
                        </a:spcAft>
                      </a:pPr>
                      <a:r>
                        <a:rPr lang="en-US" sz="11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804959664"/>
                  </a:ext>
                </a:extLst>
              </a:tr>
              <a:tr h="350914">
                <a:tc>
                  <a:txBody>
                    <a:bodyPr/>
                    <a:lstStyle/>
                    <a:p>
                      <a:pPr algn="ctr" rtl="0" fontAlgn="t">
                        <a:spcBef>
                          <a:spcPts val="0"/>
                        </a:spcBef>
                        <a:spcAft>
                          <a:spcPts val="0"/>
                        </a:spcAft>
                      </a:pPr>
                      <a:r>
                        <a:rPr lang="en-US" sz="11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extLst>
                  <a:ext uri="{0D108BD9-81ED-4DB2-BD59-A6C34878D82A}">
                    <a16:rowId xmlns:a16="http://schemas.microsoft.com/office/drawing/2014/main" val="2900890918"/>
                  </a:ext>
                </a:extLst>
              </a:tr>
              <a:tr h="350914">
                <a:tc>
                  <a:txBody>
                    <a:bodyPr/>
                    <a:lstStyle/>
                    <a:p>
                      <a:pPr algn="ctr" rtl="0" fontAlgn="t">
                        <a:spcBef>
                          <a:spcPts val="0"/>
                        </a:spcBef>
                        <a:spcAft>
                          <a:spcPts val="0"/>
                        </a:spcAft>
                      </a:pPr>
                      <a:r>
                        <a:rPr lang="en-US" sz="1100" u="none" strike="noStrike" dirty="0">
                          <a:effectLst/>
                        </a:rPr>
                        <a:t>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947820806"/>
                  </a:ext>
                </a:extLst>
              </a:tr>
              <a:tr h="350914">
                <a:tc>
                  <a:txBody>
                    <a:bodyPr/>
                    <a:lstStyle/>
                    <a:p>
                      <a:pPr algn="ctr" rtl="0" fontAlgn="t">
                        <a:spcBef>
                          <a:spcPts val="0"/>
                        </a:spcBef>
                        <a:spcAft>
                          <a:spcPts val="0"/>
                        </a:spcAft>
                      </a:pPr>
                      <a:r>
                        <a:rPr lang="en-US" sz="1100" u="none" strike="noStrike" dirty="0">
                          <a:effectLst/>
                        </a:rPr>
                        <a:t>5</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34</a:t>
                      </a:r>
                      <a:endParaRPr lang="en-US" sz="1100">
                        <a:effectLst/>
                      </a:endParaRPr>
                    </a:p>
                  </a:txBody>
                  <a:tcPr marL="84017" marR="84017" marT="84017" marB="84017"/>
                </a:tc>
                <a:extLst>
                  <a:ext uri="{0D108BD9-81ED-4DB2-BD59-A6C34878D82A}">
                    <a16:rowId xmlns:a16="http://schemas.microsoft.com/office/drawing/2014/main" val="540784242"/>
                  </a:ext>
                </a:extLst>
              </a:tr>
              <a:tr h="364197">
                <a:tc>
                  <a:txBody>
                    <a:bodyPr/>
                    <a:lstStyle/>
                    <a:p>
                      <a:pPr algn="ctr" rtl="0" fontAlgn="t">
                        <a:spcBef>
                          <a:spcPts val="0"/>
                        </a:spcBef>
                        <a:spcAft>
                          <a:spcPts val="0"/>
                        </a:spcAft>
                      </a:pPr>
                      <a:r>
                        <a:rPr lang="en-US" sz="1100" u="none" strike="noStrike" dirty="0">
                          <a:effectLst/>
                        </a:rPr>
                        <a:t>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 (44 ‘no nash’)</a:t>
                      </a:r>
                      <a:endParaRPr lang="en-US" sz="11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100" dirty="0">
                          <a:effectLst/>
                        </a:rPr>
                        <a:t> </a:t>
                      </a:r>
                    </a:p>
                  </a:txBody>
                  <a:tcPr marL="84017" marR="84017" marT="84017" marB="84017"/>
                </a:tc>
                <a:tc>
                  <a:txBody>
                    <a:bodyPr/>
                    <a:lstStyle/>
                    <a:p>
                      <a:pPr rtl="0" fontAlgn="t">
                        <a:spcBef>
                          <a:spcPts val="0"/>
                        </a:spcBef>
                        <a:spcAft>
                          <a:spcPts val="0"/>
                        </a:spcAft>
                      </a:pPr>
                      <a:r>
                        <a:rPr lang="en-US" sz="11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172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75</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4040478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b="1"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2322310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7289</TotalTime>
  <Words>2092</Words>
  <Application>Microsoft Macintosh PowerPoint</Application>
  <PresentationFormat>On-screen Show (16:9)</PresentationFormat>
  <Paragraphs>272</Paragraphs>
  <Slides>17</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Source Sans Pro</vt:lpstr>
      <vt:lpstr>Source Sans Pro Semibold</vt:lpstr>
      <vt:lpstr>Wingdings</vt:lpstr>
      <vt:lpstr>SU_Preso_16x9_v6</vt:lpstr>
      <vt:lpstr>SU_Template_TopBar</vt:lpstr>
      <vt:lpstr>Network Methods to Uncover NASH Pathogenesis</vt:lpstr>
      <vt:lpstr>Overview</vt:lpstr>
      <vt:lpstr>Overview</vt:lpstr>
      <vt:lpstr>GEO Microarray Expression Datasets</vt:lpstr>
      <vt:lpstr>PROPS</vt:lpstr>
      <vt:lpstr>Disease stage classification: Batch effects</vt:lpstr>
      <vt:lpstr>Overview</vt:lpstr>
      <vt:lpstr>Network Embedding and Annotation</vt:lpstr>
      <vt:lpstr>Data Sources: Gene Sets</vt:lpstr>
      <vt:lpstr>NASH Associated Functional Modules</vt:lpstr>
      <vt:lpstr>Overview</vt:lpstr>
      <vt:lpstr>Collaboration with Svensson Lab</vt:lpstr>
      <vt:lpstr>Correlation: Log2FC vs NASH score</vt:lpstr>
      <vt:lpstr>NASH scores predict differential expression in NASH</vt:lpstr>
      <vt:lpstr>Ranking drugs by similarity to NASH mouse genes</vt:lpstr>
      <vt:lpstr>Key genes to drug response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59</cp:revision>
  <dcterms:created xsi:type="dcterms:W3CDTF">2020-12-01T01:21:05Z</dcterms:created>
  <dcterms:modified xsi:type="dcterms:W3CDTF">2021-01-29T05:50:50Z</dcterms:modified>
</cp:coreProperties>
</file>