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99" r:id="rId2"/>
  </p:sldMasterIdLst>
  <p:notesMasterIdLst>
    <p:notesMasterId r:id="rId28"/>
  </p:notesMasterIdLst>
  <p:handoutMasterIdLst>
    <p:handoutMasterId r:id="rId29"/>
  </p:handoutMasterIdLst>
  <p:sldIdLst>
    <p:sldId id="344" r:id="rId3"/>
    <p:sldId id="314" r:id="rId4"/>
    <p:sldId id="315" r:id="rId5"/>
    <p:sldId id="317" r:id="rId6"/>
    <p:sldId id="319" r:id="rId7"/>
    <p:sldId id="342" r:id="rId8"/>
    <p:sldId id="321" r:id="rId9"/>
    <p:sldId id="322" r:id="rId10"/>
    <p:sldId id="343" r:id="rId11"/>
    <p:sldId id="328" r:id="rId12"/>
    <p:sldId id="330" r:id="rId13"/>
    <p:sldId id="331" r:id="rId14"/>
    <p:sldId id="333" r:id="rId15"/>
    <p:sldId id="335" r:id="rId16"/>
    <p:sldId id="334" r:id="rId17"/>
    <p:sldId id="345" r:id="rId18"/>
    <p:sldId id="346" r:id="rId19"/>
    <p:sldId id="347" r:id="rId20"/>
    <p:sldId id="348" r:id="rId21"/>
    <p:sldId id="354" r:id="rId22"/>
    <p:sldId id="351" r:id="rId23"/>
    <p:sldId id="352" r:id="rId24"/>
    <p:sldId id="355" r:id="rId25"/>
    <p:sldId id="350" r:id="rId26"/>
    <p:sldId id="339" r:id="rId2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Source Sans Pro"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Source Sans Pro"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7"/>
    <p:restoredTop sz="83186"/>
  </p:normalViewPr>
  <p:slideViewPr>
    <p:cSldViewPr snapToGrid="0" snapToObjects="1">
      <p:cViewPr varScale="1">
        <p:scale>
          <a:sx n="130" d="100"/>
          <a:sy n="130" d="100"/>
        </p:scale>
        <p:origin x="208"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a:t>
            </a:r>
            <a:r>
              <a:rPr lang="en-US" baseline="0" dirty="0"/>
              <a:t> predictions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Batch 1</c:v>
                </c:pt>
              </c:strCache>
            </c:strRef>
          </c:tx>
          <c:spPr>
            <a:solidFill>
              <a:srgbClr val="FFC000"/>
            </a:solidFill>
            <a:ln>
              <a:noFill/>
            </a:ln>
            <a:effectLst/>
          </c:spPr>
          <c:invertIfNegative val="0"/>
          <c:cat>
            <c:strRef>
              <c:f>Sheet1!$A$2:$A$3</c:f>
              <c:strCache>
                <c:ptCount val="2"/>
                <c:pt idx="0">
                  <c:v>Predicted NASH</c:v>
                </c:pt>
                <c:pt idx="1">
                  <c:v>Predicted NAFLD</c:v>
                </c:pt>
              </c:strCache>
            </c:strRef>
          </c:cat>
          <c:val>
            <c:numRef>
              <c:f>Sheet1!$B$2:$B$3</c:f>
              <c:numCache>
                <c:formatCode>General</c:formatCode>
                <c:ptCount val="2"/>
                <c:pt idx="0">
                  <c:v>0</c:v>
                </c:pt>
                <c:pt idx="1">
                  <c:v>1</c:v>
                </c:pt>
              </c:numCache>
            </c:numRef>
          </c:val>
          <c:extLst>
            <c:ext xmlns:c16="http://schemas.microsoft.com/office/drawing/2014/chart" uri="{C3380CC4-5D6E-409C-BE32-E72D297353CC}">
              <c16:uniqueId val="{00000000-BE5C-C441-A22F-D9439B3A2178}"/>
            </c:ext>
          </c:extLst>
        </c:ser>
        <c:ser>
          <c:idx val="1"/>
          <c:order val="1"/>
          <c:tx>
            <c:strRef>
              <c:f>Sheet1!$C$1</c:f>
              <c:strCache>
                <c:ptCount val="1"/>
                <c:pt idx="0">
                  <c:v>Batch 1 (incorrect)</c:v>
                </c:pt>
              </c:strCache>
            </c:strRef>
          </c:tx>
          <c:spPr>
            <a:pattFill prst="wdDnDiag">
              <a:fgClr>
                <a:schemeClr val="tx1"/>
              </a:fgClr>
              <a:bgClr>
                <a:srgbClr val="FFC000"/>
              </a:bgClr>
            </a:pattFill>
            <a:ln>
              <a:noFill/>
            </a:ln>
            <a:effectLst/>
          </c:spPr>
          <c:invertIfNegative val="0"/>
          <c:cat>
            <c:strRef>
              <c:f>Sheet1!$A$2:$A$3</c:f>
              <c:strCache>
                <c:ptCount val="2"/>
                <c:pt idx="0">
                  <c:v>Predicted NASH</c:v>
                </c:pt>
                <c:pt idx="1">
                  <c:v>Predicted NAFLD</c:v>
                </c:pt>
              </c:strCache>
            </c:strRef>
          </c:cat>
          <c:val>
            <c:numRef>
              <c:f>Sheet1!$C$2:$C$3</c:f>
              <c:numCache>
                <c:formatCode>General</c:formatCode>
                <c:ptCount val="2"/>
                <c:pt idx="0">
                  <c:v>0</c:v>
                </c:pt>
                <c:pt idx="1">
                  <c:v>5</c:v>
                </c:pt>
              </c:numCache>
            </c:numRef>
          </c:val>
          <c:extLst>
            <c:ext xmlns:c16="http://schemas.microsoft.com/office/drawing/2014/chart" uri="{C3380CC4-5D6E-409C-BE32-E72D297353CC}">
              <c16:uniqueId val="{00000001-BE5C-C441-A22F-D9439B3A2178}"/>
            </c:ext>
          </c:extLst>
        </c:ser>
        <c:ser>
          <c:idx val="2"/>
          <c:order val="2"/>
          <c:tx>
            <c:strRef>
              <c:f>Sheet1!$D$1</c:f>
              <c:strCache>
                <c:ptCount val="1"/>
                <c:pt idx="0">
                  <c:v>Batch 2</c:v>
                </c:pt>
              </c:strCache>
            </c:strRef>
          </c:tx>
          <c:spPr>
            <a:solidFill>
              <a:srgbClr val="00B050"/>
            </a:solidFill>
            <a:ln>
              <a:noFill/>
            </a:ln>
            <a:effectLst/>
          </c:spPr>
          <c:invertIfNegative val="0"/>
          <c:cat>
            <c:strRef>
              <c:f>Sheet1!$A$2:$A$3</c:f>
              <c:strCache>
                <c:ptCount val="2"/>
                <c:pt idx="0">
                  <c:v>Predicted NASH</c:v>
                </c:pt>
                <c:pt idx="1">
                  <c:v>Predicted NAFLD</c:v>
                </c:pt>
              </c:strCache>
            </c:strRef>
          </c:cat>
          <c:val>
            <c:numRef>
              <c:f>Sheet1!$D$2:$D$3</c:f>
              <c:numCache>
                <c:formatCode>General</c:formatCode>
                <c:ptCount val="2"/>
                <c:pt idx="0">
                  <c:v>0</c:v>
                </c:pt>
                <c:pt idx="1">
                  <c:v>0</c:v>
                </c:pt>
              </c:numCache>
            </c:numRef>
          </c:val>
          <c:extLst>
            <c:ext xmlns:c16="http://schemas.microsoft.com/office/drawing/2014/chart" uri="{C3380CC4-5D6E-409C-BE32-E72D297353CC}">
              <c16:uniqueId val="{00000002-BE5C-C441-A22F-D9439B3A2178}"/>
            </c:ext>
          </c:extLst>
        </c:ser>
        <c:ser>
          <c:idx val="3"/>
          <c:order val="3"/>
          <c:tx>
            <c:strRef>
              <c:f>Sheet1!$E$1</c:f>
              <c:strCache>
                <c:ptCount val="1"/>
                <c:pt idx="0">
                  <c:v>Batch 2 (incorrect)</c:v>
                </c:pt>
              </c:strCache>
            </c:strRef>
          </c:tx>
          <c:spPr>
            <a:pattFill prst="wdDnDiag">
              <a:fgClr>
                <a:schemeClr val="tx1"/>
              </a:fgClr>
              <a:bgClr>
                <a:srgbClr val="00B050"/>
              </a:bgClr>
            </a:pattFill>
            <a:ln>
              <a:noFill/>
            </a:ln>
            <a:effectLst/>
          </c:spPr>
          <c:invertIfNegative val="0"/>
          <c:cat>
            <c:strRef>
              <c:f>Sheet1!$A$2:$A$3</c:f>
              <c:strCache>
                <c:ptCount val="2"/>
                <c:pt idx="0">
                  <c:v>Predicted NASH</c:v>
                </c:pt>
                <c:pt idx="1">
                  <c:v>Predicted NAFLD</c:v>
                </c:pt>
              </c:strCache>
            </c:strRef>
          </c:cat>
          <c:val>
            <c:numRef>
              <c:f>Sheet1!$E$2:$E$3</c:f>
              <c:numCache>
                <c:formatCode>General</c:formatCode>
                <c:ptCount val="2"/>
                <c:pt idx="0">
                  <c:v>9</c:v>
                </c:pt>
                <c:pt idx="1">
                  <c:v>0</c:v>
                </c:pt>
              </c:numCache>
            </c:numRef>
          </c:val>
          <c:extLst>
            <c:ext xmlns:c16="http://schemas.microsoft.com/office/drawing/2014/chart" uri="{C3380CC4-5D6E-409C-BE32-E72D297353CC}">
              <c16:uniqueId val="{00000004-BE5C-C441-A22F-D9439B3A2178}"/>
            </c:ext>
          </c:extLst>
        </c:ser>
        <c:ser>
          <c:idx val="4"/>
          <c:order val="4"/>
          <c:tx>
            <c:strRef>
              <c:f>Sheet1!$F$1</c:f>
              <c:strCache>
                <c:ptCount val="1"/>
                <c:pt idx="0">
                  <c:v>Batch 3</c:v>
                </c:pt>
              </c:strCache>
            </c:strRef>
          </c:tx>
          <c:spPr>
            <a:solidFill>
              <a:srgbClr val="7030A0">
                <a:alpha val="75000"/>
              </a:srgbClr>
            </a:solidFill>
            <a:ln>
              <a:noFill/>
            </a:ln>
            <a:effectLst/>
          </c:spPr>
          <c:invertIfNegative val="0"/>
          <c:cat>
            <c:strRef>
              <c:f>Sheet1!$A$2:$A$3</c:f>
              <c:strCache>
                <c:ptCount val="2"/>
                <c:pt idx="0">
                  <c:v>Predicted NASH</c:v>
                </c:pt>
                <c:pt idx="1">
                  <c:v>Predicted NAFLD</c:v>
                </c:pt>
              </c:strCache>
            </c:strRef>
          </c:cat>
          <c:val>
            <c:numRef>
              <c:f>Sheet1!$F$2:$F$3</c:f>
              <c:numCache>
                <c:formatCode>General</c:formatCode>
                <c:ptCount val="2"/>
                <c:pt idx="0">
                  <c:v>0</c:v>
                </c:pt>
                <c:pt idx="1">
                  <c:v>15</c:v>
                </c:pt>
              </c:numCache>
            </c:numRef>
          </c:val>
          <c:extLst>
            <c:ext xmlns:c16="http://schemas.microsoft.com/office/drawing/2014/chart" uri="{C3380CC4-5D6E-409C-BE32-E72D297353CC}">
              <c16:uniqueId val="{00000005-BE5C-C441-A22F-D9439B3A2178}"/>
            </c:ext>
          </c:extLst>
        </c:ser>
        <c:ser>
          <c:idx val="5"/>
          <c:order val="5"/>
          <c:tx>
            <c:strRef>
              <c:f>Sheet1!$G$1</c:f>
              <c:strCache>
                <c:ptCount val="1"/>
                <c:pt idx="0">
                  <c:v>Batch 3 (incorrect)</c:v>
                </c:pt>
              </c:strCache>
            </c:strRef>
          </c:tx>
          <c:spPr>
            <a:solidFill>
              <a:schemeClr val="accent6"/>
            </a:solidFill>
            <a:ln>
              <a:noFill/>
            </a:ln>
            <a:effectLst/>
          </c:spPr>
          <c:invertIfNegative val="0"/>
          <c:cat>
            <c:strRef>
              <c:f>Sheet1!$A$2:$A$3</c:f>
              <c:strCache>
                <c:ptCount val="2"/>
                <c:pt idx="0">
                  <c:v>Predicted NASH</c:v>
                </c:pt>
                <c:pt idx="1">
                  <c:v>Predicted NAFLD</c:v>
                </c:pt>
              </c:strCache>
            </c:strRef>
          </c:cat>
          <c:val>
            <c:numRef>
              <c:f>Sheet1!$G$2:$G$3</c:f>
              <c:numCache>
                <c:formatCode>General</c:formatCode>
                <c:ptCount val="2"/>
                <c:pt idx="0">
                  <c:v>0</c:v>
                </c:pt>
                <c:pt idx="1">
                  <c:v>0</c:v>
                </c:pt>
              </c:numCache>
            </c:numRef>
          </c:val>
          <c:extLst>
            <c:ext xmlns:c16="http://schemas.microsoft.com/office/drawing/2014/chart" uri="{C3380CC4-5D6E-409C-BE32-E72D297353CC}">
              <c16:uniqueId val="{00000006-BE5C-C441-A22F-D9439B3A2178}"/>
            </c:ext>
          </c:extLst>
        </c:ser>
        <c:ser>
          <c:idx val="6"/>
          <c:order val="6"/>
          <c:tx>
            <c:strRef>
              <c:f>Sheet1!$H$1</c:f>
              <c:strCache>
                <c:ptCount val="1"/>
                <c:pt idx="0">
                  <c:v>Batch 4</c:v>
                </c:pt>
              </c:strCache>
            </c:strRef>
          </c:tx>
          <c:spPr>
            <a:solidFill>
              <a:srgbClr val="FFFF00"/>
            </a:solidFill>
            <a:ln>
              <a:noFill/>
            </a:ln>
            <a:effectLst/>
          </c:spPr>
          <c:invertIfNegative val="0"/>
          <c:cat>
            <c:strRef>
              <c:f>Sheet1!$A$2:$A$3</c:f>
              <c:strCache>
                <c:ptCount val="2"/>
                <c:pt idx="0">
                  <c:v>Predicted NASH</c:v>
                </c:pt>
                <c:pt idx="1">
                  <c:v>Predicted NAFLD</c:v>
                </c:pt>
              </c:strCache>
            </c:strRef>
          </c:cat>
          <c:val>
            <c:numRef>
              <c:f>Sheet1!$H$2:$H$3</c:f>
              <c:numCache>
                <c:formatCode>General</c:formatCode>
                <c:ptCount val="2"/>
                <c:pt idx="0">
                  <c:v>0</c:v>
                </c:pt>
                <c:pt idx="1">
                  <c:v>0</c:v>
                </c:pt>
              </c:numCache>
            </c:numRef>
          </c:val>
          <c:extLst>
            <c:ext xmlns:c16="http://schemas.microsoft.com/office/drawing/2014/chart" uri="{C3380CC4-5D6E-409C-BE32-E72D297353CC}">
              <c16:uniqueId val="{00000007-BE5C-C441-A22F-D9439B3A2178}"/>
            </c:ext>
          </c:extLst>
        </c:ser>
        <c:ser>
          <c:idx val="7"/>
          <c:order val="7"/>
          <c:tx>
            <c:strRef>
              <c:f>Sheet1!$I$1</c:f>
              <c:strCache>
                <c:ptCount val="1"/>
                <c:pt idx="0">
                  <c:v>Batch 4 (incorrect</c:v>
                </c:pt>
              </c:strCache>
            </c:strRef>
          </c:tx>
          <c:spPr>
            <a:pattFill prst="wdDnDiag">
              <a:fgClr>
                <a:schemeClr val="tx1"/>
              </a:fgClr>
              <a:bgClr>
                <a:srgbClr val="FFFF00"/>
              </a:bgClr>
            </a:pattFill>
            <a:ln>
              <a:noFill/>
            </a:ln>
            <a:effectLst/>
          </c:spPr>
          <c:invertIfNegative val="0"/>
          <c:cat>
            <c:strRef>
              <c:f>Sheet1!$A$2:$A$3</c:f>
              <c:strCache>
                <c:ptCount val="2"/>
                <c:pt idx="0">
                  <c:v>Predicted NASH</c:v>
                </c:pt>
                <c:pt idx="1">
                  <c:v>Predicted NAFLD</c:v>
                </c:pt>
              </c:strCache>
            </c:strRef>
          </c:cat>
          <c:val>
            <c:numRef>
              <c:f>Sheet1!$I$2:$I$3</c:f>
              <c:numCache>
                <c:formatCode>General</c:formatCode>
                <c:ptCount val="2"/>
                <c:pt idx="0">
                  <c:v>3</c:v>
                </c:pt>
                <c:pt idx="1">
                  <c:v>0</c:v>
                </c:pt>
              </c:numCache>
            </c:numRef>
          </c:val>
          <c:extLst>
            <c:ext xmlns:c16="http://schemas.microsoft.com/office/drawing/2014/chart" uri="{C3380CC4-5D6E-409C-BE32-E72D297353CC}">
              <c16:uniqueId val="{00000008-BE5C-C441-A22F-D9439B3A2178}"/>
            </c:ext>
          </c:extLst>
        </c:ser>
        <c:ser>
          <c:idx val="8"/>
          <c:order val="8"/>
          <c:tx>
            <c:strRef>
              <c:f>Sheet1!$J$1</c:f>
              <c:strCache>
                <c:ptCount val="1"/>
                <c:pt idx="0">
                  <c:v>Batch 5</c:v>
                </c:pt>
              </c:strCache>
            </c:strRef>
          </c:tx>
          <c:spPr>
            <a:solidFill>
              <a:srgbClr val="00B0F0"/>
            </a:solidFill>
            <a:ln>
              <a:noFill/>
            </a:ln>
            <a:effectLst/>
          </c:spPr>
          <c:invertIfNegative val="0"/>
          <c:dPt>
            <c:idx val="1"/>
            <c:invertIfNegative val="0"/>
            <c:bubble3D val="0"/>
            <c:spPr>
              <a:solidFill>
                <a:srgbClr val="00B0F0"/>
              </a:solidFill>
              <a:ln>
                <a:noFill/>
              </a:ln>
              <a:effectLst/>
            </c:spPr>
            <c:extLst>
              <c:ext xmlns:c16="http://schemas.microsoft.com/office/drawing/2014/chart" uri="{C3380CC4-5D6E-409C-BE32-E72D297353CC}">
                <c16:uniqueId val="{0000000D-BE5C-C441-A22F-D9439B3A2178}"/>
              </c:ext>
            </c:extLst>
          </c:dPt>
          <c:cat>
            <c:strRef>
              <c:f>Sheet1!$A$2:$A$3</c:f>
              <c:strCache>
                <c:ptCount val="2"/>
                <c:pt idx="0">
                  <c:v>Predicted NASH</c:v>
                </c:pt>
                <c:pt idx="1">
                  <c:v>Predicted NAFLD</c:v>
                </c:pt>
              </c:strCache>
            </c:strRef>
          </c:cat>
          <c:val>
            <c:numRef>
              <c:f>Sheet1!$J$2:$J$3</c:f>
              <c:numCache>
                <c:formatCode>General</c:formatCode>
                <c:ptCount val="2"/>
                <c:pt idx="0">
                  <c:v>0</c:v>
                </c:pt>
                <c:pt idx="1">
                  <c:v>7</c:v>
                </c:pt>
              </c:numCache>
            </c:numRef>
          </c:val>
          <c:extLst>
            <c:ext xmlns:c16="http://schemas.microsoft.com/office/drawing/2014/chart" uri="{C3380CC4-5D6E-409C-BE32-E72D297353CC}">
              <c16:uniqueId val="{00000009-BE5C-C441-A22F-D9439B3A2178}"/>
            </c:ext>
          </c:extLst>
        </c:ser>
        <c:ser>
          <c:idx val="9"/>
          <c:order val="9"/>
          <c:tx>
            <c:strRef>
              <c:f>Sheet1!$K$1</c:f>
              <c:strCache>
                <c:ptCount val="1"/>
                <c:pt idx="0">
                  <c:v>Batch 5 (incorrect</c:v>
                </c:pt>
              </c:strCache>
            </c:strRef>
          </c:tx>
          <c:spPr>
            <a:solidFill>
              <a:schemeClr val="accent4">
                <a:lumMod val="60000"/>
              </a:schemeClr>
            </a:solidFill>
            <a:ln>
              <a:noFill/>
            </a:ln>
            <a:effectLst/>
          </c:spPr>
          <c:invertIfNegative val="0"/>
          <c:cat>
            <c:strRef>
              <c:f>Sheet1!$A$2:$A$3</c:f>
              <c:strCache>
                <c:ptCount val="2"/>
                <c:pt idx="0">
                  <c:v>Predicted NASH</c:v>
                </c:pt>
                <c:pt idx="1">
                  <c:v>Predicted NAFLD</c:v>
                </c:pt>
              </c:strCache>
            </c:strRef>
          </c:cat>
          <c:val>
            <c:numRef>
              <c:f>Sheet1!$K$2:$K$3</c:f>
              <c:numCache>
                <c:formatCode>General</c:formatCode>
                <c:ptCount val="2"/>
                <c:pt idx="0">
                  <c:v>0</c:v>
                </c:pt>
                <c:pt idx="1">
                  <c:v>0</c:v>
                </c:pt>
              </c:numCache>
            </c:numRef>
          </c:val>
          <c:extLst>
            <c:ext xmlns:c16="http://schemas.microsoft.com/office/drawing/2014/chart" uri="{C3380CC4-5D6E-409C-BE32-E72D297353CC}">
              <c16:uniqueId val="{0000000A-BE5C-C441-A22F-D9439B3A2178}"/>
            </c:ext>
          </c:extLst>
        </c:ser>
        <c:ser>
          <c:idx val="10"/>
          <c:order val="10"/>
          <c:tx>
            <c:strRef>
              <c:f>Sheet1!$L$1</c:f>
              <c:strCache>
                <c:ptCount val="1"/>
                <c:pt idx="0">
                  <c:v>Batch 6</c:v>
                </c:pt>
              </c:strCache>
            </c:strRef>
          </c:tx>
          <c:spPr>
            <a:solidFill>
              <a:srgbClr val="FF0000"/>
            </a:solidFill>
            <a:ln>
              <a:noFill/>
            </a:ln>
            <a:effectLst/>
          </c:spPr>
          <c:invertIfNegative val="0"/>
          <c:cat>
            <c:strRef>
              <c:f>Sheet1!$A$2:$A$3</c:f>
              <c:strCache>
                <c:ptCount val="2"/>
                <c:pt idx="0">
                  <c:v>Predicted NASH</c:v>
                </c:pt>
                <c:pt idx="1">
                  <c:v>Predicted NAFLD</c:v>
                </c:pt>
              </c:strCache>
            </c:strRef>
          </c:cat>
          <c:val>
            <c:numRef>
              <c:f>Sheet1!$L$2:$L$3</c:f>
              <c:numCache>
                <c:formatCode>General</c:formatCode>
                <c:ptCount val="2"/>
                <c:pt idx="0">
                  <c:v>20</c:v>
                </c:pt>
                <c:pt idx="1">
                  <c:v>0</c:v>
                </c:pt>
              </c:numCache>
            </c:numRef>
          </c:val>
          <c:extLst>
            <c:ext xmlns:c16="http://schemas.microsoft.com/office/drawing/2014/chart" uri="{C3380CC4-5D6E-409C-BE32-E72D297353CC}">
              <c16:uniqueId val="{0000000B-BE5C-C441-A22F-D9439B3A2178}"/>
            </c:ext>
          </c:extLst>
        </c:ser>
        <c:ser>
          <c:idx val="11"/>
          <c:order val="11"/>
          <c:tx>
            <c:strRef>
              <c:f>Sheet1!$M$1</c:f>
              <c:strCache>
                <c:ptCount val="1"/>
                <c:pt idx="0">
                  <c:v>Batch 6 (incorrect)</c:v>
                </c:pt>
              </c:strCache>
            </c:strRef>
          </c:tx>
          <c:spPr>
            <a:pattFill prst="wdDnDiag">
              <a:fgClr>
                <a:schemeClr val="tx1"/>
              </a:fgClr>
              <a:bgClr>
                <a:srgbClr val="FF0000"/>
              </a:bgClr>
            </a:pattFill>
            <a:ln>
              <a:noFill/>
            </a:ln>
            <a:effectLst/>
          </c:spPr>
          <c:invertIfNegative val="0"/>
          <c:cat>
            <c:strRef>
              <c:f>Sheet1!$A$2:$A$3</c:f>
              <c:strCache>
                <c:ptCount val="2"/>
                <c:pt idx="0">
                  <c:v>Predicted NASH</c:v>
                </c:pt>
                <c:pt idx="1">
                  <c:v>Predicted NAFLD</c:v>
                </c:pt>
              </c:strCache>
            </c:strRef>
          </c:cat>
          <c:val>
            <c:numRef>
              <c:f>Sheet1!$M$2:$M$3</c:f>
              <c:numCache>
                <c:formatCode>General</c:formatCode>
                <c:ptCount val="2"/>
                <c:pt idx="0">
                  <c:v>0</c:v>
                </c:pt>
                <c:pt idx="1">
                  <c:v>1</c:v>
                </c:pt>
              </c:numCache>
            </c:numRef>
          </c:val>
          <c:extLst>
            <c:ext xmlns:c16="http://schemas.microsoft.com/office/drawing/2014/chart" uri="{C3380CC4-5D6E-409C-BE32-E72D297353CC}">
              <c16:uniqueId val="{0000000C-BE5C-C441-A22F-D9439B3A2178}"/>
            </c:ext>
          </c:extLst>
        </c:ser>
        <c:ser>
          <c:idx val="12"/>
          <c:order val="12"/>
          <c:tx>
            <c:strRef>
              <c:f>Sheet1!$N$1</c:f>
              <c:strCache>
                <c:ptCount val="1"/>
                <c:pt idx="0">
                  <c:v>Incorrect</c:v>
                </c:pt>
              </c:strCache>
            </c:strRef>
          </c:tx>
          <c:spPr>
            <a:pattFill prst="wdDnDiag">
              <a:fgClr>
                <a:schemeClr val="tx1"/>
              </a:fgClr>
              <a:bgClr>
                <a:schemeClr val="bg1"/>
              </a:bgClr>
            </a:pattFill>
            <a:ln>
              <a:noFill/>
            </a:ln>
            <a:effectLst/>
          </c:spPr>
          <c:invertIfNegative val="0"/>
          <c:cat>
            <c:strRef>
              <c:f>Sheet1!$A$2:$A$3</c:f>
              <c:strCache>
                <c:ptCount val="2"/>
                <c:pt idx="0">
                  <c:v>Predicted NASH</c:v>
                </c:pt>
                <c:pt idx="1">
                  <c:v>Predicted NAFLD</c:v>
                </c:pt>
              </c:strCache>
            </c:strRef>
          </c:cat>
          <c:val>
            <c:numRef>
              <c:f>Sheet1!$N$2:$N$3</c:f>
              <c:numCache>
                <c:formatCode>General</c:formatCode>
                <c:ptCount val="2"/>
                <c:pt idx="0">
                  <c:v>0</c:v>
                </c:pt>
                <c:pt idx="1">
                  <c:v>0</c:v>
                </c:pt>
              </c:numCache>
            </c:numRef>
          </c:val>
          <c:extLst>
            <c:ext xmlns:c16="http://schemas.microsoft.com/office/drawing/2014/chart" uri="{C3380CC4-5D6E-409C-BE32-E72D297353CC}">
              <c16:uniqueId val="{00000003-79B8-7C40-B95A-BEB3DF7275B9}"/>
            </c:ext>
          </c:extLst>
        </c:ser>
        <c:dLbls>
          <c:showLegendKey val="0"/>
          <c:showVal val="0"/>
          <c:showCatName val="0"/>
          <c:showSerName val="0"/>
          <c:showPercent val="0"/>
          <c:showBubbleSize val="0"/>
        </c:dLbls>
        <c:gapWidth val="150"/>
        <c:overlap val="100"/>
        <c:axId val="2085052015"/>
        <c:axId val="2084393887"/>
      </c:barChart>
      <c:catAx>
        <c:axId val="208505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4393887"/>
        <c:crosses val="autoZero"/>
        <c:auto val="1"/>
        <c:lblAlgn val="ctr"/>
        <c:lblOffset val="100"/>
        <c:noMultiLvlLbl val="0"/>
      </c:catAx>
      <c:valAx>
        <c:axId val="208439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052015"/>
        <c:crosses val="autoZero"/>
        <c:crossBetween val="between"/>
      </c:valAx>
      <c:spPr>
        <a:noFill/>
        <a:ln>
          <a:noFill/>
        </a:ln>
        <a:effectLst/>
      </c:spPr>
    </c:plotArea>
    <c:legend>
      <c:legendPos val="b"/>
      <c:legendEntry>
        <c:idx val="1"/>
        <c:delete val="1"/>
      </c:legendEntry>
      <c:legendEntry>
        <c:idx val="3"/>
        <c:delete val="1"/>
      </c:legendEntry>
      <c:legendEntry>
        <c:idx val="5"/>
        <c:delete val="1"/>
      </c:legendEntry>
      <c:legendEntry>
        <c:idx val="7"/>
        <c:delete val="1"/>
      </c:legendEntry>
      <c:legendEntry>
        <c:idx val="9"/>
        <c:delete val="1"/>
      </c:legendEntry>
      <c:legendEntry>
        <c:idx val="1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C4B13-E99A-D643-9D29-81FB9FBB087A}" type="doc">
      <dgm:prSet loTypeId="urn:microsoft.com/office/officeart/2005/8/layout/process1" loCatId="" qsTypeId="urn:microsoft.com/office/officeart/2005/8/quickstyle/simple1" qsCatId="simple" csTypeId="urn:microsoft.com/office/officeart/2005/8/colors/accent1_2" csCatId="accent1" phldr="1"/>
      <dgm:spPr/>
    </dgm:pt>
    <dgm:pt modelId="{E2DA69FF-AC06-A446-83D2-8414F289767C}">
      <dgm:prSet phldrT="[Text]"/>
      <dgm:spPr/>
      <dgm:t>
        <a:bodyPr/>
        <a:lstStyle/>
        <a:p>
          <a:r>
            <a:rPr lang="en-US" dirty="0"/>
            <a:t>Curate list of gene expression datasets that include NASH and NAFLD samples</a:t>
          </a:r>
        </a:p>
      </dgm:t>
    </dgm:pt>
    <dgm:pt modelId="{0C05FB0B-E1AA-B040-AB1D-976BDB672D9C}" type="parTrans" cxnId="{44CFFBF1-50ED-CB45-9FC4-226EF46CEF70}">
      <dgm:prSet/>
      <dgm:spPr/>
      <dgm:t>
        <a:bodyPr/>
        <a:lstStyle/>
        <a:p>
          <a:endParaRPr lang="en-US"/>
        </a:p>
      </dgm:t>
    </dgm:pt>
    <dgm:pt modelId="{CFD48C5C-3A4A-6047-9F55-721B1F6D5AC0}" type="sibTrans" cxnId="{44CFFBF1-50ED-CB45-9FC4-226EF46CEF70}">
      <dgm:prSet/>
      <dgm:spPr/>
      <dgm:t>
        <a:bodyPr/>
        <a:lstStyle/>
        <a:p>
          <a:endParaRPr lang="en-US"/>
        </a:p>
      </dgm:t>
    </dgm:pt>
    <dgm:pt modelId="{C3790939-E5E7-F34B-8A0E-B61715745739}">
      <dgm:prSet phldrT="[Text]"/>
      <dgm:spPr/>
      <dgm:t>
        <a:bodyPr/>
        <a:lstStyle/>
        <a:p>
          <a:r>
            <a:rPr lang="en-US" dirty="0"/>
            <a:t>Extract probabilistic KEGG pathway scores using PROPS</a:t>
          </a:r>
        </a:p>
      </dgm:t>
    </dgm:pt>
    <dgm:pt modelId="{66A9AD7D-0BDF-5E41-ACA7-62ABF4223493}" type="parTrans" cxnId="{9665AD3C-FFB3-B54A-ADDA-47392A9DB161}">
      <dgm:prSet/>
      <dgm:spPr/>
      <dgm:t>
        <a:bodyPr/>
        <a:lstStyle/>
        <a:p>
          <a:endParaRPr lang="en-US"/>
        </a:p>
      </dgm:t>
    </dgm:pt>
    <dgm:pt modelId="{1B5B39DE-A0A2-0748-A479-B39716655214}" type="sibTrans" cxnId="{9665AD3C-FFB3-B54A-ADDA-47392A9DB161}">
      <dgm:prSet/>
      <dgm:spPr/>
      <dgm:t>
        <a:bodyPr/>
        <a:lstStyle/>
        <a:p>
          <a:endParaRPr lang="en-US"/>
        </a:p>
      </dgm:t>
    </dgm:pt>
    <dgm:pt modelId="{C39DC2CA-4A3E-0D40-A2C1-5D1DC35A5056}">
      <dgm:prSet phldrT="[Text]"/>
      <dgm:spPr/>
      <dgm:t>
        <a:bodyPr/>
        <a:lstStyle/>
        <a:p>
          <a:r>
            <a:rPr lang="en-US" dirty="0"/>
            <a:t>Use pathway scores to predict disease stage classification</a:t>
          </a:r>
        </a:p>
      </dgm:t>
    </dgm:pt>
    <dgm:pt modelId="{3BAB974B-5D86-4E43-AF93-6DAC49847AB9}" type="parTrans" cxnId="{B04A610A-2A50-B143-B51F-794F93F0F984}">
      <dgm:prSet/>
      <dgm:spPr/>
      <dgm:t>
        <a:bodyPr/>
        <a:lstStyle/>
        <a:p>
          <a:endParaRPr lang="en-US"/>
        </a:p>
      </dgm:t>
    </dgm:pt>
    <dgm:pt modelId="{FC0F3442-0D28-D54F-B252-6C291E0FDFEC}" type="sibTrans" cxnId="{B04A610A-2A50-B143-B51F-794F93F0F984}">
      <dgm:prSet/>
      <dgm:spPr/>
      <dgm:t>
        <a:bodyPr/>
        <a:lstStyle/>
        <a:p>
          <a:endParaRPr lang="en-US"/>
        </a:p>
      </dgm:t>
    </dgm:pt>
    <dgm:pt modelId="{54423E97-1873-494A-870D-00EB91E3D8D4}">
      <dgm:prSet/>
      <dgm:spPr/>
      <dgm:t>
        <a:bodyPr/>
        <a:lstStyle/>
        <a:p>
          <a:r>
            <a:rPr lang="en-US" dirty="0"/>
            <a:t>Identify important pathways</a:t>
          </a:r>
        </a:p>
      </dgm:t>
    </dgm:pt>
    <dgm:pt modelId="{27783E33-18FB-6A4F-B6B3-1F92B7C54D35}" type="parTrans" cxnId="{E16AC194-5255-6944-BE9F-3C9EFCB1B7B1}">
      <dgm:prSet/>
      <dgm:spPr/>
      <dgm:t>
        <a:bodyPr/>
        <a:lstStyle/>
        <a:p>
          <a:endParaRPr lang="en-US"/>
        </a:p>
      </dgm:t>
    </dgm:pt>
    <dgm:pt modelId="{1DA0A303-EFBA-E844-8A45-0287FD46D803}" type="sibTrans" cxnId="{E16AC194-5255-6944-BE9F-3C9EFCB1B7B1}">
      <dgm:prSet/>
      <dgm:spPr/>
      <dgm:t>
        <a:bodyPr/>
        <a:lstStyle/>
        <a:p>
          <a:endParaRPr lang="en-US"/>
        </a:p>
      </dgm:t>
    </dgm:pt>
    <dgm:pt modelId="{2B4AB59F-D4F4-FC44-A236-A17016D1A926}" type="pres">
      <dgm:prSet presAssocID="{1D2C4B13-E99A-D643-9D29-81FB9FBB087A}" presName="Name0" presStyleCnt="0">
        <dgm:presLayoutVars>
          <dgm:dir/>
          <dgm:resizeHandles val="exact"/>
        </dgm:presLayoutVars>
      </dgm:prSet>
      <dgm:spPr/>
    </dgm:pt>
    <dgm:pt modelId="{3A58966A-6900-D442-9C32-C34115C33FF8}" type="pres">
      <dgm:prSet presAssocID="{E2DA69FF-AC06-A446-83D2-8414F289767C}" presName="node" presStyleLbl="node1" presStyleIdx="0" presStyleCnt="4">
        <dgm:presLayoutVars>
          <dgm:bulletEnabled val="1"/>
        </dgm:presLayoutVars>
      </dgm:prSet>
      <dgm:spPr/>
    </dgm:pt>
    <dgm:pt modelId="{3ADE16DD-B92E-FB4A-A0AB-92AF910FF13C}" type="pres">
      <dgm:prSet presAssocID="{CFD48C5C-3A4A-6047-9F55-721B1F6D5AC0}" presName="sibTrans" presStyleLbl="sibTrans2D1" presStyleIdx="0" presStyleCnt="3"/>
      <dgm:spPr/>
    </dgm:pt>
    <dgm:pt modelId="{6921A785-CD1F-F545-AA9F-AD16AD25E261}" type="pres">
      <dgm:prSet presAssocID="{CFD48C5C-3A4A-6047-9F55-721B1F6D5AC0}" presName="connectorText" presStyleLbl="sibTrans2D1" presStyleIdx="0" presStyleCnt="3"/>
      <dgm:spPr/>
    </dgm:pt>
    <dgm:pt modelId="{D0774D99-DCBD-AB41-9E5E-4AF89EB96F45}" type="pres">
      <dgm:prSet presAssocID="{C3790939-E5E7-F34B-8A0E-B61715745739}" presName="node" presStyleLbl="node1" presStyleIdx="1" presStyleCnt="4">
        <dgm:presLayoutVars>
          <dgm:bulletEnabled val="1"/>
        </dgm:presLayoutVars>
      </dgm:prSet>
      <dgm:spPr/>
    </dgm:pt>
    <dgm:pt modelId="{3CE129A6-7993-654C-98D6-938268A32A15}" type="pres">
      <dgm:prSet presAssocID="{1B5B39DE-A0A2-0748-A479-B39716655214}" presName="sibTrans" presStyleLbl="sibTrans2D1" presStyleIdx="1" presStyleCnt="3"/>
      <dgm:spPr/>
    </dgm:pt>
    <dgm:pt modelId="{8A99D062-C682-0343-9A04-2BEDBA90FEB0}" type="pres">
      <dgm:prSet presAssocID="{1B5B39DE-A0A2-0748-A479-B39716655214}" presName="connectorText" presStyleLbl="sibTrans2D1" presStyleIdx="1" presStyleCnt="3"/>
      <dgm:spPr/>
    </dgm:pt>
    <dgm:pt modelId="{91A8FFB0-648C-7343-985A-42951797D51B}" type="pres">
      <dgm:prSet presAssocID="{C39DC2CA-4A3E-0D40-A2C1-5D1DC35A5056}" presName="node" presStyleLbl="node1" presStyleIdx="2" presStyleCnt="4">
        <dgm:presLayoutVars>
          <dgm:bulletEnabled val="1"/>
        </dgm:presLayoutVars>
      </dgm:prSet>
      <dgm:spPr/>
    </dgm:pt>
    <dgm:pt modelId="{5E07707B-EB73-3948-93D2-35474F489C4D}" type="pres">
      <dgm:prSet presAssocID="{FC0F3442-0D28-D54F-B252-6C291E0FDFEC}" presName="sibTrans" presStyleLbl="sibTrans2D1" presStyleIdx="2" presStyleCnt="3"/>
      <dgm:spPr/>
    </dgm:pt>
    <dgm:pt modelId="{061C20F4-55B9-7A4A-B951-E3DC0C928171}" type="pres">
      <dgm:prSet presAssocID="{FC0F3442-0D28-D54F-B252-6C291E0FDFEC}" presName="connectorText" presStyleLbl="sibTrans2D1" presStyleIdx="2" presStyleCnt="3"/>
      <dgm:spPr/>
    </dgm:pt>
    <dgm:pt modelId="{942AF41F-440F-B444-AD62-34895E512AB2}" type="pres">
      <dgm:prSet presAssocID="{54423E97-1873-494A-870D-00EB91E3D8D4}" presName="node" presStyleLbl="node1" presStyleIdx="3" presStyleCnt="4">
        <dgm:presLayoutVars>
          <dgm:bulletEnabled val="1"/>
        </dgm:presLayoutVars>
      </dgm:prSet>
      <dgm:spPr/>
    </dgm:pt>
  </dgm:ptLst>
  <dgm:cxnLst>
    <dgm:cxn modelId="{B04A610A-2A50-B143-B51F-794F93F0F984}" srcId="{1D2C4B13-E99A-D643-9D29-81FB9FBB087A}" destId="{C39DC2CA-4A3E-0D40-A2C1-5D1DC35A5056}" srcOrd="2" destOrd="0" parTransId="{3BAB974B-5D86-4E43-AF93-6DAC49847AB9}" sibTransId="{FC0F3442-0D28-D54F-B252-6C291E0FDFEC}"/>
    <dgm:cxn modelId="{7E91800D-A880-BD47-AE7C-B5C9C51752FF}" type="presOf" srcId="{FC0F3442-0D28-D54F-B252-6C291E0FDFEC}" destId="{5E07707B-EB73-3948-93D2-35474F489C4D}" srcOrd="0" destOrd="0" presId="urn:microsoft.com/office/officeart/2005/8/layout/process1"/>
    <dgm:cxn modelId="{64ED2017-3295-E44A-AA3D-E779986706C9}" type="presOf" srcId="{FC0F3442-0D28-D54F-B252-6C291E0FDFEC}" destId="{061C20F4-55B9-7A4A-B951-E3DC0C928171}" srcOrd="1" destOrd="0" presId="urn:microsoft.com/office/officeart/2005/8/layout/process1"/>
    <dgm:cxn modelId="{23BD5E26-8DE6-A64E-AF08-D244CA20E8B9}" type="presOf" srcId="{CFD48C5C-3A4A-6047-9F55-721B1F6D5AC0}" destId="{6921A785-CD1F-F545-AA9F-AD16AD25E261}" srcOrd="1" destOrd="0" presId="urn:microsoft.com/office/officeart/2005/8/layout/process1"/>
    <dgm:cxn modelId="{0D7DAD2F-0DFB-424F-B0E5-E5848923EFD5}" type="presOf" srcId="{E2DA69FF-AC06-A446-83D2-8414F289767C}" destId="{3A58966A-6900-D442-9C32-C34115C33FF8}" srcOrd="0" destOrd="0" presId="urn:microsoft.com/office/officeart/2005/8/layout/process1"/>
    <dgm:cxn modelId="{FE18BF33-5A4F-8D4B-B4A8-63C3EC257D68}" type="presOf" srcId="{1B5B39DE-A0A2-0748-A479-B39716655214}" destId="{8A99D062-C682-0343-9A04-2BEDBA90FEB0}" srcOrd="1" destOrd="0" presId="urn:microsoft.com/office/officeart/2005/8/layout/process1"/>
    <dgm:cxn modelId="{9665AD3C-FFB3-B54A-ADDA-47392A9DB161}" srcId="{1D2C4B13-E99A-D643-9D29-81FB9FBB087A}" destId="{C3790939-E5E7-F34B-8A0E-B61715745739}" srcOrd="1" destOrd="0" parTransId="{66A9AD7D-0BDF-5E41-ACA7-62ABF4223493}" sibTransId="{1B5B39DE-A0A2-0748-A479-B39716655214}"/>
    <dgm:cxn modelId="{E5CC0556-0FD1-DF40-BAF6-CAB5E0B4C14A}" type="presOf" srcId="{1D2C4B13-E99A-D643-9D29-81FB9FBB087A}" destId="{2B4AB59F-D4F4-FC44-A236-A17016D1A926}" srcOrd="0" destOrd="0" presId="urn:microsoft.com/office/officeart/2005/8/layout/process1"/>
    <dgm:cxn modelId="{B170EC78-156C-7841-AE75-D975CBB56703}" type="presOf" srcId="{1B5B39DE-A0A2-0748-A479-B39716655214}" destId="{3CE129A6-7993-654C-98D6-938268A32A15}" srcOrd="0" destOrd="0" presId="urn:microsoft.com/office/officeart/2005/8/layout/process1"/>
    <dgm:cxn modelId="{E16AC194-5255-6944-BE9F-3C9EFCB1B7B1}" srcId="{1D2C4B13-E99A-D643-9D29-81FB9FBB087A}" destId="{54423E97-1873-494A-870D-00EB91E3D8D4}" srcOrd="3" destOrd="0" parTransId="{27783E33-18FB-6A4F-B6B3-1F92B7C54D35}" sibTransId="{1DA0A303-EFBA-E844-8A45-0287FD46D803}"/>
    <dgm:cxn modelId="{6E4586B9-6084-C24B-BC2E-8E72A94EE824}" type="presOf" srcId="{CFD48C5C-3A4A-6047-9F55-721B1F6D5AC0}" destId="{3ADE16DD-B92E-FB4A-A0AB-92AF910FF13C}" srcOrd="0" destOrd="0" presId="urn:microsoft.com/office/officeart/2005/8/layout/process1"/>
    <dgm:cxn modelId="{390B9CCA-F9CC-BF4F-94D1-0273CF576044}" type="presOf" srcId="{C39DC2CA-4A3E-0D40-A2C1-5D1DC35A5056}" destId="{91A8FFB0-648C-7343-985A-42951797D51B}" srcOrd="0" destOrd="0" presId="urn:microsoft.com/office/officeart/2005/8/layout/process1"/>
    <dgm:cxn modelId="{8BF17ECF-C8D7-F54E-9709-E621607C85B5}" type="presOf" srcId="{C3790939-E5E7-F34B-8A0E-B61715745739}" destId="{D0774D99-DCBD-AB41-9E5E-4AF89EB96F45}" srcOrd="0" destOrd="0" presId="urn:microsoft.com/office/officeart/2005/8/layout/process1"/>
    <dgm:cxn modelId="{4C5CF7CF-EF7D-D448-A384-88789EAADA7F}" type="presOf" srcId="{54423E97-1873-494A-870D-00EB91E3D8D4}" destId="{942AF41F-440F-B444-AD62-34895E512AB2}" srcOrd="0" destOrd="0" presId="urn:microsoft.com/office/officeart/2005/8/layout/process1"/>
    <dgm:cxn modelId="{44CFFBF1-50ED-CB45-9FC4-226EF46CEF70}" srcId="{1D2C4B13-E99A-D643-9D29-81FB9FBB087A}" destId="{E2DA69FF-AC06-A446-83D2-8414F289767C}" srcOrd="0" destOrd="0" parTransId="{0C05FB0B-E1AA-B040-AB1D-976BDB672D9C}" sibTransId="{CFD48C5C-3A4A-6047-9F55-721B1F6D5AC0}"/>
    <dgm:cxn modelId="{69EE15F6-5A09-D447-8A07-3F946403930B}" type="presParOf" srcId="{2B4AB59F-D4F4-FC44-A236-A17016D1A926}" destId="{3A58966A-6900-D442-9C32-C34115C33FF8}" srcOrd="0" destOrd="0" presId="urn:microsoft.com/office/officeart/2005/8/layout/process1"/>
    <dgm:cxn modelId="{1A55DC8D-4162-D245-BB46-845CF8942D67}" type="presParOf" srcId="{2B4AB59F-D4F4-FC44-A236-A17016D1A926}" destId="{3ADE16DD-B92E-FB4A-A0AB-92AF910FF13C}" srcOrd="1" destOrd="0" presId="urn:microsoft.com/office/officeart/2005/8/layout/process1"/>
    <dgm:cxn modelId="{AE86B0D9-4254-6646-9F1D-6465EAE00DA4}" type="presParOf" srcId="{3ADE16DD-B92E-FB4A-A0AB-92AF910FF13C}" destId="{6921A785-CD1F-F545-AA9F-AD16AD25E261}" srcOrd="0" destOrd="0" presId="urn:microsoft.com/office/officeart/2005/8/layout/process1"/>
    <dgm:cxn modelId="{3C82E9BB-6920-6745-85B2-09398DBA78F8}" type="presParOf" srcId="{2B4AB59F-D4F4-FC44-A236-A17016D1A926}" destId="{D0774D99-DCBD-AB41-9E5E-4AF89EB96F45}" srcOrd="2" destOrd="0" presId="urn:microsoft.com/office/officeart/2005/8/layout/process1"/>
    <dgm:cxn modelId="{EB4DF4E9-678B-9D43-950E-ACD5DD1CDC48}" type="presParOf" srcId="{2B4AB59F-D4F4-FC44-A236-A17016D1A926}" destId="{3CE129A6-7993-654C-98D6-938268A32A15}" srcOrd="3" destOrd="0" presId="urn:microsoft.com/office/officeart/2005/8/layout/process1"/>
    <dgm:cxn modelId="{F760DB79-D837-2846-AD53-B8A18E73A5E2}" type="presParOf" srcId="{3CE129A6-7993-654C-98D6-938268A32A15}" destId="{8A99D062-C682-0343-9A04-2BEDBA90FEB0}" srcOrd="0" destOrd="0" presId="urn:microsoft.com/office/officeart/2005/8/layout/process1"/>
    <dgm:cxn modelId="{6B9B26F9-18B0-B441-9839-B51504BD6BD2}" type="presParOf" srcId="{2B4AB59F-D4F4-FC44-A236-A17016D1A926}" destId="{91A8FFB0-648C-7343-985A-42951797D51B}" srcOrd="4" destOrd="0" presId="urn:microsoft.com/office/officeart/2005/8/layout/process1"/>
    <dgm:cxn modelId="{4D2F265A-EE11-C04B-9A59-8169621D14F3}" type="presParOf" srcId="{2B4AB59F-D4F4-FC44-A236-A17016D1A926}" destId="{5E07707B-EB73-3948-93D2-35474F489C4D}" srcOrd="5" destOrd="0" presId="urn:microsoft.com/office/officeart/2005/8/layout/process1"/>
    <dgm:cxn modelId="{45938DB8-4BF6-394D-84E7-7CA0030CA92F}" type="presParOf" srcId="{5E07707B-EB73-3948-93D2-35474F489C4D}" destId="{061C20F4-55B9-7A4A-B951-E3DC0C928171}" srcOrd="0" destOrd="0" presId="urn:microsoft.com/office/officeart/2005/8/layout/process1"/>
    <dgm:cxn modelId="{8B3D410B-19A6-2A49-A1B5-E9B117800995}" type="presParOf" srcId="{2B4AB59F-D4F4-FC44-A236-A17016D1A926}" destId="{942AF41F-440F-B444-AD62-34895E512AB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8966A-6900-D442-9C32-C34115C33FF8}">
      <dsp:nvSpPr>
        <dsp:cNvPr id="0" name=""/>
        <dsp:cNvSpPr/>
      </dsp:nvSpPr>
      <dsp:spPr>
        <a:xfrm>
          <a:off x="3384"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Curate list of gene expression datasets that include NASH and NAFLD samples</a:t>
          </a:r>
        </a:p>
      </dsp:txBody>
      <dsp:txXfrm>
        <a:off x="46722" y="958851"/>
        <a:ext cx="1392976" cy="1841496"/>
      </dsp:txXfrm>
    </dsp:sp>
    <dsp:sp modelId="{3ADE16DD-B92E-FB4A-A0AB-92AF910FF13C}">
      <dsp:nvSpPr>
        <dsp:cNvPr id="0" name=""/>
        <dsp:cNvSpPr/>
      </dsp:nvSpPr>
      <dsp:spPr>
        <a:xfrm>
          <a:off x="1631002"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31002" y="1769514"/>
        <a:ext cx="219580" cy="220171"/>
      </dsp:txXfrm>
    </dsp:sp>
    <dsp:sp modelId="{D0774D99-DCBD-AB41-9E5E-4AF89EB96F45}">
      <dsp:nvSpPr>
        <dsp:cNvPr id="0" name=""/>
        <dsp:cNvSpPr/>
      </dsp:nvSpPr>
      <dsp:spPr>
        <a:xfrm>
          <a:off x="2074898"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Extract probabilistic KEGG pathway scores using PROPS</a:t>
          </a:r>
        </a:p>
      </dsp:txBody>
      <dsp:txXfrm>
        <a:off x="2118236" y="958851"/>
        <a:ext cx="1392976" cy="1841496"/>
      </dsp:txXfrm>
    </dsp:sp>
    <dsp:sp modelId="{3CE129A6-7993-654C-98D6-938268A32A15}">
      <dsp:nvSpPr>
        <dsp:cNvPr id="0" name=""/>
        <dsp:cNvSpPr/>
      </dsp:nvSpPr>
      <dsp:spPr>
        <a:xfrm>
          <a:off x="3702516"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702516" y="1769514"/>
        <a:ext cx="219580" cy="220171"/>
      </dsp:txXfrm>
    </dsp:sp>
    <dsp:sp modelId="{91A8FFB0-648C-7343-985A-42951797D51B}">
      <dsp:nvSpPr>
        <dsp:cNvPr id="0" name=""/>
        <dsp:cNvSpPr/>
      </dsp:nvSpPr>
      <dsp:spPr>
        <a:xfrm>
          <a:off x="4146412"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Use pathway scores to predict disease stage classification</a:t>
          </a:r>
        </a:p>
      </dsp:txBody>
      <dsp:txXfrm>
        <a:off x="4189750" y="958851"/>
        <a:ext cx="1392976" cy="1841496"/>
      </dsp:txXfrm>
    </dsp:sp>
    <dsp:sp modelId="{5E07707B-EB73-3948-93D2-35474F489C4D}">
      <dsp:nvSpPr>
        <dsp:cNvPr id="0" name=""/>
        <dsp:cNvSpPr/>
      </dsp:nvSpPr>
      <dsp:spPr>
        <a:xfrm>
          <a:off x="5774030" y="1696123"/>
          <a:ext cx="313686" cy="366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74030" y="1769514"/>
        <a:ext cx="219580" cy="220171"/>
      </dsp:txXfrm>
    </dsp:sp>
    <dsp:sp modelId="{942AF41F-440F-B444-AD62-34895E512AB2}">
      <dsp:nvSpPr>
        <dsp:cNvPr id="0" name=""/>
        <dsp:cNvSpPr/>
      </dsp:nvSpPr>
      <dsp:spPr>
        <a:xfrm>
          <a:off x="6217925" y="915513"/>
          <a:ext cx="1479652" cy="1928172"/>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Identify important pathways</a:t>
          </a:r>
        </a:p>
      </dsp:txBody>
      <dsp:txXfrm>
        <a:off x="6261263" y="958851"/>
        <a:ext cx="1392976" cy="18414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87EC6-677F-0249-BDAE-4F862F6A8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36B1CC88-F0AC-4B4B-A568-087A8DDA99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B9E0168-B74E-7040-989E-5A875F63D720}" type="datetimeFigureOut">
              <a:rPr lang="en-US" altLang="en-US"/>
              <a:pPr/>
              <a:t>1/25/21</a:t>
            </a:fld>
            <a:endParaRPr lang="en-US" altLang="en-US"/>
          </a:p>
        </p:txBody>
      </p:sp>
      <p:sp>
        <p:nvSpPr>
          <p:cNvPr id="4" name="Footer Placeholder 3">
            <a:extLst>
              <a:ext uri="{FF2B5EF4-FFF2-40B4-BE49-F238E27FC236}">
                <a16:creationId xmlns:a16="http://schemas.microsoft.com/office/drawing/2014/main" id="{4CAAE482-E4A8-474E-8AC5-FDB9FD1B87E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40869595-D839-A74C-89DB-10CF3B9BF51A}"/>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236AFD3-336E-B045-947B-8BA1880D059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6443EA-874B-2541-8C8C-D5CB0A988C6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0DB3611-5E2D-0247-A0C3-31464C4F6ADC}"/>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3A0A230-718F-3B4D-B6D1-9277E60DA82D}" type="datetimeFigureOut">
              <a:rPr lang="en-US" altLang="en-US"/>
              <a:pPr/>
              <a:t>1/25/21</a:t>
            </a:fld>
            <a:endParaRPr lang="en-US" altLang="en-US"/>
          </a:p>
        </p:txBody>
      </p:sp>
      <p:sp>
        <p:nvSpPr>
          <p:cNvPr id="4" name="Slide Image Placeholder 3">
            <a:extLst>
              <a:ext uri="{FF2B5EF4-FFF2-40B4-BE49-F238E27FC236}">
                <a16:creationId xmlns:a16="http://schemas.microsoft.com/office/drawing/2014/main" id="{26CEB500-5552-F044-866D-E82BD79F450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87C4270-056C-F640-A879-1FE232BA08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9BB0CE-08B4-1346-9150-96B69AC653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B9BF4524-6A31-C244-86C4-980838B36C8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841370D-7A7E-B745-89B9-EAB034BEEA4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pycharm</a:t>
            </a:r>
            <a:r>
              <a:rPr lang="en-US" dirty="0"/>
              <a:t> is my favorite IDE, I used to just use a text editor and I am never going back</a:t>
            </a:r>
          </a:p>
          <a:p>
            <a:pPr marL="171450" indent="-171450">
              <a:buFontTx/>
              <a:buChar char="-"/>
            </a:pPr>
            <a:r>
              <a:rPr lang="en-US" dirty="0"/>
              <a:t>The debugger is super useful – you can see all your variables and there are a lot of cool features, super easy to use</a:t>
            </a:r>
          </a:p>
          <a:p>
            <a:pPr marL="171450" indent="-171450">
              <a:buFontTx/>
              <a:buChar char="-"/>
            </a:pPr>
            <a:r>
              <a:rPr lang="en-US" dirty="0"/>
              <a:t>If you’re wanting to debug a script that you’re running at the command line that uses arguments, you can do that in </a:t>
            </a:r>
            <a:r>
              <a:rPr lang="en-US" dirty="0" err="1"/>
              <a:t>pycharm</a:t>
            </a:r>
            <a:r>
              <a:rPr lang="en-US" dirty="0"/>
              <a:t> by editing the configurations</a:t>
            </a:r>
          </a:p>
          <a:p>
            <a:pPr marL="171450" indent="-171450">
              <a:buFontTx/>
              <a:buChar char="-"/>
            </a:pPr>
            <a:r>
              <a:rPr lang="en-US" dirty="0"/>
              <a:t>Go to run at the top bar, then edit configurations</a:t>
            </a:r>
          </a:p>
          <a:p>
            <a:pPr marL="171450" indent="-171450">
              <a:buFontTx/>
              <a:buChar char="-"/>
            </a:pPr>
            <a:r>
              <a:rPr lang="en-US" dirty="0"/>
              <a:t>A window will pop up – put your arguments in parameters the same way you would on the command line (after the python whatever your script name is)</a:t>
            </a:r>
          </a:p>
          <a:p>
            <a:pPr marL="171450" indent="-171450">
              <a:buFontTx/>
              <a:buChar char="-"/>
            </a:pPr>
            <a:r>
              <a:rPr lang="en-US" dirty="0"/>
              <a:t>Press apply</a:t>
            </a:r>
          </a:p>
          <a:p>
            <a:pPr marL="171450" indent="-171450">
              <a:buFontTx/>
              <a:buChar char="-"/>
            </a:pPr>
            <a:r>
              <a:rPr lang="en-US" dirty="0"/>
              <a:t>You can press the cute little bug button to run the debugger and it’ll run your script in the debugger but with the arguments you specified</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a:t>
            </a:fld>
            <a:endParaRPr lang="en-US" altLang="en-US"/>
          </a:p>
        </p:txBody>
      </p:sp>
    </p:spTree>
    <p:extLst>
      <p:ext uri="{BB962C8B-B14F-4D97-AF65-F5344CB8AC3E}">
        <p14:creationId xmlns:p14="http://schemas.microsoft.com/office/powerpoint/2010/main" val="3580551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my plan for analyzing gene expression data </a:t>
            </a:r>
          </a:p>
          <a:p>
            <a:pPr marL="171450" indent="-171450">
              <a:buFontTx/>
              <a:buChar char="-"/>
            </a:pPr>
            <a:r>
              <a:rPr lang="en-US" dirty="0"/>
              <a:t>I’m currently at the third box here</a:t>
            </a:r>
          </a:p>
          <a:p>
            <a:pPr marL="171450" indent="-171450">
              <a:buFontTx/>
              <a:buChar char="-"/>
            </a:pPr>
            <a:r>
              <a:rPr lang="en-US" dirty="0"/>
              <a:t>First, I curated a list of gene expression datasets that had total RNA microarray data from liver biopsies in patients diagnosed with NASH or NAFLD</a:t>
            </a:r>
          </a:p>
          <a:p>
            <a:pPr marL="171450" indent="-171450">
              <a:buFontTx/>
              <a:buChar char="-"/>
            </a:pPr>
            <a:r>
              <a:rPr lang="en-US" dirty="0"/>
              <a:t>Then, I processed the data – normalizing, mapping probes to gene IDs, and averaging expression for genes with multiple probes mapped</a:t>
            </a:r>
          </a:p>
          <a:p>
            <a:pPr marL="171450" indent="-171450">
              <a:buFontTx/>
              <a:buChar char="-"/>
            </a:pPr>
            <a:r>
              <a:rPr lang="en-US" dirty="0"/>
              <a:t>Then I combined data from the different studies and batch corrected. I then used an algorithm called PROPS to create KEGG pathway scores – I will explain this in more detail later</a:t>
            </a:r>
          </a:p>
          <a:p>
            <a:pPr marL="171450" indent="-171450">
              <a:buFontTx/>
              <a:buChar char="-"/>
            </a:pPr>
            <a:r>
              <a:rPr lang="en-US" dirty="0"/>
              <a:t>Then using these pathway scores, the plan is to perform classification between NASH and NAFLD and identify important pathways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10</a:t>
            </a:fld>
            <a:endParaRPr lang="en-US" altLang="en-US"/>
          </a:p>
        </p:txBody>
      </p:sp>
    </p:spTree>
    <p:extLst>
      <p:ext uri="{BB962C8B-B14F-4D97-AF65-F5344CB8AC3E}">
        <p14:creationId xmlns:p14="http://schemas.microsoft.com/office/powerpoint/2010/main" val="216486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indent="-171450">
              <a:buFontTx/>
              <a:buChar char="-"/>
            </a:pPr>
            <a:r>
              <a:rPr lang="en-US" dirty="0"/>
              <a:t>All of the expression data I used was downloaded from GEO, which stands for Gene Expression Omnibus</a:t>
            </a:r>
          </a:p>
          <a:p>
            <a:pPr marL="171450" indent="-171450">
              <a:buFontTx/>
              <a:buChar char="-"/>
            </a:pPr>
            <a:r>
              <a:rPr lang="en-US" dirty="0"/>
              <a:t>I started with a list of all datasets that included NASH and NAFLD liver biopsy samples – could find 20</a:t>
            </a:r>
          </a:p>
          <a:p>
            <a:pPr marL="171450" indent="-171450">
              <a:buFontTx/>
              <a:buChar char="-"/>
            </a:pPr>
            <a:r>
              <a:rPr lang="en-US" dirty="0"/>
              <a:t>I narrowed down the list of datasets by excluding ones with fewer than 10 samples ( these could potentially be used for future validation) and studies that didn’t use the platform Affymetrix for data collection – data processing and normalization gets a lot more difficult across platforms</a:t>
            </a:r>
          </a:p>
          <a:p>
            <a:pPr marL="171450" indent="-171450">
              <a:buFontTx/>
              <a:buChar char="-"/>
            </a:pPr>
            <a:r>
              <a:rPr lang="en-US" dirty="0"/>
              <a:t>That brought me to these 6 datasets, which combined have 129 samples designated as NASH, 172 samples designated as NAFLD, and 75 controls</a:t>
            </a:r>
          </a:p>
          <a:p>
            <a:pPr marL="171450" indent="-171450">
              <a:buFontTx/>
              <a:buChar char="-"/>
            </a:pPr>
            <a:r>
              <a:rPr lang="en-US" dirty="0"/>
              <a:t>Something to note here is that there are few studies that include samples designated as NASH AND samples designated as NAFLD – most have one or the other</a:t>
            </a:r>
          </a:p>
          <a:p>
            <a:pPr marL="171450" indent="-171450">
              <a:buFontTx/>
              <a:buChar char="-"/>
            </a:pPr>
            <a:r>
              <a:rPr lang="en-US" dirty="0"/>
              <a:t>Additionally, most of the NASH samples come from one study (study number 6 here) </a:t>
            </a:r>
          </a:p>
          <a:p>
            <a:pPr marL="171450" indent="-171450">
              <a:buFontTx/>
              <a:buChar char="-"/>
            </a:pPr>
            <a:r>
              <a:rPr lang="en-US" dirty="0"/>
              <a:t>The uneven breakdown within studies and the imbalance between studies may bring in some batch effects that hurt our ability to make relevant predictions based on this data, but this is to some extent a function of there not being that much good data available</a:t>
            </a:r>
          </a:p>
          <a:p>
            <a:pPr marL="171450" indent="-171450">
              <a:buFontTx/>
              <a:buChar char="-"/>
            </a:pPr>
            <a:r>
              <a:rPr lang="en-US" dirty="0"/>
              <a:t>Merck people: do you have any comments about the availability of this kind of data/can you point us in the direction of more/better data?</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11</a:t>
            </a:fld>
            <a:endParaRPr lang="en-US" altLang="en-US"/>
          </a:p>
        </p:txBody>
      </p:sp>
    </p:spTree>
    <p:extLst>
      <p:ext uri="{BB962C8B-B14F-4D97-AF65-F5344CB8AC3E}">
        <p14:creationId xmlns:p14="http://schemas.microsoft.com/office/powerpoint/2010/main" val="68324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With these studies, we also looked into what other clinically relevant measurements might have been included with the gene expression data</a:t>
            </a:r>
          </a:p>
          <a:p>
            <a:pPr marL="171450" indent="-171450">
              <a:buFontTx/>
              <a:buChar char="-"/>
            </a:pPr>
            <a:r>
              <a:rPr lang="en-US" dirty="0"/>
              <a:t>Since the phenotype of NASH/NAFLD is a spectrum, we hoped that other measurements may provide more detailed information about disease severity than the binary NASH label </a:t>
            </a:r>
          </a:p>
          <a:p>
            <a:pPr marL="171450" indent="-171450">
              <a:buFontTx/>
              <a:buChar char="-"/>
            </a:pPr>
            <a:r>
              <a:rPr lang="en-US" dirty="0"/>
              <a:t>I would be particularly interested to find NAFLD Activity Scores and Fibrosis scores, since these are typically used to diagnose </a:t>
            </a:r>
            <a:r>
              <a:rPr lang="en-US" dirty="0" err="1"/>
              <a:t>nash</a:t>
            </a:r>
            <a:endParaRPr lang="en-US" dirty="0"/>
          </a:p>
          <a:p>
            <a:pPr marL="171450" indent="-171450">
              <a:buFontTx/>
              <a:buChar char="-"/>
            </a:pPr>
            <a:r>
              <a:rPr lang="en-US" dirty="0"/>
              <a:t>Unfortunately, these data points were not present in most of the studies – 1 and 3 – would be interesting to find data that has gene data and clinical measurements</a:t>
            </a:r>
          </a:p>
          <a:p>
            <a:pPr marL="171450" indent="-171450">
              <a:buFontTx/>
              <a:buChar char="-"/>
            </a:pPr>
            <a:r>
              <a:rPr lang="en-US" dirty="0"/>
              <a:t>Merck – can you point us in the direction of finding data with more granularity?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12</a:t>
            </a:fld>
            <a:endParaRPr lang="en-US" altLang="en-US"/>
          </a:p>
        </p:txBody>
      </p:sp>
    </p:spTree>
    <p:extLst>
      <p:ext uri="{BB962C8B-B14F-4D97-AF65-F5344CB8AC3E}">
        <p14:creationId xmlns:p14="http://schemas.microsoft.com/office/powerpoint/2010/main" val="37199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processing and combining these gene expression datasets, I used PROPS to get a vector of pathway scores to represent each gene expression sample</a:t>
            </a:r>
          </a:p>
          <a:p>
            <a:pPr marL="171450" indent="-171450">
              <a:buFontTx/>
              <a:buChar char="-"/>
            </a:pPr>
            <a:r>
              <a:rPr lang="en-US" dirty="0"/>
              <a:t>PROPS models KEGG pathways as Bayesian networks</a:t>
            </a:r>
          </a:p>
          <a:p>
            <a:pPr marL="171450" indent="-171450">
              <a:buFontTx/>
              <a:buChar char="-"/>
            </a:pPr>
            <a:r>
              <a:rPr lang="en-US" dirty="0" err="1"/>
              <a:t>Kegg</a:t>
            </a:r>
            <a:r>
              <a:rPr lang="en-US" dirty="0"/>
              <a:t> pathways are sets of genes that represent a pathway with a specific function in the body – represented as a directed graph</a:t>
            </a:r>
          </a:p>
          <a:p>
            <a:pPr marL="171450" indent="-171450">
              <a:buFontTx/>
              <a:buChar char="-"/>
            </a:pPr>
            <a:r>
              <a:rPr lang="en-US" dirty="0"/>
              <a:t>It learns the parameters of each network using the control samples, then outputs a score for each pathway in each sample, where the pathway score represents that pathway’s activity in the sample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13</a:t>
            </a:fld>
            <a:endParaRPr lang="en-US" altLang="en-US"/>
          </a:p>
        </p:txBody>
      </p:sp>
    </p:spTree>
    <p:extLst>
      <p:ext uri="{BB962C8B-B14F-4D97-AF65-F5344CB8AC3E}">
        <p14:creationId xmlns:p14="http://schemas.microsoft.com/office/powerpoint/2010/main" val="390760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Once I had these pathway scores, I used UMAP as a preliminary way to visualize the props scores</a:t>
            </a:r>
          </a:p>
          <a:p>
            <a:pPr marL="171450" indent="-171450">
              <a:buFontTx/>
              <a:buChar char="-"/>
            </a:pPr>
            <a:r>
              <a:rPr lang="en-US" dirty="0"/>
              <a:t>UMAP is a dimensionality reduction technique that allows us to visualize a higher dimensional vector (254 dimensional in this case) in a 2 dimensional space</a:t>
            </a:r>
          </a:p>
          <a:p>
            <a:pPr marL="171450" indent="-171450">
              <a:buFontTx/>
              <a:buChar char="-"/>
            </a:pPr>
            <a:r>
              <a:rPr lang="en-US" dirty="0"/>
              <a:t>At first glance it may look like the NASH samples are appreciably different from the NAFLD samples – these red dots are all NASH samples whereas the blue are NAFLD</a:t>
            </a:r>
          </a:p>
          <a:p>
            <a:pPr marL="171450" indent="-171450">
              <a:buFontTx/>
              <a:buChar char="-"/>
            </a:pPr>
            <a:r>
              <a:rPr lang="en-US" dirty="0"/>
              <a:t>However something worth noting here is batch 6 – it has 104/129 NASH samples, and based off of this visualization it appears to be more variable compared to the rest</a:t>
            </a:r>
          </a:p>
          <a:p>
            <a:pPr marL="171450" indent="-171450">
              <a:buFontTx/>
              <a:buChar char="-"/>
            </a:pPr>
            <a:r>
              <a:rPr lang="en-US" dirty="0"/>
              <a:t>For the other studies that do include NASH samples (1 and 5), the NASH and NAFLD samples don’t appear to be easily separable</a:t>
            </a:r>
          </a:p>
          <a:p>
            <a:pPr marL="171450" indent="-171450">
              <a:buFontTx/>
              <a:buChar char="-"/>
            </a:pPr>
            <a:r>
              <a:rPr lang="en-US" dirty="0"/>
              <a:t>These show me that there may be some difficulty doing a meaningful classification of NASH vs NAFLD, because differences might just end up being due to batch</a:t>
            </a:r>
          </a:p>
          <a:p>
            <a:pPr marL="171450" indent="-171450">
              <a:buFontTx/>
              <a:buChar char="-"/>
            </a:pPr>
            <a:r>
              <a:rPr lang="en-US" dirty="0"/>
              <a:t>However, there is not much we can do about this without more data</a:t>
            </a:r>
          </a:p>
          <a:p>
            <a:pPr marL="171450" indent="-171450">
              <a:buFontTx/>
              <a:buChar char="-"/>
            </a:pPr>
            <a:endParaRPr lang="en-US" dirty="0"/>
          </a:p>
          <a:p>
            <a:pPr marL="171450" indent="-171450">
              <a:buFontTx/>
              <a:buChar char="-"/>
            </a:pPr>
            <a:r>
              <a:rPr lang="en-US" dirty="0"/>
              <a:t>logistic regression and then do prediction on residuals - ask </a:t>
            </a:r>
            <a:r>
              <a:rPr lang="en-US" dirty="0" err="1"/>
              <a:t>greg</a:t>
            </a:r>
            <a:r>
              <a:rPr lang="en-US" dirty="0"/>
              <a:t> - batch + batch^2 term</a:t>
            </a:r>
          </a:p>
          <a:p>
            <a:pPr marL="171450" indent="-171450">
              <a:buFontTx/>
              <a:buChar char="-"/>
            </a:pPr>
            <a:r>
              <a:rPr lang="en-US" dirty="0"/>
              <a:t>just look at 1 and 5 - try it out first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14</a:t>
            </a:fld>
            <a:endParaRPr lang="en-US" altLang="en-US"/>
          </a:p>
        </p:txBody>
      </p:sp>
    </p:spTree>
    <p:extLst>
      <p:ext uri="{BB962C8B-B14F-4D97-AF65-F5344CB8AC3E}">
        <p14:creationId xmlns:p14="http://schemas.microsoft.com/office/powerpoint/2010/main" val="31889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part I’m working on right now</a:t>
            </a:r>
          </a:p>
          <a:p>
            <a:pPr marL="171450" indent="-171450">
              <a:buFontTx/>
              <a:buChar char="-"/>
            </a:pPr>
            <a:r>
              <a:rPr lang="en-US" dirty="0"/>
              <a:t>I’m going to do Random Forest Classification on the PROPS pathway scores – chose this because it has worked well for classifying using props in the past (Yash, </a:t>
            </a:r>
            <a:r>
              <a:rPr lang="en-US" dirty="0" err="1"/>
              <a:t>Lichy</a:t>
            </a:r>
            <a:r>
              <a:rPr lang="en-US" dirty="0"/>
              <a:t>) and provides interpretable insights into which features were most important for making the distinction</a:t>
            </a:r>
          </a:p>
          <a:p>
            <a:pPr marL="171450" indent="-171450">
              <a:buFontTx/>
              <a:buChar char="-"/>
            </a:pPr>
            <a:r>
              <a:rPr lang="en-US" dirty="0"/>
              <a:t>If the model can distinguish the two, I will get the important pathway features of the model and compare to previously identified pathways</a:t>
            </a:r>
          </a:p>
          <a:p>
            <a:pPr marL="171450" indent="-171450">
              <a:buFontTx/>
              <a:buChar char="-"/>
            </a:pPr>
            <a:r>
              <a:rPr lang="en-US" dirty="0"/>
              <a:t>Can potentially augment the set of NASH genes using genes from important pathway features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15</a:t>
            </a:fld>
            <a:endParaRPr lang="en-US" altLang="en-US"/>
          </a:p>
        </p:txBody>
      </p:sp>
    </p:spTree>
    <p:extLst>
      <p:ext uri="{BB962C8B-B14F-4D97-AF65-F5344CB8AC3E}">
        <p14:creationId xmlns:p14="http://schemas.microsoft.com/office/powerpoint/2010/main" val="1910948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16</a:t>
            </a:fld>
            <a:endParaRPr lang="en-US" altLang="en-US"/>
          </a:p>
        </p:txBody>
      </p:sp>
    </p:spTree>
    <p:extLst>
      <p:ext uri="{BB962C8B-B14F-4D97-AF65-F5344CB8AC3E}">
        <p14:creationId xmlns:p14="http://schemas.microsoft.com/office/powerpoint/2010/main" val="99672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ALDH1A1: </a:t>
            </a:r>
            <a:r>
              <a:rPr lang="en-US" sz="1200" b="0" i="0" u="none" strike="noStrike" kern="1200" dirty="0">
                <a:solidFill>
                  <a:schemeClr val="tx1"/>
                </a:solidFill>
                <a:effectLst/>
                <a:latin typeface="+mn-lt"/>
                <a:ea typeface="ＭＳ Ｐゴシック" charset="0"/>
                <a:cs typeface="ＭＳ Ｐゴシック" charset="0"/>
              </a:rPr>
              <a:t>The protein encoded by this gene belongs to the aldehyde dehydrogenase family. Aldehyde dehydrogenase is the next enzyme after alcohol dehydrogenase in the major pathway of alcohol metabolism. There are two major aldehyde dehydrogenase isozymes in the liver, cytosolic and mitochondrial, which are encoded by distinct genes, and can be distinguished by their electrophoretic mobility, kinetic properties, and subcellular localization. This gene encodes the cytosolic isozyme. Studies in mice show that through its role in retinol metabolism, this gene may also be involved in the regulation of the metabolic responses to high-fat diet.</a:t>
            </a:r>
          </a:p>
          <a:p>
            <a:endParaRPr lang="en-US" sz="1200" b="0" i="0" u="none" strike="noStrike" kern="1200" dirty="0">
              <a:solidFill>
                <a:schemeClr val="tx1"/>
              </a:solidFill>
              <a:effectLst/>
              <a:latin typeface="+mn-lt"/>
              <a:ea typeface="ＭＳ Ｐゴシック" charset="0"/>
              <a:cs typeface="ＭＳ Ｐゴシック" charset="0"/>
            </a:endParaRPr>
          </a:p>
          <a:p>
            <a:r>
              <a:rPr lang="en-US" sz="1200" b="0" i="0" u="none" strike="noStrike" kern="1200" dirty="0">
                <a:solidFill>
                  <a:schemeClr val="tx1"/>
                </a:solidFill>
                <a:effectLst/>
                <a:latin typeface="+mn-lt"/>
                <a:ea typeface="ＭＳ Ｐゴシック" charset="0"/>
                <a:cs typeface="ＭＳ Ｐゴシック" charset="0"/>
              </a:rPr>
              <a:t>CAT: This gene encodes catalase, a key antioxidant enzyme in the bodies defense against oxidative stress. Catalase is a heme enzyme that is present in the peroxisome of nearly all aerobic cells. Catalase converts the reactive oxygen species hydrogen peroxide to water and oxygen and thereby mitigates the toxic effects of hydrogen peroxide. Oxidative stress is hypothesized to play a role in the development of many chronic or late-onset diseases such as diabetes, asthma, Alzheimer's disease, systemic lupus erythematosus, rheumatoid arthritis, and cancers. Polymorphisms in this gene have been associated with decreases in catalase activity but, to date, </a:t>
            </a:r>
            <a:r>
              <a:rPr lang="en-US" sz="1200" b="0" i="0" u="none" strike="noStrike" kern="1200" dirty="0" err="1">
                <a:solidFill>
                  <a:schemeClr val="tx1"/>
                </a:solidFill>
                <a:effectLst/>
                <a:latin typeface="+mn-lt"/>
                <a:ea typeface="ＭＳ Ｐゴシック" charset="0"/>
                <a:cs typeface="ＭＳ Ｐゴシック" charset="0"/>
              </a:rPr>
              <a:t>acatalasemia</a:t>
            </a:r>
            <a:r>
              <a:rPr lang="en-US" sz="1200" b="0" i="0" u="none" strike="noStrike" kern="1200" dirty="0">
                <a:solidFill>
                  <a:schemeClr val="tx1"/>
                </a:solidFill>
                <a:effectLst/>
                <a:latin typeface="+mn-lt"/>
                <a:ea typeface="ＭＳ Ｐゴシック" charset="0"/>
                <a:cs typeface="ＭＳ Ｐゴシック" charset="0"/>
              </a:rPr>
              <a:t> is the only disease known to be caused by this gene.</a:t>
            </a:r>
          </a:p>
          <a:p>
            <a:endParaRPr lang="en-US" sz="1200" b="0" i="0" u="none" strike="noStrike" kern="1200" dirty="0">
              <a:solidFill>
                <a:schemeClr val="tx1"/>
              </a:solidFill>
              <a:effectLst/>
              <a:latin typeface="+mn-lt"/>
              <a:ea typeface="ＭＳ Ｐゴシック" charset="0"/>
            </a:endParaRPr>
          </a:p>
          <a:p>
            <a:r>
              <a:rPr lang="en-US" sz="1200" b="0" i="0" u="none" strike="noStrike" kern="1200" dirty="0">
                <a:solidFill>
                  <a:schemeClr val="tx1"/>
                </a:solidFill>
                <a:effectLst/>
                <a:latin typeface="+mn-lt"/>
                <a:ea typeface="ＭＳ Ｐゴシック" charset="0"/>
              </a:rPr>
              <a:t>CYP2E1: </a:t>
            </a:r>
            <a:r>
              <a:rPr lang="en-US" sz="1200" b="0" i="0" u="none" strike="noStrike" kern="1200" dirty="0">
                <a:solidFill>
                  <a:schemeClr val="tx1"/>
                </a:solidFill>
                <a:effectLst/>
                <a:latin typeface="+mn-lt"/>
                <a:ea typeface="ＭＳ Ｐゴシック" charset="0"/>
                <a:cs typeface="ＭＳ Ｐゴシック" charset="0"/>
              </a:rPr>
              <a:t>This gene encodes a member of the cytochrome P450 superfamily of enzymes. The cytochrome P450 proteins are monooxygenases which catalyze many reactions involved in drug metabolism and synthesis of cholesterol, steroids and other lipids. This protein localizes to the endoplasmic reticulum and is induced by ethanol, the diabetic state, and starvation. The enzyme metabolizes both endogenous substrates, such as ethanol, acetone, and acetal, as well as exogenous substrates including benzene, carbon tetrachloride, ethylene glycol, and nitrosamines which are </a:t>
            </a:r>
            <a:r>
              <a:rPr lang="en-US" sz="1200" b="0" i="0" u="none" strike="noStrike" kern="1200" dirty="0" err="1">
                <a:solidFill>
                  <a:schemeClr val="tx1"/>
                </a:solidFill>
                <a:effectLst/>
                <a:latin typeface="+mn-lt"/>
                <a:ea typeface="ＭＳ Ｐゴシック" charset="0"/>
                <a:cs typeface="ＭＳ Ｐゴシック" charset="0"/>
              </a:rPr>
              <a:t>premutagens</a:t>
            </a:r>
            <a:r>
              <a:rPr lang="en-US" sz="1200" b="0" i="0" u="none" strike="noStrike" kern="1200" dirty="0">
                <a:solidFill>
                  <a:schemeClr val="tx1"/>
                </a:solidFill>
                <a:effectLst/>
                <a:latin typeface="+mn-lt"/>
                <a:ea typeface="ＭＳ Ｐゴシック" charset="0"/>
                <a:cs typeface="ＭＳ Ｐゴシック" charset="0"/>
              </a:rPr>
              <a:t> found in cigarette smoke. Due to its many substrates, this enzyme may be involved in such varied processes as gluconeogenesis, hepatic cirrhosis, diabetes, and cancer.</a:t>
            </a:r>
            <a:endParaRPr lang="en-US" sz="1200" b="0" i="0" u="none" strike="noStrike" kern="1200" dirty="0">
              <a:solidFill>
                <a:schemeClr val="tx1"/>
              </a:solidFill>
              <a:effectLst/>
              <a:latin typeface="+mn-lt"/>
              <a:ea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17</a:t>
            </a:fld>
            <a:endParaRPr lang="en-US" altLang="en-US"/>
          </a:p>
        </p:txBody>
      </p:sp>
    </p:spTree>
    <p:extLst>
      <p:ext uri="{BB962C8B-B14F-4D97-AF65-F5344CB8AC3E}">
        <p14:creationId xmlns:p14="http://schemas.microsoft.com/office/powerpoint/2010/main" val="439854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with p-values: </a:t>
            </a:r>
          </a:p>
          <a:p>
            <a:r>
              <a:rPr lang="en-US" dirty="0"/>
              <a:t>Spearman: -0.186, p = .03</a:t>
            </a:r>
          </a:p>
          <a:p>
            <a:r>
              <a:rPr lang="en-US" dirty="0"/>
              <a:t>Pearson: -0.065, p = .03</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19</a:t>
            </a:fld>
            <a:endParaRPr lang="en-US" altLang="en-US"/>
          </a:p>
        </p:txBody>
      </p:sp>
    </p:spTree>
    <p:extLst>
      <p:ext uri="{BB962C8B-B14F-4D97-AF65-F5344CB8AC3E}">
        <p14:creationId xmlns:p14="http://schemas.microsoft.com/office/powerpoint/2010/main" val="736172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with p-values: </a:t>
            </a:r>
          </a:p>
          <a:p>
            <a:r>
              <a:rPr lang="en-US" dirty="0"/>
              <a:t>Spearman: -0.186, p = .03</a:t>
            </a:r>
          </a:p>
          <a:p>
            <a:r>
              <a:rPr lang="en-US" dirty="0"/>
              <a:t>Pearson: -0.065, p = .03</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20</a:t>
            </a:fld>
            <a:endParaRPr lang="en-US" altLang="en-US"/>
          </a:p>
        </p:txBody>
      </p:sp>
    </p:spTree>
    <p:extLst>
      <p:ext uri="{BB962C8B-B14F-4D97-AF65-F5344CB8AC3E}">
        <p14:creationId xmlns:p14="http://schemas.microsoft.com/office/powerpoint/2010/main" val="234420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a:t>
            </a:r>
            <a:r>
              <a:rPr lang="en-US" dirty="0" err="1"/>
              <a:t>merck</a:t>
            </a:r>
            <a:r>
              <a:rPr lang="en-US" dirty="0"/>
              <a:t> ppl have no informatics knowledge</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a:t>
            </a:fld>
            <a:endParaRPr lang="en-US" altLang="en-US"/>
          </a:p>
        </p:txBody>
      </p:sp>
    </p:spTree>
    <p:extLst>
      <p:ext uri="{BB962C8B-B14F-4D97-AF65-F5344CB8AC3E}">
        <p14:creationId xmlns:p14="http://schemas.microsoft.com/office/powerpoint/2010/main" val="2825059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20 genes is made up of 11 genes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22</a:t>
            </a:fld>
            <a:endParaRPr lang="en-US" altLang="en-US"/>
          </a:p>
        </p:txBody>
      </p:sp>
    </p:spTree>
    <p:extLst>
      <p:ext uri="{BB962C8B-B14F-4D97-AF65-F5344CB8AC3E}">
        <p14:creationId xmlns:p14="http://schemas.microsoft.com/office/powerpoint/2010/main" val="159531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that is where I’m at right now</a:t>
            </a:r>
          </a:p>
          <a:p>
            <a:pPr marL="171450" indent="-171450">
              <a:buFontTx/>
              <a:buChar char="-"/>
            </a:pPr>
            <a:r>
              <a:rPr lang="en-US" dirty="0"/>
              <a:t>Would love to hear about Merck’s goals for the project, whether they find any of this useful, and the direction that we'd all like to go in</a:t>
            </a:r>
          </a:p>
          <a:p>
            <a:endParaRPr lang="en-US" dirty="0"/>
          </a:p>
          <a:p>
            <a:endParaRPr lang="en-US" dirty="0"/>
          </a:p>
          <a:p>
            <a:r>
              <a:rPr lang="en-US" dirty="0"/>
              <a:t>Questions to have answers to:</a:t>
            </a:r>
          </a:p>
          <a:p>
            <a:r>
              <a:rPr lang="en-US" dirty="0"/>
              <a:t>Why pathways and not genes</a:t>
            </a:r>
          </a:p>
          <a:p>
            <a:r>
              <a:rPr lang="en-US" dirty="0"/>
              <a:t>Why sum vectors and not average vectors</a:t>
            </a:r>
          </a:p>
          <a:p>
            <a:endParaRPr lang="en-US" dirty="0"/>
          </a:p>
          <a:p>
            <a:r>
              <a:rPr lang="en-US" dirty="0"/>
              <a:t>slide for possible collab</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conclusions slide - figure and more data</a:t>
            </a:r>
          </a:p>
          <a:p>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25</a:t>
            </a:fld>
            <a:endParaRPr lang="en-US" altLang="en-US"/>
          </a:p>
        </p:txBody>
      </p:sp>
    </p:spTree>
    <p:extLst>
      <p:ext uri="{BB962C8B-B14F-4D97-AF65-F5344CB8AC3E}">
        <p14:creationId xmlns:p14="http://schemas.microsoft.com/office/powerpoint/2010/main" val="355677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NASH, or Nonalcoholic steatohepatitis, is the endpoint in the spectrum of Non-alcoholic fatty liver disease (NAFLD)</a:t>
            </a:r>
          </a:p>
          <a:p>
            <a:pPr marL="171450" indent="-171450">
              <a:buFontTx/>
              <a:buChar char="-"/>
            </a:pPr>
            <a:r>
              <a:rPr lang="en-US" dirty="0"/>
              <a:t>Fatty liver affects a quarter of the global population</a:t>
            </a:r>
          </a:p>
          <a:p>
            <a:pPr marL="171450" indent="-171450">
              <a:buFontTx/>
              <a:buChar char="-"/>
            </a:pPr>
            <a:r>
              <a:rPr lang="en-US" dirty="0"/>
              <a:t>Risk factors for fatty liver and </a:t>
            </a:r>
            <a:r>
              <a:rPr lang="en-US" dirty="0" err="1"/>
              <a:t>nash</a:t>
            </a:r>
            <a:r>
              <a:rPr lang="en-US" dirty="0"/>
              <a:t> include diabetes and obesity</a:t>
            </a:r>
          </a:p>
          <a:p>
            <a:pPr marL="171450" indent="-171450">
              <a:buFontTx/>
              <a:buChar char="-"/>
            </a:pPr>
            <a:r>
              <a:rPr lang="en-US" dirty="0"/>
              <a:t>Projected to be the most common reason for liver transplantation</a:t>
            </a:r>
          </a:p>
          <a:p>
            <a:pPr marL="171450" indent="-171450">
              <a:buFontTx/>
              <a:buChar char="-"/>
            </a:pPr>
            <a:r>
              <a:rPr lang="en-US" dirty="0"/>
              <a:t>Currently no approved pharmacotherapy</a:t>
            </a:r>
          </a:p>
          <a:p>
            <a:pPr marL="171450" indent="-171450">
              <a:buFontTx/>
              <a:buChar char="-"/>
            </a:pPr>
            <a:r>
              <a:rPr lang="en-US" dirty="0"/>
              <a:t>Disease progression, especially from benign fat accumulation in the liver to the fibrosis, cell ballooning, and inflammation associated with NASH, is complex and involves many different cell types and pathways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3</a:t>
            </a:fld>
            <a:endParaRPr lang="en-US" altLang="en-US"/>
          </a:p>
        </p:txBody>
      </p:sp>
    </p:spTree>
    <p:extLst>
      <p:ext uri="{BB962C8B-B14F-4D97-AF65-F5344CB8AC3E}">
        <p14:creationId xmlns:p14="http://schemas.microsoft.com/office/powerpoint/2010/main" val="15200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we have done has fallen into two stages:</a:t>
            </a:r>
          </a:p>
          <a:p>
            <a:endParaRPr lang="en-US" dirty="0"/>
          </a:p>
          <a:p>
            <a:pPr marL="171450" indent="-171450">
              <a:buFont typeface="Arial" panose="020B0604020202020204" pitchFamily="34" charset="0"/>
              <a:buChar char="•"/>
            </a:pPr>
            <a:r>
              <a:rPr lang="en-US" dirty="0"/>
              <a:t>First, we used network methods to identify gene subnetworks that are involved in NASH pathogenesis</a:t>
            </a:r>
          </a:p>
          <a:p>
            <a:pPr marL="171450" indent="-171450">
              <a:buFont typeface="Arial" panose="020B0604020202020204" pitchFamily="34" charset="0"/>
              <a:buChar char="•"/>
            </a:pPr>
            <a:r>
              <a:rPr lang="en-US" dirty="0"/>
              <a:t>We did this by using functional annotations for genes from different data sources, then using network methods to represent associations between gene subnetworks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second part of what I’ve worked on has centered around gene expression data and setting up a prediction task to classify disease stage based on individual gene expression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TODO: explain both more clearly</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4</a:t>
            </a:fld>
            <a:endParaRPr lang="en-US" altLang="en-US"/>
          </a:p>
        </p:txBody>
      </p:sp>
    </p:spTree>
    <p:extLst>
      <p:ext uri="{BB962C8B-B14F-4D97-AF65-F5344CB8AC3E}">
        <p14:creationId xmlns:p14="http://schemas.microsoft.com/office/powerpoint/2010/main" val="315328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t">
              <a:buFontTx/>
              <a:buChar char="-"/>
            </a:pPr>
            <a:r>
              <a:rPr lang="en-US" dirty="0"/>
              <a:t>We got our functional module annotations from a couple of different data sources. These modules are essentially just sets of genes that have a specific function or are related to a pathway.</a:t>
            </a:r>
          </a:p>
          <a:p>
            <a:pPr marL="171450" indent="-171450" rtl="0" fontAlgn="t">
              <a:buFontTx/>
              <a:buChar char="-"/>
            </a:pPr>
            <a:r>
              <a:rPr lang="en-US" dirty="0"/>
              <a:t>We got 47 immune response modules from a paper that learned groupings of proteins enriched in immune cells from proteomics data from </a:t>
            </a:r>
            <a:r>
              <a:rPr lang="en-US" dirty="0" err="1"/>
              <a:t>ImmProt</a:t>
            </a:r>
            <a:endParaRPr lang="en-US" dirty="0"/>
          </a:p>
          <a:p>
            <a:pPr marL="171450" indent="-171450" rtl="0" fontAlgn="t">
              <a:buFontTx/>
              <a:buChar char="-"/>
            </a:pPr>
            <a:r>
              <a:rPr lang="en-US" dirty="0"/>
              <a:t>50 modules came from the Molecular Signatures Database hallmark gene set collection, which is mainly comprised of signaling pathways and other classic pathways</a:t>
            </a:r>
          </a:p>
          <a:p>
            <a:pPr marL="171450" indent="-171450" rtl="0" fontAlgn="t">
              <a:buFontTx/>
              <a:buChar char="-"/>
            </a:pPr>
            <a:r>
              <a:rPr lang="en-US" dirty="0"/>
              <a:t>137 modules came from the Human Metabolic Reaction Database called human GEM. These were labeled as metabolic subsystems</a:t>
            </a:r>
          </a:p>
          <a:p>
            <a:pPr marL="171450" indent="-171450" rtl="0" fontAlgn="t">
              <a:buFontTx/>
              <a:buChar char="-"/>
            </a:pPr>
            <a:r>
              <a:rPr lang="en-US" dirty="0"/>
              <a:t>We also included 13 sets of drug targets of drugs that are currently being investigated to treat NASH. Gene targets were taken from </a:t>
            </a:r>
            <a:r>
              <a:rPr lang="en-US" dirty="0" err="1"/>
              <a:t>drugBank</a:t>
            </a:r>
            <a:endParaRPr lang="en-US" dirty="0"/>
          </a:p>
          <a:p>
            <a:pPr marL="171450" indent="-171450" rtl="0" fontAlgn="t">
              <a:buFontTx/>
              <a:buChar char="-"/>
            </a:pPr>
            <a:r>
              <a:rPr lang="en-US" dirty="0"/>
              <a:t>Finally, our set of NASH disease genes came from a curated list on </a:t>
            </a:r>
            <a:r>
              <a:rPr lang="en-US" dirty="0" err="1"/>
              <a:t>DisGeNET</a:t>
            </a:r>
            <a:r>
              <a:rPr lang="en-US" dirty="0"/>
              <a:t>, which included associations from a number of sources</a:t>
            </a:r>
          </a:p>
          <a:p>
            <a:pPr marL="171450" indent="-171450" rtl="0" fontAlgn="t">
              <a:buFontTx/>
              <a:buChar char="-"/>
            </a:pPr>
            <a:r>
              <a:rPr lang="en-US" dirty="0"/>
              <a:t>Our NASH gene set had 70 genes</a:t>
            </a:r>
          </a:p>
          <a:p>
            <a:pPr marL="171450" indent="-171450" rtl="0" fontAlgn="t">
              <a:buFontTx/>
              <a:buChar char="-"/>
            </a:pPr>
            <a:r>
              <a:rPr lang="en-US" dirty="0"/>
              <a:t>I chose the curated dataset because of the higher confidence in associations of these genes with NASH</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5</a:t>
            </a:fld>
            <a:endParaRPr lang="en-US" altLang="en-US"/>
          </a:p>
        </p:txBody>
      </p:sp>
    </p:spTree>
    <p:extLst>
      <p:ext uri="{BB962C8B-B14F-4D97-AF65-F5344CB8AC3E}">
        <p14:creationId xmlns:p14="http://schemas.microsoft.com/office/powerpoint/2010/main" val="1362097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Tx/>
              <a:buChar char="-"/>
            </a:pPr>
            <a:endParaRPr lang="en-US" dirty="0"/>
          </a:p>
          <a:p>
            <a:pPr marL="171450" indent="-171450">
              <a:buFontTx/>
              <a:buChar char="-"/>
            </a:pPr>
            <a:endParaRPr lang="en-US" dirty="0"/>
          </a:p>
          <a:p>
            <a:pPr marL="171450" indent="-171450">
              <a:buFontTx/>
              <a:buChar char="-"/>
            </a:pPr>
            <a:r>
              <a:rPr lang="en-US" dirty="0"/>
              <a:t>We started with a PPI (protein protein interaction network) from STRING, which represents proteins as nodes (labeled with gene name, so I’m going to refer to them as genes) and predicted associations between proteins as edges</a:t>
            </a:r>
          </a:p>
          <a:p>
            <a:pPr marL="171450" indent="-171450">
              <a:buFontTx/>
              <a:buChar char="-"/>
            </a:pPr>
            <a:r>
              <a:rPr lang="en-US" dirty="0"/>
              <a:t>We used a method called node2vec to learn lower dimensional representations of nodes in a graph using random walks</a:t>
            </a:r>
          </a:p>
          <a:p>
            <a:pPr marL="171450" indent="-171450">
              <a:buFontTx/>
              <a:buChar char="-"/>
            </a:pPr>
            <a:r>
              <a:rPr lang="en-US" dirty="0"/>
              <a:t>Previous work that </a:t>
            </a:r>
            <a:r>
              <a:rPr lang="en-US" dirty="0" err="1"/>
              <a:t>Tianyun</a:t>
            </a:r>
            <a:r>
              <a:rPr lang="en-US" dirty="0"/>
              <a:t> had done showed that it is difficult to do analysis of associations between groups of genes directly on the network because it is so well connected – doing shortest paths will inevitably just give you the entire network</a:t>
            </a:r>
          </a:p>
          <a:p>
            <a:pPr marL="171450" indent="-171450">
              <a:buFontTx/>
              <a:buChar char="-"/>
            </a:pPr>
            <a:r>
              <a:rPr lang="en-US" dirty="0"/>
              <a:t>These lower dimensional representations, which are called embeddings, are learned such that nodes that are similar in the graph are also similar in the embedding space</a:t>
            </a:r>
          </a:p>
          <a:p>
            <a:pPr marL="171450" indent="-171450">
              <a:buFontTx/>
              <a:buChar char="-"/>
            </a:pPr>
            <a:r>
              <a:rPr lang="en-US" dirty="0"/>
              <a:t>These embeddings require less computational power to analyze and have shown to have more predictive power than using the graph itself</a:t>
            </a:r>
          </a:p>
          <a:p>
            <a:pPr marL="171450" indent="-171450">
              <a:buFontTx/>
              <a:buChar char="-"/>
            </a:pPr>
            <a:r>
              <a:rPr lang="en-US" dirty="0"/>
              <a:t>This diagram here is a simplified representation of what we did – in the middle here, each row represents a gene embedding, of which we had 14,704 </a:t>
            </a:r>
          </a:p>
          <a:p>
            <a:pPr marL="171450" indent="-171450">
              <a:buFontTx/>
              <a:buChar char="-"/>
            </a:pPr>
            <a:r>
              <a:rPr lang="en-US" dirty="0"/>
              <a:t>After learning these gene embeddings, we annotated each gene with its membership in different functional modules.</a:t>
            </a:r>
          </a:p>
          <a:p>
            <a:pPr marL="171450" indent="-171450">
              <a:buFontTx/>
              <a:buChar char="-"/>
            </a:pPr>
            <a:r>
              <a:rPr lang="en-US" dirty="0"/>
              <a:t>When I say annotate, I mean that each gene is simply labeled with the functional group it belongs to. The coloring of these rows represents a different functional annotation</a:t>
            </a:r>
          </a:p>
          <a:p>
            <a:pPr marL="171450" indent="-171450">
              <a:buFontTx/>
              <a:buChar char="-"/>
            </a:pPr>
            <a:r>
              <a:rPr lang="en-US" dirty="0"/>
              <a:t> Genes that are involved in many different pathways will thus have multiple pathway annotations.</a:t>
            </a:r>
          </a:p>
          <a:p>
            <a:pPr marL="171450" indent="-171450">
              <a:buFontTx/>
              <a:buChar char="-"/>
            </a:pPr>
            <a:r>
              <a:rPr lang="en-US" dirty="0"/>
              <a:t>I then created module vectors by summing the embedding vectors of genes in each functional module, which led to 248 module vectors</a:t>
            </a:r>
          </a:p>
          <a:p>
            <a:pPr marL="171450" indent="-171450">
              <a:buFontTx/>
              <a:buChar char="-"/>
            </a:pPr>
            <a:r>
              <a:rPr lang="en-US" dirty="0"/>
              <a:t> I used these summed vectors to represent each module in subsequent analysis.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6</a:t>
            </a:fld>
            <a:endParaRPr lang="en-US" altLang="en-US"/>
          </a:p>
        </p:txBody>
      </p:sp>
    </p:spTree>
    <p:extLst>
      <p:ext uri="{BB962C8B-B14F-4D97-AF65-F5344CB8AC3E}">
        <p14:creationId xmlns:p14="http://schemas.microsoft.com/office/powerpoint/2010/main" val="3750095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evaluate the association between different functional modules of genes and NASH (as well as with each other), we calculated the cosine similarities of module vectors across all pairs of modules</a:t>
            </a:r>
          </a:p>
          <a:p>
            <a:pPr marL="171450" indent="-171450">
              <a:buFontTx/>
              <a:buChar char="-"/>
            </a:pPr>
            <a:r>
              <a:rPr lang="en-US" dirty="0"/>
              <a:t>Two modules that have a high similarity would hopefully be functionally or biologically related</a:t>
            </a:r>
          </a:p>
          <a:p>
            <a:pPr marL="171450" indent="-171450">
              <a:buFontTx/>
              <a:buChar char="-"/>
            </a:pPr>
            <a:r>
              <a:rPr lang="en-US" dirty="0"/>
              <a:t>I generated p-values for each module-module cosine similarity by bootstrapping (creating random distributions of module vectors and calculating the probability of a random vector cosine similarity being higher than the actual)</a:t>
            </a:r>
          </a:p>
          <a:p>
            <a:pPr marL="171450" indent="-171450">
              <a:buFontTx/>
              <a:buChar char="-"/>
            </a:pPr>
            <a:r>
              <a:rPr lang="en-US" dirty="0"/>
              <a:t>I filtered the module-module similarities based on their p-value (to assess significance) using a Bonferroni corrected cutoff</a:t>
            </a:r>
          </a:p>
          <a:p>
            <a:pPr marL="171450" indent="-171450">
              <a:buFontTx/>
              <a:buChar char="-"/>
            </a:pPr>
            <a:r>
              <a:rPr lang="en-US" dirty="0"/>
              <a:t>This heat map shows the similarities between all modules – I did this calculation between all the modules to verify that there is some signal – some modules are similar and some are not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7</a:t>
            </a:fld>
            <a:endParaRPr lang="en-US" altLang="en-US"/>
          </a:p>
        </p:txBody>
      </p:sp>
    </p:spTree>
    <p:extLst>
      <p:ext uri="{BB962C8B-B14F-4D97-AF65-F5344CB8AC3E}">
        <p14:creationId xmlns:p14="http://schemas.microsoft.com/office/powerpoint/2010/main" val="376851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71450" indent="-171450">
              <a:buFontTx/>
              <a:buChar char="-"/>
            </a:pPr>
            <a:endParaRPr lang="en-US" dirty="0"/>
          </a:p>
          <a:p>
            <a:pPr marL="171450" indent="-171450">
              <a:buFontTx/>
              <a:buChar char="-"/>
            </a:pPr>
            <a:r>
              <a:rPr lang="en-US" dirty="0"/>
              <a:t>I found modules similarities to the NASH gene set with with p-values that met our cutoff</a:t>
            </a:r>
          </a:p>
          <a:p>
            <a:pPr marL="171450" indent="-171450">
              <a:buFontTx/>
              <a:buChar char="-"/>
            </a:pPr>
            <a:r>
              <a:rPr lang="en-US" dirty="0"/>
              <a:t>The 31 modules are ranked here according to their cosine similarity to the NASH module</a:t>
            </a:r>
          </a:p>
          <a:p>
            <a:pPr marL="171450" indent="-171450">
              <a:buFontTx/>
              <a:buChar char="-"/>
            </a:pPr>
            <a:r>
              <a:rPr lang="en-US" dirty="0"/>
              <a:t>These modules all fall into a few different categories </a:t>
            </a:r>
          </a:p>
          <a:p>
            <a:pPr marL="171450" indent="-171450">
              <a:buFontTx/>
              <a:buChar char="-"/>
            </a:pPr>
            <a:r>
              <a:rPr lang="en-US" dirty="0"/>
              <a:t>Many are involved in immune system activation</a:t>
            </a:r>
          </a:p>
          <a:p>
            <a:pPr marL="171450" indent="-171450">
              <a:buFontTx/>
              <a:buChar char="-"/>
            </a:pPr>
            <a:r>
              <a:rPr lang="en-US" dirty="0"/>
              <a:t>K-Ras, TNF alpha, IL6 Jak Stat3, and Pi3K </a:t>
            </a:r>
            <a:r>
              <a:rPr lang="en-US" dirty="0" err="1"/>
              <a:t>akt</a:t>
            </a:r>
            <a:r>
              <a:rPr lang="en-US" dirty="0"/>
              <a:t> </a:t>
            </a:r>
            <a:r>
              <a:rPr lang="en-US" dirty="0" err="1"/>
              <a:t>Mtor</a:t>
            </a:r>
            <a:r>
              <a:rPr lang="en-US" dirty="0"/>
              <a:t> – are all upstream activators of immune response</a:t>
            </a:r>
          </a:p>
          <a:p>
            <a:pPr marL="628650" lvl="1" indent="-171450">
              <a:buFontTx/>
              <a:buChar char="-"/>
            </a:pPr>
            <a:r>
              <a:rPr lang="en-US" dirty="0"/>
              <a:t>TNF and IL6 are cytokines</a:t>
            </a:r>
          </a:p>
          <a:p>
            <a:pPr marL="628650" lvl="1" indent="-171450">
              <a:buFontTx/>
              <a:buChar char="-"/>
            </a:pPr>
            <a:r>
              <a:rPr lang="en-US" dirty="0"/>
              <a:t>Also all implicated in cell proliferation and apoptosis regulation – cancer related pathways</a:t>
            </a:r>
          </a:p>
          <a:p>
            <a:pPr marL="171450" lvl="0" indent="-171450">
              <a:buFontTx/>
              <a:buChar char="-"/>
            </a:pPr>
            <a:r>
              <a:rPr lang="en-US" dirty="0"/>
              <a:t>A few of these are involved in eicosanoid signaling, which is primarily part of the pro-inflammatory component of the innate immune response</a:t>
            </a:r>
          </a:p>
          <a:p>
            <a:pPr marL="628650" lvl="1" indent="-171450">
              <a:buFontTx/>
              <a:buChar char="-"/>
            </a:pPr>
            <a:r>
              <a:rPr lang="en-US" dirty="0" err="1"/>
              <a:t>Lineoleic</a:t>
            </a:r>
            <a:r>
              <a:rPr lang="en-US" dirty="0"/>
              <a:t> acid is a major polyunsaturated fatty acid in the western diet and is a precursor to arachidonic acid</a:t>
            </a:r>
          </a:p>
          <a:p>
            <a:pPr marL="628650" lvl="1" indent="-171450">
              <a:buFontTx/>
              <a:buChar char="-"/>
            </a:pPr>
            <a:r>
              <a:rPr lang="en-US" dirty="0"/>
              <a:t>Arachidonic acid is a precursor to prostaglandins, which are a subset of eicosanoid molecules that carry out the pro-inflammatory signaling</a:t>
            </a:r>
          </a:p>
          <a:p>
            <a:pPr marL="171450" lvl="0" indent="-171450">
              <a:buFontTx/>
              <a:buChar char="-"/>
            </a:pPr>
            <a:r>
              <a:rPr lang="en-US" dirty="0"/>
              <a:t>A lot of these are fatty acid related and a few of these are involved in oxidative stress - is interesting because NASH is marked by dysfunctional homeostasis of fatty acid oxidation which leads to oxidative stress</a:t>
            </a:r>
          </a:p>
          <a:p>
            <a:pPr marL="171450" lvl="0" indent="-171450">
              <a:buFontTx/>
              <a:buChar char="-"/>
            </a:pPr>
            <a:r>
              <a:rPr lang="en-US" dirty="0"/>
              <a:t>8/13 drugs were significantly similar – </a:t>
            </a:r>
            <a:r>
              <a:rPr lang="en-US" dirty="0" err="1"/>
              <a:t>obeticholic</a:t>
            </a:r>
            <a:r>
              <a:rPr lang="en-US" dirty="0"/>
              <a:t> acid is the drug that made it furthest along in the process of being approved but was recently rejected this summer</a:t>
            </a:r>
          </a:p>
          <a:p>
            <a:pPr marL="171450" lvl="0" indent="-171450">
              <a:buFontTx/>
              <a:buChar char="-"/>
            </a:pPr>
            <a:r>
              <a:rPr lang="en-US" dirty="0"/>
              <a:t>This is actually pretty cool! This is probably not a comprehensive representation of what is going on in NASH on a macro scale, but seems like we are able to capture relationships between the disease and different pathways with this</a:t>
            </a:r>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8</a:t>
            </a:fld>
            <a:endParaRPr lang="en-US" altLang="en-US"/>
          </a:p>
        </p:txBody>
      </p:sp>
    </p:spTree>
    <p:extLst>
      <p:ext uri="{BB962C8B-B14F-4D97-AF65-F5344CB8AC3E}">
        <p14:creationId xmlns:p14="http://schemas.microsoft.com/office/powerpoint/2010/main" val="605238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dirty="0"/>
              <a:t>This brings me to the second part of what I’ve been working on , which is integrating gene expression data</a:t>
            </a:r>
          </a:p>
          <a:p>
            <a:pPr marL="171450" indent="-171450">
              <a:buFontTx/>
              <a:buChar char="-"/>
            </a:pPr>
            <a:r>
              <a:rPr lang="en-US" dirty="0"/>
              <a:t>We decided to look into including gene expression data because of the disease stage specific information (labels of control, </a:t>
            </a:r>
            <a:r>
              <a:rPr lang="en-US" dirty="0" err="1"/>
              <a:t>nash</a:t>
            </a:r>
            <a:r>
              <a:rPr lang="en-US" dirty="0"/>
              <a:t>, </a:t>
            </a:r>
            <a:r>
              <a:rPr lang="en-US" dirty="0" err="1"/>
              <a:t>nafld</a:t>
            </a:r>
            <a:r>
              <a:rPr lang="en-US" dirty="0"/>
              <a:t>) that are available within the data</a:t>
            </a:r>
          </a:p>
          <a:p>
            <a:pPr marL="171450" indent="-171450">
              <a:buFontTx/>
              <a:buChar char="-"/>
            </a:pPr>
            <a:r>
              <a:rPr lang="en-US" dirty="0"/>
              <a:t>Our set of NASH genes is exactly the same as the set of NAFLD genes in </a:t>
            </a:r>
            <a:r>
              <a:rPr lang="en-US" dirty="0" err="1"/>
              <a:t>DisGeNET</a:t>
            </a:r>
            <a:r>
              <a:rPr lang="en-US" dirty="0"/>
              <a:t> curated list, which means that the associations we found are not necessarily specific to </a:t>
            </a:r>
            <a:r>
              <a:rPr lang="en-US" dirty="0" err="1"/>
              <a:t>nash</a:t>
            </a:r>
            <a:endParaRPr lang="en-US" dirty="0"/>
          </a:p>
          <a:p>
            <a:pPr marL="171450" indent="-171450">
              <a:buFontTx/>
              <a:buChar char="-"/>
            </a:pPr>
            <a:r>
              <a:rPr lang="en-US" dirty="0"/>
              <a:t>Getting into data that is disease stage specific could provide an avenue for higher resolution predictions/finding pathways specific to the immune part of NASH and the transition from fat accumulation to immune activation</a:t>
            </a:r>
          </a:p>
          <a:p>
            <a:pPr marL="171450" indent="-171450">
              <a:buFontTx/>
              <a:buChar char="-"/>
            </a:pPr>
            <a:r>
              <a:rPr lang="en-US" dirty="0"/>
              <a:t>Also, working with the PPI allows us to look at associations of genes, but doesn’t tell us anything about the activity of genes – gene expression data can give us more information about the actual activity of those groups of genes</a:t>
            </a:r>
          </a:p>
          <a:p>
            <a:pPr marL="171450" indent="-171450">
              <a:buFontTx/>
              <a:buChar char="-"/>
            </a:pPr>
            <a:r>
              <a:rPr lang="en-US" dirty="0"/>
              <a:t>Based on my understanding of the literature, predicting disease stage within itself is not necessarily useful since the disease is a spectrum, but the pathways that are important to distinguishing mild from severe cases are. However, correct me if I’m wrong!</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841370D-7A7E-B745-89B9-EAB034BEEA4B}" type="slidenum">
              <a:rPr lang="en-US" altLang="en-US" smtClean="0"/>
              <a:pPr/>
              <a:t>9</a:t>
            </a:fld>
            <a:endParaRPr lang="en-US" altLang="en-US"/>
          </a:p>
        </p:txBody>
      </p:sp>
    </p:spTree>
    <p:extLst>
      <p:ext uri="{BB962C8B-B14F-4D97-AF65-F5344CB8AC3E}">
        <p14:creationId xmlns:p14="http://schemas.microsoft.com/office/powerpoint/2010/main" val="953244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A8067D-18E9-064E-BB1E-A8E51985FBA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937D280F-1D65-224F-8D7E-03A6A1B312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792517"/>
            <a:ext cx="8229600" cy="618473"/>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0990"/>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545043320"/>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ED28B-C298-8641-965D-F90FDBA6F0BA}"/>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12FFDE90-9DD8-D744-8545-A89DCD9A1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08815517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dirty="0"/>
              <a:t>Click to edit Master title style</a:t>
            </a:r>
          </a:p>
        </p:txBody>
      </p:sp>
      <p:sp>
        <p:nvSpPr>
          <p:cNvPr id="7" name="Content Placeholder 6"/>
          <p:cNvSpPr>
            <a:spLocks noGrp="1"/>
          </p:cNvSpPr>
          <p:nvPr>
            <p:ph sz="quarter" idx="10"/>
          </p:nvPr>
        </p:nvSpPr>
        <p:spPr>
          <a:xfrm>
            <a:off x="955677" y="908685"/>
            <a:ext cx="7700963"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55925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C237B80B-2AE0-9B49-9762-D78E9492D9CB}"/>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FBF883C4-49C6-C048-85E2-96310EA34516}"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4876800" y="908685"/>
            <a:ext cx="3779838"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438713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442843"/>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4876800" y="2837497"/>
            <a:ext cx="3779838" cy="183023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3485416"/>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955677" y="2840613"/>
            <a:ext cx="3781425"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4876800" y="908686"/>
            <a:ext cx="3779838" cy="182308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4876800" y="2840613"/>
            <a:ext cx="3779838" cy="1827114"/>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865358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4837AB-2B74-A148-8E17-3644F5D23090}"/>
              </a:ext>
            </a:extLst>
          </p:cNvPr>
          <p:cNvSpPr>
            <a:spLocks noChangeArrowheads="1"/>
          </p:cNvSpPr>
          <p:nvPr/>
        </p:nvSpPr>
        <p:spPr bwMode="auto">
          <a:xfrm>
            <a:off x="0" y="4806950"/>
            <a:ext cx="9155113" cy="342900"/>
          </a:xfrm>
          <a:prstGeom prst="rect">
            <a:avLst/>
          </a:prstGeom>
          <a:solidFill>
            <a:srgbClr val="8C1515"/>
          </a:solidFill>
          <a:ln w="9525">
            <a:solidFill>
              <a:srgbClr val="8C1515"/>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6" name="Picture 14" title="Stanford University">
            <a:extLst>
              <a:ext uri="{FF2B5EF4-FFF2-40B4-BE49-F238E27FC236}">
                <a16:creationId xmlns:a16="http://schemas.microsoft.com/office/drawing/2014/main" id="{E0CD2312-AF91-CC4C-8FDC-60ADD8085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1603377" y="1538765"/>
            <a:ext cx="2954337" cy="92583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1603377" y="2571750"/>
            <a:ext cx="2954337" cy="932975"/>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4665662" y="1535112"/>
            <a:ext cx="1951038" cy="1951038"/>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Click icon to add picture</a:t>
            </a:r>
            <a:endParaRPr lang="en-US" noProof="0" dirty="0"/>
          </a:p>
        </p:txBody>
      </p:sp>
    </p:spTree>
    <p:extLst>
      <p:ext uri="{BB962C8B-B14F-4D97-AF65-F5344CB8AC3E}">
        <p14:creationId xmlns:p14="http://schemas.microsoft.com/office/powerpoint/2010/main" val="87710752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56629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955677" y="908685"/>
            <a:ext cx="7700963" cy="3759042"/>
          </a:xfrm>
        </p:spPr>
        <p:txBody>
          <a:bodyPr/>
          <a:lstStyle>
            <a:lvl2pPr marL="0" indent="0">
              <a:buFont typeface="Arial"/>
              <a:buNone/>
              <a:defRPr baseline="0"/>
            </a:lvl2pPr>
            <a:lvl3pPr marL="344488" indent="0">
              <a:buNone/>
              <a:defRPr/>
            </a:lvl3pPr>
            <a:lvl4pPr marL="687387" indent="0">
              <a:buNone/>
              <a:defRPr/>
            </a:lvl4pPr>
            <a:lvl5pPr marL="1031875" indent="0">
              <a:buNone/>
              <a:defRPr/>
            </a:lvl5pPr>
          </a:lstStyle>
          <a:p>
            <a:pPr lvl="0"/>
            <a:r>
              <a:rPr lang="en-US"/>
              <a:t>Click to edit Master text styles</a:t>
            </a:r>
          </a:p>
        </p:txBody>
      </p:sp>
    </p:spTree>
    <p:extLst>
      <p:ext uri="{BB962C8B-B14F-4D97-AF65-F5344CB8AC3E}">
        <p14:creationId xmlns:p14="http://schemas.microsoft.com/office/powerpoint/2010/main" val="38320033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a:extLst>
              <a:ext uri="{FF2B5EF4-FFF2-40B4-BE49-F238E27FC236}">
                <a16:creationId xmlns:a16="http://schemas.microsoft.com/office/drawing/2014/main" id="{DA3E8A58-6376-A243-9FFD-C19C58154009}"/>
              </a:ext>
            </a:extLst>
          </p:cNvPr>
          <p:cNvSpPr txBox="1">
            <a:spLocks/>
          </p:cNvSpPr>
          <p:nvPr/>
        </p:nvSpPr>
        <p:spPr>
          <a:xfrm>
            <a:off x="60325" y="7938"/>
            <a:ext cx="457200" cy="457200"/>
          </a:xfrm>
          <a:prstGeom prst="rect">
            <a:avLst/>
          </a:prstGeom>
        </p:spPr>
        <p:txBody>
          <a:bodyPr wrap="none" lIns="45720" tIns="0" rIns="45720" bIns="0" anchor="ctr" anchorCtr="1"/>
          <a:lstStyle>
            <a:lvl1pPr eaLnBrk="0" hangingPunct="0">
              <a:defRPr sz="2400">
                <a:solidFill>
                  <a:schemeClr val="tx1"/>
                </a:solidFill>
                <a:latin typeface="Source Sans Pro"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Source Sans Pro"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Source Sans Pro"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Source Sans Pro"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Source Sans Pro"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Source Sans Pro" panose="020F0502020204030204" pitchFamily="34" charset="0"/>
                <a:ea typeface="ＭＳ Ｐゴシック" panose="020B0600070205080204" pitchFamily="34" charset="-128"/>
              </a:defRPr>
            </a:lvl9pPr>
          </a:lstStyle>
          <a:p>
            <a:pPr algn="ctr" eaLnBrk="1" hangingPunct="1"/>
            <a:fld id="{860BCE2A-FA78-2948-8B58-C96E03ACF5EA}" type="slidenum">
              <a:rPr lang="en-US" altLang="en-US" sz="1000">
                <a:solidFill>
                  <a:srgbClr val="7F7F7F"/>
                </a:solidFill>
                <a:latin typeface="Arial" panose="020B0604020202020204" pitchFamily="34" charset="0"/>
              </a:rPr>
              <a:pPr algn="ctr" eaLnBrk="1" hangingPunct="1"/>
              <a:t>‹#›</a:t>
            </a:fld>
            <a:endParaRPr lang="en-US" altLang="en-US" sz="1000">
              <a:solidFill>
                <a:srgbClr val="7F7F7F"/>
              </a:solidFill>
              <a:latin typeface="Arial" panose="020B0604020202020204" pitchFamily="34" charset="0"/>
            </a:endParaRPr>
          </a:p>
        </p:txBody>
      </p:sp>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4876800" y="908685"/>
            <a:ext cx="3779838"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6780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948777" y="908685"/>
            <a:ext cx="7707862"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949327" y="2841313"/>
            <a:ext cx="7707313" cy="1816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560060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949327" y="908685"/>
            <a:ext cx="3787775" cy="37590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4876800" y="2837497"/>
            <a:ext cx="3779838" cy="1830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88120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948776" y="359541"/>
            <a:ext cx="7707862" cy="488024"/>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949327" y="908686"/>
            <a:ext cx="3787775"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955677" y="2840613"/>
            <a:ext cx="3781425"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4876800" y="908686"/>
            <a:ext cx="3779838" cy="1823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4876800" y="2840613"/>
            <a:ext cx="3779838" cy="1827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6216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a:extLst>
              <a:ext uri="{FF2B5EF4-FFF2-40B4-BE49-F238E27FC236}">
                <a16:creationId xmlns:a16="http://schemas.microsoft.com/office/drawing/2014/main" id="{9C9A1046-3C3B-A248-A116-02A7F07C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4811713"/>
            <a:ext cx="2046288"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A7AE0B38-3FF7-0A4C-A002-EEC00460800B}"/>
              </a:ext>
            </a:extLst>
          </p:cNvPr>
          <p:cNvSpPr>
            <a:spLocks noChangeArrowheads="1"/>
          </p:cNvSpPr>
          <p:nvPr/>
        </p:nvSpPr>
        <p:spPr bwMode="auto">
          <a:xfrm>
            <a:off x="0" y="4806950"/>
            <a:ext cx="9155113" cy="342900"/>
          </a:xfrm>
          <a:prstGeom prst="rect">
            <a:avLst/>
          </a:prstGeom>
          <a:solidFill>
            <a:schemeClr val="bg2"/>
          </a:solidFill>
          <a:ln w="9525">
            <a:solidFill>
              <a:schemeClr val="accent1"/>
            </a:solidFill>
            <a:miter lim="800000"/>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endParaRPr lang="en-US" dirty="0">
              <a:solidFill>
                <a:schemeClr val="lt1"/>
              </a:solidFill>
              <a:latin typeface="Arial"/>
              <a:ea typeface="+mn-ea"/>
            </a:endParaRPr>
          </a:p>
        </p:txBody>
      </p:sp>
      <p:pic>
        <p:nvPicPr>
          <p:cNvPr id="7" name="Picture 14" title="Stanford University">
            <a:extLst>
              <a:ext uri="{FF2B5EF4-FFF2-40B4-BE49-F238E27FC236}">
                <a16:creationId xmlns:a16="http://schemas.microsoft.com/office/drawing/2014/main" id="{DEDA3DE2-E137-9F46-A8DE-B6338346E0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6450" y="4883150"/>
            <a:ext cx="1546225" cy="188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457200" y="1800555"/>
            <a:ext cx="8229600" cy="618473"/>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12" name="Text Placeholder 33"/>
          <p:cNvSpPr>
            <a:spLocks noGrp="1"/>
          </p:cNvSpPr>
          <p:nvPr>
            <p:ph type="body" sz="quarter" idx="18"/>
          </p:nvPr>
        </p:nvSpPr>
        <p:spPr>
          <a:xfrm>
            <a:off x="1603375" y="3599022"/>
            <a:ext cx="6059488" cy="20574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457200" y="2419028"/>
            <a:ext cx="8229600" cy="461897"/>
          </a:xfrm>
          <a:prstGeom prst="rect">
            <a:avLst/>
          </a:prstGeom>
        </p:spPr>
        <p:txBody>
          <a:bodyPr>
            <a:noAutofit/>
          </a:bodyPr>
          <a:lstStyle>
            <a:lvl1pPr marL="0" indent="0" algn="ctr">
              <a:buNone/>
              <a:defRPr sz="21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9146792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
            <a:extLst>
              <a:ext uri="{FF2B5EF4-FFF2-40B4-BE49-F238E27FC236}">
                <a16:creationId xmlns:a16="http://schemas.microsoft.com/office/drawing/2014/main" id="{ECE7A084-CB7D-2440-AF25-D1E6B667594F}"/>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ABF56827-0C21-7149-A9EC-2E63824C088C}"/>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a:extLst>
              <a:ext uri="{FF2B5EF4-FFF2-40B4-BE49-F238E27FC236}">
                <a16:creationId xmlns:a16="http://schemas.microsoft.com/office/drawing/2014/main" id="{08A26468-1FA8-7E45-A5A7-5972D2A49A9F}"/>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5B97EC33-0B28-3A4D-B494-8ED180F23570}" type="slidenum">
              <a:rPr lang="en-US" altLang="en-US"/>
              <a:pPr/>
              <a:t>‹#›</a:t>
            </a:fld>
            <a:endParaRPr lang="en-US" altLang="en-US"/>
          </a:p>
        </p:txBody>
      </p:sp>
      <p:sp>
        <p:nvSpPr>
          <p:cNvPr id="10" name="Rectangle 9">
            <a:extLst>
              <a:ext uri="{FF2B5EF4-FFF2-40B4-BE49-F238E27FC236}">
                <a16:creationId xmlns:a16="http://schemas.microsoft.com/office/drawing/2014/main" id="{AA3BE3CD-2614-B140-9848-BA6422550363}"/>
              </a:ext>
            </a:extLst>
          </p:cNvPr>
          <p:cNvSpPr/>
          <p:nvPr/>
        </p:nvSpPr>
        <p:spPr>
          <a:xfrm>
            <a:off x="0" y="0"/>
            <a:ext cx="457200" cy="5149850"/>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pic>
        <p:nvPicPr>
          <p:cNvPr id="1030" name="Picture 10" title="Stanford University">
            <a:extLst>
              <a:ext uri="{FF2B5EF4-FFF2-40B4-BE49-F238E27FC236}">
                <a16:creationId xmlns:a16="http://schemas.microsoft.com/office/drawing/2014/main" id="{E7D04C39-0F95-8B4D-B9EE-CC1F12918B3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87" r:id="rId4"/>
    <p:sldLayoutId id="2147484088" r:id="rId5"/>
    <p:sldLayoutId id="2147484089" r:id="rId6"/>
    <p:sldLayoutId id="2147484090" r:id="rId7"/>
    <p:sldLayoutId id="2147484091" r:id="rId8"/>
  </p:sldLayoutIdLst>
  <p:transition spd="slow">
    <p:fade/>
  </p:transition>
  <p:hf hdr="0" ft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pitchFamily="2" charset="2"/>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2">
            <a:extLst>
              <a:ext uri="{FF2B5EF4-FFF2-40B4-BE49-F238E27FC236}">
                <a16:creationId xmlns:a16="http://schemas.microsoft.com/office/drawing/2014/main" id="{C6D3481B-9DAC-C740-8B04-4C07E7926101}"/>
              </a:ext>
            </a:extLst>
          </p:cNvPr>
          <p:cNvSpPr>
            <a:spLocks noGrp="1"/>
          </p:cNvSpPr>
          <p:nvPr>
            <p:ph type="title"/>
          </p:nvPr>
        </p:nvSpPr>
        <p:spPr bwMode="auto">
          <a:xfrm>
            <a:off x="949325" y="358775"/>
            <a:ext cx="7707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ltLang="en-US"/>
              <a:t>Click to edit Master title style</a:t>
            </a:r>
          </a:p>
        </p:txBody>
      </p:sp>
      <p:sp>
        <p:nvSpPr>
          <p:cNvPr id="4" name="Text Placeholder 3">
            <a:extLst>
              <a:ext uri="{FF2B5EF4-FFF2-40B4-BE49-F238E27FC236}">
                <a16:creationId xmlns:a16="http://schemas.microsoft.com/office/drawing/2014/main" id="{59C6C8A2-CC5C-F94D-AA52-085A9433018E}"/>
              </a:ext>
            </a:extLst>
          </p:cNvPr>
          <p:cNvSpPr>
            <a:spLocks noGrp="1"/>
          </p:cNvSpPr>
          <p:nvPr>
            <p:ph type="body" idx="1"/>
          </p:nvPr>
        </p:nvSpPr>
        <p:spPr>
          <a:xfrm>
            <a:off x="949325" y="903288"/>
            <a:ext cx="7707313" cy="376396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a:extLst>
              <a:ext uri="{FF2B5EF4-FFF2-40B4-BE49-F238E27FC236}">
                <a16:creationId xmlns:a16="http://schemas.microsoft.com/office/drawing/2014/main" id="{5C924763-906F-8C47-84F4-265318214A49}"/>
              </a:ext>
            </a:extLst>
          </p:cNvPr>
          <p:cNvSpPr>
            <a:spLocks noGrp="1"/>
          </p:cNvSpPr>
          <p:nvPr>
            <p:ph type="sldNum" sz="quarter" idx="4"/>
          </p:nvPr>
        </p:nvSpPr>
        <p:spPr>
          <a:xfrm>
            <a:off x="109538" y="4811713"/>
            <a:ext cx="846137" cy="271462"/>
          </a:xfrm>
          <a:prstGeom prst="rect">
            <a:avLst/>
          </a:prstGeom>
        </p:spPr>
        <p:txBody>
          <a:bodyPr vert="horz" wrap="square" lIns="91440" tIns="45720" rIns="91440" bIns="45720" numCol="1" anchor="ctr" anchorCtr="0" compatLnSpc="1">
            <a:prstTxWarp prst="textNoShape">
              <a:avLst/>
            </a:prstTxWarp>
          </a:bodyPr>
          <a:lstStyle>
            <a:lvl1pPr>
              <a:defRPr sz="1000">
                <a:solidFill>
                  <a:srgbClr val="898989"/>
                </a:solidFill>
                <a:latin typeface="Arial" panose="020B0604020202020204" pitchFamily="34" charset="0"/>
              </a:defRPr>
            </a:lvl1pPr>
          </a:lstStyle>
          <a:p>
            <a:fld id="{DF2608D7-8D44-A24B-A8DC-00C3D10E6490}" type="slidenum">
              <a:rPr lang="en-US" altLang="en-US"/>
              <a:pPr/>
              <a:t>‹#›</a:t>
            </a:fld>
            <a:endParaRPr lang="en-US" altLang="en-US"/>
          </a:p>
        </p:txBody>
      </p:sp>
      <p:sp>
        <p:nvSpPr>
          <p:cNvPr id="7" name="Rectangle 6">
            <a:extLst>
              <a:ext uri="{FF2B5EF4-FFF2-40B4-BE49-F238E27FC236}">
                <a16:creationId xmlns:a16="http://schemas.microsoft.com/office/drawing/2014/main" id="{3BC5AE55-6B18-8E4A-9CD9-6EBD0AE2D961}"/>
              </a:ext>
            </a:extLst>
          </p:cNvPr>
          <p:cNvSpPr/>
          <p:nvPr/>
        </p:nvSpPr>
        <p:spPr>
          <a:xfrm>
            <a:off x="-11113" y="0"/>
            <a:ext cx="9155113" cy="3429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8C1515"/>
              </a:solidFill>
              <a:latin typeface="Arial"/>
            </a:endParaRPr>
          </a:p>
        </p:txBody>
      </p:sp>
      <p:pic>
        <p:nvPicPr>
          <p:cNvPr id="5126" name="Picture 10" title="Stanford University">
            <a:extLst>
              <a:ext uri="{FF2B5EF4-FFF2-40B4-BE49-F238E27FC236}">
                <a16:creationId xmlns:a16="http://schemas.microsoft.com/office/drawing/2014/main" id="{E411DB7B-015B-1F48-8119-9224B45CEC3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21525" y="4856163"/>
            <a:ext cx="1546225"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Lst>
  <p:transition spd="slow">
    <p:fade/>
  </p:transition>
  <p:hf hdr="0" ftr="0" dt="0"/>
  <p:txStyles>
    <p:titleStyle>
      <a:lvl1pPr algn="l" defTabSz="457200" rtl="0" eaLnBrk="0" fontAlgn="base" hangingPunct="0">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0" fontAlgn="base" hangingPunct="0">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fontAlgn="base">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defRPr sz="1600" kern="1200" cap="small" spc="20">
          <a:solidFill>
            <a:schemeClr val="tx1"/>
          </a:solidFill>
          <a:latin typeface="Arial"/>
          <a:ea typeface="ＭＳ Ｐゴシック" charset="0"/>
          <a:cs typeface="ＭＳ Ｐゴシック" charset="0"/>
        </a:defRPr>
      </a:lvl1pPr>
      <a:lvl2pPr marL="288925" indent="-288925" algn="l" defTabSz="457200" rtl="0" eaLnBrk="0" fontAlgn="base" hangingPunct="0">
        <a:spcBef>
          <a:spcPct val="20000"/>
        </a:spcBef>
        <a:spcAft>
          <a:spcPct val="0"/>
        </a:spcAft>
        <a:buClr>
          <a:schemeClr val="bg2"/>
        </a:buClr>
        <a:buFont typeface="Wingdings" pitchFamily="2" charset="2"/>
        <a:buChar char="§"/>
        <a:defRPr kern="1200">
          <a:solidFill>
            <a:srgbClr val="595959"/>
          </a:solidFill>
          <a:latin typeface="Arial"/>
          <a:ea typeface="ＭＳ Ｐゴシック" charset="0"/>
          <a:cs typeface="+mn-cs"/>
        </a:defRPr>
      </a:lvl2pPr>
      <a:lvl3pPr marL="569913" indent="-225425" algn="l" defTabSz="457200" rtl="0" eaLnBrk="0" fontAlgn="base" hangingPunct="0">
        <a:spcBef>
          <a:spcPct val="20000"/>
        </a:spcBef>
        <a:spcAft>
          <a:spcPct val="0"/>
        </a:spcAft>
        <a:buClr>
          <a:schemeClr val="bg2"/>
        </a:buClr>
        <a:buSzPct val="102000"/>
        <a:buFont typeface="Source Sans Pro" panose="020F0502020204030204" pitchFamily="34" charset="0"/>
        <a:buChar char="›"/>
        <a:defRPr kern="1200">
          <a:solidFill>
            <a:srgbClr val="595959"/>
          </a:solidFill>
          <a:latin typeface="Arial"/>
          <a:ea typeface="ＭＳ Ｐゴシック" charset="0"/>
          <a:cs typeface="+mn-cs"/>
        </a:defRPr>
      </a:lvl3pPr>
      <a:lvl4pPr marL="914400" indent="-227013" algn="l" defTabSz="457200" rtl="0" eaLnBrk="0" fontAlgn="base" hangingPunct="0">
        <a:spcBef>
          <a:spcPct val="20000"/>
        </a:spcBef>
        <a:spcAft>
          <a:spcPct val="0"/>
        </a:spcAft>
        <a:buClr>
          <a:schemeClr val="bg2"/>
        </a:buClr>
        <a:buFont typeface="Arial" panose="020B0604020202020204" pitchFamily="34" charset="0"/>
        <a:buChar char="•"/>
        <a:defRPr kern="1200">
          <a:solidFill>
            <a:srgbClr val="595959"/>
          </a:solidFill>
          <a:latin typeface="Arial"/>
          <a:ea typeface="ＭＳ Ｐゴシック" charset="0"/>
          <a:cs typeface="+mn-cs"/>
        </a:defRPr>
      </a:lvl4pPr>
      <a:lvl5pPr marL="1258888" indent="-227013" algn="l" defTabSz="457200" rtl="0" eaLnBrk="0" fontAlgn="base" hangingPunct="0">
        <a:spcBef>
          <a:spcPct val="20000"/>
        </a:spcBef>
        <a:spcAft>
          <a:spcPct val="0"/>
        </a:spcAft>
        <a:buClr>
          <a:schemeClr val="bg2"/>
        </a:buClr>
        <a:buFont typeface="Source Sans Pro" panose="020F0502020204030204" pitchFamily="34"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0B8DBD-4AD6-494D-A3A7-57FA4774675C}"/>
              </a:ext>
            </a:extLst>
          </p:cNvPr>
          <p:cNvPicPr>
            <a:picLocks noGrp="1" noChangeAspect="1"/>
          </p:cNvPicPr>
          <p:nvPr>
            <p:ph sz="quarter" idx="10"/>
          </p:nvPr>
        </p:nvPicPr>
        <p:blipFill>
          <a:blip r:embed="rId3"/>
          <a:stretch>
            <a:fillRect/>
          </a:stretch>
        </p:blipFill>
        <p:spPr>
          <a:xfrm>
            <a:off x="686686" y="898008"/>
            <a:ext cx="2694467" cy="2992472"/>
          </a:xfrm>
          <a:prstGeom prst="rect">
            <a:avLst/>
          </a:prstGeom>
        </p:spPr>
      </p:pic>
      <p:pic>
        <p:nvPicPr>
          <p:cNvPr id="7" name="Picture 6">
            <a:extLst>
              <a:ext uri="{FF2B5EF4-FFF2-40B4-BE49-F238E27FC236}">
                <a16:creationId xmlns:a16="http://schemas.microsoft.com/office/drawing/2014/main" id="{FC2888A7-52E1-8D4F-8711-F0F95F075FF8}"/>
              </a:ext>
            </a:extLst>
          </p:cNvPr>
          <p:cNvPicPr>
            <a:picLocks noChangeAspect="1"/>
          </p:cNvPicPr>
          <p:nvPr/>
        </p:nvPicPr>
        <p:blipFill rotWithShape="1">
          <a:blip r:embed="rId4"/>
          <a:srcRect r="46939"/>
          <a:stretch/>
        </p:blipFill>
        <p:spPr>
          <a:xfrm>
            <a:off x="3678127" y="3232210"/>
            <a:ext cx="4391985" cy="1685726"/>
          </a:xfrm>
          <a:prstGeom prst="rect">
            <a:avLst/>
          </a:prstGeom>
        </p:spPr>
      </p:pic>
      <p:sp>
        <p:nvSpPr>
          <p:cNvPr id="2" name="Title 1">
            <a:extLst>
              <a:ext uri="{FF2B5EF4-FFF2-40B4-BE49-F238E27FC236}">
                <a16:creationId xmlns:a16="http://schemas.microsoft.com/office/drawing/2014/main" id="{141D2A54-5038-3A4C-8B0F-4D31989263DA}"/>
              </a:ext>
            </a:extLst>
          </p:cNvPr>
          <p:cNvSpPr>
            <a:spLocks noGrp="1"/>
          </p:cNvSpPr>
          <p:nvPr>
            <p:ph type="title"/>
          </p:nvPr>
        </p:nvSpPr>
        <p:spPr>
          <a:xfrm>
            <a:off x="948776" y="359541"/>
            <a:ext cx="7707862" cy="488024"/>
          </a:xfrm>
        </p:spPr>
        <p:txBody>
          <a:bodyPr wrap="square" anchor="b">
            <a:normAutofit/>
          </a:bodyPr>
          <a:lstStyle/>
          <a:p>
            <a:r>
              <a:rPr lang="en-US" dirty="0"/>
              <a:t>Tech tip! Debugging in </a:t>
            </a:r>
            <a:r>
              <a:rPr lang="en-US" dirty="0" err="1"/>
              <a:t>pycharm</a:t>
            </a:r>
            <a:r>
              <a:rPr lang="en-US" dirty="0"/>
              <a:t> with arguments</a:t>
            </a:r>
          </a:p>
        </p:txBody>
      </p:sp>
      <p:pic>
        <p:nvPicPr>
          <p:cNvPr id="9" name="Picture 8">
            <a:extLst>
              <a:ext uri="{FF2B5EF4-FFF2-40B4-BE49-F238E27FC236}">
                <a16:creationId xmlns:a16="http://schemas.microsoft.com/office/drawing/2014/main" id="{F46EC07E-5E9F-C647-895F-DDACDFDA3356}"/>
              </a:ext>
            </a:extLst>
          </p:cNvPr>
          <p:cNvPicPr>
            <a:picLocks noChangeAspect="1"/>
          </p:cNvPicPr>
          <p:nvPr/>
        </p:nvPicPr>
        <p:blipFill>
          <a:blip r:embed="rId5"/>
          <a:stretch>
            <a:fillRect/>
          </a:stretch>
        </p:blipFill>
        <p:spPr>
          <a:xfrm>
            <a:off x="4572000" y="2470150"/>
            <a:ext cx="3048000" cy="584200"/>
          </a:xfrm>
          <a:prstGeom prst="rect">
            <a:avLst/>
          </a:prstGeom>
        </p:spPr>
      </p:pic>
      <p:pic>
        <p:nvPicPr>
          <p:cNvPr id="10" name="Picture 9">
            <a:extLst>
              <a:ext uri="{FF2B5EF4-FFF2-40B4-BE49-F238E27FC236}">
                <a16:creationId xmlns:a16="http://schemas.microsoft.com/office/drawing/2014/main" id="{92DAA9D2-0E17-9645-A5FB-E2067460474B}"/>
              </a:ext>
            </a:extLst>
          </p:cNvPr>
          <p:cNvPicPr>
            <a:picLocks noChangeAspect="1"/>
          </p:cNvPicPr>
          <p:nvPr/>
        </p:nvPicPr>
        <p:blipFill>
          <a:blip r:embed="rId6"/>
          <a:stretch>
            <a:fillRect/>
          </a:stretch>
        </p:blipFill>
        <p:spPr>
          <a:xfrm>
            <a:off x="3487478" y="1127797"/>
            <a:ext cx="5582093" cy="1152824"/>
          </a:xfrm>
          <a:prstGeom prst="rect">
            <a:avLst/>
          </a:prstGeom>
        </p:spPr>
      </p:pic>
    </p:spTree>
    <p:extLst>
      <p:ext uri="{BB962C8B-B14F-4D97-AF65-F5344CB8AC3E}">
        <p14:creationId xmlns:p14="http://schemas.microsoft.com/office/powerpoint/2010/main" val="357889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496-9FE0-CD47-881B-CA0CB5625F7C}"/>
              </a:ext>
            </a:extLst>
          </p:cNvPr>
          <p:cNvSpPr>
            <a:spLocks noGrp="1"/>
          </p:cNvSpPr>
          <p:nvPr>
            <p:ph type="title"/>
          </p:nvPr>
        </p:nvSpPr>
        <p:spPr/>
        <p:txBody>
          <a:bodyPr/>
          <a:lstStyle/>
          <a:p>
            <a:r>
              <a:rPr lang="en-US" dirty="0"/>
              <a:t>Analysis Plan:</a:t>
            </a:r>
          </a:p>
        </p:txBody>
      </p:sp>
      <p:graphicFrame>
        <p:nvGraphicFramePr>
          <p:cNvPr id="4" name="Content Placeholder 3">
            <a:extLst>
              <a:ext uri="{FF2B5EF4-FFF2-40B4-BE49-F238E27FC236}">
                <a16:creationId xmlns:a16="http://schemas.microsoft.com/office/drawing/2014/main" id="{DA536A33-8490-BB48-B87B-582369310EC2}"/>
              </a:ext>
            </a:extLst>
          </p:cNvPr>
          <p:cNvGraphicFramePr>
            <a:graphicFrameLocks noGrp="1"/>
          </p:cNvGraphicFramePr>
          <p:nvPr>
            <p:ph sz="quarter" idx="10"/>
            <p:extLst>
              <p:ext uri="{D42A27DB-BD31-4B8C-83A1-F6EECF244321}">
                <p14:modId xmlns:p14="http://schemas.microsoft.com/office/powerpoint/2010/main" val="3244432289"/>
              </p:ext>
            </p:extLst>
          </p:nvPr>
        </p:nvGraphicFramePr>
        <p:xfrm>
          <a:off x="948776" y="801751"/>
          <a:ext cx="7700963"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8039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266B-283F-E14F-9003-4C76817B50F3}"/>
              </a:ext>
            </a:extLst>
          </p:cNvPr>
          <p:cNvSpPr>
            <a:spLocks noGrp="1"/>
          </p:cNvSpPr>
          <p:nvPr>
            <p:ph type="title"/>
          </p:nvPr>
        </p:nvSpPr>
        <p:spPr/>
        <p:txBody>
          <a:bodyPr/>
          <a:lstStyle/>
          <a:p>
            <a:r>
              <a:rPr lang="en-US" dirty="0"/>
              <a:t>GEO Microarray Expression Datasets</a:t>
            </a:r>
          </a:p>
        </p:txBody>
      </p:sp>
      <p:graphicFrame>
        <p:nvGraphicFramePr>
          <p:cNvPr id="12" name="Table 11">
            <a:extLst>
              <a:ext uri="{FF2B5EF4-FFF2-40B4-BE49-F238E27FC236}">
                <a16:creationId xmlns:a16="http://schemas.microsoft.com/office/drawing/2014/main" id="{221D9333-4E32-994A-AE57-6C504E9B4DD7}"/>
              </a:ext>
            </a:extLst>
          </p:cNvPr>
          <p:cNvGraphicFramePr>
            <a:graphicFrameLocks noGrp="1"/>
          </p:cNvGraphicFramePr>
          <p:nvPr>
            <p:extLst>
              <p:ext uri="{D42A27DB-BD31-4B8C-83A1-F6EECF244321}">
                <p14:modId xmlns:p14="http://schemas.microsoft.com/office/powerpoint/2010/main" val="1537611353"/>
              </p:ext>
            </p:extLst>
          </p:nvPr>
        </p:nvGraphicFramePr>
        <p:xfrm>
          <a:off x="802916" y="847565"/>
          <a:ext cx="7999581" cy="4092790"/>
        </p:xfrm>
        <a:graphic>
          <a:graphicData uri="http://schemas.openxmlformats.org/drawingml/2006/table">
            <a:tbl>
              <a:tblPr firstRow="1" firstCol="1" lastRow="1" bandRow="1">
                <a:tableStyleId>{3C2FFA5D-87B4-456A-9821-1D502468CF0F}</a:tableStyleId>
              </a:tblPr>
              <a:tblGrid>
                <a:gridCol w="562143">
                  <a:extLst>
                    <a:ext uri="{9D8B030D-6E8A-4147-A177-3AD203B41FA5}">
                      <a16:colId xmlns:a16="http://schemas.microsoft.com/office/drawing/2014/main" val="1820419755"/>
                    </a:ext>
                  </a:extLst>
                </a:gridCol>
                <a:gridCol w="3895452">
                  <a:extLst>
                    <a:ext uri="{9D8B030D-6E8A-4147-A177-3AD203B41FA5}">
                      <a16:colId xmlns:a16="http://schemas.microsoft.com/office/drawing/2014/main" val="3785572791"/>
                    </a:ext>
                  </a:extLst>
                </a:gridCol>
                <a:gridCol w="830317">
                  <a:extLst>
                    <a:ext uri="{9D8B030D-6E8A-4147-A177-3AD203B41FA5}">
                      <a16:colId xmlns:a16="http://schemas.microsoft.com/office/drawing/2014/main" val="2412611368"/>
                    </a:ext>
                  </a:extLst>
                </a:gridCol>
                <a:gridCol w="756745">
                  <a:extLst>
                    <a:ext uri="{9D8B030D-6E8A-4147-A177-3AD203B41FA5}">
                      <a16:colId xmlns:a16="http://schemas.microsoft.com/office/drawing/2014/main" val="507252046"/>
                    </a:ext>
                  </a:extLst>
                </a:gridCol>
                <a:gridCol w="777765">
                  <a:extLst>
                    <a:ext uri="{9D8B030D-6E8A-4147-A177-3AD203B41FA5}">
                      <a16:colId xmlns:a16="http://schemas.microsoft.com/office/drawing/2014/main" val="1512626208"/>
                    </a:ext>
                  </a:extLst>
                </a:gridCol>
                <a:gridCol w="1177159">
                  <a:extLst>
                    <a:ext uri="{9D8B030D-6E8A-4147-A177-3AD203B41FA5}">
                      <a16:colId xmlns:a16="http://schemas.microsoft.com/office/drawing/2014/main" val="305008981"/>
                    </a:ext>
                  </a:extLst>
                </a:gridCol>
              </a:tblGrid>
              <a:tr h="515757">
                <a:tc>
                  <a:txBody>
                    <a:bodyPr/>
                    <a:lstStyle/>
                    <a:p>
                      <a:pPr fontAlgn="t"/>
                      <a:r>
                        <a:rPr lang="en-US" sz="1050" dirty="0">
                          <a:effectLst/>
                        </a:rPr>
                        <a:t> Batch</a:t>
                      </a:r>
                    </a:p>
                  </a:txBody>
                  <a:tcPr marL="84017" marR="84017" marT="84017" marB="84017"/>
                </a:tc>
                <a:tc>
                  <a:txBody>
                    <a:bodyPr/>
                    <a:lstStyle/>
                    <a:p>
                      <a:pPr rtl="0" fontAlgn="t">
                        <a:spcBef>
                          <a:spcPts val="0"/>
                        </a:spcBef>
                        <a:spcAft>
                          <a:spcPts val="0"/>
                        </a:spcAft>
                      </a:pPr>
                      <a:r>
                        <a:rPr lang="en-US" sz="1200" u="none" strike="noStrike" dirty="0">
                          <a:effectLst/>
                        </a:rPr>
                        <a:t>Study</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Total genes</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NASH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NAFLD samples</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Control samples</a:t>
                      </a:r>
                      <a:endParaRPr lang="en-US" sz="1600" dirty="0">
                        <a:effectLst/>
                      </a:endParaRPr>
                    </a:p>
                  </a:txBody>
                  <a:tcPr marL="84017" marR="84017" marT="84017" marB="84017"/>
                </a:tc>
                <a:extLst>
                  <a:ext uri="{0D108BD9-81ED-4DB2-BD59-A6C34878D82A}">
                    <a16:rowId xmlns:a16="http://schemas.microsoft.com/office/drawing/2014/main" val="1003644728"/>
                  </a:ext>
                </a:extLst>
              </a:tr>
              <a:tr h="356232">
                <a:tc>
                  <a:txBody>
                    <a:bodyPr/>
                    <a:lstStyle/>
                    <a:p>
                      <a:pPr algn="ctr" rtl="0" fontAlgn="t">
                        <a:spcBef>
                          <a:spcPts val="0"/>
                        </a:spcBef>
                        <a:spcAft>
                          <a:spcPts val="0"/>
                        </a:spcAft>
                      </a:pPr>
                      <a:r>
                        <a:rPr lang="en-US" sz="1200" u="none" strike="noStrike" dirty="0">
                          <a:effectLst/>
                        </a:rPr>
                        <a:t>1</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Human liver biopsy of different phases from control to NASH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 20,876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18</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14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41</a:t>
                      </a:r>
                      <a:endParaRPr lang="en-US" sz="1600">
                        <a:effectLst/>
                      </a:endParaRPr>
                    </a:p>
                  </a:txBody>
                  <a:tcPr marL="84017" marR="84017" marT="84017" marB="84017"/>
                </a:tc>
                <a:extLst>
                  <a:ext uri="{0D108BD9-81ED-4DB2-BD59-A6C34878D82A}">
                    <a16:rowId xmlns:a16="http://schemas.microsoft.com/office/drawing/2014/main" val="920235745"/>
                  </a:ext>
                </a:extLst>
              </a:tr>
              <a:tr h="356232">
                <a:tc>
                  <a:txBody>
                    <a:bodyPr/>
                    <a:lstStyle/>
                    <a:p>
                      <a:pPr algn="ctr" rtl="0" fontAlgn="t">
                        <a:spcBef>
                          <a:spcPts val="0"/>
                        </a:spcBef>
                        <a:spcAft>
                          <a:spcPts val="0"/>
                        </a:spcAft>
                      </a:pPr>
                      <a:r>
                        <a:rPr lang="en-US" sz="1200" u="none" strike="noStrike">
                          <a:effectLst/>
                        </a:rPr>
                        <a:t>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A Novel Factor Associating with Hepatic Insulin Sensitivity in Humans with Nonalcoholic Fatty Liver Disease (2019)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804959664"/>
                  </a:ext>
                </a:extLst>
              </a:tr>
              <a:tr h="356232">
                <a:tc>
                  <a:txBody>
                    <a:bodyPr/>
                    <a:lstStyle/>
                    <a:p>
                      <a:pPr algn="ctr" rtl="0" fontAlgn="t">
                        <a:spcBef>
                          <a:spcPts val="0"/>
                        </a:spcBef>
                        <a:spcAft>
                          <a:spcPts val="0"/>
                        </a:spcAft>
                      </a:pPr>
                      <a:r>
                        <a:rPr lang="en-US" sz="1200" u="none" strike="noStrike">
                          <a:effectLst/>
                        </a:rPr>
                        <a:t>3</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for Nonalcoholic fatty liver disease patients (2013)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22,600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2900890918"/>
                  </a:ext>
                </a:extLst>
              </a:tr>
              <a:tr h="356232">
                <a:tc>
                  <a:txBody>
                    <a:bodyPr/>
                    <a:lstStyle/>
                    <a:p>
                      <a:pPr algn="ctr" rtl="0" fontAlgn="t">
                        <a:spcBef>
                          <a:spcPts val="0"/>
                        </a:spcBef>
                        <a:spcAft>
                          <a:spcPts val="0"/>
                        </a:spcAft>
                      </a:pPr>
                      <a:r>
                        <a:rPr lang="en-US" sz="1200" u="none" strike="noStrike" dirty="0">
                          <a:effectLst/>
                        </a:rPr>
                        <a:t>4</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Identify factors associated with preserved hepatic insulin sensitivity despite of hepatic steatosis. (2016)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extLst>
                  <a:ext uri="{0D108BD9-81ED-4DB2-BD59-A6C34878D82A}">
                    <a16:rowId xmlns:a16="http://schemas.microsoft.com/office/drawing/2014/main" val="3947820806"/>
                  </a:ext>
                </a:extLst>
              </a:tr>
              <a:tr h="356232">
                <a:tc>
                  <a:txBody>
                    <a:bodyPr/>
                    <a:lstStyle/>
                    <a:p>
                      <a:pPr algn="ctr" rtl="0" fontAlgn="t">
                        <a:spcBef>
                          <a:spcPts val="0"/>
                        </a:spcBef>
                        <a:spcAft>
                          <a:spcPts val="0"/>
                        </a:spcAft>
                      </a:pPr>
                      <a:r>
                        <a:rPr lang="en-US" sz="1200" u="none" strike="noStrike" dirty="0">
                          <a:effectLst/>
                        </a:rPr>
                        <a:t>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Nonalcoholic steatohepatitis in adolescents undergoing bariatric surgery (2015)</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21,147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34</a:t>
                      </a:r>
                      <a:endParaRPr lang="en-US" sz="1600">
                        <a:effectLst/>
                      </a:endParaRPr>
                    </a:p>
                  </a:txBody>
                  <a:tcPr marL="84017" marR="84017" marT="84017" marB="84017"/>
                </a:tc>
                <a:extLst>
                  <a:ext uri="{0D108BD9-81ED-4DB2-BD59-A6C34878D82A}">
                    <a16:rowId xmlns:a16="http://schemas.microsoft.com/office/drawing/2014/main" val="540784242"/>
                  </a:ext>
                </a:extLst>
              </a:tr>
              <a:tr h="356232">
                <a:tc>
                  <a:txBody>
                    <a:bodyPr/>
                    <a:lstStyle/>
                    <a:p>
                      <a:pPr algn="ctr" rtl="0" fontAlgn="t">
                        <a:spcBef>
                          <a:spcPts val="0"/>
                        </a:spcBef>
                        <a:spcAft>
                          <a:spcPts val="0"/>
                        </a:spcAft>
                      </a:pPr>
                      <a:r>
                        <a:rPr lang="en-US" sz="1200" u="none" strike="noStrike" dirty="0">
                          <a:effectLst/>
                        </a:rPr>
                        <a:t>6</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Expression data from liver of obese patients (2017)</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15,653</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0 (44 ‘no nash’)</a:t>
                      </a:r>
                      <a:endParaRPr lang="en-US" sz="1600">
                        <a:effectLst/>
                      </a:endParaRPr>
                    </a:p>
                  </a:txBody>
                  <a:tcPr marL="84017" marR="84017" marT="84017" marB="84017"/>
                </a:tc>
                <a:extLst>
                  <a:ext uri="{0D108BD9-81ED-4DB2-BD59-A6C34878D82A}">
                    <a16:rowId xmlns:a16="http://schemas.microsoft.com/office/drawing/2014/main" val="3375318742"/>
                  </a:ext>
                </a:extLst>
              </a:tr>
              <a:tr h="0">
                <a:tc>
                  <a:txBody>
                    <a:bodyPr/>
                    <a:lstStyle/>
                    <a:p>
                      <a:pPr fontAlgn="t"/>
                      <a:r>
                        <a:rPr lang="en-US" sz="1600" dirty="0">
                          <a:effectLst/>
                        </a:rPr>
                        <a:t> </a:t>
                      </a:r>
                    </a:p>
                  </a:txBody>
                  <a:tcPr marL="84017" marR="84017" marT="84017" marB="84017"/>
                </a:tc>
                <a:tc>
                  <a:txBody>
                    <a:bodyPr/>
                    <a:lstStyle/>
                    <a:p>
                      <a:pPr rtl="0" fontAlgn="t">
                        <a:spcBef>
                          <a:spcPts val="0"/>
                        </a:spcBef>
                        <a:spcAft>
                          <a:spcPts val="0"/>
                        </a:spcAft>
                      </a:pPr>
                      <a:r>
                        <a:rPr lang="en-US" sz="1200" u="none" dirty="0">
                          <a:effectLst/>
                        </a:rPr>
                        <a:t>TOTAL</a:t>
                      </a:r>
                      <a:endParaRPr lang="en-US" sz="1600" u="none"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12,435 overlap</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129</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172</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75</a:t>
                      </a:r>
                      <a:endParaRPr lang="en-US" sz="16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
        <p:nvSpPr>
          <p:cNvPr id="13" name="Rectangle 2">
            <a:extLst>
              <a:ext uri="{FF2B5EF4-FFF2-40B4-BE49-F238E27FC236}">
                <a16:creationId xmlns:a16="http://schemas.microsoft.com/office/drawing/2014/main" id="{BFCD1ADD-1B83-104B-8487-E84BE83AD9EE}"/>
              </a:ext>
            </a:extLst>
          </p:cNvPr>
          <p:cNvSpPr>
            <a:spLocks noChangeArrowheads="1"/>
          </p:cNvSpPr>
          <p:nvPr/>
        </p:nvSpPr>
        <p:spPr bwMode="auto">
          <a:xfrm>
            <a:off x="949082" y="96127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0058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55C5-8231-1E4A-83FB-E8141159EFCC}"/>
              </a:ext>
            </a:extLst>
          </p:cNvPr>
          <p:cNvSpPr>
            <a:spLocks noGrp="1"/>
          </p:cNvSpPr>
          <p:nvPr>
            <p:ph type="title"/>
          </p:nvPr>
        </p:nvSpPr>
        <p:spPr/>
        <p:txBody>
          <a:bodyPr/>
          <a:lstStyle/>
          <a:p>
            <a:r>
              <a:rPr lang="en-US" dirty="0"/>
              <a:t>Other measurements in data for phenotyping</a:t>
            </a:r>
          </a:p>
        </p:txBody>
      </p:sp>
      <p:graphicFrame>
        <p:nvGraphicFramePr>
          <p:cNvPr id="8" name="Table 7">
            <a:extLst>
              <a:ext uri="{FF2B5EF4-FFF2-40B4-BE49-F238E27FC236}">
                <a16:creationId xmlns:a16="http://schemas.microsoft.com/office/drawing/2014/main" id="{6935E4E5-27DB-8145-9A89-0AD57123FFA0}"/>
              </a:ext>
            </a:extLst>
          </p:cNvPr>
          <p:cNvGraphicFramePr>
            <a:graphicFrameLocks noGrp="1"/>
          </p:cNvGraphicFramePr>
          <p:nvPr>
            <p:extLst>
              <p:ext uri="{D42A27DB-BD31-4B8C-83A1-F6EECF244321}">
                <p14:modId xmlns:p14="http://schemas.microsoft.com/office/powerpoint/2010/main" val="132960277"/>
              </p:ext>
            </p:extLst>
          </p:nvPr>
        </p:nvGraphicFramePr>
        <p:xfrm>
          <a:off x="759590" y="978237"/>
          <a:ext cx="4610853" cy="3392262"/>
        </p:xfrm>
        <a:graphic>
          <a:graphicData uri="http://schemas.openxmlformats.org/drawingml/2006/table">
            <a:tbl>
              <a:tblPr firstRow="1" firstCol="1">
                <a:tableStyleId>{3C2FFA5D-87B4-456A-9821-1D502468CF0F}</a:tableStyleId>
              </a:tblPr>
              <a:tblGrid>
                <a:gridCol w="816962">
                  <a:extLst>
                    <a:ext uri="{9D8B030D-6E8A-4147-A177-3AD203B41FA5}">
                      <a16:colId xmlns:a16="http://schemas.microsoft.com/office/drawing/2014/main" val="676773961"/>
                    </a:ext>
                  </a:extLst>
                </a:gridCol>
                <a:gridCol w="2478803">
                  <a:extLst>
                    <a:ext uri="{9D8B030D-6E8A-4147-A177-3AD203B41FA5}">
                      <a16:colId xmlns:a16="http://schemas.microsoft.com/office/drawing/2014/main" val="2404308063"/>
                    </a:ext>
                  </a:extLst>
                </a:gridCol>
                <a:gridCol w="657544">
                  <a:extLst>
                    <a:ext uri="{9D8B030D-6E8A-4147-A177-3AD203B41FA5}">
                      <a16:colId xmlns:a16="http://schemas.microsoft.com/office/drawing/2014/main" val="1316130780"/>
                    </a:ext>
                  </a:extLst>
                </a:gridCol>
                <a:gridCol w="657544">
                  <a:extLst>
                    <a:ext uri="{9D8B030D-6E8A-4147-A177-3AD203B41FA5}">
                      <a16:colId xmlns:a16="http://schemas.microsoft.com/office/drawing/2014/main" val="2197162616"/>
                    </a:ext>
                  </a:extLst>
                </a:gridCol>
              </a:tblGrid>
              <a:tr h="346066">
                <a:tc>
                  <a:txBody>
                    <a:bodyPr/>
                    <a:lstStyle/>
                    <a:p>
                      <a:pPr fontAlgn="t"/>
                      <a:r>
                        <a:rPr lang="en-US" sz="1200" dirty="0">
                          <a:effectLst/>
                        </a:rPr>
                        <a:t> Dataset</a:t>
                      </a:r>
                    </a:p>
                  </a:txBody>
                  <a:tcPr marL="84603" marR="84603" marT="84603" marB="84603"/>
                </a:tc>
                <a:tc>
                  <a:txBody>
                    <a:bodyPr/>
                    <a:lstStyle/>
                    <a:p>
                      <a:pPr rtl="0" fontAlgn="t">
                        <a:spcBef>
                          <a:spcPts val="0"/>
                        </a:spcBef>
                        <a:spcAft>
                          <a:spcPts val="0"/>
                        </a:spcAft>
                      </a:pPr>
                      <a:r>
                        <a:rPr lang="en-US" sz="1200" u="none" strike="noStrike" dirty="0">
                          <a:effectLst/>
                        </a:rPr>
                        <a:t>Other measurements included</a:t>
                      </a:r>
                      <a:endParaRPr lang="en-US" sz="1200" dirty="0">
                        <a:effectLst/>
                      </a:endParaRPr>
                    </a:p>
                  </a:txBody>
                  <a:tcPr marL="84603" marR="84603" marT="84603" marB="84603"/>
                </a:tc>
                <a:tc>
                  <a:txBody>
                    <a:bodyPr/>
                    <a:lstStyle/>
                    <a:p>
                      <a:pPr rtl="0" fontAlgn="t">
                        <a:spcBef>
                          <a:spcPts val="0"/>
                        </a:spcBef>
                        <a:spcAft>
                          <a:spcPts val="0"/>
                        </a:spcAft>
                      </a:pPr>
                      <a:r>
                        <a:rPr lang="en-US" sz="1200" dirty="0">
                          <a:effectLst/>
                        </a:rPr>
                        <a:t>NASH</a:t>
                      </a:r>
                    </a:p>
                  </a:txBody>
                  <a:tcPr marL="84603" marR="84603" marT="84603" marB="84603"/>
                </a:tc>
                <a:tc>
                  <a:txBody>
                    <a:bodyPr/>
                    <a:lstStyle/>
                    <a:p>
                      <a:pPr rtl="0" fontAlgn="t">
                        <a:spcBef>
                          <a:spcPts val="0"/>
                        </a:spcBef>
                        <a:spcAft>
                          <a:spcPts val="0"/>
                        </a:spcAft>
                      </a:pPr>
                      <a:r>
                        <a:rPr lang="en-US" sz="1200" dirty="0">
                          <a:effectLst/>
                        </a:rPr>
                        <a:t>NAFLD</a:t>
                      </a:r>
                    </a:p>
                  </a:txBody>
                  <a:tcPr marL="84603" marR="84603" marT="84603" marB="84603"/>
                </a:tc>
                <a:extLst>
                  <a:ext uri="{0D108BD9-81ED-4DB2-BD59-A6C34878D82A}">
                    <a16:rowId xmlns:a16="http://schemas.microsoft.com/office/drawing/2014/main" val="3113403611"/>
                  </a:ext>
                </a:extLst>
              </a:tr>
              <a:tr h="548226">
                <a:tc>
                  <a:txBody>
                    <a:bodyPr/>
                    <a:lstStyle/>
                    <a:p>
                      <a:pPr rtl="0" fontAlgn="t">
                        <a:spcBef>
                          <a:spcPts val="0"/>
                        </a:spcBef>
                        <a:spcAft>
                          <a:spcPts val="0"/>
                        </a:spcAft>
                      </a:pPr>
                      <a:r>
                        <a:rPr lang="en-US" sz="1200" u="none" strike="noStrike">
                          <a:effectLst/>
                        </a:rPr>
                        <a:t>1</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Fat, inflammation, sex, age, BMI, NAS, fibrosis, lar, delta lar, leptin, adiponectin</a:t>
                      </a:r>
                      <a:endParaRPr lang="en-US" sz="1600" dirty="0">
                        <a:effectLst/>
                      </a:endParaRPr>
                    </a:p>
                  </a:txBody>
                  <a:tcPr marL="84603" marR="84603" marT="84603" marB="84603"/>
                </a:tc>
                <a:tc>
                  <a:txBody>
                    <a:bodyPr/>
                    <a:lstStyle/>
                    <a:p>
                      <a:pPr rtl="0" fontAlgn="t">
                        <a:spcBef>
                          <a:spcPts val="0"/>
                        </a:spcBef>
                        <a:spcAft>
                          <a:spcPts val="0"/>
                        </a:spcAft>
                      </a:pPr>
                      <a:r>
                        <a:rPr lang="en-US" sz="1200" dirty="0">
                          <a:effectLst/>
                        </a:rPr>
                        <a:t>18</a:t>
                      </a:r>
                    </a:p>
                  </a:txBody>
                  <a:tcPr marL="84603" marR="84603" marT="84603" marB="84603"/>
                </a:tc>
                <a:tc>
                  <a:txBody>
                    <a:bodyPr/>
                    <a:lstStyle/>
                    <a:p>
                      <a:pPr rtl="0" fontAlgn="t">
                        <a:spcBef>
                          <a:spcPts val="0"/>
                        </a:spcBef>
                        <a:spcAft>
                          <a:spcPts val="0"/>
                        </a:spcAft>
                      </a:pPr>
                      <a:r>
                        <a:rPr lang="en-US" sz="1200" dirty="0">
                          <a:effectLst/>
                        </a:rPr>
                        <a:t>14</a:t>
                      </a:r>
                    </a:p>
                  </a:txBody>
                  <a:tcPr marL="84603" marR="84603" marT="84603" marB="84603"/>
                </a:tc>
                <a:extLst>
                  <a:ext uri="{0D108BD9-81ED-4DB2-BD59-A6C34878D82A}">
                    <a16:rowId xmlns:a16="http://schemas.microsoft.com/office/drawing/2014/main" val="3925521683"/>
                  </a:ext>
                </a:extLst>
              </a:tr>
              <a:tr h="358716">
                <a:tc>
                  <a:txBody>
                    <a:bodyPr/>
                    <a:lstStyle/>
                    <a:p>
                      <a:pPr rtl="0" fontAlgn="t">
                        <a:spcBef>
                          <a:spcPts val="0"/>
                        </a:spcBef>
                        <a:spcAft>
                          <a:spcPts val="0"/>
                        </a:spcAft>
                      </a:pPr>
                      <a:r>
                        <a:rPr lang="en-US" sz="1200" u="none" strike="noStrike">
                          <a:effectLst/>
                        </a:rPr>
                        <a:t>2</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N/A</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a:effectLst/>
                        </a:rPr>
                        <a:t>43</a:t>
                      </a:r>
                      <a:endParaRPr lang="en-US" sz="1600">
                        <a:effectLst/>
                      </a:endParaRPr>
                    </a:p>
                  </a:txBody>
                  <a:tcPr marL="84017" marR="84017" marT="84017" marB="84017"/>
                </a:tc>
                <a:extLst>
                  <a:ext uri="{0D108BD9-81ED-4DB2-BD59-A6C34878D82A}">
                    <a16:rowId xmlns:a16="http://schemas.microsoft.com/office/drawing/2014/main" val="2827279040"/>
                  </a:ext>
                </a:extLst>
              </a:tr>
              <a:tr h="358716">
                <a:tc>
                  <a:txBody>
                    <a:bodyPr/>
                    <a:lstStyle/>
                    <a:p>
                      <a:pPr rtl="0" fontAlgn="t">
                        <a:spcBef>
                          <a:spcPts val="0"/>
                        </a:spcBef>
                        <a:spcAft>
                          <a:spcPts val="0"/>
                        </a:spcAft>
                      </a:pPr>
                      <a:r>
                        <a:rPr lang="en-US" sz="1200" u="none" strike="noStrike">
                          <a:effectLst/>
                        </a:rPr>
                        <a:t>3</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Fibrosis stage 0-1 vs fibrosis stage 3-4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tc>
                  <a:txBody>
                    <a:bodyPr/>
                    <a:lstStyle/>
                    <a:p>
                      <a:pPr rtl="0" fontAlgn="t">
                        <a:spcBef>
                          <a:spcPts val="0"/>
                        </a:spcBef>
                        <a:spcAft>
                          <a:spcPts val="0"/>
                        </a:spcAft>
                      </a:pPr>
                      <a:r>
                        <a:rPr lang="en-US" sz="1200" u="none" strike="noStrike" dirty="0">
                          <a:effectLst/>
                        </a:rPr>
                        <a:t>72</a:t>
                      </a:r>
                      <a:endParaRPr lang="en-US" sz="1600" dirty="0">
                        <a:effectLst/>
                      </a:endParaRPr>
                    </a:p>
                  </a:txBody>
                  <a:tcPr marL="84017" marR="84017" marT="84017" marB="84017"/>
                </a:tc>
                <a:extLst>
                  <a:ext uri="{0D108BD9-81ED-4DB2-BD59-A6C34878D82A}">
                    <a16:rowId xmlns:a16="http://schemas.microsoft.com/office/drawing/2014/main" val="3718074483"/>
                  </a:ext>
                </a:extLst>
              </a:tr>
              <a:tr h="358716">
                <a:tc>
                  <a:txBody>
                    <a:bodyPr/>
                    <a:lstStyle/>
                    <a:p>
                      <a:pPr rtl="0" fontAlgn="t">
                        <a:spcBef>
                          <a:spcPts val="0"/>
                        </a:spcBef>
                        <a:spcAft>
                          <a:spcPts val="0"/>
                        </a:spcAft>
                      </a:pPr>
                      <a:r>
                        <a:rPr lang="en-US" sz="1200" u="none" strike="noStrike">
                          <a:effectLst/>
                        </a:rPr>
                        <a:t>4</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Sex, insulin response type (high/low)</a:t>
                      </a:r>
                      <a:endParaRPr lang="en-US" sz="1600">
                        <a:effectLst/>
                      </a:endParaRPr>
                    </a:p>
                  </a:txBody>
                  <a:tcPr marL="84603" marR="84603" marT="84603" marB="84603"/>
                </a:tc>
                <a:tc>
                  <a:txBody>
                    <a:bodyPr/>
                    <a:lstStyle/>
                    <a:p>
                      <a:pPr rtl="0" fontAlgn="t">
                        <a:spcBef>
                          <a:spcPts val="0"/>
                        </a:spcBef>
                        <a:spcAft>
                          <a:spcPts val="0"/>
                        </a:spcAft>
                      </a:pPr>
                      <a:r>
                        <a:rPr lang="en-US" sz="1200" u="none" strike="noStrike">
                          <a:effectLst/>
                        </a:rPr>
                        <a:t>0</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3335216647"/>
                  </a:ext>
                </a:extLst>
              </a:tr>
              <a:tr h="358716">
                <a:tc>
                  <a:txBody>
                    <a:bodyPr/>
                    <a:lstStyle/>
                    <a:p>
                      <a:pPr rtl="0" fontAlgn="t">
                        <a:spcBef>
                          <a:spcPts val="0"/>
                        </a:spcBef>
                        <a:spcAft>
                          <a:spcPts val="0"/>
                        </a:spcAft>
                      </a:pPr>
                      <a:r>
                        <a:rPr lang="en-US" sz="1200" u="none" strike="noStrike">
                          <a:effectLst/>
                        </a:rPr>
                        <a:t>5</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Sex, age, BMI, cholesterol, HDL, LDL, triglycerides</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7</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26</a:t>
                      </a:r>
                      <a:endParaRPr lang="en-US" sz="1600" dirty="0">
                        <a:effectLst/>
                      </a:endParaRPr>
                    </a:p>
                  </a:txBody>
                  <a:tcPr marL="84017" marR="84017" marT="84017" marB="84017"/>
                </a:tc>
                <a:extLst>
                  <a:ext uri="{0D108BD9-81ED-4DB2-BD59-A6C34878D82A}">
                    <a16:rowId xmlns:a16="http://schemas.microsoft.com/office/drawing/2014/main" val="659667953"/>
                  </a:ext>
                </a:extLst>
              </a:tr>
              <a:tr h="358716">
                <a:tc>
                  <a:txBody>
                    <a:bodyPr/>
                    <a:lstStyle/>
                    <a:p>
                      <a:pPr rtl="0" fontAlgn="t">
                        <a:spcBef>
                          <a:spcPts val="0"/>
                        </a:spcBef>
                        <a:spcAft>
                          <a:spcPts val="0"/>
                        </a:spcAft>
                      </a:pPr>
                      <a:r>
                        <a:rPr lang="en-US" sz="1200" u="none" strike="noStrike">
                          <a:effectLst/>
                        </a:rPr>
                        <a:t>6</a:t>
                      </a:r>
                      <a:endParaRPr lang="en-US" sz="1600">
                        <a:effectLst/>
                      </a:endParaRPr>
                    </a:p>
                  </a:txBody>
                  <a:tcPr marL="84603" marR="84603" marT="84603" marB="84603"/>
                </a:tc>
                <a:tc>
                  <a:txBody>
                    <a:bodyPr/>
                    <a:lstStyle/>
                    <a:p>
                      <a:pPr rtl="0" fontAlgn="t">
                        <a:spcBef>
                          <a:spcPts val="0"/>
                        </a:spcBef>
                        <a:spcAft>
                          <a:spcPts val="0"/>
                        </a:spcAft>
                      </a:pPr>
                      <a:r>
                        <a:rPr lang="en-US" sz="1200" u="none" strike="noStrike" dirty="0">
                          <a:effectLst/>
                        </a:rPr>
                        <a:t>Age, sex</a:t>
                      </a:r>
                      <a:endParaRPr lang="en-US" sz="1600" dirty="0">
                        <a:effectLst/>
                      </a:endParaRPr>
                    </a:p>
                  </a:txBody>
                  <a:tcPr marL="84603" marR="84603" marT="84603" marB="84603"/>
                </a:tc>
                <a:tc>
                  <a:txBody>
                    <a:bodyPr/>
                    <a:lstStyle/>
                    <a:p>
                      <a:pPr rtl="0" fontAlgn="t">
                        <a:spcBef>
                          <a:spcPts val="0"/>
                        </a:spcBef>
                        <a:spcAft>
                          <a:spcPts val="0"/>
                        </a:spcAft>
                      </a:pPr>
                      <a:r>
                        <a:rPr lang="en-US" sz="1200" u="none" strike="noStrike">
                          <a:effectLst/>
                        </a:rPr>
                        <a:t>104</a:t>
                      </a:r>
                      <a:endParaRPr lang="en-US" sz="1600">
                        <a:effectLst/>
                      </a:endParaRPr>
                    </a:p>
                  </a:txBody>
                  <a:tcPr marL="84017" marR="84017" marT="84017" marB="84017"/>
                </a:tc>
                <a:tc>
                  <a:txBody>
                    <a:bodyPr/>
                    <a:lstStyle/>
                    <a:p>
                      <a:pPr rtl="0" fontAlgn="t">
                        <a:spcBef>
                          <a:spcPts val="0"/>
                        </a:spcBef>
                        <a:spcAft>
                          <a:spcPts val="0"/>
                        </a:spcAft>
                      </a:pPr>
                      <a:r>
                        <a:rPr lang="en-US" sz="1200" u="none" strike="noStrike" dirty="0">
                          <a:effectLst/>
                        </a:rPr>
                        <a:t>0</a:t>
                      </a:r>
                      <a:endParaRPr lang="en-US" sz="1600" dirty="0">
                        <a:effectLst/>
                      </a:endParaRPr>
                    </a:p>
                  </a:txBody>
                  <a:tcPr marL="84017" marR="84017" marT="84017" marB="84017"/>
                </a:tc>
                <a:extLst>
                  <a:ext uri="{0D108BD9-81ED-4DB2-BD59-A6C34878D82A}">
                    <a16:rowId xmlns:a16="http://schemas.microsoft.com/office/drawing/2014/main" val="862376546"/>
                  </a:ext>
                </a:extLst>
              </a:tr>
            </a:tbl>
          </a:graphicData>
        </a:graphic>
      </p:graphicFrame>
      <p:sp>
        <p:nvSpPr>
          <p:cNvPr id="10" name="TextBox 9">
            <a:extLst>
              <a:ext uri="{FF2B5EF4-FFF2-40B4-BE49-F238E27FC236}">
                <a16:creationId xmlns:a16="http://schemas.microsoft.com/office/drawing/2014/main" id="{48742882-680A-B24A-B1EA-8CC7F48B056F}"/>
              </a:ext>
            </a:extLst>
          </p:cNvPr>
          <p:cNvSpPr txBox="1"/>
          <p:nvPr/>
        </p:nvSpPr>
        <p:spPr>
          <a:xfrm>
            <a:off x="5840963" y="1971585"/>
            <a:ext cx="30302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NAFLD Activity Score (NAS) and fibrosis score are typically used to diagnose NASH</a:t>
            </a:r>
          </a:p>
        </p:txBody>
      </p:sp>
    </p:spTree>
    <p:extLst>
      <p:ext uri="{BB962C8B-B14F-4D97-AF65-F5344CB8AC3E}">
        <p14:creationId xmlns:p14="http://schemas.microsoft.com/office/powerpoint/2010/main" val="11797643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C65F-C10A-0547-A73A-CBE997AE5DD8}"/>
              </a:ext>
            </a:extLst>
          </p:cNvPr>
          <p:cNvSpPr>
            <a:spLocks noGrp="1"/>
          </p:cNvSpPr>
          <p:nvPr>
            <p:ph type="title"/>
          </p:nvPr>
        </p:nvSpPr>
        <p:spPr>
          <a:xfrm>
            <a:off x="948776" y="359541"/>
            <a:ext cx="7707862" cy="488024"/>
          </a:xfrm>
        </p:spPr>
        <p:txBody>
          <a:bodyPr wrap="square" anchor="b">
            <a:normAutofit/>
          </a:bodyPr>
          <a:lstStyle/>
          <a:p>
            <a:r>
              <a:rPr lang="en-US" dirty="0"/>
              <a:t>PROPS</a:t>
            </a:r>
          </a:p>
        </p:txBody>
      </p:sp>
      <p:pic>
        <p:nvPicPr>
          <p:cNvPr id="4" name="New picture">
            <a:extLst>
              <a:ext uri="{FF2B5EF4-FFF2-40B4-BE49-F238E27FC236}">
                <a16:creationId xmlns:a16="http://schemas.microsoft.com/office/drawing/2014/main" id="{4D4F5880-115F-6F4A-BDD3-366F2BF826EF}"/>
              </a:ext>
            </a:extLst>
          </p:cNvPr>
          <p:cNvPicPr>
            <a:picLocks noGrp="1"/>
          </p:cNvPicPr>
          <p:nvPr>
            <p:ph sz="quarter" idx="10"/>
          </p:nvPr>
        </p:nvPicPr>
        <p:blipFill>
          <a:blip r:embed="rId3"/>
          <a:stretch>
            <a:fillRect/>
          </a:stretch>
        </p:blipFill>
        <p:spPr>
          <a:xfrm>
            <a:off x="4310742" y="1028699"/>
            <a:ext cx="4345895" cy="3147649"/>
          </a:xfrm>
          <a:prstGeom prst="rect">
            <a:avLst/>
          </a:prstGeom>
          <a:noFill/>
        </p:spPr>
      </p:pic>
      <p:sp>
        <p:nvSpPr>
          <p:cNvPr id="5" name="TextBox 4">
            <a:extLst>
              <a:ext uri="{FF2B5EF4-FFF2-40B4-BE49-F238E27FC236}">
                <a16:creationId xmlns:a16="http://schemas.microsoft.com/office/drawing/2014/main" id="{E5669156-E73E-6843-8705-63AD040EBE64}"/>
              </a:ext>
            </a:extLst>
          </p:cNvPr>
          <p:cNvSpPr txBox="1"/>
          <p:nvPr/>
        </p:nvSpPr>
        <p:spPr>
          <a:xfrm>
            <a:off x="620486" y="1417588"/>
            <a:ext cx="36902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PROPS models KEGG pathways as Bayesian networks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Uses gene expression data to parameterize each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Output: vector of 254 pathway scores for each diseased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A16B2B3-1326-344D-908A-118D1C6B2631}"/>
              </a:ext>
            </a:extLst>
          </p:cNvPr>
          <p:cNvSpPr txBox="1"/>
          <p:nvPr/>
        </p:nvSpPr>
        <p:spPr>
          <a:xfrm>
            <a:off x="3763232" y="4391800"/>
            <a:ext cx="5440913" cy="276999"/>
          </a:xfrm>
          <a:prstGeom prst="rect">
            <a:avLst/>
          </a:prstGeom>
          <a:noFill/>
        </p:spPr>
        <p:txBody>
          <a:bodyPr wrap="none" rtlCol="0">
            <a:spAutoFit/>
          </a:bodyPr>
          <a:lstStyle/>
          <a:p>
            <a:r>
              <a:rPr lang="en-US" sz="1200" dirty="0"/>
              <a:t>Figure from original PROPS paper to classify Crohn’s Disease and Ulcerative Colitis</a:t>
            </a:r>
          </a:p>
        </p:txBody>
      </p:sp>
    </p:spTree>
    <p:extLst>
      <p:ext uri="{BB962C8B-B14F-4D97-AF65-F5344CB8AC3E}">
        <p14:creationId xmlns:p14="http://schemas.microsoft.com/office/powerpoint/2010/main" val="2251250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AC1-4EBE-8345-8F4B-5E70E835D843}"/>
              </a:ext>
            </a:extLst>
          </p:cNvPr>
          <p:cNvSpPr>
            <a:spLocks noGrp="1"/>
          </p:cNvSpPr>
          <p:nvPr>
            <p:ph type="title"/>
          </p:nvPr>
        </p:nvSpPr>
        <p:spPr>
          <a:xfrm>
            <a:off x="948776" y="359541"/>
            <a:ext cx="7707862" cy="488024"/>
          </a:xfrm>
        </p:spPr>
        <p:txBody>
          <a:bodyPr wrap="square" anchor="b">
            <a:normAutofit/>
          </a:bodyPr>
          <a:lstStyle/>
          <a:p>
            <a:r>
              <a:rPr lang="en-US" dirty="0"/>
              <a:t>UMAP Visualization of PROPS Scores</a:t>
            </a:r>
          </a:p>
        </p:txBody>
      </p:sp>
      <p:pic>
        <p:nvPicPr>
          <p:cNvPr id="11" name="Content Placeholder 10" descr="Chart, scatter chart&#10;&#10;Description automatically generated">
            <a:extLst>
              <a:ext uri="{FF2B5EF4-FFF2-40B4-BE49-F238E27FC236}">
                <a16:creationId xmlns:a16="http://schemas.microsoft.com/office/drawing/2014/main" id="{0A572A0D-6E9E-FE4B-ADD0-020C193DF950}"/>
              </a:ext>
            </a:extLst>
          </p:cNvPr>
          <p:cNvPicPr>
            <a:picLocks noGrp="1" noChangeAspect="1"/>
          </p:cNvPicPr>
          <p:nvPr>
            <p:ph sz="quarter" idx="10"/>
          </p:nvPr>
        </p:nvPicPr>
        <p:blipFill>
          <a:blip r:embed="rId3"/>
          <a:stretch>
            <a:fillRect/>
          </a:stretch>
        </p:blipFill>
        <p:spPr>
          <a:xfrm>
            <a:off x="3593889" y="1281808"/>
            <a:ext cx="3581290" cy="2685966"/>
          </a:xfrm>
          <a:noFill/>
        </p:spPr>
      </p:pic>
      <p:pic>
        <p:nvPicPr>
          <p:cNvPr id="13" name="Content Placeholder 12" descr="Chart, scatter chart&#10;&#10;Description automatically generated">
            <a:extLst>
              <a:ext uri="{FF2B5EF4-FFF2-40B4-BE49-F238E27FC236}">
                <a16:creationId xmlns:a16="http://schemas.microsoft.com/office/drawing/2014/main" id="{CC58640E-F3C3-E349-A273-415964AD7D26}"/>
              </a:ext>
            </a:extLst>
          </p:cNvPr>
          <p:cNvPicPr>
            <a:picLocks noGrp="1" noChangeAspect="1"/>
          </p:cNvPicPr>
          <p:nvPr>
            <p:ph sz="quarter" idx="11"/>
          </p:nvPr>
        </p:nvPicPr>
        <p:blipFill>
          <a:blip r:embed="rId4"/>
          <a:stretch>
            <a:fillRect/>
          </a:stretch>
        </p:blipFill>
        <p:spPr>
          <a:xfrm>
            <a:off x="409816" y="1281808"/>
            <a:ext cx="3581290" cy="2685967"/>
          </a:xfrm>
          <a:noFill/>
        </p:spPr>
      </p:pic>
      <p:graphicFrame>
        <p:nvGraphicFramePr>
          <p:cNvPr id="6" name="Table 5">
            <a:extLst>
              <a:ext uri="{FF2B5EF4-FFF2-40B4-BE49-F238E27FC236}">
                <a16:creationId xmlns:a16="http://schemas.microsoft.com/office/drawing/2014/main" id="{DC04F4E3-DB4A-4E45-A5DB-723118F15A54}"/>
              </a:ext>
            </a:extLst>
          </p:cNvPr>
          <p:cNvGraphicFramePr>
            <a:graphicFrameLocks noGrp="1"/>
          </p:cNvGraphicFramePr>
          <p:nvPr>
            <p:extLst>
              <p:ext uri="{D42A27DB-BD31-4B8C-83A1-F6EECF244321}">
                <p14:modId xmlns:p14="http://schemas.microsoft.com/office/powerpoint/2010/main" val="1551923865"/>
              </p:ext>
            </p:extLst>
          </p:nvPr>
        </p:nvGraphicFramePr>
        <p:xfrm>
          <a:off x="7284720" y="1290320"/>
          <a:ext cx="1636343" cy="2582747"/>
        </p:xfrm>
        <a:graphic>
          <a:graphicData uri="http://schemas.openxmlformats.org/drawingml/2006/table">
            <a:tbl>
              <a:tblPr firstRow="1" firstCol="1" lastRow="1" bandRow="1">
                <a:tableStyleId>{3C2FFA5D-87B4-456A-9821-1D502468CF0F}</a:tableStyleId>
              </a:tblPr>
              <a:tblGrid>
                <a:gridCol w="531120">
                  <a:extLst>
                    <a:ext uri="{9D8B030D-6E8A-4147-A177-3AD203B41FA5}">
                      <a16:colId xmlns:a16="http://schemas.microsoft.com/office/drawing/2014/main" val="1820419755"/>
                    </a:ext>
                  </a:extLst>
                </a:gridCol>
                <a:gridCol w="502014">
                  <a:extLst>
                    <a:ext uri="{9D8B030D-6E8A-4147-A177-3AD203B41FA5}">
                      <a16:colId xmlns:a16="http://schemas.microsoft.com/office/drawing/2014/main" val="507252046"/>
                    </a:ext>
                  </a:extLst>
                </a:gridCol>
                <a:gridCol w="603209">
                  <a:extLst>
                    <a:ext uri="{9D8B030D-6E8A-4147-A177-3AD203B41FA5}">
                      <a16:colId xmlns:a16="http://schemas.microsoft.com/office/drawing/2014/main" val="1512626208"/>
                    </a:ext>
                  </a:extLst>
                </a:gridCol>
              </a:tblGrid>
              <a:tr h="296749">
                <a:tc>
                  <a:txBody>
                    <a:bodyPr/>
                    <a:lstStyle/>
                    <a:p>
                      <a:pPr fontAlgn="t"/>
                      <a:r>
                        <a:rPr lang="en-US" sz="1000" dirty="0">
                          <a:effectLst/>
                        </a:rPr>
                        <a:t> Batch</a:t>
                      </a:r>
                    </a:p>
                  </a:txBody>
                  <a:tcPr marL="84017" marR="84017" marT="84017" marB="84017"/>
                </a:tc>
                <a:tc>
                  <a:txBody>
                    <a:bodyPr/>
                    <a:lstStyle/>
                    <a:p>
                      <a:pPr rtl="0" fontAlgn="t">
                        <a:spcBef>
                          <a:spcPts val="0"/>
                        </a:spcBef>
                        <a:spcAft>
                          <a:spcPts val="0"/>
                        </a:spcAft>
                      </a:pPr>
                      <a:r>
                        <a:rPr lang="en-US" sz="1000" u="none" strike="noStrike" dirty="0">
                          <a:effectLst/>
                        </a:rPr>
                        <a:t>NASH</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NAFLD</a:t>
                      </a:r>
                      <a:endParaRPr lang="en-US" sz="1100" dirty="0">
                        <a:effectLst/>
                      </a:endParaRPr>
                    </a:p>
                  </a:txBody>
                  <a:tcPr marL="84017" marR="84017" marT="84017" marB="84017"/>
                </a:tc>
                <a:extLst>
                  <a:ext uri="{0D108BD9-81ED-4DB2-BD59-A6C34878D82A}">
                    <a16:rowId xmlns:a16="http://schemas.microsoft.com/office/drawing/2014/main" val="1003644728"/>
                  </a:ext>
                </a:extLst>
              </a:tr>
              <a:tr h="291167">
                <a:tc>
                  <a:txBody>
                    <a:bodyPr/>
                    <a:lstStyle/>
                    <a:p>
                      <a:pPr rtl="0" fontAlgn="t">
                        <a:spcBef>
                          <a:spcPts val="0"/>
                        </a:spcBef>
                        <a:spcAft>
                          <a:spcPts val="0"/>
                        </a:spcAft>
                      </a:pPr>
                      <a:r>
                        <a:rPr lang="en-US" sz="1000" u="none" strike="noStrike" dirty="0">
                          <a:effectLst/>
                        </a:rPr>
                        <a:t>1</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18</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14</a:t>
                      </a:r>
                      <a:endParaRPr lang="en-US" sz="1100" dirty="0">
                        <a:effectLst/>
                      </a:endParaRPr>
                    </a:p>
                  </a:txBody>
                  <a:tcPr marL="84017" marR="84017" marT="84017" marB="84017"/>
                </a:tc>
                <a:extLst>
                  <a:ext uri="{0D108BD9-81ED-4DB2-BD59-A6C34878D82A}">
                    <a16:rowId xmlns:a16="http://schemas.microsoft.com/office/drawing/2014/main" val="920235745"/>
                  </a:ext>
                </a:extLst>
              </a:tr>
              <a:tr h="291167">
                <a:tc>
                  <a:txBody>
                    <a:bodyPr/>
                    <a:lstStyle/>
                    <a:p>
                      <a:pPr rtl="0" fontAlgn="t">
                        <a:spcBef>
                          <a:spcPts val="0"/>
                        </a:spcBef>
                        <a:spcAft>
                          <a:spcPts val="0"/>
                        </a:spcAft>
                      </a:pPr>
                      <a:r>
                        <a:rPr lang="en-US" sz="1000" u="none" strike="noStrike">
                          <a:effectLst/>
                        </a:rPr>
                        <a:t>2</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a:effectLst/>
                        </a:rPr>
                        <a:t>43</a:t>
                      </a:r>
                      <a:endParaRPr lang="en-US" sz="1100">
                        <a:effectLst/>
                      </a:endParaRPr>
                    </a:p>
                  </a:txBody>
                  <a:tcPr marL="84017" marR="84017" marT="84017" marB="84017"/>
                </a:tc>
                <a:extLst>
                  <a:ext uri="{0D108BD9-81ED-4DB2-BD59-A6C34878D82A}">
                    <a16:rowId xmlns:a16="http://schemas.microsoft.com/office/drawing/2014/main" val="804959664"/>
                  </a:ext>
                </a:extLst>
              </a:tr>
              <a:tr h="291167">
                <a:tc>
                  <a:txBody>
                    <a:bodyPr/>
                    <a:lstStyle/>
                    <a:p>
                      <a:pPr rtl="0" fontAlgn="t">
                        <a:spcBef>
                          <a:spcPts val="0"/>
                        </a:spcBef>
                        <a:spcAft>
                          <a:spcPts val="0"/>
                        </a:spcAft>
                      </a:pPr>
                      <a:r>
                        <a:rPr lang="en-US" sz="1000" u="none" strike="noStrike">
                          <a:effectLst/>
                        </a:rPr>
                        <a:t>3</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72</a:t>
                      </a:r>
                      <a:endParaRPr lang="en-US" sz="1100" dirty="0">
                        <a:effectLst/>
                      </a:endParaRPr>
                    </a:p>
                  </a:txBody>
                  <a:tcPr marL="84017" marR="84017" marT="84017" marB="84017"/>
                </a:tc>
                <a:extLst>
                  <a:ext uri="{0D108BD9-81ED-4DB2-BD59-A6C34878D82A}">
                    <a16:rowId xmlns:a16="http://schemas.microsoft.com/office/drawing/2014/main" val="2900890918"/>
                  </a:ext>
                </a:extLst>
              </a:tr>
              <a:tr h="291167">
                <a:tc>
                  <a:txBody>
                    <a:bodyPr/>
                    <a:lstStyle/>
                    <a:p>
                      <a:pPr rtl="0" fontAlgn="t">
                        <a:spcBef>
                          <a:spcPts val="0"/>
                        </a:spcBef>
                        <a:spcAft>
                          <a:spcPts val="0"/>
                        </a:spcAft>
                      </a:pPr>
                      <a:r>
                        <a:rPr lang="en-US" sz="1000" u="none" strike="noStrike">
                          <a:effectLst/>
                        </a:rPr>
                        <a:t>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0</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3947820806"/>
                  </a:ext>
                </a:extLst>
              </a:tr>
              <a:tr h="291167">
                <a:tc>
                  <a:txBody>
                    <a:bodyPr/>
                    <a:lstStyle/>
                    <a:p>
                      <a:pPr rtl="0" fontAlgn="t">
                        <a:spcBef>
                          <a:spcPts val="0"/>
                        </a:spcBef>
                        <a:spcAft>
                          <a:spcPts val="0"/>
                        </a:spcAft>
                      </a:pPr>
                      <a:r>
                        <a:rPr lang="en-US" sz="1000" u="none" strike="noStrike">
                          <a:effectLst/>
                        </a:rPr>
                        <a:t>5</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7</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26</a:t>
                      </a:r>
                      <a:endParaRPr lang="en-US" sz="1100" dirty="0">
                        <a:effectLst/>
                      </a:endParaRPr>
                    </a:p>
                  </a:txBody>
                  <a:tcPr marL="84017" marR="84017" marT="84017" marB="84017"/>
                </a:tc>
                <a:extLst>
                  <a:ext uri="{0D108BD9-81ED-4DB2-BD59-A6C34878D82A}">
                    <a16:rowId xmlns:a16="http://schemas.microsoft.com/office/drawing/2014/main" val="540784242"/>
                  </a:ext>
                </a:extLst>
              </a:tr>
              <a:tr h="291167">
                <a:tc>
                  <a:txBody>
                    <a:bodyPr/>
                    <a:lstStyle/>
                    <a:p>
                      <a:pPr rtl="0" fontAlgn="t">
                        <a:spcBef>
                          <a:spcPts val="0"/>
                        </a:spcBef>
                        <a:spcAft>
                          <a:spcPts val="0"/>
                        </a:spcAft>
                      </a:pPr>
                      <a:r>
                        <a:rPr lang="en-US" sz="1000" u="none" strike="noStrike">
                          <a:effectLst/>
                        </a:rPr>
                        <a:t>6</a:t>
                      </a:r>
                      <a:endParaRPr lang="en-US" sz="1100">
                        <a:effectLst/>
                      </a:endParaRPr>
                    </a:p>
                  </a:txBody>
                  <a:tcPr marL="84017" marR="84017" marT="84017" marB="84017"/>
                </a:tc>
                <a:tc>
                  <a:txBody>
                    <a:bodyPr/>
                    <a:lstStyle/>
                    <a:p>
                      <a:pPr rtl="0" fontAlgn="t">
                        <a:spcBef>
                          <a:spcPts val="0"/>
                        </a:spcBef>
                        <a:spcAft>
                          <a:spcPts val="0"/>
                        </a:spcAft>
                      </a:pPr>
                      <a:r>
                        <a:rPr lang="en-US" sz="1000" u="none" strike="noStrike">
                          <a:effectLst/>
                        </a:rPr>
                        <a:t>104</a:t>
                      </a:r>
                      <a:endParaRPr lang="en-US" sz="1100">
                        <a:effectLst/>
                      </a:endParaRPr>
                    </a:p>
                  </a:txBody>
                  <a:tcPr marL="84017" marR="84017" marT="84017" marB="84017"/>
                </a:tc>
                <a:tc>
                  <a:txBody>
                    <a:bodyPr/>
                    <a:lstStyle/>
                    <a:p>
                      <a:pPr rtl="0" fontAlgn="t">
                        <a:spcBef>
                          <a:spcPts val="0"/>
                        </a:spcBef>
                        <a:spcAft>
                          <a:spcPts val="0"/>
                        </a:spcAft>
                      </a:pPr>
                      <a:r>
                        <a:rPr lang="en-US" sz="1000" u="none" strike="noStrike" dirty="0">
                          <a:effectLst/>
                        </a:rPr>
                        <a:t>0</a:t>
                      </a:r>
                      <a:endParaRPr lang="en-US" sz="1100" dirty="0">
                        <a:effectLst/>
                      </a:endParaRPr>
                    </a:p>
                  </a:txBody>
                  <a:tcPr marL="84017" marR="84017" marT="84017" marB="84017"/>
                </a:tc>
                <a:extLst>
                  <a:ext uri="{0D108BD9-81ED-4DB2-BD59-A6C34878D82A}">
                    <a16:rowId xmlns:a16="http://schemas.microsoft.com/office/drawing/2014/main" val="3375318742"/>
                  </a:ext>
                </a:extLst>
              </a:tr>
              <a:tr h="339709">
                <a:tc>
                  <a:txBody>
                    <a:bodyPr/>
                    <a:lstStyle/>
                    <a:p>
                      <a:pPr fontAlgn="t"/>
                      <a:r>
                        <a:rPr lang="en-US" sz="1100">
                          <a:effectLst/>
                        </a:rPr>
                        <a:t> </a:t>
                      </a:r>
                    </a:p>
                  </a:txBody>
                  <a:tcPr marL="84017" marR="84017" marT="84017" marB="84017"/>
                </a:tc>
                <a:tc>
                  <a:txBody>
                    <a:bodyPr/>
                    <a:lstStyle/>
                    <a:p>
                      <a:pPr rtl="0" fontAlgn="t">
                        <a:spcBef>
                          <a:spcPts val="0"/>
                        </a:spcBef>
                        <a:spcAft>
                          <a:spcPts val="0"/>
                        </a:spcAft>
                      </a:pPr>
                      <a:r>
                        <a:rPr lang="en-US" sz="1000" u="none" strike="noStrike" dirty="0">
                          <a:effectLst/>
                        </a:rPr>
                        <a:t>129</a:t>
                      </a:r>
                      <a:endParaRPr lang="en-US" sz="1100" dirty="0">
                        <a:effectLst/>
                      </a:endParaRPr>
                    </a:p>
                  </a:txBody>
                  <a:tcPr marL="84017" marR="84017" marT="84017" marB="84017"/>
                </a:tc>
                <a:tc>
                  <a:txBody>
                    <a:bodyPr/>
                    <a:lstStyle/>
                    <a:p>
                      <a:pPr rtl="0" fontAlgn="t">
                        <a:spcBef>
                          <a:spcPts val="0"/>
                        </a:spcBef>
                        <a:spcAft>
                          <a:spcPts val="0"/>
                        </a:spcAft>
                      </a:pPr>
                      <a:r>
                        <a:rPr lang="en-US" sz="1000" u="none" strike="noStrike" dirty="0">
                          <a:effectLst/>
                        </a:rPr>
                        <a:t>172</a:t>
                      </a:r>
                      <a:endParaRPr lang="en-US" sz="1100" dirty="0">
                        <a:effectLst/>
                      </a:endParaRPr>
                    </a:p>
                  </a:txBody>
                  <a:tcPr marL="84017" marR="84017" marT="84017" marB="84017"/>
                </a:tc>
                <a:extLst>
                  <a:ext uri="{0D108BD9-81ED-4DB2-BD59-A6C34878D82A}">
                    <a16:rowId xmlns:a16="http://schemas.microsoft.com/office/drawing/2014/main" val="2367130168"/>
                  </a:ext>
                </a:extLst>
              </a:tr>
            </a:tbl>
          </a:graphicData>
        </a:graphic>
      </p:graphicFrame>
    </p:spTree>
    <p:extLst>
      <p:ext uri="{BB962C8B-B14F-4D97-AF65-F5344CB8AC3E}">
        <p14:creationId xmlns:p14="http://schemas.microsoft.com/office/powerpoint/2010/main" val="1755410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F1E-4885-C743-8C1F-F2EF00F29922}"/>
              </a:ext>
            </a:extLst>
          </p:cNvPr>
          <p:cNvSpPr>
            <a:spLocks noGrp="1"/>
          </p:cNvSpPr>
          <p:nvPr>
            <p:ph type="title"/>
          </p:nvPr>
        </p:nvSpPr>
        <p:spPr/>
        <p:txBody>
          <a:bodyPr/>
          <a:lstStyle/>
          <a:p>
            <a:r>
              <a:rPr lang="en-US" dirty="0"/>
              <a:t>Disease Stage Classification</a:t>
            </a:r>
          </a:p>
        </p:txBody>
      </p:sp>
      <p:sp>
        <p:nvSpPr>
          <p:cNvPr id="3" name="Content Placeholder 2">
            <a:extLst>
              <a:ext uri="{FF2B5EF4-FFF2-40B4-BE49-F238E27FC236}">
                <a16:creationId xmlns:a16="http://schemas.microsoft.com/office/drawing/2014/main" id="{DD625F71-864C-C049-9E35-E2A62BBC9F43}"/>
              </a:ext>
            </a:extLst>
          </p:cNvPr>
          <p:cNvSpPr>
            <a:spLocks noGrp="1"/>
          </p:cNvSpPr>
          <p:nvPr>
            <p:ph sz="quarter" idx="10"/>
          </p:nvPr>
        </p:nvSpPr>
        <p:spPr>
          <a:xfrm>
            <a:off x="948776" y="1215427"/>
            <a:ext cx="7700963" cy="3759042"/>
          </a:xfrm>
        </p:spPr>
        <p:txBody>
          <a:bodyPr/>
          <a:lstStyle/>
          <a:p>
            <a:r>
              <a:rPr lang="en-US" dirty="0"/>
              <a:t>Next Steps:</a:t>
            </a:r>
          </a:p>
          <a:p>
            <a:pPr>
              <a:buFont typeface="Arial" panose="020B0604020202020204" pitchFamily="34" charset="0"/>
              <a:buChar char="•"/>
            </a:pPr>
            <a:r>
              <a:rPr lang="en-US" dirty="0"/>
              <a:t>Use Random Forest to classify NASH and NAFLD gene expression samples based on PROPS pathway scores</a:t>
            </a:r>
          </a:p>
          <a:p>
            <a:pPr>
              <a:buFont typeface="Arial" panose="020B0604020202020204" pitchFamily="34" charset="0"/>
              <a:buChar char="•"/>
            </a:pPr>
            <a:r>
              <a:rPr lang="en-US" dirty="0"/>
              <a:t>Extract important pathway features</a:t>
            </a:r>
          </a:p>
          <a:p>
            <a:pPr>
              <a:buFont typeface="Arial" panose="020B0604020202020204" pitchFamily="34" charset="0"/>
              <a:buChar char="•"/>
            </a:pPr>
            <a:r>
              <a:rPr lang="en-US" dirty="0"/>
              <a:t>Compare important pathways to pathways identified by network methods</a:t>
            </a:r>
          </a:p>
          <a:p>
            <a:pPr>
              <a:buFont typeface="Arial" panose="020B0604020202020204" pitchFamily="34" charset="0"/>
              <a:buChar char="•"/>
            </a:pPr>
            <a:r>
              <a:rPr lang="en-US" dirty="0"/>
              <a:t>Augment NASH gene set using important pathway genes</a:t>
            </a:r>
          </a:p>
        </p:txBody>
      </p:sp>
    </p:spTree>
    <p:extLst>
      <p:ext uri="{BB962C8B-B14F-4D97-AF65-F5344CB8AC3E}">
        <p14:creationId xmlns:p14="http://schemas.microsoft.com/office/powerpoint/2010/main" val="18216069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6BB2-9D0A-584C-AD1C-85EA569FE694}"/>
              </a:ext>
            </a:extLst>
          </p:cNvPr>
          <p:cNvSpPr>
            <a:spLocks noGrp="1"/>
          </p:cNvSpPr>
          <p:nvPr>
            <p:ph type="title"/>
          </p:nvPr>
        </p:nvSpPr>
        <p:spPr/>
        <p:txBody>
          <a:bodyPr/>
          <a:lstStyle/>
          <a:p>
            <a:r>
              <a:rPr lang="en-US" dirty="0"/>
              <a:t>Batch effects in GEO data</a:t>
            </a:r>
          </a:p>
        </p:txBody>
      </p:sp>
      <p:sp>
        <p:nvSpPr>
          <p:cNvPr id="3" name="Content Placeholder 2">
            <a:extLst>
              <a:ext uri="{FF2B5EF4-FFF2-40B4-BE49-F238E27FC236}">
                <a16:creationId xmlns:a16="http://schemas.microsoft.com/office/drawing/2014/main" id="{1D638F51-4298-B044-9256-55B53F6E680D}"/>
              </a:ext>
            </a:extLst>
          </p:cNvPr>
          <p:cNvSpPr>
            <a:spLocks noGrp="1"/>
          </p:cNvSpPr>
          <p:nvPr>
            <p:ph sz="quarter" idx="10"/>
          </p:nvPr>
        </p:nvSpPr>
        <p:spPr>
          <a:xfrm>
            <a:off x="955677" y="908685"/>
            <a:ext cx="7273923" cy="970915"/>
          </a:xfrm>
        </p:spPr>
        <p:txBody>
          <a:bodyPr>
            <a:normAutofit fontScale="92500" lnSpcReduction="10000"/>
          </a:bodyPr>
          <a:lstStyle/>
          <a:p>
            <a:pPr>
              <a:buFontTx/>
              <a:buChar char="-"/>
            </a:pPr>
            <a:r>
              <a:rPr lang="en-US" dirty="0"/>
              <a:t>Random Forest Classifier: .70 accuracy, .75 AUROC</a:t>
            </a:r>
          </a:p>
          <a:p>
            <a:pPr>
              <a:buFontTx/>
              <a:buChar char="-"/>
            </a:pPr>
            <a:r>
              <a:rPr lang="en-US" dirty="0"/>
              <a:t>Classification seems to be stratified by batch</a:t>
            </a:r>
          </a:p>
          <a:p>
            <a:pPr>
              <a:buFontTx/>
              <a:buChar char="-"/>
            </a:pPr>
            <a:r>
              <a:rPr lang="en-US" dirty="0"/>
              <a:t>Studies with no controls make differential expression analysis hard</a:t>
            </a:r>
          </a:p>
        </p:txBody>
      </p:sp>
      <p:graphicFrame>
        <p:nvGraphicFramePr>
          <p:cNvPr id="9" name="Chart 8">
            <a:extLst>
              <a:ext uri="{FF2B5EF4-FFF2-40B4-BE49-F238E27FC236}">
                <a16:creationId xmlns:a16="http://schemas.microsoft.com/office/drawing/2014/main" id="{7A30454E-93B0-574C-80B5-8046F004338A}"/>
              </a:ext>
            </a:extLst>
          </p:cNvPr>
          <p:cNvGraphicFramePr/>
          <p:nvPr>
            <p:extLst>
              <p:ext uri="{D42A27DB-BD31-4B8C-83A1-F6EECF244321}">
                <p14:modId xmlns:p14="http://schemas.microsoft.com/office/powerpoint/2010/main" val="4139360917"/>
              </p:ext>
            </p:extLst>
          </p:nvPr>
        </p:nvGraphicFramePr>
        <p:xfrm>
          <a:off x="1386468" y="1879600"/>
          <a:ext cx="5659120" cy="31276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40478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C2D-FC2C-C342-8BD2-69BADF0EE9FA}"/>
              </a:ext>
            </a:extLst>
          </p:cNvPr>
          <p:cNvSpPr>
            <a:spLocks noGrp="1"/>
          </p:cNvSpPr>
          <p:nvPr>
            <p:ph type="title"/>
          </p:nvPr>
        </p:nvSpPr>
        <p:spPr/>
        <p:txBody>
          <a:bodyPr/>
          <a:lstStyle/>
          <a:p>
            <a:r>
              <a:rPr lang="en-US" dirty="0"/>
              <a:t>Dr. </a:t>
            </a:r>
            <a:r>
              <a:rPr lang="en-US" dirty="0" err="1"/>
              <a:t>Svensson’s</a:t>
            </a:r>
            <a:r>
              <a:rPr lang="en-US" dirty="0"/>
              <a:t> genes</a:t>
            </a:r>
          </a:p>
        </p:txBody>
      </p:sp>
      <p:sp>
        <p:nvSpPr>
          <p:cNvPr id="3" name="Content Placeholder 2">
            <a:extLst>
              <a:ext uri="{FF2B5EF4-FFF2-40B4-BE49-F238E27FC236}">
                <a16:creationId xmlns:a16="http://schemas.microsoft.com/office/drawing/2014/main" id="{811B31AB-C029-904D-9339-60DD90DE94B6}"/>
              </a:ext>
            </a:extLst>
          </p:cNvPr>
          <p:cNvSpPr>
            <a:spLocks noGrp="1"/>
          </p:cNvSpPr>
          <p:nvPr>
            <p:ph sz="quarter" idx="10"/>
          </p:nvPr>
        </p:nvSpPr>
        <p:spPr/>
        <p:txBody>
          <a:bodyPr>
            <a:normAutofit fontScale="92500"/>
          </a:bodyPr>
          <a:lstStyle/>
          <a:p>
            <a:pPr>
              <a:buFontTx/>
              <a:buChar char="-"/>
            </a:pPr>
            <a:r>
              <a:rPr lang="en-US" dirty="0"/>
              <a:t>200 genes identified by </a:t>
            </a:r>
            <a:r>
              <a:rPr lang="en-US" dirty="0" err="1"/>
              <a:t>scRNA</a:t>
            </a:r>
            <a:r>
              <a:rPr lang="en-US" dirty="0"/>
              <a:t> sequencing of liver cells from diet-induced NASH mice with established steatosis, fibrosis, and increased ALT levels</a:t>
            </a:r>
          </a:p>
          <a:p>
            <a:pPr>
              <a:buFontTx/>
              <a:buChar char="-"/>
            </a:pPr>
            <a:r>
              <a:rPr lang="en-US" dirty="0"/>
              <a:t>Ranked by high Log2 fold change (with p-value)</a:t>
            </a:r>
          </a:p>
          <a:p>
            <a:pPr>
              <a:buFontTx/>
              <a:buChar char="-"/>
            </a:pPr>
            <a:endParaRPr lang="en-US" dirty="0"/>
          </a:p>
          <a:p>
            <a:pPr marL="0" indent="0"/>
            <a:r>
              <a:rPr lang="en-US" dirty="0"/>
              <a:t>Overlap with our list:</a:t>
            </a:r>
          </a:p>
          <a:p>
            <a:pPr marL="285750" indent="-285750">
              <a:buFontTx/>
              <a:buChar char="-"/>
            </a:pPr>
            <a:r>
              <a:rPr lang="en-US" dirty="0"/>
              <a:t>133 of these genes are in our set of embedded genes</a:t>
            </a:r>
          </a:p>
          <a:p>
            <a:pPr marL="285750" indent="-285750">
              <a:buFontTx/>
              <a:buChar char="-"/>
            </a:pPr>
            <a:r>
              <a:rPr lang="en-US" dirty="0"/>
              <a:t>5 of those are in our set of 70 known NASH genes</a:t>
            </a:r>
          </a:p>
          <a:p>
            <a:pPr marL="512763" lvl="2" indent="-285750">
              <a:buFontTx/>
              <a:buChar char="-"/>
            </a:pPr>
            <a:r>
              <a:rPr lang="en-US" dirty="0"/>
              <a:t>ALDH1A1</a:t>
            </a:r>
          </a:p>
          <a:p>
            <a:pPr marL="512763" lvl="2" indent="-285750">
              <a:buFontTx/>
              <a:buChar char="-"/>
            </a:pPr>
            <a:r>
              <a:rPr lang="en-US" dirty="0"/>
              <a:t>CAT</a:t>
            </a:r>
          </a:p>
          <a:p>
            <a:pPr marL="512763" lvl="2" indent="-285750">
              <a:buFontTx/>
              <a:buChar char="-"/>
            </a:pPr>
            <a:r>
              <a:rPr lang="en-US" dirty="0"/>
              <a:t>CYP2E1</a:t>
            </a:r>
          </a:p>
          <a:p>
            <a:pPr marL="512763" lvl="2" indent="-285750">
              <a:buFontTx/>
              <a:buChar char="-"/>
            </a:pPr>
            <a:r>
              <a:rPr lang="en-US" dirty="0"/>
              <a:t>F2</a:t>
            </a:r>
          </a:p>
          <a:p>
            <a:pPr marL="512763" lvl="2" indent="-285750">
              <a:buFontTx/>
              <a:buChar char="-"/>
            </a:pPr>
            <a:r>
              <a:rPr lang="en-US" dirty="0"/>
              <a:t>XBP1</a:t>
            </a:r>
          </a:p>
          <a:p>
            <a:pPr marL="285750" indent="-285750">
              <a:buFontTx/>
              <a:buChar char="-"/>
            </a:pPr>
            <a:endParaRPr lang="en-US" dirty="0"/>
          </a:p>
          <a:p>
            <a:pPr>
              <a:buFontTx/>
              <a:buChar char="-"/>
            </a:pPr>
            <a:endParaRPr lang="en-US" dirty="0"/>
          </a:p>
        </p:txBody>
      </p:sp>
    </p:spTree>
    <p:extLst>
      <p:ext uri="{BB962C8B-B14F-4D97-AF65-F5344CB8AC3E}">
        <p14:creationId xmlns:p14="http://schemas.microsoft.com/office/powerpoint/2010/main" val="9675796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A8C1-D4F4-2C41-8BCB-EFA15DA8D938}"/>
              </a:ext>
            </a:extLst>
          </p:cNvPr>
          <p:cNvSpPr>
            <a:spLocks noGrp="1"/>
          </p:cNvSpPr>
          <p:nvPr>
            <p:ph type="title"/>
          </p:nvPr>
        </p:nvSpPr>
        <p:spPr>
          <a:xfrm>
            <a:off x="948776" y="359541"/>
            <a:ext cx="7707862" cy="488024"/>
          </a:xfrm>
        </p:spPr>
        <p:txBody>
          <a:bodyPr wrap="square" anchor="b">
            <a:normAutofit/>
          </a:bodyPr>
          <a:lstStyle/>
          <a:p>
            <a:r>
              <a:rPr lang="en-US" dirty="0"/>
              <a:t>Module enrichment in mouse genes</a:t>
            </a:r>
          </a:p>
        </p:txBody>
      </p:sp>
      <p:sp>
        <p:nvSpPr>
          <p:cNvPr id="3" name="Content Placeholder 2">
            <a:extLst>
              <a:ext uri="{FF2B5EF4-FFF2-40B4-BE49-F238E27FC236}">
                <a16:creationId xmlns:a16="http://schemas.microsoft.com/office/drawing/2014/main" id="{4640FA1A-7786-AB43-A5C4-EE2FA05A4DCA}"/>
              </a:ext>
            </a:extLst>
          </p:cNvPr>
          <p:cNvSpPr>
            <a:spLocks noGrp="1"/>
          </p:cNvSpPr>
          <p:nvPr>
            <p:ph sz="quarter" idx="10"/>
          </p:nvPr>
        </p:nvSpPr>
        <p:spPr>
          <a:xfrm>
            <a:off x="6064825" y="1659534"/>
            <a:ext cx="2772696" cy="2149147"/>
          </a:xfrm>
        </p:spPr>
        <p:txBody>
          <a:bodyPr>
            <a:normAutofit/>
          </a:bodyPr>
          <a:lstStyle/>
          <a:p>
            <a:pPr>
              <a:buFontTx/>
              <a:buChar char="-"/>
            </a:pPr>
            <a:r>
              <a:rPr lang="en-US" dirty="0"/>
              <a:t>16 modules significantly enriched in 133 genes from mice (Bonferroni corrected p-value)</a:t>
            </a:r>
          </a:p>
          <a:p>
            <a:pPr>
              <a:buFontTx/>
              <a:buChar char="-"/>
            </a:pPr>
            <a:r>
              <a:rPr lang="en-US" dirty="0"/>
              <a:t>1 module in our list – KRAS signaling</a:t>
            </a:r>
          </a:p>
        </p:txBody>
      </p:sp>
      <p:graphicFrame>
        <p:nvGraphicFramePr>
          <p:cNvPr id="5" name="Table 4">
            <a:extLst>
              <a:ext uri="{FF2B5EF4-FFF2-40B4-BE49-F238E27FC236}">
                <a16:creationId xmlns:a16="http://schemas.microsoft.com/office/drawing/2014/main" id="{32475CFB-9E31-2C47-B423-654E38A8C529}"/>
              </a:ext>
            </a:extLst>
          </p:cNvPr>
          <p:cNvGraphicFramePr>
            <a:graphicFrameLocks noGrp="1"/>
          </p:cNvGraphicFramePr>
          <p:nvPr>
            <p:extLst>
              <p:ext uri="{D42A27DB-BD31-4B8C-83A1-F6EECF244321}">
                <p14:modId xmlns:p14="http://schemas.microsoft.com/office/powerpoint/2010/main" val="2869906163"/>
              </p:ext>
            </p:extLst>
          </p:nvPr>
        </p:nvGraphicFramePr>
        <p:xfrm>
          <a:off x="1071715" y="981817"/>
          <a:ext cx="4739149" cy="3848265"/>
        </p:xfrm>
        <a:graphic>
          <a:graphicData uri="http://schemas.openxmlformats.org/drawingml/2006/table">
            <a:tbl>
              <a:tblPr firstRow="1" bandRow="1">
                <a:tableStyleId>{69012ECD-51FC-41F1-AA8D-1B2483CD663E}</a:tableStyleId>
              </a:tblPr>
              <a:tblGrid>
                <a:gridCol w="3761504">
                  <a:extLst>
                    <a:ext uri="{9D8B030D-6E8A-4147-A177-3AD203B41FA5}">
                      <a16:colId xmlns:a16="http://schemas.microsoft.com/office/drawing/2014/main" val="3913900909"/>
                    </a:ext>
                  </a:extLst>
                </a:gridCol>
                <a:gridCol w="977645">
                  <a:extLst>
                    <a:ext uri="{9D8B030D-6E8A-4147-A177-3AD203B41FA5}">
                      <a16:colId xmlns:a16="http://schemas.microsoft.com/office/drawing/2014/main" val="417608779"/>
                    </a:ext>
                  </a:extLst>
                </a:gridCol>
              </a:tblGrid>
              <a:tr h="227960">
                <a:tc>
                  <a:txBody>
                    <a:bodyPr/>
                    <a:lstStyle/>
                    <a:p>
                      <a:pPr algn="l" fontAlgn="b"/>
                      <a:r>
                        <a:rPr lang="en-US" sz="1300" b="1" u="none" strike="noStrike" dirty="0">
                          <a:solidFill>
                            <a:srgbClr val="FFFFFF"/>
                          </a:solidFill>
                          <a:effectLst/>
                        </a:rPr>
                        <a:t>Module</a:t>
                      </a:r>
                      <a:endParaRPr lang="en-US" sz="1300" b="1" i="0" u="none" strike="noStrike" dirty="0">
                        <a:solidFill>
                          <a:srgbClr val="FFFFFF"/>
                        </a:solidFill>
                        <a:effectLst/>
                        <a:latin typeface="Calibri" panose="020F0502020204030204" pitchFamily="34" charset="0"/>
                      </a:endParaRPr>
                    </a:p>
                  </a:txBody>
                  <a:tcPr marL="2785" marR="2785" marT="2785" marB="0" anchor="b"/>
                </a:tc>
                <a:tc>
                  <a:txBody>
                    <a:bodyPr/>
                    <a:lstStyle/>
                    <a:p>
                      <a:pPr algn="l" fontAlgn="b"/>
                      <a:r>
                        <a:rPr lang="en-US" sz="1300" b="1" u="none" strike="noStrike">
                          <a:solidFill>
                            <a:srgbClr val="FFFFFF"/>
                          </a:solidFill>
                          <a:effectLst/>
                        </a:rPr>
                        <a:t>P-value</a:t>
                      </a:r>
                      <a:endParaRPr lang="en-US" sz="1300" b="1" i="0" u="none" strike="noStrike">
                        <a:solidFill>
                          <a:srgbClr val="FFFFFF"/>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3220342670"/>
                  </a:ext>
                </a:extLst>
              </a:tr>
              <a:tr h="227960">
                <a:tc>
                  <a:txBody>
                    <a:bodyPr/>
                    <a:lstStyle/>
                    <a:p>
                      <a:pPr algn="l" fontAlgn="b"/>
                      <a:r>
                        <a:rPr lang="en-US" sz="1300" b="0" u="none" strike="noStrike">
                          <a:solidFill>
                            <a:srgbClr val="000000"/>
                          </a:solidFill>
                          <a:effectLst/>
                        </a:rPr>
                        <a:t>ME 8</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1.41E-60</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318687058"/>
                  </a:ext>
                </a:extLst>
              </a:tr>
              <a:tr h="227960">
                <a:tc>
                  <a:txBody>
                    <a:bodyPr/>
                    <a:lstStyle/>
                    <a:p>
                      <a:pPr algn="l" fontAlgn="b"/>
                      <a:r>
                        <a:rPr lang="en-US" sz="1300" b="0" u="none" strike="noStrike">
                          <a:solidFill>
                            <a:srgbClr val="000000"/>
                          </a:solidFill>
                          <a:effectLst/>
                        </a:rPr>
                        <a:t>COAGULATION</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7.03E-22</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3861615985"/>
                  </a:ext>
                </a:extLst>
              </a:tr>
              <a:tr h="227960">
                <a:tc>
                  <a:txBody>
                    <a:bodyPr/>
                    <a:lstStyle/>
                    <a:p>
                      <a:pPr algn="l" fontAlgn="b"/>
                      <a:r>
                        <a:rPr lang="en-US" sz="1300" b="0" u="none" strike="noStrike">
                          <a:solidFill>
                            <a:srgbClr val="000000"/>
                          </a:solidFill>
                          <a:effectLst/>
                        </a:rPr>
                        <a:t>XENOBIOTIC_METABOLISM</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1.58E-18</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562626439"/>
                  </a:ext>
                </a:extLst>
              </a:tr>
              <a:tr h="227960">
                <a:tc>
                  <a:txBody>
                    <a:bodyPr/>
                    <a:lstStyle/>
                    <a:p>
                      <a:pPr algn="l" fontAlgn="b"/>
                      <a:r>
                        <a:rPr lang="en-US" sz="1300" b="0" u="none" strike="noStrike">
                          <a:solidFill>
                            <a:srgbClr val="000000"/>
                          </a:solidFill>
                          <a:effectLst/>
                        </a:rPr>
                        <a:t>protein_assembly</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6.92E-12</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624780782"/>
                  </a:ext>
                </a:extLst>
              </a:tr>
              <a:tr h="227960">
                <a:tc>
                  <a:txBody>
                    <a:bodyPr/>
                    <a:lstStyle/>
                    <a:p>
                      <a:pPr algn="l" fontAlgn="b"/>
                      <a:r>
                        <a:rPr lang="en-US" sz="1300" b="0" u="none" strike="noStrike">
                          <a:solidFill>
                            <a:srgbClr val="000000"/>
                          </a:solidFill>
                          <a:effectLst/>
                        </a:rPr>
                        <a:t>BILE_ACID_METABOLISM</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9.08E-12</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031545869"/>
                  </a:ext>
                </a:extLst>
              </a:tr>
              <a:tr h="227960">
                <a:tc>
                  <a:txBody>
                    <a:bodyPr/>
                    <a:lstStyle/>
                    <a:p>
                      <a:pPr algn="l" fontAlgn="b"/>
                      <a:r>
                        <a:rPr lang="en-US" sz="1300" b="0" u="none" strike="noStrike">
                          <a:solidFill>
                            <a:srgbClr val="000000"/>
                          </a:solidFill>
                          <a:effectLst/>
                        </a:rPr>
                        <a:t>COMPLEMENT</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1.53E-11</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3586606028"/>
                  </a:ext>
                </a:extLst>
              </a:tr>
              <a:tr h="227960">
                <a:tc>
                  <a:txBody>
                    <a:bodyPr/>
                    <a:lstStyle/>
                    <a:p>
                      <a:pPr algn="l" fontAlgn="b"/>
                      <a:r>
                        <a:rPr lang="en-US" sz="1300" b="0" u="none" strike="noStrike">
                          <a:solidFill>
                            <a:srgbClr val="000000"/>
                          </a:solidFill>
                          <a:effectLst/>
                        </a:rPr>
                        <a:t>PEROXISOME</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1.93E-09</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3451805800"/>
                  </a:ext>
                </a:extLst>
              </a:tr>
              <a:tr h="227960">
                <a:tc>
                  <a:txBody>
                    <a:bodyPr/>
                    <a:lstStyle/>
                    <a:p>
                      <a:pPr algn="l" fontAlgn="b"/>
                      <a:r>
                        <a:rPr lang="en-US" sz="1300" b="0" u="none" strike="noStrike">
                          <a:solidFill>
                            <a:srgbClr val="000000"/>
                          </a:solidFill>
                          <a:effectLst/>
                        </a:rPr>
                        <a:t>MTORC1_SIGNALING</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2.06E-08</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32404370"/>
                  </a:ext>
                </a:extLst>
              </a:tr>
              <a:tr h="227960">
                <a:tc>
                  <a:txBody>
                    <a:bodyPr/>
                    <a:lstStyle/>
                    <a:p>
                      <a:pPr algn="l" fontAlgn="b"/>
                      <a:r>
                        <a:rPr lang="en-US" sz="1300" b="0" u="none" strike="noStrike">
                          <a:solidFill>
                            <a:srgbClr val="000000"/>
                          </a:solidFill>
                          <a:effectLst/>
                        </a:rPr>
                        <a:t>UNFOLDED_PROTEIN_RESPONSE</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4.35E-08</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2553187593"/>
                  </a:ext>
                </a:extLst>
              </a:tr>
              <a:tr h="227960">
                <a:tc>
                  <a:txBody>
                    <a:bodyPr/>
                    <a:lstStyle/>
                    <a:p>
                      <a:pPr algn="l" fontAlgn="b"/>
                      <a:r>
                        <a:rPr lang="en-US" sz="1300" b="0" u="none" strike="noStrike">
                          <a:solidFill>
                            <a:srgbClr val="000000"/>
                          </a:solidFill>
                          <a:effectLst/>
                        </a:rPr>
                        <a:t>FATTY_ACID_METABOLISM</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1.11E-06</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172355721"/>
                  </a:ext>
                </a:extLst>
              </a:tr>
              <a:tr h="227960">
                <a:tc>
                  <a:txBody>
                    <a:bodyPr/>
                    <a:lstStyle/>
                    <a:p>
                      <a:pPr algn="l" fontAlgn="b"/>
                      <a:r>
                        <a:rPr lang="en-US" sz="1300" b="0" u="none" strike="noStrike">
                          <a:solidFill>
                            <a:srgbClr val="000000"/>
                          </a:solidFill>
                          <a:effectLst/>
                        </a:rPr>
                        <a:t>transport_reactions</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4.50E-06</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803252311"/>
                  </a:ext>
                </a:extLst>
              </a:tr>
              <a:tr h="227960">
                <a:tc>
                  <a:txBody>
                    <a:bodyPr/>
                    <a:lstStyle/>
                    <a:p>
                      <a:pPr algn="l" fontAlgn="b"/>
                      <a:r>
                        <a:rPr lang="en-US" sz="1300" b="0" u="none" strike="noStrike">
                          <a:solidFill>
                            <a:srgbClr val="000000"/>
                          </a:solidFill>
                          <a:effectLst/>
                        </a:rPr>
                        <a:t>ME 38</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1.26E-05</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90081121"/>
                  </a:ext>
                </a:extLst>
              </a:tr>
              <a:tr h="227960">
                <a:tc>
                  <a:txBody>
                    <a:bodyPr/>
                    <a:lstStyle/>
                    <a:p>
                      <a:pPr algn="l" fontAlgn="b"/>
                      <a:r>
                        <a:rPr lang="en-US" sz="1300" b="0" u="none" strike="noStrike">
                          <a:solidFill>
                            <a:srgbClr val="000000"/>
                          </a:solidFill>
                          <a:effectLst/>
                        </a:rPr>
                        <a:t>alanine_aspartate_and_glutamate_metabolism</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2.52E-05</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01959654"/>
                  </a:ext>
                </a:extLst>
              </a:tr>
              <a:tr h="227960">
                <a:tc>
                  <a:txBody>
                    <a:bodyPr/>
                    <a:lstStyle/>
                    <a:p>
                      <a:pPr algn="l" fontAlgn="b"/>
                      <a:r>
                        <a:rPr lang="en-US" sz="1300" b="0" u="none" strike="noStrike">
                          <a:solidFill>
                            <a:srgbClr val="000000"/>
                          </a:solidFill>
                          <a:effectLst/>
                        </a:rPr>
                        <a:t>ADIPOGENESIS</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3.42E-05</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307154417"/>
                  </a:ext>
                </a:extLst>
              </a:tr>
              <a:tr h="227960">
                <a:tc>
                  <a:txBody>
                    <a:bodyPr/>
                    <a:lstStyle/>
                    <a:p>
                      <a:pPr algn="l" fontAlgn="b"/>
                      <a:r>
                        <a:rPr lang="en-US" sz="1300" b="0" u="none" strike="noStrike">
                          <a:solidFill>
                            <a:srgbClr val="000000"/>
                          </a:solidFill>
                          <a:effectLst/>
                        </a:rPr>
                        <a:t>CHOLESTEROL_HOMEOSTASIS</a:t>
                      </a:r>
                      <a:endParaRPr lang="en-US" sz="1300" b="0" i="0" u="none" strike="noStrike">
                        <a:solidFill>
                          <a:srgbClr val="000000"/>
                        </a:solidFill>
                        <a:effectLst/>
                        <a:latin typeface="Calibri" panose="020F0502020204030204" pitchFamily="34" charset="0"/>
                      </a:endParaRPr>
                    </a:p>
                  </a:txBody>
                  <a:tcPr marL="2785" marR="2785" marT="2785" marB="0" anchor="b"/>
                </a:tc>
                <a:tc>
                  <a:txBody>
                    <a:bodyPr/>
                    <a:lstStyle/>
                    <a:p>
                      <a:pPr algn="r" fontAlgn="b"/>
                      <a:r>
                        <a:rPr lang="en-US" sz="1300" b="0" u="none" strike="noStrike">
                          <a:solidFill>
                            <a:srgbClr val="000000"/>
                          </a:solidFill>
                          <a:effectLst/>
                        </a:rPr>
                        <a:t>4.68E-05</a:t>
                      </a:r>
                      <a:endParaRPr lang="en-US" sz="1300" b="0" i="0" u="none" strike="noStrike">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382090670"/>
                  </a:ext>
                </a:extLst>
              </a:tr>
              <a:tr h="0">
                <a:tc>
                  <a:txBody>
                    <a:bodyPr/>
                    <a:lstStyle/>
                    <a:p>
                      <a:pPr algn="l" fontAlgn="b"/>
                      <a:r>
                        <a:rPr lang="en-US" sz="1300" b="0" u="none" strike="noStrike" dirty="0">
                          <a:solidFill>
                            <a:srgbClr val="000000"/>
                          </a:solidFill>
                          <a:effectLst/>
                          <a:highlight>
                            <a:srgbClr val="FFFF00"/>
                          </a:highlight>
                        </a:rPr>
                        <a:t>KRAS_SIGNALING_UP</a:t>
                      </a:r>
                      <a:endParaRPr lang="en-US" sz="1300" b="0" i="0" u="none" strike="noStrike" dirty="0">
                        <a:solidFill>
                          <a:srgbClr val="000000"/>
                        </a:solidFill>
                        <a:effectLst/>
                        <a:highlight>
                          <a:srgbClr val="FFFF00"/>
                        </a:highlight>
                        <a:latin typeface="Calibri" panose="020F0502020204030204" pitchFamily="34" charset="0"/>
                      </a:endParaRPr>
                    </a:p>
                  </a:txBody>
                  <a:tcPr marL="2785" marR="2785" marT="2785" marB="0" anchor="b"/>
                </a:tc>
                <a:tc>
                  <a:txBody>
                    <a:bodyPr/>
                    <a:lstStyle/>
                    <a:p>
                      <a:pPr algn="r" fontAlgn="b"/>
                      <a:r>
                        <a:rPr lang="en-US" sz="1300" b="0" u="none" strike="noStrike" dirty="0">
                          <a:solidFill>
                            <a:srgbClr val="000000"/>
                          </a:solidFill>
                          <a:effectLst/>
                        </a:rPr>
                        <a:t>0.0001375</a:t>
                      </a:r>
                      <a:endParaRPr lang="en-US" sz="1300" b="0" i="0" u="none" strike="noStrike" dirty="0">
                        <a:solidFill>
                          <a:srgbClr val="000000"/>
                        </a:solidFill>
                        <a:effectLst/>
                        <a:latin typeface="Calibri" panose="020F0502020204030204" pitchFamily="34" charset="0"/>
                      </a:endParaRPr>
                    </a:p>
                  </a:txBody>
                  <a:tcPr marL="2785" marR="2785" marT="2785" marB="0" anchor="b"/>
                </a:tc>
                <a:extLst>
                  <a:ext uri="{0D108BD9-81ED-4DB2-BD59-A6C34878D82A}">
                    <a16:rowId xmlns:a16="http://schemas.microsoft.com/office/drawing/2014/main" val="1247857735"/>
                  </a:ext>
                </a:extLst>
              </a:tr>
            </a:tbl>
          </a:graphicData>
        </a:graphic>
      </p:graphicFrame>
    </p:spTree>
    <p:extLst>
      <p:ext uri="{BB962C8B-B14F-4D97-AF65-F5344CB8AC3E}">
        <p14:creationId xmlns:p14="http://schemas.microsoft.com/office/powerpoint/2010/main" val="36862294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FFA-35BD-2D41-84C7-ABB8F5EE5577}"/>
              </a:ext>
            </a:extLst>
          </p:cNvPr>
          <p:cNvSpPr>
            <a:spLocks noGrp="1"/>
          </p:cNvSpPr>
          <p:nvPr>
            <p:ph type="title"/>
          </p:nvPr>
        </p:nvSpPr>
        <p:spPr/>
        <p:txBody>
          <a:bodyPr/>
          <a:lstStyle/>
          <a:p>
            <a:pPr marL="0" indent="0"/>
            <a:r>
              <a:rPr lang="en-US" dirty="0"/>
              <a:t>Correlation: Log2FC vs Gene score</a:t>
            </a:r>
          </a:p>
        </p:txBody>
      </p:sp>
      <p:sp>
        <p:nvSpPr>
          <p:cNvPr id="3" name="Content Placeholder 2">
            <a:extLst>
              <a:ext uri="{FF2B5EF4-FFF2-40B4-BE49-F238E27FC236}">
                <a16:creationId xmlns:a16="http://schemas.microsoft.com/office/drawing/2014/main" id="{1B47C1CE-4F60-1040-BC9F-94D7133175A6}"/>
              </a:ext>
            </a:extLst>
          </p:cNvPr>
          <p:cNvSpPr>
            <a:spLocks noGrp="1"/>
          </p:cNvSpPr>
          <p:nvPr>
            <p:ph sz="quarter" idx="10"/>
          </p:nvPr>
        </p:nvSpPr>
        <p:spPr>
          <a:xfrm>
            <a:off x="949327" y="908685"/>
            <a:ext cx="7634234" cy="3759042"/>
          </a:xfrm>
        </p:spPr>
        <p:txBody>
          <a:bodyPr/>
          <a:lstStyle/>
          <a:p>
            <a:pPr>
              <a:buFontTx/>
              <a:buChar char="-"/>
            </a:pPr>
            <a:r>
              <a:rPr lang="en-US" dirty="0"/>
              <a:t>Individual gene score = cosine similarity of individual gene’s embedding to the summed NASH vector</a:t>
            </a:r>
          </a:p>
          <a:p>
            <a:pPr>
              <a:buFontTx/>
              <a:buChar char="-"/>
            </a:pPr>
            <a:endParaRPr lang="en-US" dirty="0"/>
          </a:p>
        </p:txBody>
      </p:sp>
      <p:sp>
        <p:nvSpPr>
          <p:cNvPr id="9" name="TextBox 8">
            <a:extLst>
              <a:ext uri="{FF2B5EF4-FFF2-40B4-BE49-F238E27FC236}">
                <a16:creationId xmlns:a16="http://schemas.microsoft.com/office/drawing/2014/main" id="{AD3F81BA-B9A8-634C-9F94-615C296FF803}"/>
              </a:ext>
            </a:extLst>
          </p:cNvPr>
          <p:cNvSpPr txBox="1"/>
          <p:nvPr/>
        </p:nvSpPr>
        <p:spPr>
          <a:xfrm>
            <a:off x="2524690" y="1535666"/>
            <a:ext cx="7641865" cy="646331"/>
          </a:xfrm>
          <a:prstGeom prst="rect">
            <a:avLst/>
          </a:prstGeom>
          <a:noFill/>
        </p:spPr>
        <p:txBody>
          <a:bodyPr wrap="square" rtlCol="0">
            <a:spAutoFit/>
          </a:bodyPr>
          <a:lstStyle/>
          <a:p>
            <a:r>
              <a:rPr lang="en-US" dirty="0"/>
              <a:t>Pearson correlation: 0.222, p = .01</a:t>
            </a:r>
          </a:p>
          <a:p>
            <a:r>
              <a:rPr lang="en-US" dirty="0"/>
              <a:t>Spearman correlation: 0.185, p = .03</a:t>
            </a:r>
          </a:p>
        </p:txBody>
      </p:sp>
      <p:pic>
        <p:nvPicPr>
          <p:cNvPr id="15" name="Picture 14" descr="Chart, scatter chart&#10;&#10;Description automatically generated">
            <a:extLst>
              <a:ext uri="{FF2B5EF4-FFF2-40B4-BE49-F238E27FC236}">
                <a16:creationId xmlns:a16="http://schemas.microsoft.com/office/drawing/2014/main" id="{D8DD3D06-13C2-A84D-855F-72AB131481C3}"/>
              </a:ext>
            </a:extLst>
          </p:cNvPr>
          <p:cNvPicPr>
            <a:picLocks noChangeAspect="1"/>
          </p:cNvPicPr>
          <p:nvPr/>
        </p:nvPicPr>
        <p:blipFill>
          <a:blip r:embed="rId3"/>
          <a:stretch>
            <a:fillRect/>
          </a:stretch>
        </p:blipFill>
        <p:spPr>
          <a:xfrm>
            <a:off x="560439" y="2181997"/>
            <a:ext cx="4119716" cy="2746477"/>
          </a:xfrm>
          <a:prstGeom prst="rect">
            <a:avLst/>
          </a:prstGeom>
        </p:spPr>
      </p:pic>
      <p:pic>
        <p:nvPicPr>
          <p:cNvPr id="17" name="Picture 16" descr="Chart, scatter chart&#10;&#10;Description automatically generated">
            <a:extLst>
              <a:ext uri="{FF2B5EF4-FFF2-40B4-BE49-F238E27FC236}">
                <a16:creationId xmlns:a16="http://schemas.microsoft.com/office/drawing/2014/main" id="{B172CF69-0F24-6147-BB4E-88ADF3ACFD28}"/>
              </a:ext>
            </a:extLst>
          </p:cNvPr>
          <p:cNvPicPr>
            <a:picLocks noChangeAspect="1"/>
          </p:cNvPicPr>
          <p:nvPr/>
        </p:nvPicPr>
        <p:blipFill>
          <a:blip r:embed="rId4"/>
          <a:stretch>
            <a:fillRect/>
          </a:stretch>
        </p:blipFill>
        <p:spPr>
          <a:xfrm>
            <a:off x="4730343" y="2181997"/>
            <a:ext cx="4242106" cy="2828071"/>
          </a:xfrm>
          <a:prstGeom prst="rect">
            <a:avLst/>
          </a:prstGeom>
        </p:spPr>
      </p:pic>
    </p:spTree>
    <p:extLst>
      <p:ext uri="{BB962C8B-B14F-4D97-AF65-F5344CB8AC3E}">
        <p14:creationId xmlns:p14="http://schemas.microsoft.com/office/powerpoint/2010/main" val="1069749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1B3D-FF33-6F4C-86EC-956991A707D0}"/>
              </a:ext>
            </a:extLst>
          </p:cNvPr>
          <p:cNvSpPr>
            <a:spLocks noGrp="1"/>
          </p:cNvSpPr>
          <p:nvPr>
            <p:ph type="ctrTitle"/>
          </p:nvPr>
        </p:nvSpPr>
        <p:spPr/>
        <p:txBody>
          <a:bodyPr/>
          <a:lstStyle/>
          <a:p>
            <a:r>
              <a:rPr lang="en-US" dirty="0"/>
              <a:t>Network Methods to Uncover NASH Pathogenesis</a:t>
            </a:r>
          </a:p>
        </p:txBody>
      </p:sp>
      <p:sp>
        <p:nvSpPr>
          <p:cNvPr id="3" name="Text Placeholder 2">
            <a:extLst>
              <a:ext uri="{FF2B5EF4-FFF2-40B4-BE49-F238E27FC236}">
                <a16:creationId xmlns:a16="http://schemas.microsoft.com/office/drawing/2014/main" id="{67216E88-BBE7-E34E-A928-0E35A57DFD9F}"/>
              </a:ext>
            </a:extLst>
          </p:cNvPr>
          <p:cNvSpPr>
            <a:spLocks noGrp="1"/>
          </p:cNvSpPr>
          <p:nvPr>
            <p:ph type="body" sz="quarter" idx="18"/>
          </p:nvPr>
        </p:nvSpPr>
        <p:spPr/>
        <p:txBody>
          <a:bodyPr/>
          <a:lstStyle/>
          <a:p>
            <a:r>
              <a:rPr lang="en-US" dirty="0"/>
              <a:t>Nikki Taylor, M.S. Candidate in Biomedical Informatics</a:t>
            </a:r>
          </a:p>
        </p:txBody>
      </p:sp>
      <p:sp>
        <p:nvSpPr>
          <p:cNvPr id="4" name="Subtitle 3">
            <a:extLst>
              <a:ext uri="{FF2B5EF4-FFF2-40B4-BE49-F238E27FC236}">
                <a16:creationId xmlns:a16="http://schemas.microsoft.com/office/drawing/2014/main" id="{73BB0557-066B-FA4D-9884-D9F4CA5E90B1}"/>
              </a:ext>
            </a:extLst>
          </p:cNvPr>
          <p:cNvSpPr>
            <a:spLocks noGrp="1"/>
          </p:cNvSpPr>
          <p:nvPr>
            <p:ph type="subTitle" idx="1"/>
          </p:nvPr>
        </p:nvSpPr>
        <p:spPr/>
        <p:txBody>
          <a:bodyPr/>
          <a:lstStyle/>
          <a:p>
            <a:r>
              <a:rPr lang="en-US" dirty="0"/>
              <a:t>Merck kickoff Meeting, 2020</a:t>
            </a:r>
          </a:p>
        </p:txBody>
      </p:sp>
    </p:spTree>
    <p:extLst>
      <p:ext uri="{BB962C8B-B14F-4D97-AF65-F5344CB8AC3E}">
        <p14:creationId xmlns:p14="http://schemas.microsoft.com/office/powerpoint/2010/main" val="316818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3FFA-35BD-2D41-84C7-ABB8F5EE5577}"/>
              </a:ext>
            </a:extLst>
          </p:cNvPr>
          <p:cNvSpPr>
            <a:spLocks noGrp="1"/>
          </p:cNvSpPr>
          <p:nvPr>
            <p:ph type="title"/>
          </p:nvPr>
        </p:nvSpPr>
        <p:spPr/>
        <p:txBody>
          <a:bodyPr/>
          <a:lstStyle/>
          <a:p>
            <a:pPr marL="0" indent="0"/>
            <a:r>
              <a:rPr lang="en-US" dirty="0"/>
              <a:t>Correlation: Log2FC vs Gene score (LOG VERSION)</a:t>
            </a:r>
          </a:p>
        </p:txBody>
      </p:sp>
      <p:sp>
        <p:nvSpPr>
          <p:cNvPr id="3" name="Content Placeholder 2">
            <a:extLst>
              <a:ext uri="{FF2B5EF4-FFF2-40B4-BE49-F238E27FC236}">
                <a16:creationId xmlns:a16="http://schemas.microsoft.com/office/drawing/2014/main" id="{1B47C1CE-4F60-1040-BC9F-94D7133175A6}"/>
              </a:ext>
            </a:extLst>
          </p:cNvPr>
          <p:cNvSpPr>
            <a:spLocks noGrp="1"/>
          </p:cNvSpPr>
          <p:nvPr>
            <p:ph sz="quarter" idx="10"/>
          </p:nvPr>
        </p:nvSpPr>
        <p:spPr>
          <a:xfrm>
            <a:off x="949327" y="908685"/>
            <a:ext cx="7634234" cy="3759042"/>
          </a:xfrm>
        </p:spPr>
        <p:txBody>
          <a:bodyPr/>
          <a:lstStyle/>
          <a:p>
            <a:pPr>
              <a:buFontTx/>
              <a:buChar char="-"/>
            </a:pPr>
            <a:r>
              <a:rPr lang="en-US" dirty="0"/>
              <a:t>Individual gene score = cosine similarity of individual gene’s embedding to the summed NASH vector</a:t>
            </a:r>
          </a:p>
          <a:p>
            <a:pPr>
              <a:buFontTx/>
              <a:buChar char="-"/>
            </a:pPr>
            <a:endParaRPr lang="en-US" dirty="0"/>
          </a:p>
        </p:txBody>
      </p:sp>
      <p:sp>
        <p:nvSpPr>
          <p:cNvPr id="9" name="TextBox 8">
            <a:extLst>
              <a:ext uri="{FF2B5EF4-FFF2-40B4-BE49-F238E27FC236}">
                <a16:creationId xmlns:a16="http://schemas.microsoft.com/office/drawing/2014/main" id="{AD3F81BA-B9A8-634C-9F94-615C296FF803}"/>
              </a:ext>
            </a:extLst>
          </p:cNvPr>
          <p:cNvSpPr txBox="1"/>
          <p:nvPr/>
        </p:nvSpPr>
        <p:spPr>
          <a:xfrm>
            <a:off x="2524690" y="1535666"/>
            <a:ext cx="7641865" cy="646331"/>
          </a:xfrm>
          <a:prstGeom prst="rect">
            <a:avLst/>
          </a:prstGeom>
          <a:noFill/>
        </p:spPr>
        <p:txBody>
          <a:bodyPr wrap="square" rtlCol="0">
            <a:spAutoFit/>
          </a:bodyPr>
          <a:lstStyle/>
          <a:p>
            <a:r>
              <a:rPr lang="en-US" dirty="0"/>
              <a:t>Pearson correlation: 0.222, p = .01</a:t>
            </a:r>
          </a:p>
          <a:p>
            <a:r>
              <a:rPr lang="en-US" dirty="0"/>
              <a:t>Spearman correlation: 0.185, p = .03</a:t>
            </a:r>
          </a:p>
        </p:txBody>
      </p:sp>
      <p:pic>
        <p:nvPicPr>
          <p:cNvPr id="18" name="Picture 17" descr="Chart, scatter chart&#10;&#10;Description automatically generated">
            <a:extLst>
              <a:ext uri="{FF2B5EF4-FFF2-40B4-BE49-F238E27FC236}">
                <a16:creationId xmlns:a16="http://schemas.microsoft.com/office/drawing/2014/main" id="{CEB5932D-0CDD-C54B-8250-32E165AC2A73}"/>
              </a:ext>
            </a:extLst>
          </p:cNvPr>
          <p:cNvPicPr>
            <a:picLocks noChangeAspect="1"/>
          </p:cNvPicPr>
          <p:nvPr/>
        </p:nvPicPr>
        <p:blipFill>
          <a:blip r:embed="rId3"/>
          <a:stretch>
            <a:fillRect/>
          </a:stretch>
        </p:blipFill>
        <p:spPr>
          <a:xfrm>
            <a:off x="794980" y="2181997"/>
            <a:ext cx="4292927" cy="2861951"/>
          </a:xfrm>
          <a:prstGeom prst="rect">
            <a:avLst/>
          </a:prstGeom>
        </p:spPr>
      </p:pic>
      <p:pic>
        <p:nvPicPr>
          <p:cNvPr id="20" name="Picture 19" descr="Chart, scatter chart&#10;&#10;Description automatically generated">
            <a:extLst>
              <a:ext uri="{FF2B5EF4-FFF2-40B4-BE49-F238E27FC236}">
                <a16:creationId xmlns:a16="http://schemas.microsoft.com/office/drawing/2014/main" id="{7E8675E0-C9DB-4945-AA20-94D4FE50A5D6}"/>
              </a:ext>
            </a:extLst>
          </p:cNvPr>
          <p:cNvPicPr>
            <a:picLocks noChangeAspect="1"/>
          </p:cNvPicPr>
          <p:nvPr/>
        </p:nvPicPr>
        <p:blipFill>
          <a:blip r:embed="rId4"/>
          <a:stretch>
            <a:fillRect/>
          </a:stretch>
        </p:blipFill>
        <p:spPr>
          <a:xfrm>
            <a:off x="4878336" y="2284088"/>
            <a:ext cx="4139790" cy="2759860"/>
          </a:xfrm>
          <a:prstGeom prst="rect">
            <a:avLst/>
          </a:prstGeom>
        </p:spPr>
      </p:pic>
    </p:spTree>
    <p:extLst>
      <p:ext uri="{BB962C8B-B14F-4D97-AF65-F5344CB8AC3E}">
        <p14:creationId xmlns:p14="http://schemas.microsoft.com/office/powerpoint/2010/main" val="14726244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3CFF297-04F3-4F4A-B339-5301766E8C0E}"/>
              </a:ext>
            </a:extLst>
          </p:cNvPr>
          <p:cNvSpPr>
            <a:spLocks noGrp="1"/>
          </p:cNvSpPr>
          <p:nvPr>
            <p:ph type="title"/>
          </p:nvPr>
        </p:nvSpPr>
        <p:spPr>
          <a:xfrm>
            <a:off x="968441" y="303411"/>
            <a:ext cx="7707862" cy="488024"/>
          </a:xfrm>
        </p:spPr>
        <p:txBody>
          <a:bodyPr/>
          <a:lstStyle/>
          <a:p>
            <a:r>
              <a:rPr lang="en-US" dirty="0"/>
              <a:t>Genes in NASH related modules</a:t>
            </a:r>
          </a:p>
        </p:txBody>
      </p:sp>
      <p:pic>
        <p:nvPicPr>
          <p:cNvPr id="7" name="Content Placeholder 6" descr="Chart, scatter chart&#10;&#10;Description automatically generated">
            <a:extLst>
              <a:ext uri="{FF2B5EF4-FFF2-40B4-BE49-F238E27FC236}">
                <a16:creationId xmlns:a16="http://schemas.microsoft.com/office/drawing/2014/main" id="{74A0E2D6-E9F9-944E-8C77-A19D7EF7D119}"/>
              </a:ext>
            </a:extLst>
          </p:cNvPr>
          <p:cNvPicPr>
            <a:picLocks noGrp="1" noChangeAspect="1"/>
          </p:cNvPicPr>
          <p:nvPr>
            <p:ph sz="quarter" idx="10"/>
          </p:nvPr>
        </p:nvPicPr>
        <p:blipFill>
          <a:blip r:embed="rId2"/>
          <a:stretch>
            <a:fillRect/>
          </a:stretch>
        </p:blipFill>
        <p:spPr>
          <a:xfrm>
            <a:off x="718894" y="736694"/>
            <a:ext cx="3155016" cy="2103344"/>
          </a:xfrm>
        </p:spPr>
      </p:pic>
      <p:pic>
        <p:nvPicPr>
          <p:cNvPr id="13" name="Content Placeholder 12" descr="Chart, scatter chart&#10;&#10;Description automatically generated">
            <a:extLst>
              <a:ext uri="{FF2B5EF4-FFF2-40B4-BE49-F238E27FC236}">
                <a16:creationId xmlns:a16="http://schemas.microsoft.com/office/drawing/2014/main" id="{9F971D6C-9DEE-7940-87ED-69880DD274C8}"/>
              </a:ext>
            </a:extLst>
          </p:cNvPr>
          <p:cNvPicPr>
            <a:picLocks noGrp="1" noChangeAspect="1"/>
          </p:cNvPicPr>
          <p:nvPr>
            <p:ph sz="quarter" idx="11"/>
          </p:nvPr>
        </p:nvPicPr>
        <p:blipFill>
          <a:blip r:embed="rId3"/>
          <a:stretch>
            <a:fillRect/>
          </a:stretch>
        </p:blipFill>
        <p:spPr>
          <a:xfrm>
            <a:off x="718894" y="2840038"/>
            <a:ext cx="3155016" cy="2103344"/>
          </a:xfrm>
        </p:spPr>
      </p:pic>
      <p:pic>
        <p:nvPicPr>
          <p:cNvPr id="9" name="Content Placeholder 8" descr="Chart, scatter chart&#10;&#10;Description automatically generated">
            <a:extLst>
              <a:ext uri="{FF2B5EF4-FFF2-40B4-BE49-F238E27FC236}">
                <a16:creationId xmlns:a16="http://schemas.microsoft.com/office/drawing/2014/main" id="{05C80F02-BD57-754A-9691-2F84AD6B624E}"/>
              </a:ext>
            </a:extLst>
          </p:cNvPr>
          <p:cNvPicPr>
            <a:picLocks noGrp="1" noChangeAspect="1"/>
          </p:cNvPicPr>
          <p:nvPr>
            <p:ph sz="quarter" idx="12"/>
          </p:nvPr>
        </p:nvPicPr>
        <p:blipFill>
          <a:blip r:embed="rId4"/>
          <a:stretch>
            <a:fillRect/>
          </a:stretch>
        </p:blipFill>
        <p:spPr>
          <a:xfrm>
            <a:off x="4982112" y="736694"/>
            <a:ext cx="3155016" cy="2103344"/>
          </a:xfrm>
        </p:spPr>
      </p:pic>
      <p:pic>
        <p:nvPicPr>
          <p:cNvPr id="17" name="Content Placeholder 16" descr="Chart, scatter chart&#10;&#10;Description automatically generated">
            <a:extLst>
              <a:ext uri="{FF2B5EF4-FFF2-40B4-BE49-F238E27FC236}">
                <a16:creationId xmlns:a16="http://schemas.microsoft.com/office/drawing/2014/main" id="{8AE9CD80-A4BE-D34F-8BB6-FC455C1C8200}"/>
              </a:ext>
            </a:extLst>
          </p:cNvPr>
          <p:cNvPicPr>
            <a:picLocks noGrp="1" noChangeAspect="1"/>
          </p:cNvPicPr>
          <p:nvPr>
            <p:ph sz="quarter" idx="13"/>
          </p:nvPr>
        </p:nvPicPr>
        <p:blipFill>
          <a:blip r:embed="rId5"/>
          <a:stretch>
            <a:fillRect/>
          </a:stretch>
        </p:blipFill>
        <p:spPr>
          <a:xfrm>
            <a:off x="4982112" y="2736745"/>
            <a:ext cx="3155016" cy="2103344"/>
          </a:xfrm>
        </p:spPr>
      </p:pic>
    </p:spTree>
    <p:extLst>
      <p:ext uri="{BB962C8B-B14F-4D97-AF65-F5344CB8AC3E}">
        <p14:creationId xmlns:p14="http://schemas.microsoft.com/office/powerpoint/2010/main" val="2361409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79A7-71A1-DA49-AC45-3CC9C946303B}"/>
              </a:ext>
            </a:extLst>
          </p:cNvPr>
          <p:cNvSpPr>
            <a:spLocks noGrp="1"/>
          </p:cNvSpPr>
          <p:nvPr>
            <p:ph type="title"/>
          </p:nvPr>
        </p:nvSpPr>
        <p:spPr/>
        <p:txBody>
          <a:bodyPr/>
          <a:lstStyle/>
          <a:p>
            <a:r>
              <a:rPr lang="en-US" dirty="0"/>
              <a:t>Genes and drug modules</a:t>
            </a:r>
          </a:p>
        </p:txBody>
      </p:sp>
      <p:pic>
        <p:nvPicPr>
          <p:cNvPr id="15" name="Content Placeholder 14" descr="Chart, bar chart&#10;&#10;Description automatically generated">
            <a:extLst>
              <a:ext uri="{FF2B5EF4-FFF2-40B4-BE49-F238E27FC236}">
                <a16:creationId xmlns:a16="http://schemas.microsoft.com/office/drawing/2014/main" id="{B5987216-BF07-D945-8F0F-BDD455A04B62}"/>
              </a:ext>
            </a:extLst>
          </p:cNvPr>
          <p:cNvPicPr>
            <a:picLocks noGrp="1" noChangeAspect="1"/>
          </p:cNvPicPr>
          <p:nvPr>
            <p:ph sz="quarter" idx="11"/>
          </p:nvPr>
        </p:nvPicPr>
        <p:blipFill>
          <a:blip r:embed="rId3"/>
          <a:stretch>
            <a:fillRect/>
          </a:stretch>
        </p:blipFill>
        <p:spPr>
          <a:xfrm>
            <a:off x="152334" y="1211723"/>
            <a:ext cx="4922429" cy="3281619"/>
          </a:xfrm>
        </p:spPr>
      </p:pic>
      <p:sp>
        <p:nvSpPr>
          <p:cNvPr id="16" name="TextBox 15">
            <a:extLst>
              <a:ext uri="{FF2B5EF4-FFF2-40B4-BE49-F238E27FC236}">
                <a16:creationId xmlns:a16="http://schemas.microsoft.com/office/drawing/2014/main" id="{3C5A2107-0E85-F94B-8085-D35C9BAC3C69}"/>
              </a:ext>
            </a:extLst>
          </p:cNvPr>
          <p:cNvSpPr txBox="1"/>
          <p:nvPr/>
        </p:nvSpPr>
        <p:spPr>
          <a:xfrm>
            <a:off x="5074762" y="141888"/>
            <a:ext cx="3774269" cy="646331"/>
          </a:xfrm>
          <a:prstGeom prst="rect">
            <a:avLst/>
          </a:prstGeom>
          <a:noFill/>
        </p:spPr>
        <p:txBody>
          <a:bodyPr wrap="square" rtlCol="0">
            <a:spAutoFit/>
          </a:bodyPr>
          <a:lstStyle/>
          <a:p>
            <a:r>
              <a:rPr lang="en-US" dirty="0"/>
              <a:t>Top 20 gene-drug similarities:</a:t>
            </a:r>
          </a:p>
          <a:p>
            <a:endParaRPr lang="en-US" dirty="0"/>
          </a:p>
        </p:txBody>
      </p:sp>
      <p:graphicFrame>
        <p:nvGraphicFramePr>
          <p:cNvPr id="17" name="Table 17">
            <a:extLst>
              <a:ext uri="{FF2B5EF4-FFF2-40B4-BE49-F238E27FC236}">
                <a16:creationId xmlns:a16="http://schemas.microsoft.com/office/drawing/2014/main" id="{0380FC39-BDB5-7B45-9F79-49FB9A1EB5A0}"/>
              </a:ext>
            </a:extLst>
          </p:cNvPr>
          <p:cNvGraphicFramePr>
            <a:graphicFrameLocks noGrp="1"/>
          </p:cNvGraphicFramePr>
          <p:nvPr>
            <p:extLst>
              <p:ext uri="{D42A27DB-BD31-4B8C-83A1-F6EECF244321}">
                <p14:modId xmlns:p14="http://schemas.microsoft.com/office/powerpoint/2010/main" val="1417406300"/>
              </p:ext>
            </p:extLst>
          </p:nvPr>
        </p:nvGraphicFramePr>
        <p:xfrm>
          <a:off x="5114899" y="465053"/>
          <a:ext cx="3637935" cy="4522511"/>
        </p:xfrm>
        <a:graphic>
          <a:graphicData uri="http://schemas.openxmlformats.org/drawingml/2006/table">
            <a:tbl>
              <a:tblPr firstRow="1" bandRow="1">
                <a:tableStyleId>{5C22544A-7EE6-4342-B048-85BDC9FD1C3A}</a:tableStyleId>
              </a:tblPr>
              <a:tblGrid>
                <a:gridCol w="1436808">
                  <a:extLst>
                    <a:ext uri="{9D8B030D-6E8A-4147-A177-3AD203B41FA5}">
                      <a16:colId xmlns:a16="http://schemas.microsoft.com/office/drawing/2014/main" val="2893495822"/>
                    </a:ext>
                  </a:extLst>
                </a:gridCol>
                <a:gridCol w="2201127">
                  <a:extLst>
                    <a:ext uri="{9D8B030D-6E8A-4147-A177-3AD203B41FA5}">
                      <a16:colId xmlns:a16="http://schemas.microsoft.com/office/drawing/2014/main" val="2511535551"/>
                    </a:ext>
                  </a:extLst>
                </a:gridCol>
              </a:tblGrid>
              <a:tr h="236925">
                <a:tc>
                  <a:txBody>
                    <a:bodyPr/>
                    <a:lstStyle/>
                    <a:p>
                      <a:r>
                        <a:rPr lang="en-US" sz="1100" dirty="0"/>
                        <a:t>Gene</a:t>
                      </a:r>
                    </a:p>
                  </a:txBody>
                  <a:tcPr/>
                </a:tc>
                <a:tc>
                  <a:txBody>
                    <a:bodyPr/>
                    <a:lstStyle/>
                    <a:p>
                      <a:r>
                        <a:rPr lang="en-US" sz="1100" dirty="0"/>
                        <a:t>Drug: Similarity</a:t>
                      </a:r>
                    </a:p>
                  </a:txBody>
                  <a:tcPr/>
                </a:tc>
                <a:extLst>
                  <a:ext uri="{0D108BD9-81ED-4DB2-BD59-A6C34878D82A}">
                    <a16:rowId xmlns:a16="http://schemas.microsoft.com/office/drawing/2014/main" val="4077442453"/>
                  </a:ext>
                </a:extLst>
              </a:tr>
              <a:tr h="390230">
                <a:tc>
                  <a:txBody>
                    <a:bodyPr/>
                    <a:lstStyle/>
                    <a:p>
                      <a:r>
                        <a:rPr lang="en-US" sz="1100" dirty="0"/>
                        <a:t>SLC10A1</a:t>
                      </a:r>
                    </a:p>
                  </a:txBody>
                  <a:tcPr/>
                </a:tc>
                <a:tc>
                  <a:txBody>
                    <a:bodyPr/>
                    <a:lstStyle/>
                    <a:p>
                      <a:r>
                        <a:rPr lang="en-US" sz="1100" dirty="0" err="1"/>
                        <a:t>Volixibat</a:t>
                      </a:r>
                      <a:r>
                        <a:rPr lang="en-US" sz="1100" dirty="0"/>
                        <a:t> : 0.87</a:t>
                      </a:r>
                    </a:p>
                    <a:p>
                      <a:r>
                        <a:rPr lang="en-US" sz="1100" dirty="0" err="1"/>
                        <a:t>Obeticholic</a:t>
                      </a:r>
                      <a:r>
                        <a:rPr lang="en-US" sz="1100" dirty="0"/>
                        <a:t> acid: 0.86</a:t>
                      </a:r>
                    </a:p>
                  </a:txBody>
                  <a:tcPr/>
                </a:tc>
                <a:extLst>
                  <a:ext uri="{0D108BD9-81ED-4DB2-BD59-A6C34878D82A}">
                    <a16:rowId xmlns:a16="http://schemas.microsoft.com/office/drawing/2014/main" val="1715596244"/>
                  </a:ext>
                </a:extLst>
              </a:tr>
              <a:tr h="696839">
                <a:tc>
                  <a:txBody>
                    <a:bodyPr/>
                    <a:lstStyle/>
                    <a:p>
                      <a:r>
                        <a:rPr lang="en-US" sz="1100" dirty="0"/>
                        <a:t>EL0VL2</a:t>
                      </a:r>
                    </a:p>
                  </a:txBody>
                  <a:tcPr/>
                </a:tc>
                <a:tc>
                  <a:txBody>
                    <a:bodyPr/>
                    <a:lstStyle/>
                    <a:p>
                      <a:r>
                        <a:rPr lang="en-US" sz="1100" dirty="0" err="1"/>
                        <a:t>Aramchol</a:t>
                      </a:r>
                      <a:r>
                        <a:rPr lang="en-US" sz="1100" dirty="0"/>
                        <a:t>: 0.84</a:t>
                      </a:r>
                    </a:p>
                    <a:p>
                      <a:r>
                        <a:rPr lang="en-US" sz="1100" dirty="0" err="1"/>
                        <a:t>Volixibat</a:t>
                      </a:r>
                      <a:r>
                        <a:rPr lang="en-US" sz="1100" dirty="0"/>
                        <a:t>: 0.76</a:t>
                      </a:r>
                    </a:p>
                    <a:p>
                      <a:r>
                        <a:rPr lang="en-US" sz="1100" dirty="0" err="1"/>
                        <a:t>Obeticholic</a:t>
                      </a:r>
                      <a:r>
                        <a:rPr lang="en-US" sz="1100" dirty="0"/>
                        <a:t> Acid: 0.71</a:t>
                      </a:r>
                    </a:p>
                  </a:txBody>
                  <a:tcPr/>
                </a:tc>
                <a:extLst>
                  <a:ext uri="{0D108BD9-81ED-4DB2-BD59-A6C34878D82A}">
                    <a16:rowId xmlns:a16="http://schemas.microsoft.com/office/drawing/2014/main" val="3060193679"/>
                  </a:ext>
                </a:extLst>
              </a:tr>
              <a:tr h="282012">
                <a:tc>
                  <a:txBody>
                    <a:bodyPr/>
                    <a:lstStyle/>
                    <a:p>
                      <a:r>
                        <a:rPr lang="en-US" sz="1100" dirty="0"/>
                        <a:t>SAA1</a:t>
                      </a:r>
                    </a:p>
                  </a:txBody>
                  <a:tcPr/>
                </a:tc>
                <a:tc>
                  <a:txBody>
                    <a:bodyPr/>
                    <a:lstStyle/>
                    <a:p>
                      <a:r>
                        <a:rPr lang="en-US" sz="1100" dirty="0" err="1"/>
                        <a:t>Cenicriviroc</a:t>
                      </a:r>
                      <a:r>
                        <a:rPr lang="en-US" sz="1100" dirty="0"/>
                        <a:t>: 0.82</a:t>
                      </a:r>
                    </a:p>
                  </a:txBody>
                  <a:tcPr/>
                </a:tc>
                <a:extLst>
                  <a:ext uri="{0D108BD9-81ED-4DB2-BD59-A6C34878D82A}">
                    <a16:rowId xmlns:a16="http://schemas.microsoft.com/office/drawing/2014/main" val="2344293760"/>
                  </a:ext>
                </a:extLst>
              </a:tr>
              <a:tr h="390230">
                <a:tc>
                  <a:txBody>
                    <a:bodyPr/>
                    <a:lstStyle/>
                    <a:p>
                      <a:r>
                        <a:rPr lang="en-US" sz="1100" dirty="0"/>
                        <a:t>DHCR24</a:t>
                      </a:r>
                    </a:p>
                  </a:txBody>
                  <a:tcPr/>
                </a:tc>
                <a:tc>
                  <a:txBody>
                    <a:bodyPr/>
                    <a:lstStyle/>
                    <a:p>
                      <a:r>
                        <a:rPr lang="en-US" sz="1100" dirty="0" err="1"/>
                        <a:t>Volixibat</a:t>
                      </a:r>
                      <a:r>
                        <a:rPr lang="en-US" sz="1100" dirty="0"/>
                        <a:t>: 0.82</a:t>
                      </a:r>
                    </a:p>
                    <a:p>
                      <a:r>
                        <a:rPr lang="en-US" sz="1100" dirty="0" err="1"/>
                        <a:t>Obeticholic</a:t>
                      </a:r>
                      <a:r>
                        <a:rPr lang="en-US" sz="1100" dirty="0"/>
                        <a:t> Acid: .71</a:t>
                      </a:r>
                    </a:p>
                  </a:txBody>
                  <a:tcPr/>
                </a:tc>
                <a:extLst>
                  <a:ext uri="{0D108BD9-81ED-4DB2-BD59-A6C34878D82A}">
                    <a16:rowId xmlns:a16="http://schemas.microsoft.com/office/drawing/2014/main" val="4158120427"/>
                  </a:ext>
                </a:extLst>
              </a:tr>
              <a:tr h="282012">
                <a:tc>
                  <a:txBody>
                    <a:bodyPr/>
                    <a:lstStyle/>
                    <a:p>
                      <a:r>
                        <a:rPr lang="en-US" sz="1100" dirty="0"/>
                        <a:t>EIF4G2</a:t>
                      </a:r>
                    </a:p>
                  </a:txBody>
                  <a:tcPr/>
                </a:tc>
                <a:tc>
                  <a:txBody>
                    <a:bodyPr/>
                    <a:lstStyle/>
                    <a:p>
                      <a:r>
                        <a:rPr lang="en-US" sz="1100" dirty="0" err="1"/>
                        <a:t>Emricasan</a:t>
                      </a:r>
                      <a:r>
                        <a:rPr lang="en-US" sz="1100" dirty="0"/>
                        <a:t>: 0.77</a:t>
                      </a:r>
                    </a:p>
                  </a:txBody>
                  <a:tcPr/>
                </a:tc>
                <a:extLst>
                  <a:ext uri="{0D108BD9-81ED-4DB2-BD59-A6C34878D82A}">
                    <a16:rowId xmlns:a16="http://schemas.microsoft.com/office/drawing/2014/main" val="617742911"/>
                  </a:ext>
                </a:extLst>
              </a:tr>
              <a:tr h="390230">
                <a:tc>
                  <a:txBody>
                    <a:bodyPr/>
                    <a:lstStyle/>
                    <a:p>
                      <a:r>
                        <a:rPr lang="en-US" sz="1100" dirty="0"/>
                        <a:t>SC5D</a:t>
                      </a:r>
                    </a:p>
                  </a:txBody>
                  <a:tcPr/>
                </a:tc>
                <a:tc>
                  <a:txBody>
                    <a:bodyPr/>
                    <a:lstStyle/>
                    <a:p>
                      <a:r>
                        <a:rPr lang="en-US" sz="1100" dirty="0" err="1"/>
                        <a:t>Volixibat</a:t>
                      </a:r>
                      <a:r>
                        <a:rPr lang="en-US" sz="1100" dirty="0"/>
                        <a:t>: 0.77</a:t>
                      </a:r>
                    </a:p>
                    <a:p>
                      <a:r>
                        <a:rPr lang="en-US" sz="1100" dirty="0" err="1"/>
                        <a:t>Obeticholic</a:t>
                      </a:r>
                      <a:r>
                        <a:rPr lang="en-US" sz="1100" dirty="0"/>
                        <a:t> Acid: 0.66</a:t>
                      </a:r>
                    </a:p>
                  </a:txBody>
                  <a:tcPr/>
                </a:tc>
                <a:extLst>
                  <a:ext uri="{0D108BD9-81ED-4DB2-BD59-A6C34878D82A}">
                    <a16:rowId xmlns:a16="http://schemas.microsoft.com/office/drawing/2014/main" val="359671411"/>
                  </a:ext>
                </a:extLst>
              </a:tr>
              <a:tr h="282012">
                <a:tc>
                  <a:txBody>
                    <a:bodyPr/>
                    <a:lstStyle/>
                    <a:p>
                      <a:r>
                        <a:rPr lang="en-US" sz="1100" dirty="0"/>
                        <a:t>AGT</a:t>
                      </a:r>
                    </a:p>
                  </a:txBody>
                  <a:tcPr/>
                </a:tc>
                <a:tc>
                  <a:txBody>
                    <a:bodyPr/>
                    <a:lstStyle/>
                    <a:p>
                      <a:r>
                        <a:rPr lang="en-US" sz="1100" dirty="0" err="1"/>
                        <a:t>Cenicriviroc</a:t>
                      </a:r>
                      <a:r>
                        <a:rPr lang="en-US" sz="1100" dirty="0"/>
                        <a:t>: 0.75</a:t>
                      </a:r>
                    </a:p>
                  </a:txBody>
                  <a:tcPr/>
                </a:tc>
                <a:extLst>
                  <a:ext uri="{0D108BD9-81ED-4DB2-BD59-A6C34878D82A}">
                    <a16:rowId xmlns:a16="http://schemas.microsoft.com/office/drawing/2014/main" val="2682195577"/>
                  </a:ext>
                </a:extLst>
              </a:tr>
              <a:tr h="543535">
                <a:tc>
                  <a:txBody>
                    <a:bodyPr/>
                    <a:lstStyle/>
                    <a:p>
                      <a:r>
                        <a:rPr lang="en-US" sz="1100" dirty="0"/>
                        <a:t>ACSL1</a:t>
                      </a:r>
                    </a:p>
                  </a:txBody>
                  <a:tcPr/>
                </a:tc>
                <a:tc>
                  <a:txBody>
                    <a:bodyPr/>
                    <a:lstStyle/>
                    <a:p>
                      <a:r>
                        <a:rPr lang="en-US" sz="1100" dirty="0" err="1"/>
                        <a:t>Aramchol</a:t>
                      </a:r>
                      <a:r>
                        <a:rPr lang="en-US" sz="1100" dirty="0"/>
                        <a:t>: 0.75</a:t>
                      </a:r>
                    </a:p>
                    <a:p>
                      <a:r>
                        <a:rPr lang="en-US" sz="1100" dirty="0" err="1"/>
                        <a:t>Elafibranor</a:t>
                      </a:r>
                      <a:r>
                        <a:rPr lang="en-US" sz="1100" dirty="0"/>
                        <a:t>: 0.72</a:t>
                      </a:r>
                    </a:p>
                    <a:p>
                      <a:r>
                        <a:rPr lang="en-US" sz="1100" dirty="0" err="1"/>
                        <a:t>Volixibat</a:t>
                      </a:r>
                      <a:r>
                        <a:rPr lang="en-US" sz="1100" dirty="0"/>
                        <a:t>: 0.72</a:t>
                      </a:r>
                    </a:p>
                  </a:txBody>
                  <a:tcPr/>
                </a:tc>
                <a:extLst>
                  <a:ext uri="{0D108BD9-81ED-4DB2-BD59-A6C34878D82A}">
                    <a16:rowId xmlns:a16="http://schemas.microsoft.com/office/drawing/2014/main" val="3212828176"/>
                  </a:ext>
                </a:extLst>
              </a:tr>
              <a:tr h="282012">
                <a:tc>
                  <a:txBody>
                    <a:bodyPr/>
                    <a:lstStyle/>
                    <a:p>
                      <a:r>
                        <a:rPr lang="en-US" sz="1100" dirty="0"/>
                        <a:t>CYP7B1</a:t>
                      </a:r>
                    </a:p>
                  </a:txBody>
                  <a:tcPr/>
                </a:tc>
                <a:tc>
                  <a:txBody>
                    <a:bodyPr/>
                    <a:lstStyle/>
                    <a:p>
                      <a:r>
                        <a:rPr lang="en-US" sz="1100" dirty="0" err="1"/>
                        <a:t>Volixibat</a:t>
                      </a:r>
                      <a:r>
                        <a:rPr lang="en-US" sz="1100" dirty="0"/>
                        <a:t>: 0.74</a:t>
                      </a:r>
                    </a:p>
                  </a:txBody>
                  <a:tcPr/>
                </a:tc>
                <a:extLst>
                  <a:ext uri="{0D108BD9-81ED-4DB2-BD59-A6C34878D82A}">
                    <a16:rowId xmlns:a16="http://schemas.microsoft.com/office/drawing/2014/main" val="387749062"/>
                  </a:ext>
                </a:extLst>
              </a:tr>
              <a:tr h="282012">
                <a:tc>
                  <a:txBody>
                    <a:bodyPr/>
                    <a:lstStyle/>
                    <a:p>
                      <a:r>
                        <a:rPr lang="en-US" sz="1100" dirty="0"/>
                        <a:t>APOF</a:t>
                      </a:r>
                    </a:p>
                  </a:txBody>
                  <a:tcPr/>
                </a:tc>
                <a:tc>
                  <a:txBody>
                    <a:bodyPr/>
                    <a:lstStyle/>
                    <a:p>
                      <a:r>
                        <a:rPr lang="en-US" sz="1100" dirty="0" err="1"/>
                        <a:t>Volixibat</a:t>
                      </a:r>
                      <a:r>
                        <a:rPr lang="en-US" sz="1100" dirty="0"/>
                        <a:t>: 0.69</a:t>
                      </a:r>
                    </a:p>
                  </a:txBody>
                  <a:tcPr/>
                </a:tc>
                <a:extLst>
                  <a:ext uri="{0D108BD9-81ED-4DB2-BD59-A6C34878D82A}">
                    <a16:rowId xmlns:a16="http://schemas.microsoft.com/office/drawing/2014/main" val="2801075665"/>
                  </a:ext>
                </a:extLst>
              </a:tr>
              <a:tr h="282012">
                <a:tc>
                  <a:txBody>
                    <a:bodyPr/>
                    <a:lstStyle/>
                    <a:p>
                      <a:r>
                        <a:rPr lang="en-US" sz="1100" dirty="0"/>
                        <a:t>IGF1</a:t>
                      </a:r>
                    </a:p>
                  </a:txBody>
                  <a:tcPr/>
                </a:tc>
                <a:tc>
                  <a:txBody>
                    <a:bodyPr/>
                    <a:lstStyle/>
                    <a:p>
                      <a:r>
                        <a:rPr lang="en-US" sz="1100" dirty="0"/>
                        <a:t>BMS-986036: 0.66</a:t>
                      </a:r>
                    </a:p>
                  </a:txBody>
                  <a:tcPr/>
                </a:tc>
                <a:extLst>
                  <a:ext uri="{0D108BD9-81ED-4DB2-BD59-A6C34878D82A}">
                    <a16:rowId xmlns:a16="http://schemas.microsoft.com/office/drawing/2014/main" val="165461434"/>
                  </a:ext>
                </a:extLst>
              </a:tr>
            </a:tbl>
          </a:graphicData>
        </a:graphic>
      </p:graphicFrame>
    </p:spTree>
    <p:extLst>
      <p:ext uri="{BB962C8B-B14F-4D97-AF65-F5344CB8AC3E}">
        <p14:creationId xmlns:p14="http://schemas.microsoft.com/office/powerpoint/2010/main" val="19741504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7EDD-6C6F-5B4B-93ED-A49A6A3CBB75}"/>
              </a:ext>
            </a:extLst>
          </p:cNvPr>
          <p:cNvSpPr>
            <a:spLocks noGrp="1"/>
          </p:cNvSpPr>
          <p:nvPr>
            <p:ph type="title"/>
          </p:nvPr>
        </p:nvSpPr>
        <p:spPr/>
        <p:txBody>
          <a:bodyPr/>
          <a:lstStyle/>
          <a:p>
            <a:r>
              <a:rPr lang="en-US" dirty="0"/>
              <a:t>”Befree” Genes</a:t>
            </a:r>
          </a:p>
        </p:txBody>
      </p:sp>
      <p:sp>
        <p:nvSpPr>
          <p:cNvPr id="3" name="Content Placeholder 2">
            <a:extLst>
              <a:ext uri="{FF2B5EF4-FFF2-40B4-BE49-F238E27FC236}">
                <a16:creationId xmlns:a16="http://schemas.microsoft.com/office/drawing/2014/main" id="{A3BA5B5E-B11C-2449-B542-37E6B0B0593F}"/>
              </a:ext>
            </a:extLst>
          </p:cNvPr>
          <p:cNvSpPr>
            <a:spLocks noGrp="1"/>
          </p:cNvSpPr>
          <p:nvPr>
            <p:ph sz="quarter" idx="10"/>
          </p:nvPr>
        </p:nvSpPr>
        <p:spPr/>
        <p:txBody>
          <a:bodyPr/>
          <a:lstStyle/>
          <a:p>
            <a:pPr>
              <a:buFontTx/>
              <a:buChar char="-"/>
            </a:pPr>
            <a:r>
              <a:rPr lang="en-US" dirty="0"/>
              <a:t>List of 401 NASH related genes derived from literature text mining</a:t>
            </a:r>
          </a:p>
          <a:p>
            <a:pPr>
              <a:buFontTx/>
              <a:buChar char="-"/>
            </a:pPr>
            <a:r>
              <a:rPr lang="en-US" dirty="0"/>
              <a:t>Larger number of genes identified compared to curated list – lower confidence associations</a:t>
            </a:r>
          </a:p>
          <a:p>
            <a:pPr>
              <a:buFontTx/>
              <a:buChar char="-"/>
            </a:pPr>
            <a:r>
              <a:rPr lang="en-US" dirty="0"/>
              <a:t>Befree NASH genes have a higher cosine similarity to NASH vector than unrelated genes</a:t>
            </a:r>
          </a:p>
        </p:txBody>
      </p:sp>
      <p:pic>
        <p:nvPicPr>
          <p:cNvPr id="7" name="Content Placeholder 6" descr="Chart, box and whisker chart&#10;&#10;Description automatically generated">
            <a:extLst>
              <a:ext uri="{FF2B5EF4-FFF2-40B4-BE49-F238E27FC236}">
                <a16:creationId xmlns:a16="http://schemas.microsoft.com/office/drawing/2014/main" id="{95E3751F-CDDE-994B-8033-5BDABB2EED5F}"/>
              </a:ext>
            </a:extLst>
          </p:cNvPr>
          <p:cNvPicPr>
            <a:picLocks noGrp="1" noChangeAspect="1"/>
          </p:cNvPicPr>
          <p:nvPr>
            <p:ph sz="quarter" idx="11"/>
          </p:nvPr>
        </p:nvPicPr>
        <p:blipFill>
          <a:blip r:embed="rId2"/>
          <a:stretch>
            <a:fillRect/>
          </a:stretch>
        </p:blipFill>
        <p:spPr>
          <a:xfrm>
            <a:off x="4802707" y="1216639"/>
            <a:ext cx="4065332" cy="2710221"/>
          </a:xfrm>
        </p:spPr>
      </p:pic>
    </p:spTree>
    <p:extLst>
      <p:ext uri="{BB962C8B-B14F-4D97-AF65-F5344CB8AC3E}">
        <p14:creationId xmlns:p14="http://schemas.microsoft.com/office/powerpoint/2010/main" val="1736875377"/>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DF34C-7E3C-954C-875E-22312C039816}"/>
              </a:ext>
            </a:extLst>
          </p:cNvPr>
          <p:cNvSpPr>
            <a:spLocks noGrp="1"/>
          </p:cNvSpPr>
          <p:nvPr>
            <p:ph sz="quarter" idx="10"/>
          </p:nvPr>
        </p:nvSpPr>
        <p:spPr/>
        <p:txBody>
          <a:bodyPr/>
          <a:lstStyle/>
          <a:p>
            <a:endParaRPr lang="en-US"/>
          </a:p>
        </p:txBody>
      </p:sp>
      <p:sp>
        <p:nvSpPr>
          <p:cNvPr id="4" name="Content Placeholder 3">
            <a:extLst>
              <a:ext uri="{FF2B5EF4-FFF2-40B4-BE49-F238E27FC236}">
                <a16:creationId xmlns:a16="http://schemas.microsoft.com/office/drawing/2014/main" id="{4ECBFBC8-D344-D34C-B17E-107F5F324BD6}"/>
              </a:ext>
            </a:extLst>
          </p:cNvPr>
          <p:cNvSpPr>
            <a:spLocks noGrp="1"/>
          </p:cNvSpPr>
          <p:nvPr>
            <p:ph sz="quarter" idx="11"/>
          </p:nvPr>
        </p:nvSpPr>
        <p:spPr/>
        <p:txBody>
          <a:bodyPr/>
          <a:lstStyle/>
          <a:p>
            <a:endParaRPr lang="en-US"/>
          </a:p>
        </p:txBody>
      </p:sp>
      <p:sp>
        <p:nvSpPr>
          <p:cNvPr id="5" name="Content Placeholder 4">
            <a:extLst>
              <a:ext uri="{FF2B5EF4-FFF2-40B4-BE49-F238E27FC236}">
                <a16:creationId xmlns:a16="http://schemas.microsoft.com/office/drawing/2014/main" id="{656B0109-C9A3-7643-99AE-7543C9209181}"/>
              </a:ext>
            </a:extLst>
          </p:cNvPr>
          <p:cNvSpPr>
            <a:spLocks noGrp="1"/>
          </p:cNvSpPr>
          <p:nvPr>
            <p:ph sz="quarter" idx="12"/>
          </p:nvPr>
        </p:nvSpPr>
        <p:spPr/>
        <p:txBody>
          <a:bodyPr/>
          <a:lstStyle/>
          <a:p>
            <a:endParaRPr lang="en-US"/>
          </a:p>
        </p:txBody>
      </p:sp>
      <p:pic>
        <p:nvPicPr>
          <p:cNvPr id="6" name="Picture 5" descr="Chart&#10;&#10;Description automatically generated">
            <a:extLst>
              <a:ext uri="{FF2B5EF4-FFF2-40B4-BE49-F238E27FC236}">
                <a16:creationId xmlns:a16="http://schemas.microsoft.com/office/drawing/2014/main" id="{08FBC935-AF4E-744B-824D-28CDFFD5A4E7}"/>
              </a:ext>
            </a:extLst>
          </p:cNvPr>
          <p:cNvPicPr>
            <a:picLocks noChangeAspect="1"/>
          </p:cNvPicPr>
          <p:nvPr/>
        </p:nvPicPr>
        <p:blipFill>
          <a:blip r:embed="rId2"/>
          <a:stretch>
            <a:fillRect/>
          </a:stretch>
        </p:blipFill>
        <p:spPr>
          <a:xfrm>
            <a:off x="147787" y="444959"/>
            <a:ext cx="8848425" cy="4253582"/>
          </a:xfrm>
          <a:prstGeom prst="rect">
            <a:avLst/>
          </a:prstGeom>
        </p:spPr>
      </p:pic>
    </p:spTree>
    <p:extLst>
      <p:ext uri="{BB962C8B-B14F-4D97-AF65-F5344CB8AC3E}">
        <p14:creationId xmlns:p14="http://schemas.microsoft.com/office/powerpoint/2010/main" val="2966956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C5F6-FFCE-664F-8118-BA608153C7AC}"/>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868432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F9EA7-7CAC-3E40-A4E3-AD12595A7618}"/>
              </a:ext>
            </a:extLst>
          </p:cNvPr>
          <p:cNvSpPr>
            <a:spLocks noGrp="1"/>
          </p:cNvSpPr>
          <p:nvPr>
            <p:ph type="title"/>
          </p:nvPr>
        </p:nvSpPr>
        <p:spPr>
          <a:xfrm>
            <a:off x="948776" y="359541"/>
            <a:ext cx="7707862" cy="488024"/>
          </a:xfrm>
        </p:spPr>
        <p:txBody>
          <a:bodyPr wrap="square" anchor="b">
            <a:normAutofit/>
          </a:bodyPr>
          <a:lstStyle/>
          <a:p>
            <a:r>
              <a:rPr lang="en-US" dirty="0"/>
              <a:t>Significance</a:t>
            </a:r>
          </a:p>
        </p:txBody>
      </p:sp>
      <p:sp>
        <p:nvSpPr>
          <p:cNvPr id="3" name="Content Placeholder 2">
            <a:extLst>
              <a:ext uri="{FF2B5EF4-FFF2-40B4-BE49-F238E27FC236}">
                <a16:creationId xmlns:a16="http://schemas.microsoft.com/office/drawing/2014/main" id="{8EDD5472-1513-754B-9432-B45DE6F9B8A8}"/>
              </a:ext>
            </a:extLst>
          </p:cNvPr>
          <p:cNvSpPr>
            <a:spLocks noGrp="1"/>
          </p:cNvSpPr>
          <p:nvPr>
            <p:ph sz="quarter" idx="10"/>
          </p:nvPr>
        </p:nvSpPr>
        <p:spPr>
          <a:xfrm>
            <a:off x="746128" y="978402"/>
            <a:ext cx="3185792" cy="3759042"/>
          </a:xfrm>
        </p:spPr>
        <p:txBody>
          <a:bodyPr>
            <a:normAutofit/>
          </a:bodyPr>
          <a:lstStyle/>
          <a:p>
            <a:pPr>
              <a:buFont typeface="Arial" panose="020B0604020202020204" pitchFamily="34" charset="0"/>
              <a:buChar char="•"/>
            </a:pPr>
            <a:r>
              <a:rPr lang="en-US" dirty="0"/>
              <a:t>NAFLD (Non-Alcoholic Fatty Liver Disease) affects ¼ of the global population</a:t>
            </a:r>
          </a:p>
          <a:p>
            <a:pPr>
              <a:buFont typeface="Arial" panose="020B0604020202020204" pitchFamily="34" charset="0"/>
              <a:buChar char="•"/>
            </a:pPr>
            <a:r>
              <a:rPr lang="en-US" dirty="0"/>
              <a:t>Progression to NASH (Non-alcoholic Steatohepatitis) can lead to cirrhosis and hepatocellular carcinoma, liver transplantation</a:t>
            </a:r>
          </a:p>
          <a:p>
            <a:pPr>
              <a:buFont typeface="Arial" panose="020B0604020202020204" pitchFamily="34" charset="0"/>
              <a:buChar char="•"/>
            </a:pPr>
            <a:r>
              <a:rPr lang="en-US" dirty="0"/>
              <a:t>Complicated pathogenesis that involves many cell types/pathways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7A97A90-6EE8-7F4A-8900-7C4827D59D6D}"/>
              </a:ext>
            </a:extLst>
          </p:cNvPr>
          <p:cNvPicPr>
            <a:picLocks noChangeAspect="1"/>
          </p:cNvPicPr>
          <p:nvPr/>
        </p:nvPicPr>
        <p:blipFill>
          <a:blip r:embed="rId3"/>
          <a:stretch>
            <a:fillRect/>
          </a:stretch>
        </p:blipFill>
        <p:spPr>
          <a:xfrm>
            <a:off x="4095897" y="1356305"/>
            <a:ext cx="4697375" cy="2430890"/>
          </a:xfrm>
          <a:prstGeom prst="rect">
            <a:avLst/>
          </a:prstGeom>
          <a:noFill/>
        </p:spPr>
      </p:pic>
    </p:spTree>
    <p:extLst>
      <p:ext uri="{BB962C8B-B14F-4D97-AF65-F5344CB8AC3E}">
        <p14:creationId xmlns:p14="http://schemas.microsoft.com/office/powerpoint/2010/main" val="40810174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2721-0EAE-5844-9CB0-5D096753022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213AB7C-5131-9F47-A24E-261B7C83B717}"/>
              </a:ext>
            </a:extLst>
          </p:cNvPr>
          <p:cNvSpPr>
            <a:spLocks noGrp="1"/>
          </p:cNvSpPr>
          <p:nvPr>
            <p:ph sz="quarter" idx="10"/>
          </p:nvPr>
        </p:nvSpPr>
        <p:spPr>
          <a:xfrm>
            <a:off x="1118963" y="1232058"/>
            <a:ext cx="7700963" cy="3759042"/>
          </a:xfrm>
        </p:spPr>
        <p:txBody>
          <a:bodyPr/>
          <a:lstStyle/>
          <a:p>
            <a:pPr>
              <a:buFont typeface="+mj-lt"/>
              <a:buAutoNum type="arabicPeriod"/>
            </a:pPr>
            <a:r>
              <a:rPr lang="en-US" dirty="0"/>
              <a:t>Identify key gene subnetworks involved in NASH pathogenesis</a:t>
            </a:r>
          </a:p>
          <a:p>
            <a:pPr marL="973137" lvl="3" indent="-285750">
              <a:buFont typeface="Arial" panose="020B0604020202020204" pitchFamily="34" charset="0"/>
              <a:buChar char="•"/>
            </a:pPr>
            <a:r>
              <a:rPr lang="en-US" dirty="0"/>
              <a:t>Integrate functional annotations for genes from different data sources</a:t>
            </a:r>
          </a:p>
          <a:p>
            <a:pPr marL="973137" lvl="3" indent="-285750">
              <a:buFont typeface="Arial" panose="020B0604020202020204" pitchFamily="34" charset="0"/>
              <a:buChar char="•"/>
            </a:pPr>
            <a:r>
              <a:rPr lang="en-US" dirty="0"/>
              <a:t>Use novel network methods to represent gene subnetwork associations</a:t>
            </a:r>
          </a:p>
          <a:p>
            <a:pPr lvl="3"/>
            <a:endParaRPr lang="en-US" dirty="0"/>
          </a:p>
          <a:p>
            <a:pPr>
              <a:buFont typeface="+mj-lt"/>
              <a:buAutoNum type="arabicPeriod"/>
            </a:pPr>
            <a:r>
              <a:rPr lang="en-US" dirty="0"/>
              <a:t>Use gene expression to predict disease stage</a:t>
            </a:r>
          </a:p>
          <a:p>
            <a:pPr marL="973137" lvl="3" indent="-285750">
              <a:buFont typeface="Arial" panose="020B0604020202020204" pitchFamily="34" charset="0"/>
              <a:buChar char="•"/>
            </a:pPr>
            <a:r>
              <a:rPr lang="en-US" dirty="0"/>
              <a:t>Identify pathways specific to severe forms of disease</a:t>
            </a:r>
          </a:p>
          <a:p>
            <a:pPr lvl="3"/>
            <a:endParaRPr lang="en-US" dirty="0"/>
          </a:p>
          <a:p>
            <a:pPr>
              <a:buFont typeface="+mj-lt"/>
              <a:buAutoNum type="arabicPeriod"/>
            </a:pPr>
            <a:endParaRPr lang="en-US" dirty="0"/>
          </a:p>
        </p:txBody>
      </p:sp>
    </p:spTree>
    <p:extLst>
      <p:ext uri="{BB962C8B-B14F-4D97-AF65-F5344CB8AC3E}">
        <p14:creationId xmlns:p14="http://schemas.microsoft.com/office/powerpoint/2010/main" val="227390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567-FD94-C146-88DF-9414FF8DD2D6}"/>
              </a:ext>
            </a:extLst>
          </p:cNvPr>
          <p:cNvSpPr>
            <a:spLocks noGrp="1"/>
          </p:cNvSpPr>
          <p:nvPr>
            <p:ph type="title"/>
          </p:nvPr>
        </p:nvSpPr>
        <p:spPr/>
        <p:txBody>
          <a:bodyPr/>
          <a:lstStyle/>
          <a:p>
            <a:r>
              <a:rPr lang="en-US" dirty="0"/>
              <a:t>Data Sources: Gene Sets</a:t>
            </a:r>
          </a:p>
        </p:txBody>
      </p:sp>
      <p:graphicFrame>
        <p:nvGraphicFramePr>
          <p:cNvPr id="4" name="Table 4">
            <a:extLst>
              <a:ext uri="{FF2B5EF4-FFF2-40B4-BE49-F238E27FC236}">
                <a16:creationId xmlns:a16="http://schemas.microsoft.com/office/drawing/2014/main" id="{AB54CB7D-5E70-8E4E-B65E-351F8BB6E960}"/>
              </a:ext>
            </a:extLst>
          </p:cNvPr>
          <p:cNvGraphicFramePr>
            <a:graphicFrameLocks noGrp="1"/>
          </p:cNvGraphicFramePr>
          <p:nvPr>
            <p:ph sz="quarter" idx="10"/>
            <p:extLst>
              <p:ext uri="{D42A27DB-BD31-4B8C-83A1-F6EECF244321}">
                <p14:modId xmlns:p14="http://schemas.microsoft.com/office/powerpoint/2010/main" val="1127306368"/>
              </p:ext>
            </p:extLst>
          </p:nvPr>
        </p:nvGraphicFramePr>
        <p:xfrm>
          <a:off x="777766" y="1026241"/>
          <a:ext cx="7861736" cy="3426837"/>
        </p:xfrm>
        <a:graphic>
          <a:graphicData uri="http://schemas.openxmlformats.org/drawingml/2006/table">
            <a:tbl>
              <a:tblPr firstRow="1" bandRow="1">
                <a:tableStyleId>{5C22544A-7EE6-4342-B048-85BDC9FD1C3A}</a:tableStyleId>
              </a:tblPr>
              <a:tblGrid>
                <a:gridCol w="867360">
                  <a:extLst>
                    <a:ext uri="{9D8B030D-6E8A-4147-A177-3AD203B41FA5}">
                      <a16:colId xmlns:a16="http://schemas.microsoft.com/office/drawing/2014/main" val="1030310482"/>
                    </a:ext>
                  </a:extLst>
                </a:gridCol>
                <a:gridCol w="1745402">
                  <a:extLst>
                    <a:ext uri="{9D8B030D-6E8A-4147-A177-3AD203B41FA5}">
                      <a16:colId xmlns:a16="http://schemas.microsoft.com/office/drawing/2014/main" val="2703631455"/>
                    </a:ext>
                  </a:extLst>
                </a:gridCol>
                <a:gridCol w="4005952">
                  <a:extLst>
                    <a:ext uri="{9D8B030D-6E8A-4147-A177-3AD203B41FA5}">
                      <a16:colId xmlns:a16="http://schemas.microsoft.com/office/drawing/2014/main" val="3104599350"/>
                    </a:ext>
                  </a:extLst>
                </a:gridCol>
                <a:gridCol w="1243022">
                  <a:extLst>
                    <a:ext uri="{9D8B030D-6E8A-4147-A177-3AD203B41FA5}">
                      <a16:colId xmlns:a16="http://schemas.microsoft.com/office/drawing/2014/main" val="3612508145"/>
                    </a:ext>
                  </a:extLst>
                </a:gridCol>
              </a:tblGrid>
              <a:tr h="455718">
                <a:tc>
                  <a:txBody>
                    <a:bodyPr/>
                    <a:lstStyle/>
                    <a:p>
                      <a:r>
                        <a:rPr lang="en-US" sz="1400" dirty="0"/>
                        <a:t> Label</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Type of data</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Description</a:t>
                      </a:r>
                    </a:p>
                    <a:p>
                      <a:endParaRPr lang="en-US" sz="1400" dirty="0"/>
                    </a:p>
                  </a:txBody>
                  <a:tcPr/>
                </a:tc>
                <a:tc>
                  <a:txBody>
                    <a:bodyPr/>
                    <a:lstStyle/>
                    <a:p>
                      <a:r>
                        <a:rPr lang="en-US" sz="1400" dirty="0"/>
                        <a:t>Number of modules</a:t>
                      </a:r>
                    </a:p>
                  </a:txBody>
                  <a:tcPr/>
                </a:tc>
                <a:extLst>
                  <a:ext uri="{0D108BD9-81ED-4DB2-BD59-A6C34878D82A}">
                    <a16:rowId xmlns:a16="http://schemas.microsoft.com/office/drawing/2014/main" val="1455137001"/>
                  </a:ext>
                </a:extLst>
              </a:tr>
              <a:tr h="471803">
                <a:tc>
                  <a:txBody>
                    <a:bodyPr/>
                    <a:lstStyle/>
                    <a:p>
                      <a:r>
                        <a:rPr lang="en-US" sz="1400" dirty="0"/>
                        <a:t>ME</a:t>
                      </a:r>
                    </a:p>
                  </a:txBody>
                  <a:tcPr>
                    <a:solidFill>
                      <a:schemeClr val="accent3">
                        <a:lumMod val="20000"/>
                        <a:lumOff val="80000"/>
                      </a:schemeClr>
                    </a:solidFill>
                  </a:tcPr>
                </a:tc>
                <a:tc>
                  <a:txBody>
                    <a:bodyPr/>
                    <a:lstStyle/>
                    <a:p>
                      <a:r>
                        <a:rPr lang="en-US" sz="1400" dirty="0"/>
                        <a:t>Immune response </a:t>
                      </a:r>
                    </a:p>
                  </a:txBody>
                  <a:tcPr>
                    <a:solidFill>
                      <a:schemeClr val="accent3">
                        <a:lumMod val="20000"/>
                        <a:lumOff val="80000"/>
                      </a:schemeClr>
                    </a:solidFill>
                  </a:tcPr>
                </a:tc>
                <a:tc>
                  <a:txBody>
                    <a:bodyPr/>
                    <a:lstStyle/>
                    <a:p>
                      <a:r>
                        <a:rPr lang="en-US" sz="1400" dirty="0"/>
                        <a:t>Proteomics data from </a:t>
                      </a:r>
                      <a:r>
                        <a:rPr lang="en-US" sz="1400" dirty="0" err="1"/>
                        <a:t>ImmProt</a:t>
                      </a:r>
                      <a:r>
                        <a:rPr lang="en-US" sz="1400" dirty="0"/>
                        <a:t> – modules derived from 6982 proteins enriched in immune cells </a:t>
                      </a:r>
                    </a:p>
                  </a:txBody>
                  <a:tcPr>
                    <a:solidFill>
                      <a:schemeClr val="accent3">
                        <a:lumMod val="20000"/>
                        <a:lumOff val="80000"/>
                      </a:schemeClr>
                    </a:solidFill>
                  </a:tcPr>
                </a:tc>
                <a:tc>
                  <a:txBody>
                    <a:bodyPr/>
                    <a:lstStyle/>
                    <a:p>
                      <a:r>
                        <a:rPr lang="en-US" sz="1400" dirty="0"/>
                        <a:t>47</a:t>
                      </a:r>
                    </a:p>
                  </a:txBody>
                  <a:tcPr>
                    <a:solidFill>
                      <a:schemeClr val="accent3">
                        <a:lumMod val="20000"/>
                        <a:lumOff val="80000"/>
                      </a:schemeClr>
                    </a:solidFill>
                  </a:tcPr>
                </a:tc>
                <a:extLst>
                  <a:ext uri="{0D108BD9-81ED-4DB2-BD59-A6C34878D82A}">
                    <a16:rowId xmlns:a16="http://schemas.microsoft.com/office/drawing/2014/main" val="3238848771"/>
                  </a:ext>
                </a:extLst>
              </a:tr>
              <a:tr h="669034">
                <a:tc>
                  <a:txBody>
                    <a:bodyPr/>
                    <a:lstStyle/>
                    <a:p>
                      <a:r>
                        <a:rPr lang="en-US" sz="1400" dirty="0"/>
                        <a:t>HM</a:t>
                      </a:r>
                    </a:p>
                  </a:txBody>
                  <a:tcPr>
                    <a:solidFill>
                      <a:schemeClr val="accent3">
                        <a:lumMod val="20000"/>
                        <a:lumOff val="80000"/>
                      </a:schemeClr>
                    </a:solidFill>
                  </a:tcPr>
                </a:tc>
                <a:tc>
                  <a:txBody>
                    <a:bodyPr/>
                    <a:lstStyle/>
                    <a:p>
                      <a:r>
                        <a:rPr lang="en-US" sz="1400" dirty="0"/>
                        <a:t>Hallmark signaling pathways</a:t>
                      </a:r>
                    </a:p>
                  </a:txBody>
                  <a:tcPr>
                    <a:solidFill>
                      <a:schemeClr val="accent3">
                        <a:lumMod val="20000"/>
                        <a:lumOff val="80000"/>
                      </a:schemeClr>
                    </a:solidFill>
                  </a:tcPr>
                </a:tc>
                <a:tc>
                  <a:txBody>
                    <a:bodyPr/>
                    <a:lstStyle/>
                    <a:p>
                      <a:r>
                        <a:rPr lang="en-US" sz="1400" dirty="0"/>
                        <a:t>Molecular Signatures Database (</a:t>
                      </a:r>
                      <a:r>
                        <a:rPr lang="en-US" sz="1400" dirty="0" err="1"/>
                        <a:t>MSigDB</a:t>
                      </a:r>
                      <a:r>
                        <a:rPr lang="en-US" sz="1400" dirty="0"/>
                        <a:t>) hallmark gene set collection</a:t>
                      </a:r>
                    </a:p>
                  </a:txBody>
                  <a:tcPr>
                    <a:solidFill>
                      <a:schemeClr val="accent3">
                        <a:lumMod val="20000"/>
                        <a:lumOff val="80000"/>
                      </a:schemeClr>
                    </a:solidFill>
                  </a:tcPr>
                </a:tc>
                <a:tc>
                  <a:txBody>
                    <a:bodyPr/>
                    <a:lstStyle/>
                    <a:p>
                      <a:r>
                        <a:rPr lang="en-US" sz="1400" dirty="0"/>
                        <a:t>50</a:t>
                      </a:r>
                    </a:p>
                  </a:txBody>
                  <a:tcPr>
                    <a:solidFill>
                      <a:schemeClr val="accent3">
                        <a:lumMod val="20000"/>
                        <a:lumOff val="80000"/>
                      </a:schemeClr>
                    </a:solidFill>
                  </a:tcPr>
                </a:tc>
                <a:extLst>
                  <a:ext uri="{0D108BD9-81ED-4DB2-BD59-A6C34878D82A}">
                    <a16:rowId xmlns:a16="http://schemas.microsoft.com/office/drawing/2014/main" val="136667101"/>
                  </a:ext>
                </a:extLst>
              </a:tr>
              <a:tr h="471803">
                <a:tc>
                  <a:txBody>
                    <a:bodyPr/>
                    <a:lstStyle/>
                    <a:p>
                      <a:r>
                        <a:rPr lang="en-US" sz="1400" dirty="0"/>
                        <a:t>MS</a:t>
                      </a:r>
                    </a:p>
                  </a:txBody>
                  <a:tcPr>
                    <a:solidFill>
                      <a:schemeClr val="accent3">
                        <a:lumMod val="20000"/>
                        <a:lumOff val="80000"/>
                      </a:schemeClr>
                    </a:solidFill>
                  </a:tcPr>
                </a:tc>
                <a:tc>
                  <a:txBody>
                    <a:bodyPr/>
                    <a:lstStyle/>
                    <a:p>
                      <a:r>
                        <a:rPr lang="en-US" sz="1400" dirty="0"/>
                        <a:t>Metabolic subsystems</a:t>
                      </a:r>
                    </a:p>
                  </a:txBody>
                  <a:tcPr>
                    <a:solidFill>
                      <a:schemeClr val="accent3">
                        <a:lumMod val="20000"/>
                        <a:lumOff val="80000"/>
                      </a:schemeClr>
                    </a:solidFill>
                  </a:tcPr>
                </a:tc>
                <a:tc>
                  <a:txBody>
                    <a:bodyPr/>
                    <a:lstStyle/>
                    <a:p>
                      <a:r>
                        <a:rPr lang="en-US" sz="1400" dirty="0"/>
                        <a:t>Genome-scale metabolic pathways derived from Human Metabolic Reaction Database (Human GEM)</a:t>
                      </a:r>
                    </a:p>
                  </a:txBody>
                  <a:tcPr>
                    <a:solidFill>
                      <a:schemeClr val="accent3">
                        <a:lumMod val="20000"/>
                        <a:lumOff val="80000"/>
                      </a:schemeClr>
                    </a:solidFill>
                  </a:tcPr>
                </a:tc>
                <a:tc>
                  <a:txBody>
                    <a:bodyPr/>
                    <a:lstStyle/>
                    <a:p>
                      <a:r>
                        <a:rPr lang="en-US" sz="1400" dirty="0"/>
                        <a:t>137</a:t>
                      </a:r>
                    </a:p>
                  </a:txBody>
                  <a:tcPr>
                    <a:solidFill>
                      <a:schemeClr val="accent3">
                        <a:lumMod val="20000"/>
                        <a:lumOff val="80000"/>
                      </a:schemeClr>
                    </a:solidFill>
                  </a:tcPr>
                </a:tc>
                <a:extLst>
                  <a:ext uri="{0D108BD9-81ED-4DB2-BD59-A6C34878D82A}">
                    <a16:rowId xmlns:a16="http://schemas.microsoft.com/office/drawing/2014/main" val="913967238"/>
                  </a:ext>
                </a:extLst>
              </a:tr>
              <a:tr h="471803">
                <a:tc>
                  <a:txBody>
                    <a:bodyPr/>
                    <a:lstStyle/>
                    <a:p>
                      <a:r>
                        <a:rPr lang="en-US" sz="1400" dirty="0"/>
                        <a:t>Drug</a:t>
                      </a:r>
                    </a:p>
                  </a:txBody>
                  <a:tcPr>
                    <a:solidFill>
                      <a:schemeClr val="tx2">
                        <a:lumMod val="90000"/>
                      </a:schemeClr>
                    </a:solidFill>
                  </a:tcPr>
                </a:tc>
                <a:tc>
                  <a:txBody>
                    <a:bodyPr/>
                    <a:lstStyle/>
                    <a:p>
                      <a:r>
                        <a:rPr lang="en-US" sz="1400" dirty="0"/>
                        <a:t>Drug targets</a:t>
                      </a:r>
                    </a:p>
                  </a:txBody>
                  <a:tcPr>
                    <a:solidFill>
                      <a:schemeClr val="tx2">
                        <a:lumMod val="90000"/>
                      </a:schemeClr>
                    </a:solidFill>
                  </a:tcPr>
                </a:tc>
                <a:tc>
                  <a:txBody>
                    <a:bodyPr/>
                    <a:lstStyle/>
                    <a:p>
                      <a:r>
                        <a:rPr lang="en-US" sz="1400" dirty="0" err="1"/>
                        <a:t>DrugBank</a:t>
                      </a:r>
                      <a:r>
                        <a:rPr lang="en-US" sz="1400" dirty="0"/>
                        <a:t> gene targets</a:t>
                      </a:r>
                    </a:p>
                  </a:txBody>
                  <a:tcPr>
                    <a:solidFill>
                      <a:schemeClr val="tx2">
                        <a:lumMod val="90000"/>
                      </a:schemeClr>
                    </a:solidFill>
                  </a:tcPr>
                </a:tc>
                <a:tc>
                  <a:txBody>
                    <a:bodyPr/>
                    <a:lstStyle/>
                    <a:p>
                      <a:r>
                        <a:rPr lang="en-US" sz="1400" dirty="0"/>
                        <a:t>13</a:t>
                      </a:r>
                    </a:p>
                  </a:txBody>
                  <a:tcPr>
                    <a:solidFill>
                      <a:schemeClr val="tx2">
                        <a:lumMod val="90000"/>
                      </a:schemeClr>
                    </a:solidFill>
                  </a:tcPr>
                </a:tc>
                <a:extLst>
                  <a:ext uri="{0D108BD9-81ED-4DB2-BD59-A6C34878D82A}">
                    <a16:rowId xmlns:a16="http://schemas.microsoft.com/office/drawing/2014/main" val="2601922143"/>
                  </a:ext>
                </a:extLst>
              </a:tr>
              <a:tr h="669034">
                <a:tc>
                  <a:txBody>
                    <a:bodyPr/>
                    <a:lstStyle/>
                    <a:p>
                      <a:r>
                        <a:rPr lang="en-US" sz="1400" dirty="0"/>
                        <a:t>Disease</a:t>
                      </a:r>
                    </a:p>
                  </a:txBody>
                  <a:tcPr>
                    <a:solidFill>
                      <a:schemeClr val="accent1">
                        <a:lumMod val="40000"/>
                        <a:lumOff val="60000"/>
                      </a:schemeClr>
                    </a:solidFill>
                  </a:tcPr>
                </a:tc>
                <a:tc>
                  <a:txBody>
                    <a:bodyPr/>
                    <a:lstStyle/>
                    <a:p>
                      <a:r>
                        <a:rPr lang="en-US" sz="1400" dirty="0"/>
                        <a:t>NASH</a:t>
                      </a:r>
                    </a:p>
                  </a:txBody>
                  <a:tcPr>
                    <a:solidFill>
                      <a:schemeClr val="accent1">
                        <a:lumMod val="40000"/>
                        <a:lumOff val="60000"/>
                      </a:schemeClr>
                    </a:solidFill>
                  </a:tcPr>
                </a:tc>
                <a:tc>
                  <a:txBody>
                    <a:bodyPr/>
                    <a:lstStyle/>
                    <a:p>
                      <a:r>
                        <a:rPr lang="en-US" sz="1400" dirty="0" err="1"/>
                        <a:t>DisGeNET</a:t>
                      </a:r>
                      <a:r>
                        <a:rPr lang="en-US" sz="1400" dirty="0"/>
                        <a:t> curated list of </a:t>
                      </a:r>
                      <a:r>
                        <a:rPr lang="en-US" sz="1400" b="0" i="0" u="none" strike="noStrike" kern="1200" dirty="0">
                          <a:solidFill>
                            <a:schemeClr val="dk1"/>
                          </a:solidFill>
                          <a:effectLst/>
                          <a:latin typeface="+mn-lt"/>
                          <a:ea typeface="+mn-ea"/>
                          <a:cs typeface="+mn-cs"/>
                        </a:rPr>
                        <a:t>gene-disease associations from UNIPROT, CGI, </a:t>
                      </a:r>
                      <a:r>
                        <a:rPr lang="en-US" sz="1400" b="0" i="0" u="none" strike="noStrike" kern="1200" dirty="0" err="1">
                          <a:solidFill>
                            <a:schemeClr val="dk1"/>
                          </a:solidFill>
                          <a:effectLst/>
                          <a:latin typeface="+mn-lt"/>
                          <a:ea typeface="+mn-ea"/>
                          <a:cs typeface="+mn-cs"/>
                        </a:rPr>
                        <a:t>ClinGen</a:t>
                      </a:r>
                      <a:r>
                        <a:rPr lang="en-US" sz="1400" b="0" i="0" u="none" strike="noStrike" kern="1200" dirty="0">
                          <a:solidFill>
                            <a:schemeClr val="dk1"/>
                          </a:solidFill>
                          <a:effectLst/>
                          <a:latin typeface="+mn-lt"/>
                          <a:ea typeface="+mn-ea"/>
                          <a:cs typeface="+mn-cs"/>
                        </a:rPr>
                        <a:t>, Genomics England, CTD (human subset), </a:t>
                      </a:r>
                      <a:r>
                        <a:rPr lang="en-US" sz="1400" b="0" i="0" u="none" strike="noStrike" kern="1200" dirty="0" err="1">
                          <a:solidFill>
                            <a:schemeClr val="dk1"/>
                          </a:solidFill>
                          <a:effectLst/>
                          <a:latin typeface="+mn-lt"/>
                          <a:ea typeface="+mn-ea"/>
                          <a:cs typeface="+mn-cs"/>
                        </a:rPr>
                        <a:t>PsyGeNET</a:t>
                      </a:r>
                      <a:r>
                        <a:rPr lang="en-US" sz="1400" b="0" i="0" u="none" strike="noStrike" kern="1200" dirty="0">
                          <a:solidFill>
                            <a:schemeClr val="dk1"/>
                          </a:solidFill>
                          <a:effectLst/>
                          <a:latin typeface="+mn-lt"/>
                          <a:ea typeface="+mn-ea"/>
                          <a:cs typeface="+mn-cs"/>
                        </a:rPr>
                        <a:t>, and </a:t>
                      </a:r>
                      <a:r>
                        <a:rPr lang="en-US" sz="1400" b="0" i="0" u="none" strike="noStrike" kern="1200" dirty="0" err="1">
                          <a:solidFill>
                            <a:schemeClr val="dk1"/>
                          </a:solidFill>
                          <a:effectLst/>
                          <a:latin typeface="+mn-lt"/>
                          <a:ea typeface="+mn-ea"/>
                          <a:cs typeface="+mn-cs"/>
                        </a:rPr>
                        <a:t>Orphanet</a:t>
                      </a:r>
                      <a:endParaRPr lang="en-US" sz="1400" dirty="0"/>
                    </a:p>
                  </a:txBody>
                  <a:tcPr>
                    <a:solidFill>
                      <a:schemeClr val="accent1">
                        <a:lumMod val="40000"/>
                        <a:lumOff val="60000"/>
                      </a:schemeClr>
                    </a:solidFill>
                  </a:tcPr>
                </a:tc>
                <a:tc>
                  <a:txBody>
                    <a:bodyPr/>
                    <a:lstStyle/>
                    <a:p>
                      <a:r>
                        <a:rPr lang="en-US" sz="1400" dirty="0"/>
                        <a:t>1 (70 genes)</a:t>
                      </a:r>
                    </a:p>
                  </a:txBody>
                  <a:tcPr>
                    <a:solidFill>
                      <a:schemeClr val="accent1">
                        <a:lumMod val="40000"/>
                        <a:lumOff val="60000"/>
                      </a:schemeClr>
                    </a:solidFill>
                  </a:tcPr>
                </a:tc>
                <a:extLst>
                  <a:ext uri="{0D108BD9-81ED-4DB2-BD59-A6C34878D82A}">
                    <a16:rowId xmlns:a16="http://schemas.microsoft.com/office/drawing/2014/main" val="236507259"/>
                  </a:ext>
                </a:extLst>
              </a:tr>
            </a:tbl>
          </a:graphicData>
        </a:graphic>
      </p:graphicFrame>
    </p:spTree>
    <p:extLst>
      <p:ext uri="{BB962C8B-B14F-4D97-AF65-F5344CB8AC3E}">
        <p14:creationId xmlns:p14="http://schemas.microsoft.com/office/powerpoint/2010/main" val="250653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tting started - STRING Help">
            <a:extLst>
              <a:ext uri="{FF2B5EF4-FFF2-40B4-BE49-F238E27FC236}">
                <a16:creationId xmlns:a16="http://schemas.microsoft.com/office/drawing/2014/main" id="{3F171049-773C-1540-B0E8-7133E21745D5}"/>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0387" y="1487277"/>
            <a:ext cx="2571100" cy="26171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8F7C20-C71F-DC4B-85D1-41CDB6321C3C}"/>
              </a:ext>
            </a:extLst>
          </p:cNvPr>
          <p:cNvSpPr txBox="1"/>
          <p:nvPr/>
        </p:nvSpPr>
        <p:spPr>
          <a:xfrm>
            <a:off x="784607" y="1095903"/>
            <a:ext cx="1026243" cy="338554"/>
          </a:xfrm>
          <a:prstGeom prst="rect">
            <a:avLst/>
          </a:prstGeom>
          <a:noFill/>
        </p:spPr>
        <p:txBody>
          <a:bodyPr wrap="none" rtlCol="0">
            <a:spAutoFit/>
          </a:bodyPr>
          <a:lstStyle/>
          <a:p>
            <a:r>
              <a:rPr lang="en-US" sz="1600" dirty="0"/>
              <a:t>String PPI</a:t>
            </a:r>
          </a:p>
        </p:txBody>
      </p:sp>
      <p:pic>
        <p:nvPicPr>
          <p:cNvPr id="11" name="Graphic 10" descr="Arrow Right">
            <a:extLst>
              <a:ext uri="{FF2B5EF4-FFF2-40B4-BE49-F238E27FC236}">
                <a16:creationId xmlns:a16="http://schemas.microsoft.com/office/drawing/2014/main" id="{1AD4EAA4-8A1C-8347-9A56-E2C8616407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9349" y="2389785"/>
            <a:ext cx="566527" cy="718781"/>
          </a:xfrm>
          <a:prstGeom prst="rect">
            <a:avLst/>
          </a:prstGeom>
        </p:spPr>
      </p:pic>
      <p:sp>
        <p:nvSpPr>
          <p:cNvPr id="12" name="TextBox 11">
            <a:extLst>
              <a:ext uri="{FF2B5EF4-FFF2-40B4-BE49-F238E27FC236}">
                <a16:creationId xmlns:a16="http://schemas.microsoft.com/office/drawing/2014/main" id="{50E16DCD-B28C-D941-93CF-46B4B26745B2}"/>
              </a:ext>
            </a:extLst>
          </p:cNvPr>
          <p:cNvSpPr txBox="1"/>
          <p:nvPr/>
        </p:nvSpPr>
        <p:spPr>
          <a:xfrm>
            <a:off x="2744513" y="2242980"/>
            <a:ext cx="1183989" cy="307777"/>
          </a:xfrm>
          <a:prstGeom prst="rect">
            <a:avLst/>
          </a:prstGeom>
          <a:noFill/>
        </p:spPr>
        <p:txBody>
          <a:bodyPr wrap="square" rtlCol="0">
            <a:spAutoFit/>
          </a:bodyPr>
          <a:lstStyle/>
          <a:p>
            <a:r>
              <a:rPr lang="en-US" sz="1400" dirty="0"/>
              <a:t>node2vec</a:t>
            </a:r>
          </a:p>
        </p:txBody>
      </p:sp>
      <p:sp>
        <p:nvSpPr>
          <p:cNvPr id="18" name="TextBox 17">
            <a:extLst>
              <a:ext uri="{FF2B5EF4-FFF2-40B4-BE49-F238E27FC236}">
                <a16:creationId xmlns:a16="http://schemas.microsoft.com/office/drawing/2014/main" id="{B3F8EAAE-0C46-4B42-914C-EF38D7DBCBB4}"/>
              </a:ext>
            </a:extLst>
          </p:cNvPr>
          <p:cNvSpPr txBox="1"/>
          <p:nvPr/>
        </p:nvSpPr>
        <p:spPr>
          <a:xfrm>
            <a:off x="3863614" y="4096925"/>
            <a:ext cx="2081019" cy="276999"/>
          </a:xfrm>
          <a:prstGeom prst="rect">
            <a:avLst/>
          </a:prstGeom>
          <a:noFill/>
        </p:spPr>
        <p:txBody>
          <a:bodyPr wrap="none" rtlCol="0">
            <a:spAutoFit/>
          </a:bodyPr>
          <a:lstStyle/>
          <a:p>
            <a:r>
              <a:rPr lang="en-US" sz="1200" dirty="0"/>
              <a:t>14,704 genes x 64 dimensions</a:t>
            </a:r>
          </a:p>
        </p:txBody>
      </p:sp>
      <p:sp>
        <p:nvSpPr>
          <p:cNvPr id="22" name="TextBox 21">
            <a:extLst>
              <a:ext uri="{FF2B5EF4-FFF2-40B4-BE49-F238E27FC236}">
                <a16:creationId xmlns:a16="http://schemas.microsoft.com/office/drawing/2014/main" id="{C0DFC7A7-39D5-224B-A020-B55FEE3F4DA6}"/>
              </a:ext>
            </a:extLst>
          </p:cNvPr>
          <p:cNvSpPr txBox="1"/>
          <p:nvPr/>
        </p:nvSpPr>
        <p:spPr>
          <a:xfrm>
            <a:off x="2711414" y="2887203"/>
            <a:ext cx="1093021" cy="523220"/>
          </a:xfrm>
          <a:prstGeom prst="rect">
            <a:avLst/>
          </a:prstGeom>
          <a:noFill/>
        </p:spPr>
        <p:txBody>
          <a:bodyPr wrap="square" rtlCol="0">
            <a:spAutoFit/>
          </a:bodyPr>
          <a:lstStyle/>
          <a:p>
            <a:r>
              <a:rPr lang="en-US" sz="1400" dirty="0"/>
              <a:t>Functional annotations</a:t>
            </a:r>
          </a:p>
        </p:txBody>
      </p:sp>
      <p:graphicFrame>
        <p:nvGraphicFramePr>
          <p:cNvPr id="26" name="Table 13">
            <a:extLst>
              <a:ext uri="{FF2B5EF4-FFF2-40B4-BE49-F238E27FC236}">
                <a16:creationId xmlns:a16="http://schemas.microsoft.com/office/drawing/2014/main" id="{CB6D32AE-ECB8-904D-BC27-08D21B7D03EA}"/>
              </a:ext>
            </a:extLst>
          </p:cNvPr>
          <p:cNvGraphicFramePr>
            <a:graphicFrameLocks noGrp="1"/>
          </p:cNvGraphicFramePr>
          <p:nvPr>
            <p:extLst>
              <p:ext uri="{D42A27DB-BD31-4B8C-83A1-F6EECF244321}">
                <p14:modId xmlns:p14="http://schemas.microsoft.com/office/powerpoint/2010/main" val="556619612"/>
              </p:ext>
            </p:extLst>
          </p:nvPr>
        </p:nvGraphicFramePr>
        <p:xfrm>
          <a:off x="3976496" y="1487277"/>
          <a:ext cx="1828800" cy="256032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2521255343"/>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1907772882"/>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79653161"/>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2657763422"/>
                  </a:ext>
                </a:extLst>
              </a:tr>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94321383"/>
                  </a:ext>
                </a:extLst>
              </a:tr>
            </a:tbl>
          </a:graphicData>
        </a:graphic>
      </p:graphicFrame>
      <p:sp>
        <p:nvSpPr>
          <p:cNvPr id="23" name="TextBox 22">
            <a:extLst>
              <a:ext uri="{FF2B5EF4-FFF2-40B4-BE49-F238E27FC236}">
                <a16:creationId xmlns:a16="http://schemas.microsoft.com/office/drawing/2014/main" id="{19D50D20-8ABA-6346-93FD-4AB9BDF7179E}"/>
              </a:ext>
            </a:extLst>
          </p:cNvPr>
          <p:cNvSpPr txBox="1"/>
          <p:nvPr/>
        </p:nvSpPr>
        <p:spPr>
          <a:xfrm>
            <a:off x="3575876" y="1046575"/>
            <a:ext cx="2656496" cy="338554"/>
          </a:xfrm>
          <a:prstGeom prst="rect">
            <a:avLst/>
          </a:prstGeom>
          <a:noFill/>
        </p:spPr>
        <p:txBody>
          <a:bodyPr wrap="none" rtlCol="0">
            <a:spAutoFit/>
          </a:bodyPr>
          <a:lstStyle/>
          <a:p>
            <a:r>
              <a:rPr lang="en-US" sz="1600" dirty="0"/>
              <a:t>Annotated gene embeddings</a:t>
            </a:r>
          </a:p>
        </p:txBody>
      </p:sp>
      <p:sp>
        <p:nvSpPr>
          <p:cNvPr id="25" name="TextBox 24">
            <a:extLst>
              <a:ext uri="{FF2B5EF4-FFF2-40B4-BE49-F238E27FC236}">
                <a16:creationId xmlns:a16="http://schemas.microsoft.com/office/drawing/2014/main" id="{BDEDC1F7-621E-B347-A02F-DF68641ABDC0}"/>
              </a:ext>
            </a:extLst>
          </p:cNvPr>
          <p:cNvSpPr txBox="1"/>
          <p:nvPr/>
        </p:nvSpPr>
        <p:spPr>
          <a:xfrm>
            <a:off x="5866429" y="2117828"/>
            <a:ext cx="1227750" cy="523220"/>
          </a:xfrm>
          <a:prstGeom prst="rect">
            <a:avLst/>
          </a:prstGeom>
          <a:noFill/>
        </p:spPr>
        <p:txBody>
          <a:bodyPr wrap="square" rtlCol="0">
            <a:spAutoFit/>
          </a:bodyPr>
          <a:lstStyle/>
          <a:p>
            <a:r>
              <a:rPr lang="en-US" sz="1400" dirty="0"/>
              <a:t>Sum gene </a:t>
            </a:r>
          </a:p>
          <a:p>
            <a:r>
              <a:rPr lang="en-US" sz="1400" dirty="0"/>
              <a:t>embeddings</a:t>
            </a:r>
          </a:p>
        </p:txBody>
      </p:sp>
      <p:graphicFrame>
        <p:nvGraphicFramePr>
          <p:cNvPr id="33" name="Table 13">
            <a:extLst>
              <a:ext uri="{FF2B5EF4-FFF2-40B4-BE49-F238E27FC236}">
                <a16:creationId xmlns:a16="http://schemas.microsoft.com/office/drawing/2014/main" id="{548EDA8E-3FF6-3A42-884D-2C5D5322141C}"/>
              </a:ext>
            </a:extLst>
          </p:cNvPr>
          <p:cNvGraphicFramePr>
            <a:graphicFrameLocks noGrp="1"/>
          </p:cNvGraphicFramePr>
          <p:nvPr>
            <p:extLst>
              <p:ext uri="{D42A27DB-BD31-4B8C-83A1-F6EECF244321}">
                <p14:modId xmlns:p14="http://schemas.microsoft.com/office/powerpoint/2010/main" val="803299690"/>
              </p:ext>
            </p:extLst>
          </p:nvPr>
        </p:nvGraphicFramePr>
        <p:xfrm>
          <a:off x="7108131" y="2292070"/>
          <a:ext cx="1828800" cy="1097280"/>
        </p:xfrm>
        <a:graphic>
          <a:graphicData uri="http://schemas.openxmlformats.org/drawingml/2006/table">
            <a:tbl>
              <a:tblPr>
                <a:tableStyleId>{5C22544A-7EE6-4342-B048-85BDC9FD1C3A}</a:tableStyleId>
              </a:tblPr>
              <a:tblGrid>
                <a:gridCol w="365760">
                  <a:extLst>
                    <a:ext uri="{9D8B030D-6E8A-4147-A177-3AD203B41FA5}">
                      <a16:colId xmlns:a16="http://schemas.microsoft.com/office/drawing/2014/main" val="4178537978"/>
                    </a:ext>
                  </a:extLst>
                </a:gridCol>
                <a:gridCol w="365760">
                  <a:extLst>
                    <a:ext uri="{9D8B030D-6E8A-4147-A177-3AD203B41FA5}">
                      <a16:colId xmlns:a16="http://schemas.microsoft.com/office/drawing/2014/main" val="535176228"/>
                    </a:ext>
                  </a:extLst>
                </a:gridCol>
                <a:gridCol w="365760">
                  <a:extLst>
                    <a:ext uri="{9D8B030D-6E8A-4147-A177-3AD203B41FA5}">
                      <a16:colId xmlns:a16="http://schemas.microsoft.com/office/drawing/2014/main" val="3139791139"/>
                    </a:ext>
                  </a:extLst>
                </a:gridCol>
                <a:gridCol w="365760">
                  <a:extLst>
                    <a:ext uri="{9D8B030D-6E8A-4147-A177-3AD203B41FA5}">
                      <a16:colId xmlns:a16="http://schemas.microsoft.com/office/drawing/2014/main" val="1770024264"/>
                    </a:ext>
                  </a:extLst>
                </a:gridCol>
                <a:gridCol w="365760">
                  <a:extLst>
                    <a:ext uri="{9D8B030D-6E8A-4147-A177-3AD203B41FA5}">
                      <a16:colId xmlns:a16="http://schemas.microsoft.com/office/drawing/2014/main" val="4022303279"/>
                    </a:ext>
                  </a:extLst>
                </a:gridCol>
              </a:tblGrid>
              <a:tr h="365760">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tc>
                  <a:txBody>
                    <a:bodyPr/>
                    <a:lstStyle/>
                    <a:p>
                      <a:endParaRPr lang="en-US" sz="1200" dirty="0"/>
                    </a:p>
                  </a:txBody>
                  <a:tcPr>
                    <a:solidFill>
                      <a:srgbClr val="92D050"/>
                    </a:solidFill>
                  </a:tcPr>
                </a:tc>
                <a:extLst>
                  <a:ext uri="{0D108BD9-81ED-4DB2-BD59-A6C34878D82A}">
                    <a16:rowId xmlns:a16="http://schemas.microsoft.com/office/drawing/2014/main" val="3416734938"/>
                  </a:ext>
                </a:extLst>
              </a:tr>
              <a:tr h="365760">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tc>
                  <a:txBody>
                    <a:bodyPr/>
                    <a:lstStyle/>
                    <a:p>
                      <a:endParaRPr lang="en-US" sz="1200" dirty="0"/>
                    </a:p>
                  </a:txBody>
                  <a:tcPr>
                    <a:solidFill>
                      <a:srgbClr val="FFC000"/>
                    </a:solidFill>
                  </a:tcPr>
                </a:tc>
                <a:extLst>
                  <a:ext uri="{0D108BD9-81ED-4DB2-BD59-A6C34878D82A}">
                    <a16:rowId xmlns:a16="http://schemas.microsoft.com/office/drawing/2014/main" val="3657307275"/>
                  </a:ext>
                </a:extLst>
              </a:tr>
              <a:tr h="365760">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tc>
                  <a:txBody>
                    <a:bodyPr/>
                    <a:lstStyle/>
                    <a:p>
                      <a:endParaRPr lang="en-US" sz="1200" dirty="0"/>
                    </a:p>
                  </a:txBody>
                  <a:tcPr>
                    <a:solidFill>
                      <a:srgbClr val="FF0000"/>
                    </a:solidFill>
                  </a:tcPr>
                </a:tc>
                <a:extLst>
                  <a:ext uri="{0D108BD9-81ED-4DB2-BD59-A6C34878D82A}">
                    <a16:rowId xmlns:a16="http://schemas.microsoft.com/office/drawing/2014/main" val="3172985011"/>
                  </a:ext>
                </a:extLst>
              </a:tr>
            </a:tbl>
          </a:graphicData>
        </a:graphic>
      </p:graphicFrame>
      <p:sp>
        <p:nvSpPr>
          <p:cNvPr id="28" name="TextBox 27">
            <a:extLst>
              <a:ext uri="{FF2B5EF4-FFF2-40B4-BE49-F238E27FC236}">
                <a16:creationId xmlns:a16="http://schemas.microsoft.com/office/drawing/2014/main" id="{7AD04749-395A-934D-BBDF-1C1E6A6DCEBB}"/>
              </a:ext>
            </a:extLst>
          </p:cNvPr>
          <p:cNvSpPr txBox="1"/>
          <p:nvPr/>
        </p:nvSpPr>
        <p:spPr>
          <a:xfrm>
            <a:off x="7276173" y="1879400"/>
            <a:ext cx="1492716" cy="338554"/>
          </a:xfrm>
          <a:prstGeom prst="rect">
            <a:avLst/>
          </a:prstGeom>
          <a:noFill/>
        </p:spPr>
        <p:txBody>
          <a:bodyPr wrap="none" rtlCol="0">
            <a:spAutoFit/>
          </a:bodyPr>
          <a:lstStyle/>
          <a:p>
            <a:r>
              <a:rPr lang="en-US" sz="1600" dirty="0"/>
              <a:t>Module vectors</a:t>
            </a:r>
          </a:p>
        </p:txBody>
      </p:sp>
      <p:sp>
        <p:nvSpPr>
          <p:cNvPr id="35" name="TextBox 34">
            <a:extLst>
              <a:ext uri="{FF2B5EF4-FFF2-40B4-BE49-F238E27FC236}">
                <a16:creationId xmlns:a16="http://schemas.microsoft.com/office/drawing/2014/main" id="{EAA81673-AF7A-3947-9DD5-C946D4C46E05}"/>
              </a:ext>
            </a:extLst>
          </p:cNvPr>
          <p:cNvSpPr txBox="1"/>
          <p:nvPr/>
        </p:nvSpPr>
        <p:spPr>
          <a:xfrm>
            <a:off x="6949627" y="3335417"/>
            <a:ext cx="2145808" cy="276999"/>
          </a:xfrm>
          <a:prstGeom prst="rect">
            <a:avLst/>
          </a:prstGeom>
          <a:noFill/>
        </p:spPr>
        <p:txBody>
          <a:bodyPr wrap="square" rtlCol="0">
            <a:spAutoFit/>
          </a:bodyPr>
          <a:lstStyle/>
          <a:p>
            <a:r>
              <a:rPr lang="en-US" sz="1200" dirty="0"/>
              <a:t>248 modules x 64 dimensions</a:t>
            </a:r>
          </a:p>
        </p:txBody>
      </p:sp>
      <p:pic>
        <p:nvPicPr>
          <p:cNvPr id="38" name="Graphic 37" descr="Arrow Right">
            <a:extLst>
              <a:ext uri="{FF2B5EF4-FFF2-40B4-BE49-F238E27FC236}">
                <a16:creationId xmlns:a16="http://schemas.microsoft.com/office/drawing/2014/main" id="{EFDC0C59-5FAC-3248-A5B2-A89E459806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3168" y="2389784"/>
            <a:ext cx="566527" cy="718781"/>
          </a:xfrm>
          <a:prstGeom prst="rect">
            <a:avLst/>
          </a:prstGeom>
        </p:spPr>
      </p:pic>
      <p:sp>
        <p:nvSpPr>
          <p:cNvPr id="42" name="Title 1">
            <a:extLst>
              <a:ext uri="{FF2B5EF4-FFF2-40B4-BE49-F238E27FC236}">
                <a16:creationId xmlns:a16="http://schemas.microsoft.com/office/drawing/2014/main" id="{6F72E621-5BDF-AA45-A9F0-F07D94E77877}"/>
              </a:ext>
            </a:extLst>
          </p:cNvPr>
          <p:cNvSpPr>
            <a:spLocks noGrp="1"/>
          </p:cNvSpPr>
          <p:nvPr>
            <p:ph type="title"/>
          </p:nvPr>
        </p:nvSpPr>
        <p:spPr>
          <a:xfrm>
            <a:off x="948776" y="359541"/>
            <a:ext cx="7707862" cy="488024"/>
          </a:xfrm>
        </p:spPr>
        <p:txBody>
          <a:bodyPr/>
          <a:lstStyle/>
          <a:p>
            <a:r>
              <a:rPr lang="en-US" dirty="0"/>
              <a:t>Part 1: Network Embedding and Annotation</a:t>
            </a:r>
          </a:p>
        </p:txBody>
      </p:sp>
      <p:sp>
        <p:nvSpPr>
          <p:cNvPr id="40" name="TextBox 39">
            <a:extLst>
              <a:ext uri="{FF2B5EF4-FFF2-40B4-BE49-F238E27FC236}">
                <a16:creationId xmlns:a16="http://schemas.microsoft.com/office/drawing/2014/main" id="{6541DF82-EE31-5643-B500-FDB287C89195}"/>
              </a:ext>
            </a:extLst>
          </p:cNvPr>
          <p:cNvSpPr txBox="1"/>
          <p:nvPr/>
        </p:nvSpPr>
        <p:spPr>
          <a:xfrm rot="16200000">
            <a:off x="3543896" y="2553519"/>
            <a:ext cx="582211" cy="276999"/>
          </a:xfrm>
          <a:prstGeom prst="rect">
            <a:avLst/>
          </a:prstGeom>
          <a:noFill/>
        </p:spPr>
        <p:txBody>
          <a:bodyPr wrap="none" rtlCol="0">
            <a:spAutoFit/>
          </a:bodyPr>
          <a:lstStyle/>
          <a:p>
            <a:r>
              <a:rPr lang="en-US" sz="1200" dirty="0"/>
              <a:t>Genes</a:t>
            </a:r>
          </a:p>
        </p:txBody>
      </p:sp>
      <p:sp>
        <p:nvSpPr>
          <p:cNvPr id="44" name="TextBox 43">
            <a:extLst>
              <a:ext uri="{FF2B5EF4-FFF2-40B4-BE49-F238E27FC236}">
                <a16:creationId xmlns:a16="http://schemas.microsoft.com/office/drawing/2014/main" id="{B915F6A9-80DF-7B4B-8A6E-6C999A318BD7}"/>
              </a:ext>
            </a:extLst>
          </p:cNvPr>
          <p:cNvSpPr txBox="1"/>
          <p:nvPr/>
        </p:nvSpPr>
        <p:spPr>
          <a:xfrm rot="16200000">
            <a:off x="6608875" y="2748703"/>
            <a:ext cx="728084" cy="276999"/>
          </a:xfrm>
          <a:prstGeom prst="rect">
            <a:avLst/>
          </a:prstGeom>
          <a:noFill/>
        </p:spPr>
        <p:txBody>
          <a:bodyPr wrap="none" rtlCol="0">
            <a:spAutoFit/>
          </a:bodyPr>
          <a:lstStyle/>
          <a:p>
            <a:r>
              <a:rPr lang="en-US" sz="1200" dirty="0"/>
              <a:t>Modules</a:t>
            </a:r>
          </a:p>
        </p:txBody>
      </p:sp>
      <p:sp>
        <p:nvSpPr>
          <p:cNvPr id="41" name="TextBox 40">
            <a:extLst>
              <a:ext uri="{FF2B5EF4-FFF2-40B4-BE49-F238E27FC236}">
                <a16:creationId xmlns:a16="http://schemas.microsoft.com/office/drawing/2014/main" id="{1F037EAB-A8F4-4D47-AAF8-5689FA78DDDD}"/>
              </a:ext>
            </a:extLst>
          </p:cNvPr>
          <p:cNvSpPr txBox="1"/>
          <p:nvPr/>
        </p:nvSpPr>
        <p:spPr>
          <a:xfrm>
            <a:off x="392026" y="4156868"/>
            <a:ext cx="2388795" cy="276999"/>
          </a:xfrm>
          <a:prstGeom prst="rect">
            <a:avLst/>
          </a:prstGeom>
          <a:noFill/>
        </p:spPr>
        <p:txBody>
          <a:bodyPr wrap="none" rtlCol="0">
            <a:spAutoFit/>
          </a:bodyPr>
          <a:lstStyle/>
          <a:p>
            <a:r>
              <a:rPr lang="en-US" sz="1200" dirty="0"/>
              <a:t>728K high confidence connections</a:t>
            </a:r>
          </a:p>
        </p:txBody>
      </p:sp>
    </p:spTree>
    <p:extLst>
      <p:ext uri="{BB962C8B-B14F-4D97-AF65-F5344CB8AC3E}">
        <p14:creationId xmlns:p14="http://schemas.microsoft.com/office/powerpoint/2010/main" val="2479779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27D8-4095-384B-9E33-CFB05F277E59}"/>
              </a:ext>
            </a:extLst>
          </p:cNvPr>
          <p:cNvSpPr>
            <a:spLocks noGrp="1"/>
          </p:cNvSpPr>
          <p:nvPr>
            <p:ph type="title"/>
          </p:nvPr>
        </p:nvSpPr>
        <p:spPr>
          <a:xfrm>
            <a:off x="948776" y="359541"/>
            <a:ext cx="7707862" cy="488024"/>
          </a:xfrm>
        </p:spPr>
        <p:txBody>
          <a:bodyPr wrap="square" anchor="b">
            <a:normAutofit/>
          </a:bodyPr>
          <a:lstStyle/>
          <a:p>
            <a:r>
              <a:rPr lang="en-US" dirty="0"/>
              <a:t>Similarity Between Modules</a:t>
            </a:r>
          </a:p>
        </p:txBody>
      </p:sp>
      <p:sp>
        <p:nvSpPr>
          <p:cNvPr id="12" name="Content Placeholder 2">
            <a:extLst>
              <a:ext uri="{FF2B5EF4-FFF2-40B4-BE49-F238E27FC236}">
                <a16:creationId xmlns:a16="http://schemas.microsoft.com/office/drawing/2014/main" id="{40769FCD-3CD2-4EC2-974B-4303C9CCE812}"/>
              </a:ext>
            </a:extLst>
          </p:cNvPr>
          <p:cNvSpPr>
            <a:spLocks noGrp="1"/>
          </p:cNvSpPr>
          <p:nvPr>
            <p:ph sz="quarter" idx="10"/>
          </p:nvPr>
        </p:nvSpPr>
        <p:spPr>
          <a:xfrm>
            <a:off x="948777" y="908686"/>
            <a:ext cx="7707862" cy="1082718"/>
          </a:xfrm>
        </p:spPr>
        <p:txBody>
          <a:bodyPr>
            <a:normAutofit/>
          </a:bodyPr>
          <a:lstStyle/>
          <a:p>
            <a:pPr>
              <a:buFont typeface="Arial" panose="020B0604020202020204" pitchFamily="34" charset="0"/>
              <a:buChar char="•"/>
            </a:pPr>
            <a:r>
              <a:rPr lang="en-US" dirty="0"/>
              <a:t>Calculated using cosine similarity of module vectors</a:t>
            </a:r>
          </a:p>
          <a:p>
            <a:pPr>
              <a:buFont typeface="Arial" panose="020B0604020202020204" pitchFamily="34" charset="0"/>
              <a:buChar char="•"/>
            </a:pPr>
            <a:r>
              <a:rPr lang="en-US" dirty="0"/>
              <a:t>P-values for each similarity generated by bootstrapping</a:t>
            </a:r>
          </a:p>
          <a:p>
            <a:pPr>
              <a:buFont typeface="Arial" panose="020B0604020202020204" pitchFamily="34" charset="0"/>
              <a:buChar char="•"/>
            </a:pPr>
            <a:r>
              <a:rPr lang="en-US" dirty="0"/>
              <a:t>Filtered modules for significance by Bonferroni corrected p-value</a:t>
            </a:r>
          </a:p>
          <a:p>
            <a:endParaRPr lang="en-US" dirty="0"/>
          </a:p>
        </p:txBody>
      </p:sp>
      <p:pic>
        <p:nvPicPr>
          <p:cNvPr id="13" name="Picture 12" descr="Graphical user interface&#10;&#10;Description automatically generated">
            <a:extLst>
              <a:ext uri="{FF2B5EF4-FFF2-40B4-BE49-F238E27FC236}">
                <a16:creationId xmlns:a16="http://schemas.microsoft.com/office/drawing/2014/main" id="{6CBCD48A-44C8-004B-989D-0ACC19A86DCA}"/>
              </a:ext>
            </a:extLst>
          </p:cNvPr>
          <p:cNvPicPr>
            <a:picLocks noChangeAspect="1"/>
          </p:cNvPicPr>
          <p:nvPr/>
        </p:nvPicPr>
        <p:blipFill>
          <a:blip r:embed="rId3"/>
          <a:stretch>
            <a:fillRect/>
          </a:stretch>
        </p:blipFill>
        <p:spPr>
          <a:xfrm>
            <a:off x="2291255" y="1908948"/>
            <a:ext cx="4561489" cy="3040993"/>
          </a:xfrm>
          <a:prstGeom prst="rect">
            <a:avLst/>
          </a:prstGeom>
        </p:spPr>
      </p:pic>
      <p:sp>
        <p:nvSpPr>
          <p:cNvPr id="3" name="TextBox 2">
            <a:extLst>
              <a:ext uri="{FF2B5EF4-FFF2-40B4-BE49-F238E27FC236}">
                <a16:creationId xmlns:a16="http://schemas.microsoft.com/office/drawing/2014/main" id="{1E0AB76E-5F3B-0349-AC5D-DBD1609D0D78}"/>
              </a:ext>
            </a:extLst>
          </p:cNvPr>
          <p:cNvSpPr txBox="1"/>
          <p:nvPr/>
        </p:nvSpPr>
        <p:spPr>
          <a:xfrm rot="16200000">
            <a:off x="2275562" y="3290944"/>
            <a:ext cx="663964" cy="276999"/>
          </a:xfrm>
          <a:prstGeom prst="rect">
            <a:avLst/>
          </a:prstGeom>
          <a:noFill/>
        </p:spPr>
        <p:txBody>
          <a:bodyPr wrap="none" rtlCol="0">
            <a:spAutoFit/>
          </a:bodyPr>
          <a:lstStyle/>
          <a:p>
            <a:r>
              <a:rPr lang="en-US" sz="1200" dirty="0"/>
              <a:t>Module</a:t>
            </a:r>
          </a:p>
        </p:txBody>
      </p:sp>
      <p:sp>
        <p:nvSpPr>
          <p:cNvPr id="7" name="TextBox 6">
            <a:extLst>
              <a:ext uri="{FF2B5EF4-FFF2-40B4-BE49-F238E27FC236}">
                <a16:creationId xmlns:a16="http://schemas.microsoft.com/office/drawing/2014/main" id="{8FC2B62D-E63B-BA41-AEAA-C37D83433521}"/>
              </a:ext>
            </a:extLst>
          </p:cNvPr>
          <p:cNvSpPr txBox="1"/>
          <p:nvPr/>
        </p:nvSpPr>
        <p:spPr>
          <a:xfrm>
            <a:off x="3895173" y="4645459"/>
            <a:ext cx="676826" cy="276999"/>
          </a:xfrm>
          <a:prstGeom prst="rect">
            <a:avLst/>
          </a:prstGeom>
          <a:noFill/>
        </p:spPr>
        <p:txBody>
          <a:bodyPr wrap="square" rtlCol="0">
            <a:spAutoFit/>
          </a:bodyPr>
          <a:lstStyle/>
          <a:p>
            <a:r>
              <a:rPr lang="en-US" sz="1200" dirty="0"/>
              <a:t>Module</a:t>
            </a:r>
          </a:p>
        </p:txBody>
      </p:sp>
      <p:sp>
        <p:nvSpPr>
          <p:cNvPr id="9" name="TextBox 8">
            <a:extLst>
              <a:ext uri="{FF2B5EF4-FFF2-40B4-BE49-F238E27FC236}">
                <a16:creationId xmlns:a16="http://schemas.microsoft.com/office/drawing/2014/main" id="{26AFC9A8-B95F-C846-9357-DE0532F8CEE5}"/>
              </a:ext>
            </a:extLst>
          </p:cNvPr>
          <p:cNvSpPr txBox="1"/>
          <p:nvPr/>
        </p:nvSpPr>
        <p:spPr>
          <a:xfrm>
            <a:off x="6397958" y="3052786"/>
            <a:ext cx="2477600" cy="523220"/>
          </a:xfrm>
          <a:prstGeom prst="rect">
            <a:avLst/>
          </a:prstGeom>
          <a:noFill/>
        </p:spPr>
        <p:txBody>
          <a:bodyPr wrap="square" rtlCol="0">
            <a:spAutoFit/>
          </a:bodyPr>
          <a:lstStyle/>
          <a:p>
            <a:r>
              <a:rPr lang="en-US" sz="1400" dirty="0"/>
              <a:t>* Similarities with insignificant p-values set to 0</a:t>
            </a:r>
          </a:p>
        </p:txBody>
      </p:sp>
    </p:spTree>
    <p:extLst>
      <p:ext uri="{BB962C8B-B14F-4D97-AF65-F5344CB8AC3E}">
        <p14:creationId xmlns:p14="http://schemas.microsoft.com/office/powerpoint/2010/main" val="1858691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6F789-C233-2A42-9C27-8F31F3E4B54B}"/>
              </a:ext>
            </a:extLst>
          </p:cNvPr>
          <p:cNvSpPr>
            <a:spLocks noGrp="1"/>
          </p:cNvSpPr>
          <p:nvPr>
            <p:ph sz="quarter" idx="10"/>
          </p:nvPr>
        </p:nvSpPr>
        <p:spPr>
          <a:xfrm>
            <a:off x="948777" y="908685"/>
            <a:ext cx="7707862" cy="1816607"/>
          </a:xfrm>
        </p:spPr>
        <p:txBody>
          <a:bodyPr>
            <a:normAutofit/>
          </a:bodyPr>
          <a:lstStyle/>
          <a:p>
            <a:pPr>
              <a:buFont typeface="Arial" panose="020B0604020202020204" pitchFamily="34" charset="0"/>
              <a:buChar char="•"/>
            </a:pPr>
            <a:endParaRPr lang="en-US" dirty="0"/>
          </a:p>
          <a:p>
            <a:pPr marL="0" indent="0"/>
            <a:r>
              <a:rPr lang="en-US" dirty="0"/>
              <a:t> </a:t>
            </a:r>
          </a:p>
        </p:txBody>
      </p:sp>
      <p:sp>
        <p:nvSpPr>
          <p:cNvPr id="2" name="Title 1">
            <a:extLst>
              <a:ext uri="{FF2B5EF4-FFF2-40B4-BE49-F238E27FC236}">
                <a16:creationId xmlns:a16="http://schemas.microsoft.com/office/drawing/2014/main" id="{FA0B21F6-AC6D-3C46-A057-AEA943CE75FC}"/>
              </a:ext>
            </a:extLst>
          </p:cNvPr>
          <p:cNvSpPr>
            <a:spLocks noGrp="1"/>
          </p:cNvSpPr>
          <p:nvPr>
            <p:ph type="title"/>
          </p:nvPr>
        </p:nvSpPr>
        <p:spPr>
          <a:xfrm>
            <a:off x="948776" y="359541"/>
            <a:ext cx="7707862" cy="488024"/>
          </a:xfrm>
        </p:spPr>
        <p:txBody>
          <a:bodyPr wrap="square" anchor="b">
            <a:normAutofit/>
          </a:bodyPr>
          <a:lstStyle/>
          <a:p>
            <a:r>
              <a:rPr lang="en-US" dirty="0"/>
              <a:t>Ranking NASH Functional Modules</a:t>
            </a:r>
          </a:p>
        </p:txBody>
      </p:sp>
      <p:pic>
        <p:nvPicPr>
          <p:cNvPr id="4" name="Picture 3" descr="Chart&#10;&#10;Description automatically generated">
            <a:extLst>
              <a:ext uri="{FF2B5EF4-FFF2-40B4-BE49-F238E27FC236}">
                <a16:creationId xmlns:a16="http://schemas.microsoft.com/office/drawing/2014/main" id="{D4DDAAFB-3828-8847-9AF5-709391BEBAAF}"/>
              </a:ext>
            </a:extLst>
          </p:cNvPr>
          <p:cNvPicPr>
            <a:picLocks noChangeAspect="1"/>
          </p:cNvPicPr>
          <p:nvPr/>
        </p:nvPicPr>
        <p:blipFill>
          <a:blip r:embed="rId3"/>
          <a:stretch>
            <a:fillRect/>
          </a:stretch>
        </p:blipFill>
        <p:spPr>
          <a:xfrm>
            <a:off x="549033" y="908685"/>
            <a:ext cx="8107605" cy="3897457"/>
          </a:xfrm>
          <a:prstGeom prst="rect">
            <a:avLst/>
          </a:prstGeom>
        </p:spPr>
      </p:pic>
    </p:spTree>
    <p:extLst>
      <p:ext uri="{BB962C8B-B14F-4D97-AF65-F5344CB8AC3E}">
        <p14:creationId xmlns:p14="http://schemas.microsoft.com/office/powerpoint/2010/main" val="2604078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BB6D-054C-6742-86F2-25022C8E8744}"/>
              </a:ext>
            </a:extLst>
          </p:cNvPr>
          <p:cNvSpPr>
            <a:spLocks noGrp="1"/>
          </p:cNvSpPr>
          <p:nvPr>
            <p:ph type="title"/>
          </p:nvPr>
        </p:nvSpPr>
        <p:spPr/>
        <p:txBody>
          <a:bodyPr/>
          <a:lstStyle/>
          <a:p>
            <a:r>
              <a:rPr lang="en-US" dirty="0"/>
              <a:t>Part 2: Integrating Gene Expression Data</a:t>
            </a:r>
          </a:p>
        </p:txBody>
      </p:sp>
      <p:sp>
        <p:nvSpPr>
          <p:cNvPr id="3" name="Content Placeholder 2">
            <a:extLst>
              <a:ext uri="{FF2B5EF4-FFF2-40B4-BE49-F238E27FC236}">
                <a16:creationId xmlns:a16="http://schemas.microsoft.com/office/drawing/2014/main" id="{3B9005AA-44EF-D64C-83F1-3A3BA039BB03}"/>
              </a:ext>
            </a:extLst>
          </p:cNvPr>
          <p:cNvSpPr>
            <a:spLocks noGrp="1"/>
          </p:cNvSpPr>
          <p:nvPr>
            <p:ph sz="quarter" idx="10"/>
          </p:nvPr>
        </p:nvSpPr>
        <p:spPr>
          <a:xfrm>
            <a:off x="955675" y="1271905"/>
            <a:ext cx="7700963" cy="3198495"/>
          </a:xfrm>
        </p:spPr>
        <p:txBody>
          <a:bodyPr/>
          <a:lstStyle/>
          <a:p>
            <a:r>
              <a:rPr lang="en-US" dirty="0"/>
              <a:t>Why integrate expression data?</a:t>
            </a:r>
          </a:p>
          <a:p>
            <a:pPr>
              <a:buFont typeface="Arial" panose="020B0604020202020204" pitchFamily="34" charset="0"/>
              <a:buChar char="•"/>
            </a:pPr>
            <a:r>
              <a:rPr lang="en-US" dirty="0"/>
              <a:t>Disease stage specific data</a:t>
            </a:r>
          </a:p>
          <a:p>
            <a:pPr lvl="2">
              <a:buFont typeface="Arial" panose="020B0604020202020204" pitchFamily="34" charset="0"/>
              <a:buChar char="•"/>
            </a:pPr>
            <a:r>
              <a:rPr lang="en-US" dirty="0"/>
              <a:t>Our set of NASH genes from </a:t>
            </a:r>
            <a:r>
              <a:rPr lang="en-US" dirty="0" err="1"/>
              <a:t>DisGeNET</a:t>
            </a:r>
            <a:r>
              <a:rPr lang="en-US" dirty="0"/>
              <a:t> is the same for both NASH and NAFLD – lacks sensitivity to spectrum of disease severity</a:t>
            </a:r>
          </a:p>
          <a:p>
            <a:pPr lvl="2">
              <a:buFont typeface="Arial" panose="020B0604020202020204" pitchFamily="34" charset="0"/>
              <a:buChar char="•"/>
            </a:pPr>
            <a:r>
              <a:rPr lang="en-US" dirty="0"/>
              <a:t>Use disease stage specific data to predict key genes in transition from mild NAFLD to severe NASH</a:t>
            </a:r>
          </a:p>
          <a:p>
            <a:pPr marL="344488" lvl="2" indent="0">
              <a:buNone/>
            </a:pPr>
            <a:endParaRPr lang="en-US" dirty="0"/>
          </a:p>
          <a:p>
            <a:pPr lvl="1">
              <a:buFont typeface="Arial" panose="020B0604020202020204" pitchFamily="34" charset="0"/>
              <a:buChar char="•"/>
            </a:pPr>
            <a:r>
              <a:rPr lang="en-US" dirty="0">
                <a:solidFill>
                  <a:schemeClr val="tx1"/>
                </a:solidFill>
              </a:rPr>
              <a:t>Determine up vs. downregulation of associated genes/pathways</a:t>
            </a:r>
          </a:p>
          <a:p>
            <a:pPr lvl="2">
              <a:buFont typeface="Arial" panose="020B0604020202020204" pitchFamily="34" charset="0"/>
              <a:buChar char="•"/>
            </a:pPr>
            <a:endParaRPr lang="en-US" dirty="0"/>
          </a:p>
          <a:p>
            <a:pPr lvl="2">
              <a:buFont typeface="Arial" panose="020B0604020202020204" pitchFamily="34" charset="0"/>
              <a:buChar char="•"/>
            </a:pPr>
            <a:endParaRPr lang="en-US" dirty="0">
              <a:solidFill>
                <a:schemeClr val="tx1"/>
              </a:solidFill>
            </a:endParaRPr>
          </a:p>
          <a:p>
            <a:pPr lvl="1">
              <a:buFont typeface="Arial" panose="020B0604020202020204" pitchFamily="34" charset="0"/>
              <a:buChar char="•"/>
            </a:pPr>
            <a:endParaRPr lang="en-US" dirty="0">
              <a:solidFill>
                <a:schemeClr val="tx1"/>
              </a:solidFill>
            </a:endParaRPr>
          </a:p>
          <a:p>
            <a:pPr marL="0" lvl="1" indent="0">
              <a:buNone/>
            </a:pPr>
            <a:endParaRPr lang="en-US" dirty="0"/>
          </a:p>
          <a:p>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03918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5579</TotalTime>
  <Words>3888</Words>
  <Application>Microsoft Macintosh PowerPoint</Application>
  <PresentationFormat>On-screen Show (16:9)</PresentationFormat>
  <Paragraphs>447</Paragraphs>
  <Slides>25</Slides>
  <Notes>21</Notes>
  <HiddenSlides>9</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Source Sans Pro</vt:lpstr>
      <vt:lpstr>Source Sans Pro Semibold</vt:lpstr>
      <vt:lpstr>Wingdings</vt:lpstr>
      <vt:lpstr>SU_Preso_16x9_v6</vt:lpstr>
      <vt:lpstr>SU_Template_TopBar</vt:lpstr>
      <vt:lpstr>Tech tip! Debugging in pycharm with arguments</vt:lpstr>
      <vt:lpstr>Network Methods to Uncover NASH Pathogenesis</vt:lpstr>
      <vt:lpstr>Significance</vt:lpstr>
      <vt:lpstr>Objectives</vt:lpstr>
      <vt:lpstr>Data Sources: Gene Sets</vt:lpstr>
      <vt:lpstr>Part 1: Network Embedding and Annotation</vt:lpstr>
      <vt:lpstr>Similarity Between Modules</vt:lpstr>
      <vt:lpstr>Ranking NASH Functional Modules</vt:lpstr>
      <vt:lpstr>Part 2: Integrating Gene Expression Data</vt:lpstr>
      <vt:lpstr>Analysis Plan:</vt:lpstr>
      <vt:lpstr>GEO Microarray Expression Datasets</vt:lpstr>
      <vt:lpstr>Other measurements in data for phenotyping</vt:lpstr>
      <vt:lpstr>PROPS</vt:lpstr>
      <vt:lpstr>UMAP Visualization of PROPS Scores</vt:lpstr>
      <vt:lpstr>Disease Stage Classification</vt:lpstr>
      <vt:lpstr>Batch effects in GEO data</vt:lpstr>
      <vt:lpstr>Dr. Svensson’s genes</vt:lpstr>
      <vt:lpstr>Module enrichment in mouse genes</vt:lpstr>
      <vt:lpstr>Correlation: Log2FC vs Gene score</vt:lpstr>
      <vt:lpstr>Correlation: Log2FC vs Gene score (LOG VERSION)</vt:lpstr>
      <vt:lpstr>Genes in NASH related modules</vt:lpstr>
      <vt:lpstr>Genes and drug modules</vt:lpstr>
      <vt:lpstr>”Befree” Genes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tip! Debugging in pycharm with arguments</dc:title>
  <dc:creator>Nikki Parker Taylor</dc:creator>
  <cp:lastModifiedBy>Nikki Parker Taylor</cp:lastModifiedBy>
  <cp:revision>31</cp:revision>
  <dcterms:created xsi:type="dcterms:W3CDTF">2020-12-01T01:21:05Z</dcterms:created>
  <dcterms:modified xsi:type="dcterms:W3CDTF">2021-01-28T01:21:26Z</dcterms:modified>
</cp:coreProperties>
</file>