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p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9" name="Google Shape;18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6.png"/><Relationship Id="rId6"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insideairbnb.com/new-york-c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3"/>
          <p:cNvSpPr txBox="1"/>
          <p:nvPr/>
        </p:nvSpPr>
        <p:spPr>
          <a:xfrm>
            <a:off x="640875" y="600250"/>
            <a:ext cx="11178600" cy="855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100"/>
              <a:buFont typeface="Arial"/>
              <a:buNone/>
            </a:pPr>
            <a:r>
              <a:rPr b="1" i="0" lang="en-US" sz="4100" u="none" cap="none" strike="noStrike">
                <a:solidFill>
                  <a:schemeClr val="lt1"/>
                </a:solidFill>
                <a:highlight>
                  <a:schemeClr val="dk1"/>
                </a:highlight>
                <a:latin typeface="Calibri"/>
                <a:ea typeface="Calibri"/>
                <a:cs typeface="Calibri"/>
                <a:sym typeface="Calibri"/>
              </a:rPr>
              <a:t>Airbnb in NYC (Pricing Strategies to increase Profit)</a:t>
            </a:r>
            <a:endParaRPr b="1" i="0" sz="4100" u="none" cap="none" strike="noStrike">
              <a:solidFill>
                <a:schemeClr val="lt1"/>
              </a:solidFill>
              <a:highlight>
                <a:schemeClr val="dk1"/>
              </a:highlight>
              <a:latin typeface="Calibri"/>
              <a:ea typeface="Calibri"/>
              <a:cs typeface="Calibri"/>
              <a:sym typeface="Calibri"/>
            </a:endParaRPr>
          </a:p>
        </p:txBody>
      </p:sp>
      <p:sp>
        <p:nvSpPr>
          <p:cNvPr id="85" name="Google Shape;85;p13"/>
          <p:cNvSpPr txBox="1"/>
          <p:nvPr/>
        </p:nvSpPr>
        <p:spPr>
          <a:xfrm>
            <a:off x="10095025" y="5741925"/>
            <a:ext cx="2039100" cy="104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500"/>
              <a:buFont typeface="Arial"/>
              <a:buNone/>
            </a:pPr>
            <a:r>
              <a:t/>
            </a:r>
            <a:endParaRPr b="1" i="0" sz="2500" u="none" cap="none" strike="noStrike">
              <a:solidFill>
                <a:schemeClr val="lt1"/>
              </a:solidFill>
              <a:highlight>
                <a:schemeClr val="dk1"/>
              </a:highlight>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500"/>
              <a:buFont typeface="Arial"/>
              <a:buNone/>
            </a:pPr>
            <a:r>
              <a:rPr b="1" i="0" lang="en-US" sz="2500" u="none" cap="none" strike="noStrike">
                <a:solidFill>
                  <a:schemeClr val="lt1"/>
                </a:solidFill>
                <a:highlight>
                  <a:schemeClr val="dk1"/>
                </a:highlight>
                <a:latin typeface="Calibri"/>
                <a:ea typeface="Calibri"/>
                <a:cs typeface="Calibri"/>
                <a:sym typeface="Calibri"/>
              </a:rPr>
              <a:t>Nikki Rastogi</a:t>
            </a:r>
            <a:endParaRPr b="1" i="0" sz="2500" u="none" cap="none" strike="noStrike">
              <a:solidFill>
                <a:schemeClr val="lt1"/>
              </a:solidFill>
              <a:highlight>
                <a:schemeClr val="dk1"/>
              </a:highlight>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sp>
        <p:nvSpPr>
          <p:cNvPr id="263" name="Google Shape;263;p22"/>
          <p:cNvSpPr/>
          <p:nvPr/>
        </p:nvSpPr>
        <p:spPr>
          <a:xfrm rot="-5400000">
            <a:off x="800100" y="1491343"/>
            <a:ext cx="3333749" cy="3499103"/>
          </a:xfrm>
          <a:prstGeom prst="downArrow">
            <a:avLst>
              <a:gd fmla="val 100000" name="adj1"/>
              <a:gd fmla="val 15788" name="adj2"/>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4" name="Google Shape;264;p22"/>
          <p:cNvSpPr txBox="1"/>
          <p:nvPr/>
        </p:nvSpPr>
        <p:spPr>
          <a:xfrm>
            <a:off x="1028700" y="1967266"/>
            <a:ext cx="2628900" cy="2547257"/>
          </a:xfrm>
          <a:prstGeom prst="rect">
            <a:avLst/>
          </a:prstGeom>
          <a:noFill/>
          <a:ln>
            <a:noFill/>
          </a:ln>
        </p:spPr>
        <p:txBody>
          <a:bodyPr anchorCtr="0" anchor="ctr" bIns="45700" lIns="91425" spcFirstLastPara="1" rIns="91425" wrap="square" tIns="45700">
            <a:normAutofit/>
          </a:bodyPr>
          <a:lstStyle/>
          <a:p>
            <a:pPr indent="0" lvl="0" marL="0" marR="0" rtl="0" algn="ctr">
              <a:lnSpc>
                <a:spcPct val="70000"/>
              </a:lnSpc>
              <a:spcBef>
                <a:spcPts val="0"/>
              </a:spcBef>
              <a:spcAft>
                <a:spcPts val="0"/>
              </a:spcAft>
              <a:buClr>
                <a:srgbClr val="000000"/>
              </a:buClr>
              <a:buSzPts val="2200"/>
              <a:buFont typeface="Arial"/>
              <a:buNone/>
            </a:pPr>
            <a:r>
              <a:rPr b="1" i="0" lang="en-US" sz="2200" u="none" cap="none" strike="noStrike">
                <a:solidFill>
                  <a:srgbClr val="FFFFFF"/>
                </a:solidFill>
                <a:latin typeface="Georgia"/>
                <a:ea typeface="Georgia"/>
                <a:cs typeface="Georgia"/>
                <a:sym typeface="Georgia"/>
              </a:rPr>
              <a:t>Total Reviews in Neighbourhood  (Location-Based Optimization):</a:t>
            </a:r>
            <a:endParaRPr b="0" i="0" sz="2200" u="none" cap="none" strike="noStrike">
              <a:solidFill>
                <a:srgbClr val="FFFFFF"/>
              </a:solidFill>
              <a:latin typeface="Georgia"/>
              <a:ea typeface="Georgia"/>
              <a:cs typeface="Georgia"/>
              <a:sym typeface="Georgia"/>
            </a:endParaRPr>
          </a:p>
        </p:txBody>
      </p:sp>
      <p:sp>
        <p:nvSpPr>
          <p:cNvPr id="265" name="Google Shape;265;p22"/>
          <p:cNvSpPr txBox="1"/>
          <p:nvPr/>
        </p:nvSpPr>
        <p:spPr>
          <a:xfrm>
            <a:off x="171450" y="107293"/>
            <a:ext cx="12020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66" name="Google Shape;266;p22"/>
          <p:cNvPicPr preferRelativeResize="0"/>
          <p:nvPr/>
        </p:nvPicPr>
        <p:blipFill rotWithShape="1">
          <a:blip r:embed="rId3">
            <a:alphaModFix/>
          </a:blip>
          <a:srcRect b="0" l="0" r="0" t="0"/>
          <a:stretch/>
        </p:blipFill>
        <p:spPr>
          <a:xfrm>
            <a:off x="4367075" y="744200"/>
            <a:ext cx="7701524" cy="499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3"/>
          <p:cNvSpPr txBox="1"/>
          <p:nvPr>
            <p:ph idx="1" type="body"/>
          </p:nvPr>
        </p:nvSpPr>
        <p:spPr>
          <a:xfrm>
            <a:off x="278375" y="223275"/>
            <a:ext cx="11512200" cy="6466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pic>
        <p:nvPicPr>
          <p:cNvPr id="272" name="Google Shape;272;p23"/>
          <p:cNvPicPr preferRelativeResize="0"/>
          <p:nvPr/>
        </p:nvPicPr>
        <p:blipFill rotWithShape="1">
          <a:blip r:embed="rId3">
            <a:alphaModFix/>
          </a:blip>
          <a:srcRect b="0" l="0" r="0" t="0"/>
          <a:stretch/>
        </p:blipFill>
        <p:spPr>
          <a:xfrm>
            <a:off x="0" y="190400"/>
            <a:ext cx="12191998" cy="6477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4"/>
          <p:cNvSpPr txBox="1"/>
          <p:nvPr/>
        </p:nvSpPr>
        <p:spPr>
          <a:xfrm>
            <a:off x="200026" y="157163"/>
            <a:ext cx="117729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0" i="0" lang="en-US" sz="2800" u="none" cap="none" strike="noStrike">
                <a:solidFill>
                  <a:srgbClr val="FFFF00"/>
                </a:solidFill>
                <a:highlight>
                  <a:srgbClr val="000000"/>
                </a:highlight>
                <a:latin typeface="Calibri"/>
                <a:ea typeface="Calibri"/>
                <a:cs typeface="Calibri"/>
                <a:sym typeface="Calibri"/>
              </a:rPr>
              <a:t>CONCLUSION</a:t>
            </a:r>
            <a:endParaRPr b="0" i="0" sz="2800" u="none" cap="none" strike="noStrike">
              <a:solidFill>
                <a:srgbClr val="FFFF00"/>
              </a:solidFill>
              <a:highlight>
                <a:srgbClr val="000000"/>
              </a:highlight>
              <a:latin typeface="Calibri"/>
              <a:ea typeface="Calibri"/>
              <a:cs typeface="Calibri"/>
              <a:sym typeface="Calibri"/>
            </a:endParaRPr>
          </a:p>
        </p:txBody>
      </p:sp>
      <p:grpSp>
        <p:nvGrpSpPr>
          <p:cNvPr id="278" name="Google Shape;278;p24"/>
          <p:cNvGrpSpPr/>
          <p:nvPr/>
        </p:nvGrpSpPr>
        <p:grpSpPr>
          <a:xfrm>
            <a:off x="204724" y="1172603"/>
            <a:ext cx="11763525" cy="4512797"/>
            <a:chOff x="0" y="5740"/>
            <a:chExt cx="11763525" cy="4512797"/>
          </a:xfrm>
        </p:grpSpPr>
        <p:sp>
          <p:nvSpPr>
            <p:cNvPr id="279" name="Google Shape;279;p24"/>
            <p:cNvSpPr/>
            <p:nvPr/>
          </p:nvSpPr>
          <p:spPr>
            <a:xfrm>
              <a:off x="0" y="5740"/>
              <a:ext cx="11754000" cy="668700"/>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4"/>
            <p:cNvSpPr/>
            <p:nvPr/>
          </p:nvSpPr>
          <p:spPr>
            <a:xfrm>
              <a:off x="202241" y="156168"/>
              <a:ext cx="368100" cy="367800"/>
            </a:xfrm>
            <a:prstGeom prst="rect">
              <a:avLst/>
            </a:prstGeom>
            <a:blipFill rotWithShape="1">
              <a:blip r:embed="rId3">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4"/>
            <p:cNvSpPr/>
            <p:nvPr/>
          </p:nvSpPr>
          <p:spPr>
            <a:xfrm>
              <a:off x="772555" y="5740"/>
              <a:ext cx="10935000" cy="75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4"/>
            <p:cNvSpPr txBox="1"/>
            <p:nvPr/>
          </p:nvSpPr>
          <p:spPr>
            <a:xfrm>
              <a:off x="772555" y="5740"/>
              <a:ext cx="10935000" cy="752100"/>
            </a:xfrm>
            <a:prstGeom prst="rect">
              <a:avLst/>
            </a:prstGeom>
            <a:noFill/>
            <a:ln>
              <a:noFill/>
            </a:ln>
          </p:spPr>
          <p:txBody>
            <a:bodyPr anchorCtr="0" anchor="ctr" bIns="79600" lIns="79600" spcFirstLastPara="1" rIns="79600" wrap="square" tIns="79600">
              <a:noAutofit/>
            </a:bodyPr>
            <a:lstStyle/>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Dynamic pricing model that predicts prices based on the demand indicated by the bookings over time.</a:t>
              </a:r>
              <a:endParaRPr b="0" i="0" sz="1400" u="none" cap="none" strike="noStrike">
                <a:solidFill>
                  <a:schemeClr val="dk1"/>
                </a:solidFill>
                <a:highlight>
                  <a:srgbClr val="FF00FF"/>
                </a:highlight>
                <a:latin typeface="Calibri"/>
                <a:ea typeface="Calibri"/>
                <a:cs typeface="Calibri"/>
                <a:sym typeface="Calibri"/>
              </a:endParaRPr>
            </a:p>
          </p:txBody>
        </p:sp>
        <p:sp>
          <p:nvSpPr>
            <p:cNvPr id="283" name="Google Shape;283;p24"/>
            <p:cNvSpPr/>
            <p:nvPr/>
          </p:nvSpPr>
          <p:spPr>
            <a:xfrm>
              <a:off x="0" y="945914"/>
              <a:ext cx="11754000" cy="668700"/>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4"/>
            <p:cNvSpPr/>
            <p:nvPr/>
          </p:nvSpPr>
          <p:spPr>
            <a:xfrm>
              <a:off x="202241" y="1096341"/>
              <a:ext cx="368100" cy="367800"/>
            </a:xfrm>
            <a:prstGeom prst="rect">
              <a:avLst/>
            </a:prstGeom>
            <a:blipFill rotWithShape="1">
              <a:blip r:embed="rId4">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4"/>
            <p:cNvSpPr/>
            <p:nvPr/>
          </p:nvSpPr>
          <p:spPr>
            <a:xfrm>
              <a:off x="772555" y="945914"/>
              <a:ext cx="10935000" cy="75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4"/>
            <p:cNvSpPr txBox="1"/>
            <p:nvPr/>
          </p:nvSpPr>
          <p:spPr>
            <a:xfrm>
              <a:off x="772555" y="945914"/>
              <a:ext cx="10935000" cy="752100"/>
            </a:xfrm>
            <a:prstGeom prst="rect">
              <a:avLst/>
            </a:prstGeom>
            <a:noFill/>
            <a:ln>
              <a:noFill/>
            </a:ln>
          </p:spPr>
          <p:txBody>
            <a:bodyPr anchorCtr="0" anchor="ctr" bIns="79600" lIns="79600" spcFirstLastPara="1" rIns="79600" wrap="square" tIns="79600">
              <a:noAutofit/>
            </a:bodyPr>
            <a:lstStyle/>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High Demand Areas: Stakeholder can understand the high demand areas through the neighborhood performing the on demand in different areas. </a:t>
              </a:r>
              <a:endParaRPr b="0" i="0" sz="1400" u="none" cap="none" strike="noStrike">
                <a:solidFill>
                  <a:srgbClr val="000000"/>
                </a:solidFill>
                <a:latin typeface="Arial"/>
                <a:ea typeface="Arial"/>
                <a:cs typeface="Arial"/>
                <a:sym typeface="Arial"/>
              </a:endParaRPr>
            </a:p>
          </p:txBody>
        </p:sp>
        <p:sp>
          <p:nvSpPr>
            <p:cNvPr id="287" name="Google Shape;287;p24"/>
            <p:cNvSpPr/>
            <p:nvPr/>
          </p:nvSpPr>
          <p:spPr>
            <a:xfrm>
              <a:off x="0" y="1886087"/>
              <a:ext cx="11754000" cy="668700"/>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4"/>
            <p:cNvSpPr/>
            <p:nvPr/>
          </p:nvSpPr>
          <p:spPr>
            <a:xfrm>
              <a:off x="202241" y="2036515"/>
              <a:ext cx="368100" cy="367800"/>
            </a:xfrm>
            <a:prstGeom prst="rect">
              <a:avLst/>
            </a:prstGeom>
            <a:blipFill rotWithShape="1">
              <a:blip r:embed="rId5">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4"/>
            <p:cNvSpPr/>
            <p:nvPr/>
          </p:nvSpPr>
          <p:spPr>
            <a:xfrm>
              <a:off x="772555" y="1886087"/>
              <a:ext cx="10935000" cy="75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4"/>
            <p:cNvSpPr txBox="1"/>
            <p:nvPr/>
          </p:nvSpPr>
          <p:spPr>
            <a:xfrm>
              <a:off x="772555" y="1886087"/>
              <a:ext cx="10935000" cy="752100"/>
            </a:xfrm>
            <a:prstGeom prst="rect">
              <a:avLst/>
            </a:prstGeom>
            <a:noFill/>
            <a:ln>
              <a:noFill/>
            </a:ln>
          </p:spPr>
          <p:txBody>
            <a:bodyPr anchorCtr="0" anchor="ctr" bIns="79600" lIns="79600" spcFirstLastPara="1" rIns="79600" wrap="square" tIns="79600">
              <a:noAutofit/>
            </a:bodyPr>
            <a:lstStyle/>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Demand on room type: Demand on popular areas neighborhood. Stakeholder have detailed strategy to invest amount on the demand areas with demand room type in popular area.</a:t>
              </a:r>
              <a:endParaRPr b="0" i="0" sz="1400" u="none" cap="none" strike="noStrike">
                <a:solidFill>
                  <a:srgbClr val="000000"/>
                </a:solidFill>
                <a:latin typeface="Arial"/>
                <a:ea typeface="Arial"/>
                <a:cs typeface="Arial"/>
                <a:sym typeface="Arial"/>
              </a:endParaRPr>
            </a:p>
          </p:txBody>
        </p:sp>
        <p:sp>
          <p:nvSpPr>
            <p:cNvPr id="291" name="Google Shape;291;p24"/>
            <p:cNvSpPr/>
            <p:nvPr/>
          </p:nvSpPr>
          <p:spPr>
            <a:xfrm>
              <a:off x="9525" y="2943173"/>
              <a:ext cx="11754000" cy="668700"/>
            </a:xfrm>
            <a:prstGeom prst="roundRect">
              <a:avLst>
                <a:gd fmla="val 10000" name="adj"/>
              </a:avLst>
            </a:prstGeom>
            <a:solidFill>
              <a:srgbClr val="CCD3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4"/>
            <p:cNvSpPr/>
            <p:nvPr/>
          </p:nvSpPr>
          <p:spPr>
            <a:xfrm>
              <a:off x="202241" y="3101813"/>
              <a:ext cx="368100" cy="367800"/>
            </a:xfrm>
            <a:prstGeom prst="rect">
              <a:avLst/>
            </a:prstGeom>
            <a:blipFill rotWithShape="1">
              <a:blip r:embed="rId6">
                <a:alphaModFix/>
              </a:blip>
              <a:stretch>
                <a:fillRect b="0" l="0" r="0" t="0"/>
              </a:stretch>
            </a:blip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4"/>
            <p:cNvSpPr/>
            <p:nvPr/>
          </p:nvSpPr>
          <p:spPr>
            <a:xfrm>
              <a:off x="772551" y="3766437"/>
              <a:ext cx="10935000" cy="75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4"/>
            <p:cNvSpPr txBox="1"/>
            <p:nvPr/>
          </p:nvSpPr>
          <p:spPr>
            <a:xfrm>
              <a:off x="772555" y="2909660"/>
              <a:ext cx="10935000" cy="752100"/>
            </a:xfrm>
            <a:prstGeom prst="rect">
              <a:avLst/>
            </a:prstGeom>
            <a:noFill/>
            <a:ln>
              <a:noFill/>
            </a:ln>
          </p:spPr>
          <p:txBody>
            <a:bodyPr anchorCtr="0" anchor="ctr" bIns="79600" lIns="79600" spcFirstLastPara="1" rIns="79600" wrap="square" tIns="79600">
              <a:noAutofit/>
            </a:bodyPr>
            <a:lstStyle/>
            <a:p>
              <a:pPr indent="0" lvl="0" marL="0" marR="0" rtl="0" algn="l">
                <a:lnSpc>
                  <a:spcPct val="100000"/>
                </a:lnSpc>
                <a:spcBef>
                  <a:spcPts val="0"/>
                </a:spcBef>
                <a:spcAft>
                  <a:spcPts val="0"/>
                </a:spcAft>
                <a:buClr>
                  <a:schemeClr val="dk1"/>
                </a:buClr>
                <a:buSzPts val="1400"/>
                <a:buFont typeface="Calibri"/>
                <a:buNone/>
              </a:pPr>
              <a:r>
                <a:rPr b="0" i="0" lang="en-US" sz="1400" u="none" cap="none" strike="noStrike">
                  <a:solidFill>
                    <a:schemeClr val="dk1"/>
                  </a:solidFill>
                  <a:latin typeface="Calibri"/>
                  <a:ea typeface="Calibri"/>
                  <a:cs typeface="Calibri"/>
                  <a:sym typeface="Calibri"/>
                </a:rPr>
                <a:t>Reviews decide pricing factor: Based on user Satisfaction through the reviews and majority of positive reviews over the neighborhood.</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5"/>
          <p:cNvSpPr txBox="1"/>
          <p:nvPr/>
        </p:nvSpPr>
        <p:spPr>
          <a:xfrm>
            <a:off x="200026" y="157163"/>
            <a:ext cx="117729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a:t>
            </a:r>
            <a:r>
              <a:rPr b="1" i="0" lang="en-US" sz="2800" u="none" cap="none" strike="noStrike">
                <a:solidFill>
                  <a:srgbClr val="FFFF00"/>
                </a:solidFill>
                <a:highlight>
                  <a:srgbClr val="000000"/>
                </a:highlight>
                <a:latin typeface="Calibri"/>
                <a:ea typeface="Calibri"/>
                <a:cs typeface="Calibri"/>
                <a:sym typeface="Calibri"/>
              </a:rPr>
              <a:t>RECOMMENDATIONS</a:t>
            </a:r>
            <a:endParaRPr b="1" i="0" sz="2800" u="none" cap="none" strike="noStrike">
              <a:solidFill>
                <a:srgbClr val="FFFF00"/>
              </a:solidFill>
              <a:highlight>
                <a:srgbClr val="000000"/>
              </a:highlight>
              <a:latin typeface="Calibri"/>
              <a:ea typeface="Calibri"/>
              <a:cs typeface="Calibri"/>
              <a:sym typeface="Calibri"/>
            </a:endParaRPr>
          </a:p>
        </p:txBody>
      </p:sp>
      <p:sp>
        <p:nvSpPr>
          <p:cNvPr id="300" name="Google Shape;300;p25"/>
          <p:cNvSpPr txBox="1"/>
          <p:nvPr/>
        </p:nvSpPr>
        <p:spPr>
          <a:xfrm>
            <a:off x="414025" y="1019150"/>
            <a:ext cx="11199900" cy="53736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1200"/>
              </a:spcBef>
              <a:spcAft>
                <a:spcPts val="0"/>
              </a:spcAft>
              <a:buClr>
                <a:schemeClr val="dk1"/>
              </a:buClr>
              <a:buSzPts val="1800"/>
              <a:buFont typeface="Arial"/>
              <a:buChar char="●"/>
            </a:pPr>
            <a:r>
              <a:rPr b="1" i="0" lang="en-US" sz="1800" u="none" cap="none" strike="noStrike">
                <a:solidFill>
                  <a:schemeClr val="dk1"/>
                </a:solidFill>
                <a:highlight>
                  <a:srgbClr val="FFFFFF"/>
                </a:highlight>
                <a:latin typeface="Arial"/>
                <a:ea typeface="Arial"/>
                <a:cs typeface="Arial"/>
                <a:sym typeface="Arial"/>
              </a:rPr>
              <a:t>Implement a Dynamic Pricing Tool to Optimize for Seasonality</a:t>
            </a:r>
            <a:r>
              <a:rPr b="0" i="0" lang="en-US" sz="1800" u="none" cap="none" strike="noStrike">
                <a:solidFill>
                  <a:schemeClr val="dk1"/>
                </a:solidFill>
                <a:highlight>
                  <a:srgbClr val="FFFFFF"/>
                </a:highlight>
                <a:latin typeface="Arial"/>
                <a:ea typeface="Arial"/>
                <a:cs typeface="Arial"/>
                <a:sym typeface="Arial"/>
              </a:rPr>
              <a:t>: This dynamic pricing software that will adjust rates in real time based on seasonal demand patterns and booking data. This tool enables strategic pricing adjustments during peak and off-peak seasons, maximizing revenue potential while maintaining competitive rates throughout the year.</a:t>
            </a:r>
            <a:endParaRPr b="0" i="0" sz="1800" u="none" cap="none" strike="noStrike">
              <a:solidFill>
                <a:schemeClr val="dk1"/>
              </a:solidFill>
              <a:highlight>
                <a:srgbClr val="FFFFFF"/>
              </a:highlight>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Arial"/>
              <a:ea typeface="Arial"/>
              <a:cs typeface="Arial"/>
              <a:sym typeface="Arial"/>
            </a:endParaRPr>
          </a:p>
          <a:p>
            <a:pPr indent="-342900" lvl="0" marL="457200" marR="0" rtl="0" algn="l">
              <a:lnSpc>
                <a:spcPct val="115000"/>
              </a:lnSpc>
              <a:spcBef>
                <a:spcPts val="1200"/>
              </a:spcBef>
              <a:spcAft>
                <a:spcPts val="0"/>
              </a:spcAft>
              <a:buClr>
                <a:schemeClr val="dk1"/>
              </a:buClr>
              <a:buSzPts val="1800"/>
              <a:buFont typeface="Arial"/>
              <a:buChar char="●"/>
            </a:pPr>
            <a:r>
              <a:rPr b="1" i="0" lang="en-US" sz="1800" u="none" cap="none" strike="noStrike">
                <a:solidFill>
                  <a:schemeClr val="dk1"/>
                </a:solidFill>
                <a:highlight>
                  <a:srgbClr val="FFFFFF"/>
                </a:highlight>
                <a:latin typeface="Arial"/>
                <a:ea typeface="Arial"/>
                <a:cs typeface="Arial"/>
                <a:sym typeface="Arial"/>
              </a:rPr>
              <a:t>Recommend Pricing Strategies (Using Reviews)</a:t>
            </a:r>
            <a:r>
              <a:rPr b="0" i="0" lang="en-US" sz="1800" u="none" cap="none" strike="noStrike">
                <a:solidFill>
                  <a:schemeClr val="dk1"/>
                </a:solidFill>
                <a:highlight>
                  <a:srgbClr val="FFFFFF"/>
                </a:highlight>
                <a:latin typeface="Arial"/>
                <a:ea typeface="Arial"/>
                <a:cs typeface="Arial"/>
                <a:sym typeface="Arial"/>
              </a:rPr>
              <a:t>: With guest reviews the pricing model, setting higher prices for listings that consistently receive positive feedback. This approach will give guest experiences and encourages hosts to maintain high standards, boosting both profitability and customer satisfaction.</a:t>
            </a:r>
            <a:endParaRPr b="0" i="0" sz="18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200"/>
              </a:spcBef>
              <a:spcAft>
                <a:spcPts val="0"/>
              </a:spcAft>
              <a:buClr>
                <a:srgbClr val="000000"/>
              </a:buClr>
              <a:buSzPts val="1800"/>
              <a:buFont typeface="Arial"/>
              <a:buNone/>
            </a:pPr>
            <a:r>
              <a:t/>
            </a:r>
            <a:endParaRPr b="0" i="0" sz="1800" u="none" cap="none" strike="noStrike">
              <a:solidFill>
                <a:schemeClr val="dk1"/>
              </a:solidFill>
              <a:highlight>
                <a:srgbClr val="FFFFFF"/>
              </a:highlight>
              <a:latin typeface="Arial"/>
              <a:ea typeface="Arial"/>
              <a:cs typeface="Arial"/>
              <a:sym typeface="Arial"/>
            </a:endParaRPr>
          </a:p>
          <a:p>
            <a:pPr indent="-342900" lvl="0" marL="457200" marR="0" rtl="0" algn="l">
              <a:lnSpc>
                <a:spcPct val="115000"/>
              </a:lnSpc>
              <a:spcBef>
                <a:spcPts val="1200"/>
              </a:spcBef>
              <a:spcAft>
                <a:spcPts val="0"/>
              </a:spcAft>
              <a:buClr>
                <a:schemeClr val="dk1"/>
              </a:buClr>
              <a:buSzPts val="1800"/>
              <a:buFont typeface="Arial"/>
              <a:buChar char="●"/>
            </a:pPr>
            <a:r>
              <a:rPr b="1" i="0" lang="en-US" sz="1800" u="none" cap="none" strike="noStrike">
                <a:solidFill>
                  <a:schemeClr val="dk1"/>
                </a:solidFill>
                <a:highlight>
                  <a:srgbClr val="FFFFFF"/>
                </a:highlight>
                <a:latin typeface="Arial"/>
                <a:ea typeface="Arial"/>
                <a:cs typeface="Arial"/>
                <a:sym typeface="Arial"/>
              </a:rPr>
              <a:t>Recommend Customize Prices by Room Type and Location</a:t>
            </a:r>
            <a:r>
              <a:rPr b="0" i="0" lang="en-US" sz="1800" u="none" cap="none" strike="noStrike">
                <a:solidFill>
                  <a:schemeClr val="dk1"/>
                </a:solidFill>
                <a:highlight>
                  <a:srgbClr val="FFFFFF"/>
                </a:highlight>
                <a:latin typeface="Arial"/>
                <a:ea typeface="Arial"/>
                <a:cs typeface="Arial"/>
                <a:sym typeface="Arial"/>
              </a:rPr>
              <a:t>: </a:t>
            </a:r>
            <a:r>
              <a:rPr b="0" i="0" lang="en-US" sz="1800" u="none" cap="none" strike="noStrike">
                <a:solidFill>
                  <a:schemeClr val="dk1"/>
                </a:solidFill>
                <a:latin typeface="Arial"/>
                <a:ea typeface="Arial"/>
                <a:cs typeface="Arial"/>
                <a:sym typeface="Arial"/>
              </a:rPr>
              <a:t>Develop a pricing structure that specifically considers the type of room and its exact location within various neighborhoods.</a:t>
            </a:r>
            <a:r>
              <a:rPr b="0" i="0" lang="en-US" sz="1800" u="none" cap="none" strike="noStrike">
                <a:solidFill>
                  <a:schemeClr val="dk1"/>
                </a:solidFill>
                <a:highlight>
                  <a:srgbClr val="FFFFFF"/>
                </a:highlight>
                <a:latin typeface="Arial"/>
                <a:ea typeface="Arial"/>
                <a:cs typeface="Arial"/>
                <a:sym typeface="Arial"/>
              </a:rPr>
              <a:t>This strategy allows for pricing flexibility that accommodates the unique demand to enhance the attractiveness for a broader range of potential guests.</a:t>
            </a:r>
            <a:endParaRPr b="0" i="0" sz="18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1200"/>
              </a:spcBef>
              <a:spcAft>
                <a:spcPts val="1200"/>
              </a:spcAft>
              <a:buClr>
                <a:srgbClr val="000000"/>
              </a:buClr>
              <a:buSzPts val="1800"/>
              <a:buFont typeface="Arial"/>
              <a:buNone/>
            </a:pPr>
            <a:r>
              <a:t/>
            </a:r>
            <a:endParaRPr b="0" i="0" sz="180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grpSp>
        <p:nvGrpSpPr>
          <p:cNvPr id="305" name="Google Shape;305;p26"/>
          <p:cNvGrpSpPr/>
          <p:nvPr/>
        </p:nvGrpSpPr>
        <p:grpSpPr>
          <a:xfrm>
            <a:off x="0" y="0"/>
            <a:ext cx="12196668" cy="4570886"/>
            <a:chOff x="0" y="0"/>
            <a:chExt cx="12196668" cy="4570886"/>
          </a:xfrm>
        </p:grpSpPr>
        <p:sp>
          <p:nvSpPr>
            <p:cNvPr id="306" name="Google Shape;306;p26"/>
            <p:cNvSpPr/>
            <p:nvPr/>
          </p:nvSpPr>
          <p:spPr>
            <a:xfrm rot="10800000">
              <a:off x="0" y="0"/>
              <a:ext cx="12196668" cy="4570632"/>
            </a:xfrm>
            <a:prstGeom prst="rect">
              <a:avLst/>
            </a:prstGeom>
            <a:gradFill>
              <a:gsLst>
                <a:gs pos="0">
                  <a:schemeClr val="accent5"/>
                </a:gs>
                <a:gs pos="100000">
                  <a:schemeClr val="accent2"/>
                </a:gs>
              </a:gsLst>
              <a:lin ang="4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7" name="Google Shape;307;p26"/>
            <p:cNvSpPr/>
            <p:nvPr/>
          </p:nvSpPr>
          <p:spPr>
            <a:xfrm>
              <a:off x="0" y="2791"/>
              <a:ext cx="10565988" cy="4568095"/>
            </a:xfrm>
            <a:prstGeom prst="rect">
              <a:avLst/>
            </a:prstGeom>
            <a:gradFill>
              <a:gsLst>
                <a:gs pos="0">
                  <a:schemeClr val="accent2"/>
                </a:gs>
                <a:gs pos="3000">
                  <a:schemeClr val="accent2"/>
                </a:gs>
                <a:gs pos="40000">
                  <a:srgbClr val="ED7D31">
                    <a:alpha val="0"/>
                  </a:srgbClr>
                </a:gs>
                <a:gs pos="100000">
                  <a:srgbClr val="ED7D31">
                    <a:alpha val="0"/>
                  </a:srgbClr>
                </a:gs>
              </a:gsLst>
              <a:lin ang="17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8" name="Google Shape;308;p26"/>
            <p:cNvSpPr/>
            <p:nvPr/>
          </p:nvSpPr>
          <p:spPr>
            <a:xfrm>
              <a:off x="0" y="2"/>
              <a:ext cx="12192000" cy="4549891"/>
            </a:xfrm>
            <a:prstGeom prst="rect">
              <a:avLst/>
            </a:prstGeom>
            <a:gradFill>
              <a:gsLst>
                <a:gs pos="0">
                  <a:srgbClr val="5B9BD5">
                    <a:alpha val="75294"/>
                  </a:srgbClr>
                </a:gs>
                <a:gs pos="67000">
                  <a:srgbClr val="ED7D31">
                    <a:alpha val="0"/>
                  </a:srgbClr>
                </a:gs>
                <a:gs pos="100000">
                  <a:srgbClr val="ED7D31">
                    <a:alpha val="0"/>
                  </a:srgbClr>
                </a:gs>
              </a:gsLst>
              <a:lin ang="4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9" name="Google Shape;309;p26"/>
            <p:cNvSpPr/>
            <p:nvPr/>
          </p:nvSpPr>
          <p:spPr>
            <a:xfrm rot="10800000">
              <a:off x="4110544" y="18215"/>
              <a:ext cx="8086124" cy="4549887"/>
            </a:xfrm>
            <a:prstGeom prst="rect">
              <a:avLst/>
            </a:prstGeom>
            <a:gradFill>
              <a:gsLst>
                <a:gs pos="0">
                  <a:srgbClr val="1E4E79">
                    <a:alpha val="35294"/>
                  </a:srgbClr>
                </a:gs>
                <a:gs pos="45000">
                  <a:srgbClr val="5B9BD5">
                    <a:alpha val="0"/>
                  </a:srgbClr>
                </a:gs>
                <a:gs pos="100000">
                  <a:srgbClr val="5B9BD5">
                    <a:alpha val="0"/>
                  </a:srgbClr>
                </a:gs>
              </a:gsLst>
              <a:lin ang="4200000" scaled="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10" name="Google Shape;310;p26"/>
          <p:cNvSpPr txBox="1"/>
          <p:nvPr/>
        </p:nvSpPr>
        <p:spPr>
          <a:xfrm>
            <a:off x="1126348" y="1124262"/>
            <a:ext cx="8017800" cy="26904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0000"/>
              </a:buClr>
              <a:buSzPts val="5400"/>
              <a:buFont typeface="Arial"/>
              <a:buNone/>
            </a:pPr>
            <a:r>
              <a:rPr b="0" i="0" lang="en-US" sz="5400" u="none" cap="none" strike="noStrike">
                <a:solidFill>
                  <a:srgbClr val="FFFFFF"/>
                </a:solidFill>
                <a:latin typeface="Calibri"/>
                <a:ea typeface="Calibri"/>
                <a:cs typeface="Calibri"/>
                <a:sym typeface="Calibri"/>
              </a:rPr>
              <a:t>                                                         </a:t>
            </a:r>
            <a:r>
              <a:rPr b="0" i="0" lang="en-US" sz="5400" u="none" cap="none" strike="noStrike">
                <a:solidFill>
                  <a:srgbClr val="FFFFFF"/>
                </a:solidFill>
                <a:highlight>
                  <a:srgbClr val="FF9900"/>
                </a:highlight>
                <a:latin typeface="Calibri"/>
                <a:ea typeface="Calibri"/>
                <a:cs typeface="Calibri"/>
                <a:sym typeface="Calibri"/>
              </a:rPr>
              <a:t>Thankyou</a:t>
            </a:r>
            <a:endParaRPr b="0" i="0" sz="1400" u="none" cap="none" strike="noStrike">
              <a:solidFill>
                <a:srgbClr val="000000"/>
              </a:solidFill>
              <a:highlight>
                <a:srgbClr val="FF9900"/>
              </a:highlight>
              <a:latin typeface="Arial"/>
              <a:ea typeface="Arial"/>
              <a:cs typeface="Arial"/>
              <a:sym typeface="Arial"/>
            </a:endParaRPr>
          </a:p>
        </p:txBody>
      </p:sp>
      <p:pic>
        <p:nvPicPr>
          <p:cNvPr descr="Watermelon" id="311" name="Google Shape;311;p26"/>
          <p:cNvPicPr preferRelativeResize="0"/>
          <p:nvPr/>
        </p:nvPicPr>
        <p:blipFill rotWithShape="1">
          <a:blip r:embed="rId3">
            <a:alphaModFix/>
          </a:blip>
          <a:srcRect b="0" l="0" r="0" t="0"/>
          <a:stretch/>
        </p:blipFill>
        <p:spPr>
          <a:xfrm>
            <a:off x="9215646" y="5061057"/>
            <a:ext cx="1199733" cy="11997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500"/>
                                  </p:stCondLst>
                                  <p:childTnLst>
                                    <p:set>
                                      <p:cBhvr>
                                        <p:cTn dur="1" fill="hold">
                                          <p:stCondLst>
                                            <p:cond delay="0"/>
                                          </p:stCondLst>
                                        </p:cTn>
                                        <p:tgtEl>
                                          <p:spTgt spid="311"/>
                                        </p:tgtEl>
                                        <p:attrNameLst>
                                          <p:attrName>style.visibility</p:attrName>
                                        </p:attrNameLst>
                                      </p:cBhvr>
                                      <p:to>
                                        <p:strVal val="visible"/>
                                      </p:to>
                                    </p:set>
                                    <p:animEffect filter="fade" transition="in">
                                      <p:cBhvr>
                                        <p:cTn dur="7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4"/>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1" name="Google Shape;91;p14"/>
          <p:cNvSpPr txBox="1"/>
          <p:nvPr/>
        </p:nvSpPr>
        <p:spPr>
          <a:xfrm>
            <a:off x="611850" y="365125"/>
            <a:ext cx="5784900" cy="1325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rgbClr val="000000"/>
              </a:buClr>
              <a:buSzPts val="4400"/>
              <a:buFont typeface="Arial"/>
              <a:buNone/>
            </a:pPr>
            <a:r>
              <a:rPr b="0" i="0" lang="en-US" sz="4400" u="none" cap="none" strike="noStrike">
                <a:solidFill>
                  <a:schemeClr val="dk1"/>
                </a:solidFill>
                <a:latin typeface="Georgia"/>
                <a:ea typeface="Georgia"/>
                <a:cs typeface="Georgia"/>
                <a:sym typeface="Georgia"/>
              </a:rPr>
              <a:t>                                                                        Introduction</a:t>
            </a:r>
            <a:endParaRPr b="0" i="0" sz="1400" u="none" cap="none" strike="noStrike">
              <a:solidFill>
                <a:srgbClr val="000000"/>
              </a:solidFill>
              <a:latin typeface="Georgia"/>
              <a:ea typeface="Georgia"/>
              <a:cs typeface="Georgia"/>
              <a:sym typeface="Georgia"/>
            </a:endParaRPr>
          </a:p>
        </p:txBody>
      </p:sp>
      <p:sp>
        <p:nvSpPr>
          <p:cNvPr id="92" name="Google Shape;92;p14"/>
          <p:cNvSpPr/>
          <p:nvPr/>
        </p:nvSpPr>
        <p:spPr>
          <a:xfrm>
            <a:off x="10208695" y="1"/>
            <a:ext cx="1135066" cy="477997"/>
          </a:xfrm>
          <a:custGeom>
            <a:rect b="b" l="l" r="r" t="t"/>
            <a:pathLst>
              <a:path extrusionOk="0" h="477997" w="1135066">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3" name="Google Shape;93;p14"/>
          <p:cNvSpPr txBox="1"/>
          <p:nvPr/>
        </p:nvSpPr>
        <p:spPr>
          <a:xfrm>
            <a:off x="838200" y="1825625"/>
            <a:ext cx="5558489" cy="4351338"/>
          </a:xfrm>
          <a:prstGeom prst="rect">
            <a:avLst/>
          </a:prstGeom>
          <a:noFill/>
          <a:ln>
            <a:noFill/>
          </a:ln>
        </p:spPr>
        <p:txBody>
          <a:bodyPr anchorCtr="0" anchor="t" bIns="45700" lIns="91425" spcFirstLastPara="1" rIns="91425" wrap="square" tIns="45700">
            <a:normAutofit/>
          </a:bodyPr>
          <a:lstStyle/>
          <a:p>
            <a:pPr indent="-95250" lvl="0" marL="0" marR="0" rtl="0" algn="l">
              <a:lnSpc>
                <a:spcPct val="90000"/>
              </a:lnSpc>
              <a:spcBef>
                <a:spcPts val="0"/>
              </a:spcBef>
              <a:spcAft>
                <a:spcPts val="0"/>
              </a:spcAft>
              <a:buClr>
                <a:schemeClr val="dk1"/>
              </a:buClr>
              <a:buSzPts val="1500"/>
              <a:buFont typeface="Georgia"/>
              <a:buChar char="•"/>
            </a:pPr>
            <a:r>
              <a:rPr b="0" i="0" lang="en-US" sz="1500" u="none" cap="none" strike="noStrike">
                <a:solidFill>
                  <a:schemeClr val="dk1"/>
                </a:solidFill>
                <a:latin typeface="Georgia"/>
                <a:ea typeface="Georgia"/>
                <a:cs typeface="Georgia"/>
                <a:sym typeface="Georgia"/>
              </a:rPr>
              <a:t>Dataset : </a:t>
            </a:r>
            <a:r>
              <a:rPr b="0" i="0" lang="en-US" sz="1500" u="sng" cap="none" strike="noStrike">
                <a:solidFill>
                  <a:schemeClr val="hlink"/>
                </a:solidFill>
                <a:latin typeface="Georgia"/>
                <a:ea typeface="Georgia"/>
                <a:cs typeface="Georgia"/>
                <a:sym typeface="Georgia"/>
                <a:hlinkClick r:id="rId3"/>
              </a:rPr>
              <a:t>https://insideairbnb.com/new-york-city</a:t>
            </a:r>
            <a:endParaRPr b="0" i="0" sz="1500" u="none" cap="none" strike="noStrike">
              <a:solidFill>
                <a:schemeClr val="dk1"/>
              </a:solidFill>
              <a:latin typeface="Georgia"/>
              <a:ea typeface="Georgia"/>
              <a:cs typeface="Georgia"/>
              <a:sym typeface="Georgia"/>
            </a:endParaRPr>
          </a:p>
          <a:p>
            <a:pPr indent="0" lvl="0" marL="0" marR="0" rtl="0" algn="l">
              <a:lnSpc>
                <a:spcPct val="90000"/>
              </a:lnSpc>
              <a:spcBef>
                <a:spcPts val="600"/>
              </a:spcBef>
              <a:spcAft>
                <a:spcPts val="0"/>
              </a:spcAft>
              <a:buClr>
                <a:srgbClr val="000000"/>
              </a:buClr>
              <a:buSzPts val="1500"/>
              <a:buFont typeface="Arial"/>
              <a:buNone/>
            </a:pPr>
            <a:br>
              <a:rPr b="0" i="0" lang="en-US" sz="1500" u="none" cap="none" strike="noStrike">
                <a:solidFill>
                  <a:schemeClr val="lt1"/>
                </a:solidFill>
                <a:highlight>
                  <a:schemeClr val="dk1"/>
                </a:highlight>
                <a:latin typeface="Georgia"/>
                <a:ea typeface="Georgia"/>
                <a:cs typeface="Georgia"/>
                <a:sym typeface="Georgia"/>
              </a:rPr>
            </a:br>
            <a:br>
              <a:rPr b="0" i="0" lang="en-US" sz="1500" u="none" cap="none" strike="noStrike">
                <a:solidFill>
                  <a:schemeClr val="lt1"/>
                </a:solidFill>
                <a:highlight>
                  <a:schemeClr val="dk1"/>
                </a:highlight>
                <a:latin typeface="Georgia"/>
                <a:ea typeface="Georgia"/>
                <a:cs typeface="Georgia"/>
                <a:sym typeface="Georgia"/>
              </a:rPr>
            </a:br>
            <a:r>
              <a:rPr b="0" i="0" lang="en-US" sz="1500" u="none" cap="none" strike="noStrike">
                <a:solidFill>
                  <a:schemeClr val="lt1"/>
                </a:solidFill>
                <a:highlight>
                  <a:schemeClr val="dk1"/>
                </a:highlight>
                <a:latin typeface="Georgia"/>
                <a:ea typeface="Georgia"/>
                <a:cs typeface="Georgia"/>
                <a:sym typeface="Georgia"/>
              </a:rPr>
              <a:t>Introduction to Dataset:</a:t>
            </a:r>
            <a:endParaRPr b="0" i="0" sz="1500" u="none" cap="none" strike="noStrike">
              <a:solidFill>
                <a:schemeClr val="lt1"/>
              </a:solidFill>
              <a:highlight>
                <a:schemeClr val="dk1"/>
              </a:highlight>
              <a:latin typeface="Georgia"/>
              <a:ea typeface="Georgia"/>
              <a:cs typeface="Georgia"/>
              <a:sym typeface="Georgia"/>
            </a:endParaRPr>
          </a:p>
          <a:p>
            <a:pPr indent="0" lvl="0" marL="0" marR="0" rtl="0" algn="just">
              <a:lnSpc>
                <a:spcPct val="90000"/>
              </a:lnSpc>
              <a:spcBef>
                <a:spcPts val="600"/>
              </a:spcBef>
              <a:spcAft>
                <a:spcPts val="0"/>
              </a:spcAft>
              <a:buClr>
                <a:srgbClr val="000000"/>
              </a:buClr>
              <a:buSzPts val="1500"/>
              <a:buFont typeface="Arial"/>
              <a:buNone/>
            </a:pPr>
            <a:br>
              <a:rPr b="0" i="0" lang="en-US" sz="1500" u="none" cap="none" strike="noStrike">
                <a:solidFill>
                  <a:schemeClr val="dk1"/>
                </a:solidFill>
                <a:latin typeface="Calibri"/>
                <a:ea typeface="Calibri"/>
                <a:cs typeface="Calibri"/>
                <a:sym typeface="Calibri"/>
              </a:rPr>
            </a:br>
            <a:r>
              <a:rPr b="0" i="0" lang="en-US" sz="1500" u="none" cap="none" strike="noStrike">
                <a:solidFill>
                  <a:schemeClr val="dk1"/>
                </a:solidFill>
                <a:latin typeface="Georgia"/>
                <a:ea typeface="Georgia"/>
                <a:cs typeface="Georgia"/>
                <a:sym typeface="Georgia"/>
              </a:rPr>
              <a:t>The dataset contains comprehensive information on Airbnb listings in New York City for 2023. It includes unique identifiers, host details, accommodation specifics, location data, pricing, booking requirements, and review statistics. This data serves Airbnb management and strategy firms like </a:t>
            </a:r>
            <a:r>
              <a:rPr b="0" i="0" lang="en-US" sz="1500" u="none" cap="none" strike="noStrike">
                <a:solidFill>
                  <a:schemeClr val="dk1"/>
                </a:solidFill>
                <a:highlight>
                  <a:srgbClr val="FFFF00"/>
                </a:highlight>
                <a:latin typeface="Georgia"/>
                <a:ea typeface="Georgia"/>
                <a:cs typeface="Georgia"/>
                <a:sym typeface="Georgia"/>
              </a:rPr>
              <a:t>"Awning Airbnb Manager," </a:t>
            </a:r>
            <a:r>
              <a:rPr b="0" i="0" lang="en-US" sz="1500" u="none" cap="none" strike="noStrike">
                <a:solidFill>
                  <a:schemeClr val="dk1"/>
                </a:solidFill>
                <a:latin typeface="Georgia"/>
                <a:ea typeface="Georgia"/>
                <a:cs typeface="Georgia"/>
                <a:sym typeface="Georgia"/>
              </a:rPr>
              <a:t>helping to inform decisions on competitive pricing while considering guest satisfaction and market demand. Insights from this dataset aims to enhance occupancy rates, adjust Dynamic Pricing strategies and identify trends across different neighborhoods and room types. The objective is to optimize profitability and maintain a high level of guest reviews, which are critical in the short-term rental market strategies.</a:t>
            </a:r>
            <a:endParaRPr b="0" i="0" sz="1500" u="none" cap="none" strike="noStrike">
              <a:solidFill>
                <a:schemeClr val="dk1"/>
              </a:solidFill>
              <a:latin typeface="Georgia"/>
              <a:ea typeface="Georgia"/>
              <a:cs typeface="Georgia"/>
              <a:sym typeface="Georgia"/>
            </a:endParaRPr>
          </a:p>
          <a:p>
            <a:pPr indent="0" lvl="0" marL="0" marR="0" rtl="0" algn="l">
              <a:lnSpc>
                <a:spcPct val="90000"/>
              </a:lnSpc>
              <a:spcBef>
                <a:spcPts val="60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94" name="Google Shape;94;p14"/>
          <p:cNvSpPr/>
          <p:nvPr/>
        </p:nvSpPr>
        <p:spPr>
          <a:xfrm>
            <a:off x="6821310" y="2624479"/>
            <a:ext cx="812427" cy="812427"/>
          </a:xfrm>
          <a:prstGeom prst="ellipse">
            <a:avLst/>
          </a:prstGeom>
          <a:noFill/>
          <a:ln cap="flat" cmpd="sng" w="12700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14"/>
          <p:cNvSpPr/>
          <p:nvPr/>
        </p:nvSpPr>
        <p:spPr>
          <a:xfrm rot="-5400000">
            <a:off x="8912417" y="1218531"/>
            <a:ext cx="2387600" cy="2387600"/>
          </a:xfrm>
          <a:prstGeom prst="blockArc">
            <a:avLst>
              <a:gd fmla="val 10800000" name="adj1"/>
              <a:gd fmla="val 0" name="adj2"/>
              <a:gd fmla="val 25000" name="adj3"/>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14"/>
          <p:cNvSpPr/>
          <p:nvPr/>
        </p:nvSpPr>
        <p:spPr>
          <a:xfrm>
            <a:off x="6821310" y="0"/>
            <a:ext cx="2315251" cy="1550992"/>
          </a:xfrm>
          <a:custGeom>
            <a:rect b="b" l="l" r="r" t="t"/>
            <a:pathLst>
              <a:path extrusionOk="0" h="1550992" w="2315251">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97" name="Google Shape;97;p14"/>
          <p:cNvCxnSpPr/>
          <p:nvPr/>
        </p:nvCxnSpPr>
        <p:spPr>
          <a:xfrm>
            <a:off x="11724638" y="1331572"/>
            <a:ext cx="0" cy="1597708"/>
          </a:xfrm>
          <a:prstGeom prst="straightConnector1">
            <a:avLst/>
          </a:prstGeom>
          <a:noFill/>
          <a:ln cap="rnd" cmpd="sng" w="127000">
            <a:solidFill>
              <a:schemeClr val="accent4"/>
            </a:solidFill>
            <a:prstDash val="dash"/>
            <a:miter lim="800000"/>
            <a:headEnd len="sm" w="sm" type="none"/>
            <a:tailEnd len="sm" w="sm" type="none"/>
          </a:ln>
        </p:spPr>
      </p:cxnSp>
      <p:sp>
        <p:nvSpPr>
          <p:cNvPr id="98" name="Google Shape;98;p14"/>
          <p:cNvSpPr/>
          <p:nvPr/>
        </p:nvSpPr>
        <p:spPr>
          <a:xfrm>
            <a:off x="11005550" y="4112081"/>
            <a:ext cx="1186451" cy="1771650"/>
          </a:xfrm>
          <a:custGeom>
            <a:rect b="b" l="l" r="r" t="t"/>
            <a:pathLst>
              <a:path extrusionOk="0" h="1771650" w="1186451">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14"/>
          <p:cNvSpPr/>
          <p:nvPr/>
        </p:nvSpPr>
        <p:spPr>
          <a:xfrm rot="-607105">
            <a:off x="6086940" y="4145122"/>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14"/>
          <p:cNvSpPr/>
          <p:nvPr/>
        </p:nvSpPr>
        <p:spPr>
          <a:xfrm>
            <a:off x="6821310" y="4962670"/>
            <a:ext cx="2643352" cy="1895331"/>
          </a:xfrm>
          <a:custGeom>
            <a:rect b="b" l="l" r="r" t="t"/>
            <a:pathLst>
              <a:path extrusionOk="0" h="1895331" w="2643352">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5"/>
          <p:cNvSpPr txBox="1"/>
          <p:nvPr/>
        </p:nvSpPr>
        <p:spPr>
          <a:xfrm>
            <a:off x="-191814" y="661026"/>
            <a:ext cx="111462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0" i="0" lang="en-US" sz="3600" u="none" cap="none" strike="noStrike">
                <a:solidFill>
                  <a:schemeClr val="lt1"/>
                </a:solidFill>
                <a:highlight>
                  <a:schemeClr val="dk1"/>
                </a:highlight>
                <a:latin typeface="Georgia"/>
                <a:ea typeface="Georgia"/>
                <a:cs typeface="Georgia"/>
                <a:sym typeface="Georgia"/>
              </a:rPr>
              <a:t>Description about the data</a:t>
            </a:r>
            <a:endParaRPr b="0" i="0" sz="3600" u="none" cap="none" strike="noStrike">
              <a:solidFill>
                <a:schemeClr val="lt1"/>
              </a:solidFill>
              <a:highlight>
                <a:schemeClr val="dk1"/>
              </a:highlight>
              <a:latin typeface="Georgia"/>
              <a:ea typeface="Georgia"/>
              <a:cs typeface="Georgia"/>
              <a:sym typeface="Georgia"/>
            </a:endParaRPr>
          </a:p>
        </p:txBody>
      </p:sp>
      <p:grpSp>
        <p:nvGrpSpPr>
          <p:cNvPr id="106" name="Google Shape;106;p15"/>
          <p:cNvGrpSpPr/>
          <p:nvPr/>
        </p:nvGrpSpPr>
        <p:grpSpPr>
          <a:xfrm>
            <a:off x="1367143" y="1582976"/>
            <a:ext cx="9704706" cy="5065464"/>
            <a:chOff x="720757" y="6424"/>
            <a:chExt cx="9704706" cy="5065464"/>
          </a:xfrm>
        </p:grpSpPr>
        <p:sp>
          <p:nvSpPr>
            <p:cNvPr id="107" name="Google Shape;107;p15"/>
            <p:cNvSpPr/>
            <p:nvPr/>
          </p:nvSpPr>
          <p:spPr>
            <a:xfrm>
              <a:off x="2358265" y="452497"/>
              <a:ext cx="346440"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5"/>
            <p:cNvSpPr txBox="1"/>
            <p:nvPr/>
          </p:nvSpPr>
          <p:spPr>
            <a:xfrm>
              <a:off x="2522060" y="496330"/>
              <a:ext cx="18852" cy="377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09" name="Google Shape;109;p15"/>
            <p:cNvSpPr/>
            <p:nvPr/>
          </p:nvSpPr>
          <p:spPr>
            <a:xfrm>
              <a:off x="720757" y="6424"/>
              <a:ext cx="1639308" cy="983585"/>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5"/>
            <p:cNvSpPr txBox="1"/>
            <p:nvPr/>
          </p:nvSpPr>
          <p:spPr>
            <a:xfrm>
              <a:off x="720757" y="6424"/>
              <a:ext cx="1639308" cy="983585"/>
            </a:xfrm>
            <a:prstGeom prst="rect">
              <a:avLst/>
            </a:prstGeom>
            <a:noFill/>
            <a:ln>
              <a:noFill/>
            </a:ln>
          </p:spPr>
          <p:txBody>
            <a:bodyPr anchorCtr="0" anchor="ctr" bIns="84300" lIns="80325" spcFirstLastPara="1" rIns="80325" wrap="square" tIns="843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Data Dictionary:</a:t>
              </a:r>
              <a:endParaRPr b="0" i="0" sz="1200" u="none" cap="none" strike="noStrike">
                <a:solidFill>
                  <a:schemeClr val="lt1"/>
                </a:solidFill>
                <a:latin typeface="Calibri"/>
                <a:ea typeface="Calibri"/>
                <a:cs typeface="Calibri"/>
                <a:sym typeface="Calibri"/>
              </a:endParaRPr>
            </a:p>
          </p:txBody>
        </p:sp>
        <p:sp>
          <p:nvSpPr>
            <p:cNvPr id="111" name="Google Shape;111;p15"/>
            <p:cNvSpPr/>
            <p:nvPr/>
          </p:nvSpPr>
          <p:spPr>
            <a:xfrm>
              <a:off x="4374615" y="452497"/>
              <a:ext cx="346440"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5"/>
            <p:cNvSpPr txBox="1"/>
            <p:nvPr/>
          </p:nvSpPr>
          <p:spPr>
            <a:xfrm>
              <a:off x="4538409" y="496330"/>
              <a:ext cx="18852" cy="377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13" name="Google Shape;113;p15"/>
            <p:cNvSpPr/>
            <p:nvPr/>
          </p:nvSpPr>
          <p:spPr>
            <a:xfrm>
              <a:off x="2737106" y="6424"/>
              <a:ext cx="1639308" cy="983585"/>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5"/>
            <p:cNvSpPr txBox="1"/>
            <p:nvPr/>
          </p:nvSpPr>
          <p:spPr>
            <a:xfrm>
              <a:off x="2737106" y="6424"/>
              <a:ext cx="1639308" cy="983585"/>
            </a:xfrm>
            <a:prstGeom prst="rect">
              <a:avLst/>
            </a:prstGeom>
            <a:noFill/>
            <a:ln>
              <a:noFill/>
            </a:ln>
          </p:spPr>
          <p:txBody>
            <a:bodyPr anchorCtr="0" anchor="ctr" bIns="84300" lIns="80325" spcFirstLastPara="1" rIns="80325" wrap="square" tIns="843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name: The name of the listing.</a:t>
              </a:r>
              <a:endParaRPr b="0" i="0" sz="1200" u="none" cap="none" strike="noStrike">
                <a:solidFill>
                  <a:schemeClr val="lt1"/>
                </a:solidFill>
                <a:latin typeface="Calibri"/>
                <a:ea typeface="Calibri"/>
                <a:cs typeface="Calibri"/>
                <a:sym typeface="Calibri"/>
              </a:endParaRPr>
            </a:p>
          </p:txBody>
        </p:sp>
        <p:sp>
          <p:nvSpPr>
            <p:cNvPr id="115" name="Google Shape;115;p15"/>
            <p:cNvSpPr/>
            <p:nvPr/>
          </p:nvSpPr>
          <p:spPr>
            <a:xfrm>
              <a:off x="6390964" y="452497"/>
              <a:ext cx="346440"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5"/>
            <p:cNvSpPr txBox="1"/>
            <p:nvPr/>
          </p:nvSpPr>
          <p:spPr>
            <a:xfrm>
              <a:off x="6554759" y="496330"/>
              <a:ext cx="18852" cy="377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17" name="Google Shape;117;p15"/>
            <p:cNvSpPr/>
            <p:nvPr/>
          </p:nvSpPr>
          <p:spPr>
            <a:xfrm>
              <a:off x="4753456" y="6424"/>
              <a:ext cx="1639308" cy="983585"/>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5"/>
            <p:cNvSpPr txBox="1"/>
            <p:nvPr/>
          </p:nvSpPr>
          <p:spPr>
            <a:xfrm>
              <a:off x="4753456" y="6424"/>
              <a:ext cx="1639308" cy="983585"/>
            </a:xfrm>
            <a:prstGeom prst="rect">
              <a:avLst/>
            </a:prstGeom>
            <a:noFill/>
            <a:ln>
              <a:noFill/>
            </a:ln>
          </p:spPr>
          <p:txBody>
            <a:bodyPr anchorCtr="0" anchor="ctr" bIns="84300" lIns="80325" spcFirstLastPara="1" rIns="80325" wrap="square" tIns="843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id: The unique identifier for the listing.</a:t>
              </a:r>
              <a:endParaRPr b="0" i="0" sz="1200" u="none" cap="none" strike="noStrike">
                <a:solidFill>
                  <a:schemeClr val="lt1"/>
                </a:solidFill>
                <a:latin typeface="Calibri"/>
                <a:ea typeface="Calibri"/>
                <a:cs typeface="Calibri"/>
                <a:sym typeface="Calibri"/>
              </a:endParaRPr>
            </a:p>
          </p:txBody>
        </p:sp>
        <p:sp>
          <p:nvSpPr>
            <p:cNvPr id="119" name="Google Shape;119;p15"/>
            <p:cNvSpPr/>
            <p:nvPr/>
          </p:nvSpPr>
          <p:spPr>
            <a:xfrm>
              <a:off x="8407314" y="452497"/>
              <a:ext cx="346440"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txBox="1"/>
            <p:nvPr/>
          </p:nvSpPr>
          <p:spPr>
            <a:xfrm>
              <a:off x="8571108" y="496330"/>
              <a:ext cx="18852" cy="377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21" name="Google Shape;121;p15"/>
            <p:cNvSpPr/>
            <p:nvPr/>
          </p:nvSpPr>
          <p:spPr>
            <a:xfrm>
              <a:off x="6769805" y="6424"/>
              <a:ext cx="1639308" cy="983585"/>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5"/>
            <p:cNvSpPr txBox="1"/>
            <p:nvPr/>
          </p:nvSpPr>
          <p:spPr>
            <a:xfrm>
              <a:off x="6769805" y="6424"/>
              <a:ext cx="1639308" cy="983585"/>
            </a:xfrm>
            <a:prstGeom prst="rect">
              <a:avLst/>
            </a:prstGeom>
            <a:noFill/>
            <a:ln>
              <a:noFill/>
            </a:ln>
          </p:spPr>
          <p:txBody>
            <a:bodyPr anchorCtr="0" anchor="ctr" bIns="84300" lIns="80325" spcFirstLastPara="1" rIns="80325" wrap="square" tIns="843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host_id: The unique identifier for the host.</a:t>
              </a:r>
              <a:endParaRPr b="0" i="0" sz="1200" u="none" cap="none" strike="noStrike">
                <a:solidFill>
                  <a:schemeClr val="lt1"/>
                </a:solidFill>
                <a:latin typeface="Calibri"/>
                <a:ea typeface="Calibri"/>
                <a:cs typeface="Calibri"/>
                <a:sym typeface="Calibri"/>
              </a:endParaRPr>
            </a:p>
          </p:txBody>
        </p:sp>
        <p:sp>
          <p:nvSpPr>
            <p:cNvPr id="123" name="Google Shape;123;p15"/>
            <p:cNvSpPr/>
            <p:nvPr/>
          </p:nvSpPr>
          <p:spPr>
            <a:xfrm>
              <a:off x="1540411" y="988209"/>
              <a:ext cx="8065397" cy="346440"/>
            </a:xfrm>
            <a:custGeom>
              <a:rect b="b" l="l" r="r" t="t"/>
              <a:pathLst>
                <a:path extrusionOk="0" h="120000" w="120000">
                  <a:moveTo>
                    <a:pt x="120000" y="0"/>
                  </a:moveTo>
                  <a:lnTo>
                    <a:pt x="120000" y="65923"/>
                  </a:lnTo>
                  <a:lnTo>
                    <a:pt x="0" y="65923"/>
                  </a:lnTo>
                  <a:lnTo>
                    <a:pt x="0" y="12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5"/>
            <p:cNvSpPr txBox="1"/>
            <p:nvPr/>
          </p:nvSpPr>
          <p:spPr>
            <a:xfrm>
              <a:off x="5371255" y="1159543"/>
              <a:ext cx="403710" cy="377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25" name="Google Shape;125;p15"/>
            <p:cNvSpPr/>
            <p:nvPr/>
          </p:nvSpPr>
          <p:spPr>
            <a:xfrm>
              <a:off x="8786155" y="6424"/>
              <a:ext cx="1639308" cy="983585"/>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5"/>
            <p:cNvSpPr txBox="1"/>
            <p:nvPr/>
          </p:nvSpPr>
          <p:spPr>
            <a:xfrm>
              <a:off x="8786155" y="6424"/>
              <a:ext cx="1639308" cy="983585"/>
            </a:xfrm>
            <a:prstGeom prst="rect">
              <a:avLst/>
            </a:prstGeom>
            <a:noFill/>
            <a:ln>
              <a:noFill/>
            </a:ln>
          </p:spPr>
          <p:txBody>
            <a:bodyPr anchorCtr="0" anchor="ctr" bIns="84300" lIns="80325" spcFirstLastPara="1" rIns="80325" wrap="square" tIns="843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host_name: The name of the host.</a:t>
              </a:r>
              <a:endParaRPr b="0" i="0" sz="1200" u="none" cap="none" strike="noStrike">
                <a:solidFill>
                  <a:schemeClr val="lt1"/>
                </a:solidFill>
                <a:latin typeface="Calibri"/>
                <a:ea typeface="Calibri"/>
                <a:cs typeface="Calibri"/>
                <a:sym typeface="Calibri"/>
              </a:endParaRPr>
            </a:p>
          </p:txBody>
        </p:sp>
        <p:sp>
          <p:nvSpPr>
            <p:cNvPr id="127" name="Google Shape;127;p15"/>
            <p:cNvSpPr/>
            <p:nvPr/>
          </p:nvSpPr>
          <p:spPr>
            <a:xfrm>
              <a:off x="2358265" y="1813123"/>
              <a:ext cx="346440"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5"/>
            <p:cNvSpPr txBox="1"/>
            <p:nvPr/>
          </p:nvSpPr>
          <p:spPr>
            <a:xfrm>
              <a:off x="2522060" y="1856956"/>
              <a:ext cx="18852" cy="377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29" name="Google Shape;129;p15"/>
            <p:cNvSpPr/>
            <p:nvPr/>
          </p:nvSpPr>
          <p:spPr>
            <a:xfrm>
              <a:off x="720757" y="1367050"/>
              <a:ext cx="1639308" cy="983585"/>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5"/>
            <p:cNvSpPr txBox="1"/>
            <p:nvPr/>
          </p:nvSpPr>
          <p:spPr>
            <a:xfrm>
              <a:off x="720757" y="1367050"/>
              <a:ext cx="1639308" cy="983585"/>
            </a:xfrm>
            <a:prstGeom prst="rect">
              <a:avLst/>
            </a:prstGeom>
            <a:noFill/>
            <a:ln>
              <a:noFill/>
            </a:ln>
          </p:spPr>
          <p:txBody>
            <a:bodyPr anchorCtr="0" anchor="ctr" bIns="84300" lIns="80325" spcFirstLastPara="1" rIns="80325" wrap="square" tIns="843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Neighborhood group: The borough the listing is located in.</a:t>
              </a:r>
              <a:endParaRPr b="0" i="0" sz="1200" u="none" cap="none" strike="noStrike">
                <a:solidFill>
                  <a:schemeClr val="lt1"/>
                </a:solidFill>
                <a:latin typeface="Calibri"/>
                <a:ea typeface="Calibri"/>
                <a:cs typeface="Calibri"/>
                <a:sym typeface="Calibri"/>
              </a:endParaRPr>
            </a:p>
          </p:txBody>
        </p:sp>
        <p:sp>
          <p:nvSpPr>
            <p:cNvPr id="131" name="Google Shape;131;p15"/>
            <p:cNvSpPr/>
            <p:nvPr/>
          </p:nvSpPr>
          <p:spPr>
            <a:xfrm>
              <a:off x="4374615" y="1813123"/>
              <a:ext cx="346440"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5"/>
            <p:cNvSpPr txBox="1"/>
            <p:nvPr/>
          </p:nvSpPr>
          <p:spPr>
            <a:xfrm>
              <a:off x="4538409" y="1856956"/>
              <a:ext cx="18852" cy="377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33" name="Google Shape;133;p15"/>
            <p:cNvSpPr/>
            <p:nvPr/>
          </p:nvSpPr>
          <p:spPr>
            <a:xfrm>
              <a:off x="2737106" y="1367050"/>
              <a:ext cx="1639308" cy="983585"/>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5"/>
            <p:cNvSpPr txBox="1"/>
            <p:nvPr/>
          </p:nvSpPr>
          <p:spPr>
            <a:xfrm>
              <a:off x="2737106" y="1367050"/>
              <a:ext cx="1639308" cy="983585"/>
            </a:xfrm>
            <a:prstGeom prst="rect">
              <a:avLst/>
            </a:prstGeom>
            <a:noFill/>
            <a:ln>
              <a:noFill/>
            </a:ln>
          </p:spPr>
          <p:txBody>
            <a:bodyPr anchorCtr="0" anchor="ctr" bIns="84300" lIns="80325" spcFirstLastPara="1" rIns="80325" wrap="square" tIns="843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neighborhood: The neighborhood of the listing.</a:t>
              </a:r>
              <a:endParaRPr b="0" i="0" sz="1200" u="none" cap="none" strike="noStrike">
                <a:solidFill>
                  <a:schemeClr val="lt1"/>
                </a:solidFill>
                <a:latin typeface="Calibri"/>
                <a:ea typeface="Calibri"/>
                <a:cs typeface="Calibri"/>
                <a:sym typeface="Calibri"/>
              </a:endParaRPr>
            </a:p>
          </p:txBody>
        </p:sp>
        <p:sp>
          <p:nvSpPr>
            <p:cNvPr id="135" name="Google Shape;135;p15"/>
            <p:cNvSpPr/>
            <p:nvPr/>
          </p:nvSpPr>
          <p:spPr>
            <a:xfrm>
              <a:off x="6390964" y="1813123"/>
              <a:ext cx="346440"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5"/>
            <p:cNvSpPr txBox="1"/>
            <p:nvPr/>
          </p:nvSpPr>
          <p:spPr>
            <a:xfrm>
              <a:off x="6554759" y="1856956"/>
              <a:ext cx="18852" cy="377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37" name="Google Shape;137;p15"/>
            <p:cNvSpPr/>
            <p:nvPr/>
          </p:nvSpPr>
          <p:spPr>
            <a:xfrm>
              <a:off x="4753456" y="1367050"/>
              <a:ext cx="1639308" cy="983585"/>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5"/>
            <p:cNvSpPr txBox="1"/>
            <p:nvPr/>
          </p:nvSpPr>
          <p:spPr>
            <a:xfrm>
              <a:off x="4753456" y="1367050"/>
              <a:ext cx="1639308" cy="983585"/>
            </a:xfrm>
            <a:prstGeom prst="rect">
              <a:avLst/>
            </a:prstGeom>
            <a:noFill/>
            <a:ln>
              <a:noFill/>
            </a:ln>
          </p:spPr>
          <p:txBody>
            <a:bodyPr anchorCtr="0" anchor="ctr" bIns="84300" lIns="80325" spcFirstLastPara="1" rIns="80325" wrap="square" tIns="843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latitude and longitude: The geographical coordinates of the listing.</a:t>
              </a:r>
              <a:endParaRPr b="0" i="0" sz="1200" u="none" cap="none" strike="noStrike">
                <a:solidFill>
                  <a:schemeClr val="lt1"/>
                </a:solidFill>
                <a:latin typeface="Calibri"/>
                <a:ea typeface="Calibri"/>
                <a:cs typeface="Calibri"/>
                <a:sym typeface="Calibri"/>
              </a:endParaRPr>
            </a:p>
          </p:txBody>
        </p:sp>
        <p:sp>
          <p:nvSpPr>
            <p:cNvPr id="139" name="Google Shape;139;p15"/>
            <p:cNvSpPr/>
            <p:nvPr/>
          </p:nvSpPr>
          <p:spPr>
            <a:xfrm>
              <a:off x="8407314" y="1813123"/>
              <a:ext cx="346440"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5"/>
            <p:cNvSpPr txBox="1"/>
            <p:nvPr/>
          </p:nvSpPr>
          <p:spPr>
            <a:xfrm>
              <a:off x="8571108" y="1856956"/>
              <a:ext cx="18852" cy="377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41" name="Google Shape;141;p15"/>
            <p:cNvSpPr/>
            <p:nvPr/>
          </p:nvSpPr>
          <p:spPr>
            <a:xfrm>
              <a:off x="6769805" y="1367050"/>
              <a:ext cx="1639308" cy="983585"/>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5"/>
            <p:cNvSpPr txBox="1"/>
            <p:nvPr/>
          </p:nvSpPr>
          <p:spPr>
            <a:xfrm>
              <a:off x="6769805" y="1367050"/>
              <a:ext cx="1639308" cy="983585"/>
            </a:xfrm>
            <a:prstGeom prst="rect">
              <a:avLst/>
            </a:prstGeom>
            <a:noFill/>
            <a:ln>
              <a:noFill/>
            </a:ln>
          </p:spPr>
          <p:txBody>
            <a:bodyPr anchorCtr="0" anchor="ctr" bIns="84300" lIns="80325" spcFirstLastPara="1" rIns="80325" wrap="square" tIns="843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room type: The type of room offered (e.g., Entire home/apt, Private room).</a:t>
              </a:r>
              <a:endParaRPr b="0" i="0" sz="1200" u="none" cap="none" strike="noStrike">
                <a:solidFill>
                  <a:schemeClr val="lt1"/>
                </a:solidFill>
                <a:latin typeface="Calibri"/>
                <a:ea typeface="Calibri"/>
                <a:cs typeface="Calibri"/>
                <a:sym typeface="Calibri"/>
              </a:endParaRPr>
            </a:p>
          </p:txBody>
        </p:sp>
        <p:sp>
          <p:nvSpPr>
            <p:cNvPr id="143" name="Google Shape;143;p15"/>
            <p:cNvSpPr/>
            <p:nvPr/>
          </p:nvSpPr>
          <p:spPr>
            <a:xfrm>
              <a:off x="1540411" y="2348836"/>
              <a:ext cx="8065397" cy="346440"/>
            </a:xfrm>
            <a:custGeom>
              <a:rect b="b" l="l" r="r" t="t"/>
              <a:pathLst>
                <a:path extrusionOk="0" h="120000" w="120000">
                  <a:moveTo>
                    <a:pt x="120000" y="0"/>
                  </a:moveTo>
                  <a:lnTo>
                    <a:pt x="120000" y="65923"/>
                  </a:lnTo>
                  <a:lnTo>
                    <a:pt x="0" y="65923"/>
                  </a:lnTo>
                  <a:lnTo>
                    <a:pt x="0" y="12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5"/>
            <p:cNvSpPr txBox="1"/>
            <p:nvPr/>
          </p:nvSpPr>
          <p:spPr>
            <a:xfrm>
              <a:off x="5371255" y="2520169"/>
              <a:ext cx="403710" cy="377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45" name="Google Shape;145;p15"/>
            <p:cNvSpPr/>
            <p:nvPr/>
          </p:nvSpPr>
          <p:spPr>
            <a:xfrm>
              <a:off x="8786155" y="1367050"/>
              <a:ext cx="1639308" cy="983585"/>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5"/>
            <p:cNvSpPr txBox="1"/>
            <p:nvPr/>
          </p:nvSpPr>
          <p:spPr>
            <a:xfrm>
              <a:off x="8786155" y="1367050"/>
              <a:ext cx="1639308" cy="983585"/>
            </a:xfrm>
            <a:prstGeom prst="rect">
              <a:avLst/>
            </a:prstGeom>
            <a:noFill/>
            <a:ln>
              <a:noFill/>
            </a:ln>
          </p:spPr>
          <p:txBody>
            <a:bodyPr anchorCtr="0" anchor="ctr" bIns="84300" lIns="80325" spcFirstLastPara="1" rIns="80325" wrap="square" tIns="843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price: The price per night for the listing.</a:t>
              </a:r>
              <a:endParaRPr b="0" i="0" sz="1200" u="none" cap="none" strike="noStrike">
                <a:solidFill>
                  <a:schemeClr val="lt1"/>
                </a:solidFill>
                <a:latin typeface="Calibri"/>
                <a:ea typeface="Calibri"/>
                <a:cs typeface="Calibri"/>
                <a:sym typeface="Calibri"/>
              </a:endParaRPr>
            </a:p>
          </p:txBody>
        </p:sp>
        <p:sp>
          <p:nvSpPr>
            <p:cNvPr id="147" name="Google Shape;147;p15"/>
            <p:cNvSpPr/>
            <p:nvPr/>
          </p:nvSpPr>
          <p:spPr>
            <a:xfrm>
              <a:off x="2358265" y="3173749"/>
              <a:ext cx="346440"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5"/>
            <p:cNvSpPr txBox="1"/>
            <p:nvPr/>
          </p:nvSpPr>
          <p:spPr>
            <a:xfrm>
              <a:off x="2522060" y="3217582"/>
              <a:ext cx="18852" cy="377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49" name="Google Shape;149;p15"/>
            <p:cNvSpPr/>
            <p:nvPr/>
          </p:nvSpPr>
          <p:spPr>
            <a:xfrm>
              <a:off x="720757" y="2727676"/>
              <a:ext cx="1639308" cy="983585"/>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5"/>
            <p:cNvSpPr txBox="1"/>
            <p:nvPr/>
          </p:nvSpPr>
          <p:spPr>
            <a:xfrm>
              <a:off x="720757" y="2727676"/>
              <a:ext cx="1639308" cy="983585"/>
            </a:xfrm>
            <a:prstGeom prst="rect">
              <a:avLst/>
            </a:prstGeom>
            <a:noFill/>
            <a:ln>
              <a:noFill/>
            </a:ln>
          </p:spPr>
          <p:txBody>
            <a:bodyPr anchorCtr="0" anchor="ctr" bIns="84300" lIns="80325" spcFirstLastPara="1" rIns="80325" wrap="square" tIns="843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Minimum nights: The minimum number of nights a guest can stay.</a:t>
              </a:r>
              <a:endParaRPr b="0" i="0" sz="1200" u="none" cap="none" strike="noStrike">
                <a:solidFill>
                  <a:schemeClr val="lt1"/>
                </a:solidFill>
                <a:latin typeface="Calibri"/>
                <a:ea typeface="Calibri"/>
                <a:cs typeface="Calibri"/>
                <a:sym typeface="Calibri"/>
              </a:endParaRPr>
            </a:p>
          </p:txBody>
        </p:sp>
        <p:sp>
          <p:nvSpPr>
            <p:cNvPr id="151" name="Google Shape;151;p15"/>
            <p:cNvSpPr/>
            <p:nvPr/>
          </p:nvSpPr>
          <p:spPr>
            <a:xfrm>
              <a:off x="4374615" y="3173749"/>
              <a:ext cx="346440"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5"/>
            <p:cNvSpPr txBox="1"/>
            <p:nvPr/>
          </p:nvSpPr>
          <p:spPr>
            <a:xfrm>
              <a:off x="4538409" y="3217582"/>
              <a:ext cx="18852" cy="377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53" name="Google Shape;153;p15"/>
            <p:cNvSpPr/>
            <p:nvPr/>
          </p:nvSpPr>
          <p:spPr>
            <a:xfrm>
              <a:off x="2737106" y="2727676"/>
              <a:ext cx="1639308" cy="983585"/>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5"/>
            <p:cNvSpPr txBox="1"/>
            <p:nvPr/>
          </p:nvSpPr>
          <p:spPr>
            <a:xfrm>
              <a:off x="2737106" y="2727676"/>
              <a:ext cx="1639308" cy="983585"/>
            </a:xfrm>
            <a:prstGeom prst="rect">
              <a:avLst/>
            </a:prstGeom>
            <a:noFill/>
            <a:ln>
              <a:noFill/>
            </a:ln>
          </p:spPr>
          <p:txBody>
            <a:bodyPr anchorCtr="0" anchor="ctr" bIns="84300" lIns="80325" spcFirstLastPara="1" rIns="80325" wrap="square" tIns="843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Number of reviews: The total number of reviews the listing has received.</a:t>
              </a:r>
              <a:endParaRPr b="0" i="0" sz="1200" u="none" cap="none" strike="noStrike">
                <a:solidFill>
                  <a:schemeClr val="lt1"/>
                </a:solidFill>
                <a:latin typeface="Calibri"/>
                <a:ea typeface="Calibri"/>
                <a:cs typeface="Calibri"/>
                <a:sym typeface="Calibri"/>
              </a:endParaRPr>
            </a:p>
          </p:txBody>
        </p:sp>
        <p:sp>
          <p:nvSpPr>
            <p:cNvPr id="155" name="Google Shape;155;p15"/>
            <p:cNvSpPr/>
            <p:nvPr/>
          </p:nvSpPr>
          <p:spPr>
            <a:xfrm>
              <a:off x="6390964" y="3173749"/>
              <a:ext cx="346440"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5"/>
            <p:cNvSpPr txBox="1"/>
            <p:nvPr/>
          </p:nvSpPr>
          <p:spPr>
            <a:xfrm>
              <a:off x="6554759" y="3217582"/>
              <a:ext cx="18852" cy="377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57" name="Google Shape;157;p15"/>
            <p:cNvSpPr/>
            <p:nvPr/>
          </p:nvSpPr>
          <p:spPr>
            <a:xfrm>
              <a:off x="4753456" y="2727676"/>
              <a:ext cx="1639308" cy="983585"/>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5"/>
            <p:cNvSpPr txBox="1"/>
            <p:nvPr/>
          </p:nvSpPr>
          <p:spPr>
            <a:xfrm>
              <a:off x="4753456" y="2727676"/>
              <a:ext cx="1639308" cy="983585"/>
            </a:xfrm>
            <a:prstGeom prst="rect">
              <a:avLst/>
            </a:prstGeom>
            <a:noFill/>
            <a:ln>
              <a:noFill/>
            </a:ln>
          </p:spPr>
          <p:txBody>
            <a:bodyPr anchorCtr="0" anchor="ctr" bIns="84300" lIns="80325" spcFirstLastPara="1" rIns="80325" wrap="square" tIns="843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Last review: The date of the latest review.</a:t>
              </a:r>
              <a:endParaRPr b="0" i="0" sz="1200" u="none" cap="none" strike="noStrike">
                <a:solidFill>
                  <a:schemeClr val="lt1"/>
                </a:solidFill>
                <a:latin typeface="Calibri"/>
                <a:ea typeface="Calibri"/>
                <a:cs typeface="Calibri"/>
                <a:sym typeface="Calibri"/>
              </a:endParaRPr>
            </a:p>
          </p:txBody>
        </p:sp>
        <p:sp>
          <p:nvSpPr>
            <p:cNvPr id="159" name="Google Shape;159;p15"/>
            <p:cNvSpPr/>
            <p:nvPr/>
          </p:nvSpPr>
          <p:spPr>
            <a:xfrm>
              <a:off x="8407314" y="3173749"/>
              <a:ext cx="346440"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5"/>
            <p:cNvSpPr txBox="1"/>
            <p:nvPr/>
          </p:nvSpPr>
          <p:spPr>
            <a:xfrm>
              <a:off x="8571108" y="3217582"/>
              <a:ext cx="18852" cy="377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61" name="Google Shape;161;p15"/>
            <p:cNvSpPr/>
            <p:nvPr/>
          </p:nvSpPr>
          <p:spPr>
            <a:xfrm>
              <a:off x="6769805" y="2727676"/>
              <a:ext cx="1639308" cy="983585"/>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5"/>
            <p:cNvSpPr txBox="1"/>
            <p:nvPr/>
          </p:nvSpPr>
          <p:spPr>
            <a:xfrm>
              <a:off x="6769805" y="2727676"/>
              <a:ext cx="1639308" cy="983585"/>
            </a:xfrm>
            <a:prstGeom prst="rect">
              <a:avLst/>
            </a:prstGeom>
            <a:noFill/>
            <a:ln>
              <a:noFill/>
            </a:ln>
          </p:spPr>
          <p:txBody>
            <a:bodyPr anchorCtr="0" anchor="ctr" bIns="84300" lIns="80325" spcFirstLastPara="1" rIns="80325" wrap="square" tIns="843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Reviews per month: The average number of reviews the listing receives per month.</a:t>
              </a:r>
              <a:endParaRPr b="0" i="0" sz="1200" u="none" cap="none" strike="noStrike">
                <a:solidFill>
                  <a:schemeClr val="lt1"/>
                </a:solidFill>
                <a:latin typeface="Calibri"/>
                <a:ea typeface="Calibri"/>
                <a:cs typeface="Calibri"/>
                <a:sym typeface="Calibri"/>
              </a:endParaRPr>
            </a:p>
          </p:txBody>
        </p:sp>
        <p:sp>
          <p:nvSpPr>
            <p:cNvPr id="163" name="Google Shape;163;p15"/>
            <p:cNvSpPr/>
            <p:nvPr/>
          </p:nvSpPr>
          <p:spPr>
            <a:xfrm>
              <a:off x="1540411" y="3709462"/>
              <a:ext cx="8065397" cy="346440"/>
            </a:xfrm>
            <a:custGeom>
              <a:rect b="b" l="l" r="r" t="t"/>
              <a:pathLst>
                <a:path extrusionOk="0" h="120000" w="120000">
                  <a:moveTo>
                    <a:pt x="120000" y="0"/>
                  </a:moveTo>
                  <a:lnTo>
                    <a:pt x="120000" y="65923"/>
                  </a:lnTo>
                  <a:lnTo>
                    <a:pt x="0" y="65923"/>
                  </a:lnTo>
                  <a:lnTo>
                    <a:pt x="0" y="12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5"/>
            <p:cNvSpPr txBox="1"/>
            <p:nvPr/>
          </p:nvSpPr>
          <p:spPr>
            <a:xfrm>
              <a:off x="5371255" y="3880795"/>
              <a:ext cx="403710" cy="377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65" name="Google Shape;165;p15"/>
            <p:cNvSpPr/>
            <p:nvPr/>
          </p:nvSpPr>
          <p:spPr>
            <a:xfrm>
              <a:off x="8786155" y="2727676"/>
              <a:ext cx="1639308" cy="983585"/>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5"/>
            <p:cNvSpPr txBox="1"/>
            <p:nvPr/>
          </p:nvSpPr>
          <p:spPr>
            <a:xfrm>
              <a:off x="8786155" y="2727676"/>
              <a:ext cx="1639308" cy="983585"/>
            </a:xfrm>
            <a:prstGeom prst="rect">
              <a:avLst/>
            </a:prstGeom>
            <a:noFill/>
            <a:ln>
              <a:noFill/>
            </a:ln>
          </p:spPr>
          <p:txBody>
            <a:bodyPr anchorCtr="0" anchor="ctr" bIns="84300" lIns="80325" spcFirstLastPara="1" rIns="80325" wrap="square" tIns="843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calculated_host_listings_count: The number of listings the host has in total.</a:t>
              </a:r>
              <a:endParaRPr b="0" i="0" sz="1200" u="none" cap="none" strike="noStrike">
                <a:solidFill>
                  <a:schemeClr val="lt1"/>
                </a:solidFill>
                <a:latin typeface="Calibri"/>
                <a:ea typeface="Calibri"/>
                <a:cs typeface="Calibri"/>
                <a:sym typeface="Calibri"/>
              </a:endParaRPr>
            </a:p>
          </p:txBody>
        </p:sp>
        <p:sp>
          <p:nvSpPr>
            <p:cNvPr id="167" name="Google Shape;167;p15"/>
            <p:cNvSpPr/>
            <p:nvPr/>
          </p:nvSpPr>
          <p:spPr>
            <a:xfrm>
              <a:off x="2358265" y="4534375"/>
              <a:ext cx="346440"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5"/>
            <p:cNvSpPr txBox="1"/>
            <p:nvPr/>
          </p:nvSpPr>
          <p:spPr>
            <a:xfrm>
              <a:off x="2522060" y="4578208"/>
              <a:ext cx="18852" cy="377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69" name="Google Shape;169;p15"/>
            <p:cNvSpPr/>
            <p:nvPr/>
          </p:nvSpPr>
          <p:spPr>
            <a:xfrm>
              <a:off x="720757" y="4088303"/>
              <a:ext cx="1639308" cy="983585"/>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5"/>
            <p:cNvSpPr txBox="1"/>
            <p:nvPr/>
          </p:nvSpPr>
          <p:spPr>
            <a:xfrm>
              <a:off x="720757" y="4088303"/>
              <a:ext cx="1639308" cy="983585"/>
            </a:xfrm>
            <a:prstGeom prst="rect">
              <a:avLst/>
            </a:prstGeom>
            <a:noFill/>
            <a:ln>
              <a:noFill/>
            </a:ln>
          </p:spPr>
          <p:txBody>
            <a:bodyPr anchorCtr="0" anchor="ctr" bIns="84300" lIns="80325" spcFirstLastPara="1" rIns="80325" wrap="square" tIns="843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availability_365: The number of days the listing is available for booking in a year.</a:t>
              </a:r>
              <a:endParaRPr b="0" i="0" sz="1200" u="none" cap="none" strike="noStrike">
                <a:solidFill>
                  <a:schemeClr val="lt1"/>
                </a:solidFill>
                <a:latin typeface="Calibri"/>
                <a:ea typeface="Calibri"/>
                <a:cs typeface="Calibri"/>
                <a:sym typeface="Calibri"/>
              </a:endParaRPr>
            </a:p>
          </p:txBody>
        </p:sp>
        <p:sp>
          <p:nvSpPr>
            <p:cNvPr id="171" name="Google Shape;171;p15"/>
            <p:cNvSpPr/>
            <p:nvPr/>
          </p:nvSpPr>
          <p:spPr>
            <a:xfrm>
              <a:off x="4374615" y="4534375"/>
              <a:ext cx="346440" cy="91440"/>
            </a:xfrm>
            <a:custGeom>
              <a:rect b="b" l="l" r="r" t="t"/>
              <a:pathLst>
                <a:path extrusionOk="0" h="120000" w="120000">
                  <a:moveTo>
                    <a:pt x="0" y="60000"/>
                  </a:moveTo>
                  <a:lnTo>
                    <a:pt x="120000" y="60000"/>
                  </a:lnTo>
                </a:path>
              </a:pathLst>
            </a:custGeom>
            <a:noFill/>
            <a:ln cap="flat" cmpd="sng" w="9525">
              <a:solidFill>
                <a:srgbClr val="4372C3"/>
              </a:solidFill>
              <a:prstDash val="solid"/>
              <a:miter lim="800000"/>
              <a:headEnd len="sm" w="sm" type="none"/>
              <a:tailEnd len="med" w="med" type="stealth"/>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5"/>
            <p:cNvSpPr txBox="1"/>
            <p:nvPr/>
          </p:nvSpPr>
          <p:spPr>
            <a:xfrm>
              <a:off x="4538409" y="4578208"/>
              <a:ext cx="18852" cy="377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chemeClr val="dk1"/>
                </a:solidFill>
                <a:latin typeface="Calibri"/>
                <a:ea typeface="Calibri"/>
                <a:cs typeface="Calibri"/>
                <a:sym typeface="Calibri"/>
              </a:endParaRPr>
            </a:p>
          </p:txBody>
        </p:sp>
        <p:sp>
          <p:nvSpPr>
            <p:cNvPr id="173" name="Google Shape;173;p15"/>
            <p:cNvSpPr/>
            <p:nvPr/>
          </p:nvSpPr>
          <p:spPr>
            <a:xfrm>
              <a:off x="2737106" y="4088303"/>
              <a:ext cx="1639308" cy="983585"/>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5"/>
            <p:cNvSpPr txBox="1"/>
            <p:nvPr/>
          </p:nvSpPr>
          <p:spPr>
            <a:xfrm>
              <a:off x="2737106" y="4088303"/>
              <a:ext cx="1639308" cy="983585"/>
            </a:xfrm>
            <a:prstGeom prst="rect">
              <a:avLst/>
            </a:prstGeom>
            <a:noFill/>
            <a:ln>
              <a:noFill/>
            </a:ln>
          </p:spPr>
          <p:txBody>
            <a:bodyPr anchorCtr="0" anchor="ctr" bIns="84300" lIns="80325" spcFirstLastPara="1" rIns="80325" wrap="square" tIns="843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number_of_reviews_ltm: The number of reviews in the last twelve months.</a:t>
              </a:r>
              <a:endParaRPr b="0" i="0" sz="1200" u="none" cap="none" strike="noStrike">
                <a:solidFill>
                  <a:schemeClr val="lt1"/>
                </a:solidFill>
                <a:latin typeface="Calibri"/>
                <a:ea typeface="Calibri"/>
                <a:cs typeface="Calibri"/>
                <a:sym typeface="Calibri"/>
              </a:endParaRPr>
            </a:p>
          </p:txBody>
        </p:sp>
        <p:sp>
          <p:nvSpPr>
            <p:cNvPr id="175" name="Google Shape;175;p15"/>
            <p:cNvSpPr/>
            <p:nvPr/>
          </p:nvSpPr>
          <p:spPr>
            <a:xfrm>
              <a:off x="4753456" y="4088303"/>
              <a:ext cx="1639308" cy="983585"/>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5"/>
            <p:cNvSpPr txBox="1"/>
            <p:nvPr/>
          </p:nvSpPr>
          <p:spPr>
            <a:xfrm>
              <a:off x="4753456" y="4088303"/>
              <a:ext cx="1639308" cy="983585"/>
            </a:xfrm>
            <a:prstGeom prst="rect">
              <a:avLst/>
            </a:prstGeom>
            <a:noFill/>
            <a:ln>
              <a:noFill/>
            </a:ln>
          </p:spPr>
          <p:txBody>
            <a:bodyPr anchorCtr="0" anchor="ctr" bIns="84300" lIns="80325" spcFirstLastPara="1" rIns="80325" wrap="square" tIns="84300">
              <a:noAutofit/>
            </a:bodyPr>
            <a:lstStyle/>
            <a:p>
              <a:pPr indent="0" lvl="0" marL="0" marR="0" rtl="0" algn="ctr">
                <a:lnSpc>
                  <a:spcPct val="9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license: Information about the listing's license, if available.</a:t>
              </a:r>
              <a:endParaRPr b="0" i="0" sz="1200" u="none" cap="none" strike="noStrike">
                <a:solidFill>
                  <a:schemeClr val="lt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16"/>
          <p:cNvSpPr txBox="1"/>
          <p:nvPr/>
        </p:nvSpPr>
        <p:spPr>
          <a:xfrm>
            <a:off x="6823875" y="1499200"/>
            <a:ext cx="4491900" cy="858600"/>
          </a:xfrm>
          <a:prstGeom prst="rect">
            <a:avLst/>
          </a:prstGeom>
          <a:noFill/>
          <a:ln>
            <a:noFill/>
          </a:ln>
        </p:spPr>
        <p:txBody>
          <a:bodyPr anchorCtr="0" anchor="b" bIns="45700" lIns="91425" spcFirstLastPara="1" rIns="91425" wrap="square" tIns="45700">
            <a:normAutofit lnSpcReduction="20000"/>
          </a:bodyPr>
          <a:lstStyle/>
          <a:p>
            <a:pPr indent="0" lvl="0" marL="0" marR="0" rtl="0" algn="ctr">
              <a:lnSpc>
                <a:spcPct val="90000"/>
              </a:lnSpc>
              <a:spcBef>
                <a:spcPts val="0"/>
              </a:spcBef>
              <a:spcAft>
                <a:spcPts val="0"/>
              </a:spcAft>
              <a:buClr>
                <a:srgbClr val="000000"/>
              </a:buClr>
              <a:buSzPts val="3200"/>
              <a:buFont typeface="Arial"/>
              <a:buNone/>
            </a:pPr>
            <a:r>
              <a:rPr b="0" i="0" lang="en-US" sz="3200" u="none" cap="none" strike="noStrike">
                <a:solidFill>
                  <a:schemeClr val="dk1"/>
                </a:solidFill>
                <a:latin typeface="Georgia"/>
                <a:ea typeface="Georgia"/>
                <a:cs typeface="Georgia"/>
                <a:sym typeface="Georgia"/>
              </a:rPr>
              <a:t>                                                  </a:t>
            </a:r>
            <a:r>
              <a:rPr b="0" i="0" lang="en-US" sz="3200" u="none" cap="none" strike="noStrike">
                <a:solidFill>
                  <a:schemeClr val="dk1"/>
                </a:solidFill>
                <a:highlight>
                  <a:srgbClr val="FFFF00"/>
                </a:highlight>
                <a:latin typeface="Georgia"/>
                <a:ea typeface="Georgia"/>
                <a:cs typeface="Georgia"/>
                <a:sym typeface="Georgia"/>
              </a:rPr>
              <a:t>Our Stakeholder?</a:t>
            </a:r>
            <a:endParaRPr b="0" i="0" sz="1400" u="none" cap="none" strike="noStrike">
              <a:solidFill>
                <a:srgbClr val="000000"/>
              </a:solidFill>
              <a:latin typeface="Georgia"/>
              <a:ea typeface="Georgia"/>
              <a:cs typeface="Georgia"/>
              <a:sym typeface="Georgia"/>
            </a:endParaRPr>
          </a:p>
        </p:txBody>
      </p:sp>
      <p:pic>
        <p:nvPicPr>
          <p:cNvPr descr="A close up image of chess pawns" id="182" name="Google Shape;182;p16"/>
          <p:cNvPicPr preferRelativeResize="0"/>
          <p:nvPr/>
        </p:nvPicPr>
        <p:blipFill rotWithShape="1">
          <a:blip r:embed="rId3">
            <a:alphaModFix/>
          </a:blip>
          <a:srcRect b="0" l="30512" r="11043" t="0"/>
          <a:stretch/>
        </p:blipFill>
        <p:spPr>
          <a:xfrm>
            <a:off x="20" y="10"/>
            <a:ext cx="6095980" cy="6857990"/>
          </a:xfrm>
          <a:prstGeom prst="rect">
            <a:avLst/>
          </a:prstGeom>
          <a:noFill/>
          <a:ln>
            <a:noFill/>
          </a:ln>
        </p:spPr>
      </p:pic>
      <p:grpSp>
        <p:nvGrpSpPr>
          <p:cNvPr id="183" name="Google Shape;183;p16"/>
          <p:cNvGrpSpPr/>
          <p:nvPr/>
        </p:nvGrpSpPr>
        <p:grpSpPr>
          <a:xfrm>
            <a:off x="0" y="0"/>
            <a:ext cx="123362" cy="6858000"/>
            <a:chOff x="12068638" y="0"/>
            <a:chExt cx="123362" cy="6858000"/>
          </a:xfrm>
        </p:grpSpPr>
        <p:sp>
          <p:nvSpPr>
            <p:cNvPr id="184" name="Google Shape;184;p16"/>
            <p:cNvSpPr/>
            <p:nvPr/>
          </p:nvSpPr>
          <p:spPr>
            <a:xfrm>
              <a:off x="12068638" y="0"/>
              <a:ext cx="123362" cy="6858000"/>
            </a:xfrm>
            <a:prstGeom prst="rect">
              <a:avLst/>
            </a:prstGeom>
            <a:gradFill>
              <a:gsLst>
                <a:gs pos="0">
                  <a:schemeClr val="accent2"/>
                </a:gs>
                <a:gs pos="100000">
                  <a:schemeClr val="accent5"/>
                </a:gs>
              </a:gsLst>
              <a:lin ang="1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5" name="Google Shape;185;p16"/>
            <p:cNvSpPr/>
            <p:nvPr/>
          </p:nvSpPr>
          <p:spPr>
            <a:xfrm>
              <a:off x="12068638" y="4139706"/>
              <a:ext cx="123362" cy="2718294"/>
            </a:xfrm>
            <a:prstGeom prst="rect">
              <a:avLst/>
            </a:prstGeom>
            <a:gradFill>
              <a:gsLst>
                <a:gs pos="0">
                  <a:srgbClr val="5B9BD5">
                    <a:alpha val="0"/>
                  </a:srgbClr>
                </a:gs>
                <a:gs pos="19000">
                  <a:srgbClr val="5B9BD5">
                    <a:alpha val="0"/>
                  </a:srgbClr>
                </a:gs>
                <a:gs pos="100000">
                  <a:srgbClr val="9CC2E5"/>
                </a:gs>
              </a:gsLst>
              <a:lin ang="6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186" name="Google Shape;186;p16"/>
          <p:cNvSpPr txBox="1"/>
          <p:nvPr/>
        </p:nvSpPr>
        <p:spPr>
          <a:xfrm>
            <a:off x="6823878" y="2533476"/>
            <a:ext cx="4491820" cy="3447832"/>
          </a:xfrm>
          <a:prstGeom prst="rect">
            <a:avLst/>
          </a:prstGeom>
          <a:noFill/>
          <a:ln>
            <a:noFill/>
          </a:ln>
        </p:spPr>
        <p:txBody>
          <a:bodyPr anchorCtr="0" anchor="t" bIns="45700" lIns="91425" spcFirstLastPara="1" rIns="91425" wrap="square" tIns="45700">
            <a:normAutofit lnSpcReduction="10000"/>
          </a:bodyPr>
          <a:lstStyle/>
          <a:p>
            <a:pPr indent="-107950" lvl="0" marL="0" marR="0" rtl="0" algn="l">
              <a:lnSpc>
                <a:spcPct val="90000"/>
              </a:lnSpc>
              <a:spcBef>
                <a:spcPts val="0"/>
              </a:spcBef>
              <a:spcAft>
                <a:spcPts val="0"/>
              </a:spcAft>
              <a:buClr>
                <a:srgbClr val="FF0000"/>
              </a:buClr>
              <a:buSzPts val="1700"/>
              <a:buFont typeface="Arial"/>
              <a:buChar char="•"/>
            </a:pPr>
            <a:r>
              <a:rPr b="1" i="0" lang="en-US" sz="1700" u="sng" cap="none" strike="noStrike">
                <a:solidFill>
                  <a:srgbClr val="FF0000"/>
                </a:solidFill>
                <a:highlight>
                  <a:srgbClr val="FFFF00"/>
                </a:highlight>
                <a:latin typeface="Georgia"/>
                <a:ea typeface="Georgia"/>
                <a:cs typeface="Georgia"/>
                <a:sym typeface="Georgia"/>
              </a:rPr>
              <a:t>“Airbnb management and strategy companies”</a:t>
            </a:r>
            <a:r>
              <a:rPr b="0" i="0" lang="en-US" sz="1700" u="sng" cap="none" strike="noStrike">
                <a:solidFill>
                  <a:srgbClr val="FF0000"/>
                </a:solidFill>
                <a:highlight>
                  <a:srgbClr val="FFFF00"/>
                </a:highlight>
                <a:latin typeface="Georgia"/>
                <a:ea typeface="Georgia"/>
                <a:cs typeface="Georgia"/>
                <a:sym typeface="Georgia"/>
              </a:rPr>
              <a:t> as “</a:t>
            </a:r>
            <a:r>
              <a:rPr b="1" i="0" lang="en-US" sz="1700" u="sng" cap="none" strike="noStrike">
                <a:solidFill>
                  <a:srgbClr val="FF0000"/>
                </a:solidFill>
                <a:highlight>
                  <a:srgbClr val="FFFF00"/>
                </a:highlight>
                <a:latin typeface="Georgia"/>
                <a:ea typeface="Georgia"/>
                <a:cs typeface="Georgia"/>
                <a:sym typeface="Georgia"/>
              </a:rPr>
              <a:t>Awning Airbnb Manager</a:t>
            </a:r>
            <a:r>
              <a:rPr b="0" i="0" lang="en-US" sz="1700" u="sng" cap="none" strike="noStrike">
                <a:solidFill>
                  <a:srgbClr val="FF0000"/>
                </a:solidFill>
                <a:highlight>
                  <a:srgbClr val="FFFF00"/>
                </a:highlight>
                <a:latin typeface="Georgia"/>
                <a:ea typeface="Georgia"/>
                <a:cs typeface="Georgia"/>
                <a:sym typeface="Georgia"/>
              </a:rPr>
              <a:t>”.</a:t>
            </a:r>
            <a:endParaRPr b="0" i="0" sz="1700" u="none" cap="none" strike="noStrike">
              <a:solidFill>
                <a:srgbClr val="FF0000"/>
              </a:solidFill>
              <a:highlight>
                <a:srgbClr val="FFFF00"/>
              </a:highlight>
              <a:latin typeface="Georgia"/>
              <a:ea typeface="Georgia"/>
              <a:cs typeface="Georgia"/>
              <a:sym typeface="Georgia"/>
            </a:endParaRPr>
          </a:p>
          <a:p>
            <a:pPr indent="-107950" lvl="0" marL="0" marR="0" rtl="0" algn="l">
              <a:lnSpc>
                <a:spcPct val="90000"/>
              </a:lnSpc>
              <a:spcBef>
                <a:spcPts val="600"/>
              </a:spcBef>
              <a:spcAft>
                <a:spcPts val="0"/>
              </a:spcAft>
              <a:buClr>
                <a:schemeClr val="dk1"/>
              </a:buClr>
              <a:buSzPts val="1700"/>
              <a:buFont typeface="Arial"/>
              <a:buChar char="•"/>
            </a:pPr>
            <a:r>
              <a:rPr b="0" i="0" lang="en-US" sz="1700" u="none" cap="none" strike="noStrike">
                <a:solidFill>
                  <a:schemeClr val="dk1"/>
                </a:solidFill>
                <a:latin typeface="Georgia"/>
                <a:ea typeface="Georgia"/>
                <a:cs typeface="Georgia"/>
                <a:sym typeface="Georgia"/>
              </a:rPr>
              <a:t>The key point is deciding the </a:t>
            </a:r>
            <a:r>
              <a:rPr b="1" i="0" lang="en-US" sz="1700" u="none" cap="none" strike="noStrike">
                <a:solidFill>
                  <a:schemeClr val="dk1"/>
                </a:solidFill>
                <a:latin typeface="Georgia"/>
                <a:ea typeface="Georgia"/>
                <a:cs typeface="Georgia"/>
                <a:sym typeface="Georgia"/>
              </a:rPr>
              <a:t>Pricing Strategy by maintaining High Ratings and Reviews.</a:t>
            </a:r>
            <a:endParaRPr b="0" i="0" sz="1700" u="none" cap="none" strike="noStrike">
              <a:solidFill>
                <a:schemeClr val="dk1"/>
              </a:solidFill>
              <a:latin typeface="Georgia"/>
              <a:ea typeface="Georgia"/>
              <a:cs typeface="Georgia"/>
              <a:sym typeface="Georgia"/>
            </a:endParaRPr>
          </a:p>
          <a:p>
            <a:pPr indent="-107950" lvl="0" marL="0" marR="0" rtl="0" algn="just">
              <a:lnSpc>
                <a:spcPct val="90000"/>
              </a:lnSpc>
              <a:spcBef>
                <a:spcPts val="600"/>
              </a:spcBef>
              <a:spcAft>
                <a:spcPts val="0"/>
              </a:spcAft>
              <a:buClr>
                <a:schemeClr val="dk1"/>
              </a:buClr>
              <a:buSzPts val="1700"/>
              <a:buFont typeface="Arial"/>
              <a:buChar char="•"/>
            </a:pPr>
            <a:r>
              <a:rPr b="0" i="0" lang="en-US" sz="1700" u="none" cap="none" strike="noStrike">
                <a:solidFill>
                  <a:schemeClr val="dk1"/>
                </a:solidFill>
                <a:latin typeface="Georgia"/>
                <a:ea typeface="Georgia"/>
                <a:cs typeface="Georgia"/>
                <a:sym typeface="Georgia"/>
              </a:rPr>
              <a:t>The objective for “</a:t>
            </a:r>
            <a:r>
              <a:rPr b="1" i="0" lang="en-US" sz="1700" u="none" cap="none" strike="noStrike">
                <a:solidFill>
                  <a:schemeClr val="dk1"/>
                </a:solidFill>
                <a:latin typeface="Georgia"/>
                <a:ea typeface="Georgia"/>
                <a:cs typeface="Georgia"/>
                <a:sym typeface="Georgia"/>
              </a:rPr>
              <a:t>Airbnb managers”</a:t>
            </a:r>
            <a:r>
              <a:rPr b="0" i="0" lang="en-US" sz="1700" u="none" cap="none" strike="noStrike">
                <a:solidFill>
                  <a:schemeClr val="dk1"/>
                </a:solidFill>
                <a:latin typeface="Georgia"/>
                <a:ea typeface="Georgia"/>
                <a:cs typeface="Georgia"/>
                <a:sym typeface="Georgia"/>
              </a:rPr>
              <a:t> is to set competitive prices while ensuring profitability and guest satisfaction to maintain high ratings and positive user experiences with varying neighborhood demands, room types, and host offerings, which are crucial for attracting future bookings.</a:t>
            </a:r>
            <a:endParaRPr b="0" i="0" sz="1700" u="none" cap="none" strike="noStrike">
              <a:solidFill>
                <a:schemeClr val="dk1"/>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1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2" name="Google Shape;192;p17"/>
          <p:cNvSpPr/>
          <p:nvPr/>
        </p:nvSpPr>
        <p:spPr>
          <a:xfrm flipH="1">
            <a:off x="2" y="0"/>
            <a:ext cx="12191998" cy="1575955"/>
          </a:xfrm>
          <a:prstGeom prst="rect">
            <a:avLst/>
          </a:prstGeom>
          <a:gradFill>
            <a:gsLst>
              <a:gs pos="0">
                <a:srgbClr val="000000">
                  <a:alpha val="95294"/>
                </a:srgbClr>
              </a:gs>
              <a:gs pos="100000">
                <a:srgbClr val="2F5496"/>
              </a:gs>
            </a:gsLst>
            <a:lin ang="8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3" name="Google Shape;193;p17"/>
          <p:cNvSpPr/>
          <p:nvPr/>
        </p:nvSpPr>
        <p:spPr>
          <a:xfrm flipH="1" rot="10800000">
            <a:off x="8128857" y="0"/>
            <a:ext cx="4063143" cy="1576412"/>
          </a:xfrm>
          <a:prstGeom prst="rect">
            <a:avLst/>
          </a:prstGeom>
          <a:gradFill>
            <a:gsLst>
              <a:gs pos="0">
                <a:srgbClr val="1F3864">
                  <a:alpha val="67450"/>
                </a:srgbClr>
              </a:gs>
              <a:gs pos="19000">
                <a:srgbClr val="1F3864">
                  <a:alpha val="67450"/>
                </a:srgbClr>
              </a:gs>
              <a:gs pos="100000">
                <a:srgbClr val="4472C4">
                  <a:alpha val="78431"/>
                </a:srgbClr>
              </a:gs>
            </a:gsLst>
            <a:lin ang="191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4" name="Google Shape;194;p17"/>
          <p:cNvSpPr/>
          <p:nvPr/>
        </p:nvSpPr>
        <p:spPr>
          <a:xfrm rot="5400000">
            <a:off x="5307777" y="-5307778"/>
            <a:ext cx="1576446" cy="12192002"/>
          </a:xfrm>
          <a:prstGeom prst="rect">
            <a:avLst/>
          </a:prstGeom>
          <a:gradFill>
            <a:gsLst>
              <a:gs pos="0">
                <a:srgbClr val="4472C4">
                  <a:alpha val="0"/>
                </a:srgbClr>
              </a:gs>
              <a:gs pos="23000">
                <a:srgbClr val="4472C4">
                  <a:alpha val="0"/>
                </a:srgbClr>
              </a:gs>
              <a:gs pos="99000">
                <a:srgbClr val="000000">
                  <a:alpha val="73333"/>
                </a:srgbClr>
              </a:gs>
              <a:gs pos="100000">
                <a:srgbClr val="000000">
                  <a:alpha val="73333"/>
                </a:srgbClr>
              </a:gs>
            </a:gsLst>
            <a:lin ang="20399999"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95" name="Google Shape;195;p17"/>
          <p:cNvSpPr txBox="1"/>
          <p:nvPr/>
        </p:nvSpPr>
        <p:spPr>
          <a:xfrm>
            <a:off x="1371597" y="348865"/>
            <a:ext cx="10044023" cy="877729"/>
          </a:xfrm>
          <a:prstGeom prst="rect">
            <a:avLst/>
          </a:prstGeom>
          <a:noFill/>
          <a:ln>
            <a:noFill/>
          </a:ln>
        </p:spPr>
        <p:txBody>
          <a:bodyPr anchorCtr="0" anchor="ctr" bIns="45700" lIns="91425" spcFirstLastPara="1" rIns="91425" wrap="square" tIns="45700">
            <a:normAutofit/>
          </a:bodyPr>
          <a:lstStyle/>
          <a:p>
            <a:pPr indent="0" lvl="0" marL="0" marR="0" rtl="0" algn="ctr">
              <a:lnSpc>
                <a:spcPct val="70000"/>
              </a:lnSpc>
              <a:spcBef>
                <a:spcPts val="0"/>
              </a:spcBef>
              <a:spcAft>
                <a:spcPts val="0"/>
              </a:spcAft>
              <a:buClr>
                <a:srgbClr val="000000"/>
              </a:buClr>
              <a:buSzPts val="3200"/>
              <a:buFont typeface="Arial"/>
              <a:buNone/>
            </a:pPr>
            <a:r>
              <a:rPr b="0" i="0" lang="en-US" sz="3200" u="none" cap="none" strike="noStrike">
                <a:solidFill>
                  <a:srgbClr val="FFFFFF"/>
                </a:solidFill>
                <a:highlight>
                  <a:srgbClr val="000000"/>
                </a:highlight>
                <a:latin typeface="Georgia"/>
                <a:ea typeface="Georgia"/>
                <a:cs typeface="Georgia"/>
                <a:sym typeface="Georgia"/>
              </a:rPr>
              <a:t>Insights for Stakeholder problems?</a:t>
            </a:r>
            <a:endParaRPr b="0" i="0" sz="1200" u="none" cap="none" strike="noStrike">
              <a:solidFill>
                <a:srgbClr val="000000"/>
              </a:solidFill>
              <a:latin typeface="Georgia"/>
              <a:ea typeface="Georgia"/>
              <a:cs typeface="Georgia"/>
              <a:sym typeface="Georgia"/>
            </a:endParaRPr>
          </a:p>
        </p:txBody>
      </p:sp>
      <p:grpSp>
        <p:nvGrpSpPr>
          <p:cNvPr id="196" name="Google Shape;196;p17"/>
          <p:cNvGrpSpPr/>
          <p:nvPr/>
        </p:nvGrpSpPr>
        <p:grpSpPr>
          <a:xfrm>
            <a:off x="263875" y="1803639"/>
            <a:ext cx="11773040" cy="4857129"/>
            <a:chOff x="1333" y="589194"/>
            <a:chExt cx="10706657" cy="3014416"/>
          </a:xfrm>
        </p:grpSpPr>
        <p:sp>
          <p:nvSpPr>
            <p:cNvPr id="197" name="Google Shape;197;p17"/>
            <p:cNvSpPr/>
            <p:nvPr/>
          </p:nvSpPr>
          <p:spPr>
            <a:xfrm>
              <a:off x="1093850" y="1030766"/>
              <a:ext cx="874012" cy="71"/>
            </a:xfrm>
            <a:prstGeom prst="rect">
              <a:avLst/>
            </a:prstGeom>
            <a:solidFill>
              <a:srgbClr val="CCD3EA">
                <a:alpha val="89411"/>
              </a:srgbClr>
            </a:solidFill>
            <a:ln cap="flat" cmpd="sng" w="12700">
              <a:solidFill>
                <a:srgbClr val="CCD3EA">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7"/>
            <p:cNvSpPr/>
            <p:nvPr/>
          </p:nvSpPr>
          <p:spPr>
            <a:xfrm>
              <a:off x="2020303" y="957385"/>
              <a:ext cx="100511" cy="188786"/>
            </a:xfrm>
            <a:prstGeom prst="chevron">
              <a:avLst>
                <a:gd fmla="val 90000" name="adj"/>
              </a:avLst>
            </a:prstGeom>
            <a:solidFill>
              <a:srgbClr val="CCD3EA">
                <a:alpha val="89411"/>
              </a:srgbClr>
            </a:solidFill>
            <a:ln cap="flat" cmpd="sng" w="12700">
              <a:solidFill>
                <a:srgbClr val="CCD3EA">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7"/>
            <p:cNvSpPr/>
            <p:nvPr/>
          </p:nvSpPr>
          <p:spPr>
            <a:xfrm>
              <a:off x="542990" y="589194"/>
              <a:ext cx="883215" cy="883215"/>
            </a:xfrm>
            <a:prstGeom prst="ellipse">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7"/>
            <p:cNvSpPr txBox="1"/>
            <p:nvPr/>
          </p:nvSpPr>
          <p:spPr>
            <a:xfrm>
              <a:off x="672334" y="718538"/>
              <a:ext cx="624527" cy="624527"/>
            </a:xfrm>
            <a:prstGeom prst="rect">
              <a:avLst/>
            </a:prstGeom>
            <a:noFill/>
            <a:ln>
              <a:noFill/>
            </a:ln>
          </p:spPr>
          <p:txBody>
            <a:bodyPr anchorCtr="0" anchor="ctr" bIns="34250" lIns="34250" spcFirstLastPara="1" rIns="34250" wrap="square" tIns="34250">
              <a:noAutofit/>
            </a:bodyPr>
            <a:lstStyle/>
            <a:p>
              <a:pPr indent="0" lvl="0" marL="0" marR="0" rtl="0" algn="ctr">
                <a:lnSpc>
                  <a:spcPct val="90000"/>
                </a:lnSpc>
                <a:spcBef>
                  <a:spcPts val="0"/>
                </a:spcBef>
                <a:spcAft>
                  <a:spcPts val="0"/>
                </a:spcAft>
                <a:buClr>
                  <a:schemeClr val="lt1"/>
                </a:buClr>
                <a:buSzPts val="3900"/>
                <a:buFont typeface="Calibri"/>
                <a:buNone/>
              </a:pPr>
              <a:r>
                <a:rPr b="0" i="0" lang="en-US" sz="3900" u="none" cap="none" strike="noStrike">
                  <a:solidFill>
                    <a:schemeClr val="lt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201" name="Google Shape;201;p17"/>
            <p:cNvSpPr/>
            <p:nvPr/>
          </p:nvSpPr>
          <p:spPr>
            <a:xfrm>
              <a:off x="1333" y="1638010"/>
              <a:ext cx="1966528" cy="1965600"/>
            </a:xfrm>
            <a:prstGeom prst="upArrowCallout">
              <a:avLst>
                <a:gd fmla="val 50000" name="adj1"/>
                <a:gd fmla="val 20000" name="adj2"/>
                <a:gd fmla="val 20000" name="adj3"/>
                <a:gd fmla="val 100000" name="adj4"/>
              </a:avLst>
            </a:prstGeom>
            <a:solidFill>
              <a:srgbClr val="CCD3EA">
                <a:alpha val="89411"/>
              </a:srgbClr>
            </a:solidFill>
            <a:ln cap="flat" cmpd="sng" w="12700">
              <a:solidFill>
                <a:srgbClr val="CCD3EA">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7"/>
            <p:cNvSpPr txBox="1"/>
            <p:nvPr/>
          </p:nvSpPr>
          <p:spPr>
            <a:xfrm>
              <a:off x="1333" y="2031130"/>
              <a:ext cx="1966528" cy="1572480"/>
            </a:xfrm>
            <a:prstGeom prst="rect">
              <a:avLst/>
            </a:prstGeom>
            <a:noFill/>
            <a:ln>
              <a:noFill/>
            </a:ln>
          </p:spPr>
          <p:txBody>
            <a:bodyPr anchorCtr="0" anchor="t" bIns="165100" lIns="155100" spcFirstLastPara="1" rIns="155100" wrap="square" tIns="165100">
              <a:noAutofit/>
            </a:bodyPr>
            <a:lstStyle/>
            <a:p>
              <a:pPr indent="0" lvl="0" marL="0" marR="0" rtl="0" algn="l">
                <a:lnSpc>
                  <a:spcPct val="90000"/>
                </a:lnSpc>
                <a:spcBef>
                  <a:spcPts val="0"/>
                </a:spcBef>
                <a:spcAft>
                  <a:spcPts val="0"/>
                </a:spcAft>
                <a:buClr>
                  <a:schemeClr val="dk1"/>
                </a:buClr>
                <a:buSzPts val="1100"/>
                <a:buFont typeface="Calibri"/>
                <a:buNone/>
              </a:pPr>
              <a:r>
                <a:rPr b="1" i="0" lang="en-US" sz="1600" u="none" cap="none" strike="noStrike">
                  <a:solidFill>
                    <a:schemeClr val="dk1"/>
                  </a:solidFill>
                  <a:latin typeface="Georgia"/>
                  <a:ea typeface="Georgia"/>
                  <a:cs typeface="Georgia"/>
                  <a:sym typeface="Georgia"/>
                </a:rPr>
                <a:t>Dynamic pricing strategies: </a:t>
              </a:r>
              <a:endParaRPr b="1" i="0" sz="1600" u="none" cap="none" strike="noStrike">
                <a:solidFill>
                  <a:schemeClr val="dk1"/>
                </a:solidFill>
                <a:latin typeface="Georgia"/>
                <a:ea typeface="Georgia"/>
                <a:cs typeface="Georgia"/>
                <a:sym typeface="Georgia"/>
              </a:endParaRPr>
            </a:p>
            <a:p>
              <a:pPr indent="0" lvl="0" marL="0" marR="0" rtl="0" algn="l">
                <a:lnSpc>
                  <a:spcPct val="90000"/>
                </a:lnSpc>
                <a:spcBef>
                  <a:spcPts val="0"/>
                </a:spcBef>
                <a:spcAft>
                  <a:spcPts val="0"/>
                </a:spcAft>
                <a:buClr>
                  <a:schemeClr val="dk1"/>
                </a:buClr>
                <a:buSzPts val="1100"/>
                <a:buFont typeface="Calibri"/>
                <a:buNone/>
              </a:pPr>
              <a:r>
                <a:rPr b="0" i="0" lang="en-US" sz="1500" u="none" cap="none" strike="noStrike">
                  <a:solidFill>
                    <a:schemeClr val="dk1"/>
                  </a:solidFill>
                  <a:latin typeface="Georgia"/>
                  <a:ea typeface="Georgia"/>
                  <a:cs typeface="Georgia"/>
                  <a:sym typeface="Georgia"/>
                </a:rPr>
                <a:t>To capitalize on high-demand periods while ensuring prices are competitive in slower months to maintain occupancy.</a:t>
              </a:r>
              <a:endParaRPr b="0" i="0" sz="1500" u="none" cap="none" strike="noStrike">
                <a:solidFill>
                  <a:schemeClr val="dk1"/>
                </a:solidFill>
                <a:latin typeface="Georgia"/>
                <a:ea typeface="Georgia"/>
                <a:cs typeface="Georgia"/>
                <a:sym typeface="Georgia"/>
              </a:endParaRPr>
            </a:p>
          </p:txBody>
        </p:sp>
        <p:sp>
          <p:nvSpPr>
            <p:cNvPr id="203" name="Google Shape;203;p17"/>
            <p:cNvSpPr/>
            <p:nvPr/>
          </p:nvSpPr>
          <p:spPr>
            <a:xfrm>
              <a:off x="2186366" y="1030766"/>
              <a:ext cx="1966528" cy="72"/>
            </a:xfrm>
            <a:prstGeom prst="rect">
              <a:avLst/>
            </a:prstGeom>
            <a:solidFill>
              <a:srgbClr val="CCD3EA">
                <a:alpha val="89411"/>
              </a:srgbClr>
            </a:solidFill>
            <a:ln cap="flat" cmpd="sng" w="12700">
              <a:solidFill>
                <a:srgbClr val="CCD3EA">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7"/>
            <p:cNvSpPr/>
            <p:nvPr/>
          </p:nvSpPr>
          <p:spPr>
            <a:xfrm>
              <a:off x="4205335" y="957385"/>
              <a:ext cx="100511" cy="188786"/>
            </a:xfrm>
            <a:prstGeom prst="chevron">
              <a:avLst>
                <a:gd fmla="val 90000" name="adj"/>
              </a:avLst>
            </a:prstGeom>
            <a:solidFill>
              <a:srgbClr val="CCD3EA">
                <a:alpha val="89411"/>
              </a:srgbClr>
            </a:solidFill>
            <a:ln cap="flat" cmpd="sng" w="12700">
              <a:solidFill>
                <a:srgbClr val="CCD3EA">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7"/>
            <p:cNvSpPr/>
            <p:nvPr/>
          </p:nvSpPr>
          <p:spPr>
            <a:xfrm>
              <a:off x="2728022" y="589194"/>
              <a:ext cx="883215" cy="883215"/>
            </a:xfrm>
            <a:prstGeom prst="ellipse">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7"/>
            <p:cNvSpPr txBox="1"/>
            <p:nvPr/>
          </p:nvSpPr>
          <p:spPr>
            <a:xfrm>
              <a:off x="2857366" y="718538"/>
              <a:ext cx="624527" cy="624527"/>
            </a:xfrm>
            <a:prstGeom prst="rect">
              <a:avLst/>
            </a:prstGeom>
            <a:noFill/>
            <a:ln>
              <a:noFill/>
            </a:ln>
          </p:spPr>
          <p:txBody>
            <a:bodyPr anchorCtr="0" anchor="ctr" bIns="34250" lIns="34250" spcFirstLastPara="1" rIns="34250" wrap="square" tIns="34250">
              <a:noAutofit/>
            </a:bodyPr>
            <a:lstStyle/>
            <a:p>
              <a:pPr indent="0" lvl="0" marL="0" marR="0" rtl="0" algn="ctr">
                <a:lnSpc>
                  <a:spcPct val="90000"/>
                </a:lnSpc>
                <a:spcBef>
                  <a:spcPts val="0"/>
                </a:spcBef>
                <a:spcAft>
                  <a:spcPts val="0"/>
                </a:spcAft>
                <a:buClr>
                  <a:schemeClr val="lt1"/>
                </a:buClr>
                <a:buSzPts val="3900"/>
                <a:buFont typeface="Calibri"/>
                <a:buNone/>
              </a:pPr>
              <a:r>
                <a:rPr b="0" i="0" lang="en-US" sz="3900" u="none" cap="none" strike="noStrike">
                  <a:solidFill>
                    <a:schemeClr val="l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207" name="Google Shape;207;p17"/>
            <p:cNvSpPr/>
            <p:nvPr/>
          </p:nvSpPr>
          <p:spPr>
            <a:xfrm>
              <a:off x="2186366" y="1638010"/>
              <a:ext cx="1966528" cy="1965600"/>
            </a:xfrm>
            <a:prstGeom prst="upArrowCallout">
              <a:avLst>
                <a:gd fmla="val 50000" name="adj1"/>
                <a:gd fmla="val 20000" name="adj2"/>
                <a:gd fmla="val 20000" name="adj3"/>
                <a:gd fmla="val 100000" name="adj4"/>
              </a:avLst>
            </a:prstGeom>
            <a:solidFill>
              <a:srgbClr val="CCD3EA">
                <a:alpha val="89411"/>
              </a:srgbClr>
            </a:solidFill>
            <a:ln cap="flat" cmpd="sng" w="12700">
              <a:solidFill>
                <a:srgbClr val="CCD3EA">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7"/>
            <p:cNvSpPr txBox="1"/>
            <p:nvPr/>
          </p:nvSpPr>
          <p:spPr>
            <a:xfrm>
              <a:off x="2186366" y="2031130"/>
              <a:ext cx="1966528" cy="1572480"/>
            </a:xfrm>
            <a:prstGeom prst="rect">
              <a:avLst/>
            </a:prstGeom>
            <a:noFill/>
            <a:ln>
              <a:noFill/>
            </a:ln>
          </p:spPr>
          <p:txBody>
            <a:bodyPr anchorCtr="0" anchor="t" bIns="165100" lIns="155100" spcFirstLastPara="1" rIns="155100" wrap="square" tIns="165100">
              <a:noAutofit/>
            </a:bodyPr>
            <a:lstStyle/>
            <a:p>
              <a:pPr indent="0" lvl="0" marL="0" marR="0" rtl="0" algn="l">
                <a:lnSpc>
                  <a:spcPct val="90000"/>
                </a:lnSpc>
                <a:spcBef>
                  <a:spcPts val="0"/>
                </a:spcBef>
                <a:spcAft>
                  <a:spcPts val="0"/>
                </a:spcAft>
                <a:buClr>
                  <a:schemeClr val="dk1"/>
                </a:buClr>
                <a:buSzPts val="1100"/>
                <a:buFont typeface="Calibri"/>
                <a:buNone/>
              </a:pPr>
              <a:r>
                <a:rPr b="0" i="0" lang="en-US" sz="1500" u="none" cap="none" strike="noStrike">
                  <a:solidFill>
                    <a:schemeClr val="dk1"/>
                  </a:solidFill>
                  <a:latin typeface="Georgia"/>
                  <a:ea typeface="Georgia"/>
                  <a:cs typeface="Georgia"/>
                  <a:sym typeface="Georgia"/>
                </a:rPr>
                <a:t>The stakeholders focus on promoting listings in </a:t>
              </a:r>
              <a:r>
                <a:rPr b="1" i="0" lang="en-US" sz="1600" u="none" cap="none" strike="noStrike">
                  <a:solidFill>
                    <a:schemeClr val="dk1"/>
                  </a:solidFill>
                  <a:latin typeface="Georgia"/>
                  <a:ea typeface="Georgia"/>
                  <a:cs typeface="Georgia"/>
                  <a:sym typeface="Georgia"/>
                </a:rPr>
                <a:t>High-demand neighbourhood Groups </a:t>
              </a:r>
              <a:r>
                <a:rPr b="0" i="0" lang="en-US" sz="1500" u="none" cap="none" strike="noStrike">
                  <a:solidFill>
                    <a:schemeClr val="dk1"/>
                  </a:solidFill>
                  <a:latin typeface="Georgia"/>
                  <a:ea typeface="Georgia"/>
                  <a:cs typeface="Georgia"/>
                  <a:sym typeface="Georgia"/>
                </a:rPr>
                <a:t>or adjusting prices in less popular areas to increase their competitiveness.</a:t>
              </a:r>
              <a:endParaRPr b="0" i="0" sz="1500" u="none" cap="none" strike="noStrike">
                <a:solidFill>
                  <a:schemeClr val="dk1"/>
                </a:solidFill>
                <a:latin typeface="Georgia"/>
                <a:ea typeface="Georgia"/>
                <a:cs typeface="Georgia"/>
                <a:sym typeface="Georgia"/>
              </a:endParaRPr>
            </a:p>
          </p:txBody>
        </p:sp>
        <p:sp>
          <p:nvSpPr>
            <p:cNvPr id="209" name="Google Shape;209;p17"/>
            <p:cNvSpPr/>
            <p:nvPr/>
          </p:nvSpPr>
          <p:spPr>
            <a:xfrm>
              <a:off x="4371398" y="1030766"/>
              <a:ext cx="1966528" cy="72"/>
            </a:xfrm>
            <a:prstGeom prst="rect">
              <a:avLst/>
            </a:prstGeom>
            <a:solidFill>
              <a:srgbClr val="CCD3EA">
                <a:alpha val="89411"/>
              </a:srgbClr>
            </a:solidFill>
            <a:ln cap="flat" cmpd="sng" w="12700">
              <a:solidFill>
                <a:srgbClr val="CCD3EA">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7"/>
            <p:cNvSpPr/>
            <p:nvPr/>
          </p:nvSpPr>
          <p:spPr>
            <a:xfrm>
              <a:off x="6390368" y="957385"/>
              <a:ext cx="100511" cy="188786"/>
            </a:xfrm>
            <a:prstGeom prst="chevron">
              <a:avLst>
                <a:gd fmla="val 90000" name="adj"/>
              </a:avLst>
            </a:prstGeom>
            <a:solidFill>
              <a:srgbClr val="CCD3EA">
                <a:alpha val="89411"/>
              </a:srgbClr>
            </a:solidFill>
            <a:ln cap="flat" cmpd="sng" w="12700">
              <a:solidFill>
                <a:srgbClr val="CCD3EA">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7"/>
            <p:cNvSpPr/>
            <p:nvPr/>
          </p:nvSpPr>
          <p:spPr>
            <a:xfrm>
              <a:off x="4913055" y="589194"/>
              <a:ext cx="883215" cy="883215"/>
            </a:xfrm>
            <a:prstGeom prst="ellipse">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7"/>
            <p:cNvSpPr txBox="1"/>
            <p:nvPr/>
          </p:nvSpPr>
          <p:spPr>
            <a:xfrm>
              <a:off x="5042399" y="718538"/>
              <a:ext cx="624527" cy="624527"/>
            </a:xfrm>
            <a:prstGeom prst="rect">
              <a:avLst/>
            </a:prstGeom>
            <a:noFill/>
            <a:ln>
              <a:noFill/>
            </a:ln>
          </p:spPr>
          <p:txBody>
            <a:bodyPr anchorCtr="0" anchor="ctr" bIns="34250" lIns="34250" spcFirstLastPara="1" rIns="34250" wrap="square" tIns="34250">
              <a:noAutofit/>
            </a:bodyPr>
            <a:lstStyle/>
            <a:p>
              <a:pPr indent="0" lvl="0" marL="0" marR="0" rtl="0" algn="ctr">
                <a:lnSpc>
                  <a:spcPct val="90000"/>
                </a:lnSpc>
                <a:spcBef>
                  <a:spcPts val="0"/>
                </a:spcBef>
                <a:spcAft>
                  <a:spcPts val="0"/>
                </a:spcAft>
                <a:buClr>
                  <a:schemeClr val="lt1"/>
                </a:buClr>
                <a:buSzPts val="3900"/>
                <a:buFont typeface="Calibri"/>
                <a:buNone/>
              </a:pPr>
              <a:r>
                <a:rPr b="0" i="0" lang="en-US" sz="3900" u="none" cap="none" strike="noStrike">
                  <a:solidFill>
                    <a:schemeClr val="lt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213" name="Google Shape;213;p17"/>
            <p:cNvSpPr/>
            <p:nvPr/>
          </p:nvSpPr>
          <p:spPr>
            <a:xfrm>
              <a:off x="4371398" y="1638010"/>
              <a:ext cx="1966528" cy="1965600"/>
            </a:xfrm>
            <a:prstGeom prst="upArrowCallout">
              <a:avLst>
                <a:gd fmla="val 50000" name="adj1"/>
                <a:gd fmla="val 20000" name="adj2"/>
                <a:gd fmla="val 20000" name="adj3"/>
                <a:gd fmla="val 100000" name="adj4"/>
              </a:avLst>
            </a:prstGeom>
            <a:solidFill>
              <a:srgbClr val="CCD3EA">
                <a:alpha val="89411"/>
              </a:srgbClr>
            </a:solidFill>
            <a:ln cap="flat" cmpd="sng" w="12700">
              <a:solidFill>
                <a:srgbClr val="CCD3EA">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7"/>
            <p:cNvSpPr txBox="1"/>
            <p:nvPr/>
          </p:nvSpPr>
          <p:spPr>
            <a:xfrm>
              <a:off x="4371398" y="2031130"/>
              <a:ext cx="1966528" cy="1572480"/>
            </a:xfrm>
            <a:prstGeom prst="rect">
              <a:avLst/>
            </a:prstGeom>
            <a:noFill/>
            <a:ln>
              <a:noFill/>
            </a:ln>
          </p:spPr>
          <p:txBody>
            <a:bodyPr anchorCtr="0" anchor="t" bIns="165100" lIns="155100" spcFirstLastPara="1" rIns="155100" wrap="square" tIns="165100">
              <a:noAutofit/>
            </a:bodyPr>
            <a:lstStyle/>
            <a:p>
              <a:pPr indent="0" lvl="0" marL="0" marR="0" rtl="0" algn="l">
                <a:lnSpc>
                  <a:spcPct val="90000"/>
                </a:lnSpc>
                <a:spcBef>
                  <a:spcPts val="0"/>
                </a:spcBef>
                <a:spcAft>
                  <a:spcPts val="0"/>
                </a:spcAft>
                <a:buClr>
                  <a:schemeClr val="dk1"/>
                </a:buClr>
                <a:buSzPts val="1100"/>
                <a:buFont typeface="Calibri"/>
                <a:buNone/>
              </a:pPr>
              <a:r>
                <a:rPr b="1" i="0" lang="en-US" sz="1600" u="none" cap="none" strike="noStrike">
                  <a:solidFill>
                    <a:schemeClr val="dk1"/>
                  </a:solidFill>
                  <a:latin typeface="Georgia"/>
                  <a:ea typeface="Georgia"/>
                  <a:cs typeface="Georgia"/>
                  <a:sym typeface="Georgia"/>
                </a:rPr>
                <a:t>Competitive Pricing Insights:</a:t>
              </a:r>
              <a:endParaRPr b="1" i="0" sz="1600" u="none" cap="none" strike="noStrike">
                <a:solidFill>
                  <a:schemeClr val="dk1"/>
                </a:solidFill>
                <a:latin typeface="Georgia"/>
                <a:ea typeface="Georgia"/>
                <a:cs typeface="Georgia"/>
                <a:sym typeface="Georgia"/>
              </a:endParaRPr>
            </a:p>
            <a:p>
              <a:pPr indent="0" lvl="0" marL="0" marR="0" rtl="0" algn="l">
                <a:lnSpc>
                  <a:spcPct val="90000"/>
                </a:lnSpc>
                <a:spcBef>
                  <a:spcPts val="0"/>
                </a:spcBef>
                <a:spcAft>
                  <a:spcPts val="0"/>
                </a:spcAft>
                <a:buClr>
                  <a:schemeClr val="dk1"/>
                </a:buClr>
                <a:buSzPts val="1100"/>
                <a:buFont typeface="Calibri"/>
                <a:buNone/>
              </a:pPr>
              <a:r>
                <a:rPr b="0" i="0" lang="en-US" sz="1500" u="none" cap="none" strike="noStrike">
                  <a:solidFill>
                    <a:schemeClr val="dk1"/>
                  </a:solidFill>
                  <a:latin typeface="Georgia"/>
                  <a:ea typeface="Georgia"/>
                  <a:cs typeface="Georgia"/>
                  <a:sym typeface="Georgia"/>
                </a:rPr>
                <a:t> By comparing average prices across neighborhoods, managers can identify opportunities to adjust prices.</a:t>
              </a:r>
              <a:r>
                <a:rPr b="0" i="0" lang="en-US" sz="1100" u="none" cap="none" strike="noStrike">
                  <a:solidFill>
                    <a:schemeClr val="dk1"/>
                  </a:solidFill>
                  <a:latin typeface="Georgia"/>
                  <a:ea typeface="Georgia"/>
                  <a:cs typeface="Georgia"/>
                  <a:sym typeface="Georgia"/>
                </a:rPr>
                <a:t> </a:t>
              </a:r>
              <a:endParaRPr b="0" i="0" sz="1100" u="none" cap="none" strike="noStrike">
                <a:solidFill>
                  <a:schemeClr val="dk1"/>
                </a:solidFill>
                <a:latin typeface="Georgia"/>
                <a:ea typeface="Georgia"/>
                <a:cs typeface="Georgia"/>
                <a:sym typeface="Georgia"/>
              </a:endParaRPr>
            </a:p>
          </p:txBody>
        </p:sp>
        <p:sp>
          <p:nvSpPr>
            <p:cNvPr id="215" name="Google Shape;215;p17"/>
            <p:cNvSpPr/>
            <p:nvPr/>
          </p:nvSpPr>
          <p:spPr>
            <a:xfrm>
              <a:off x="6556430" y="1030766"/>
              <a:ext cx="1966528" cy="72"/>
            </a:xfrm>
            <a:prstGeom prst="rect">
              <a:avLst/>
            </a:prstGeom>
            <a:solidFill>
              <a:srgbClr val="CCD3EA">
                <a:alpha val="89411"/>
              </a:srgbClr>
            </a:solidFill>
            <a:ln cap="flat" cmpd="sng" w="12700">
              <a:solidFill>
                <a:srgbClr val="CCD3EA">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7"/>
            <p:cNvSpPr/>
            <p:nvPr/>
          </p:nvSpPr>
          <p:spPr>
            <a:xfrm>
              <a:off x="8575400" y="957385"/>
              <a:ext cx="100511" cy="188786"/>
            </a:xfrm>
            <a:prstGeom prst="chevron">
              <a:avLst>
                <a:gd fmla="val 90000" name="adj"/>
              </a:avLst>
            </a:prstGeom>
            <a:solidFill>
              <a:srgbClr val="CCD3EA">
                <a:alpha val="89411"/>
              </a:srgbClr>
            </a:solidFill>
            <a:ln cap="flat" cmpd="sng" w="12700">
              <a:solidFill>
                <a:srgbClr val="CCD3EA">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7"/>
            <p:cNvSpPr/>
            <p:nvPr/>
          </p:nvSpPr>
          <p:spPr>
            <a:xfrm>
              <a:off x="7098087" y="589194"/>
              <a:ext cx="883215" cy="883215"/>
            </a:xfrm>
            <a:prstGeom prst="ellipse">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7"/>
            <p:cNvSpPr txBox="1"/>
            <p:nvPr/>
          </p:nvSpPr>
          <p:spPr>
            <a:xfrm>
              <a:off x="7227431" y="718538"/>
              <a:ext cx="624527" cy="624527"/>
            </a:xfrm>
            <a:prstGeom prst="rect">
              <a:avLst/>
            </a:prstGeom>
            <a:noFill/>
            <a:ln>
              <a:noFill/>
            </a:ln>
          </p:spPr>
          <p:txBody>
            <a:bodyPr anchorCtr="0" anchor="ctr" bIns="34250" lIns="34250" spcFirstLastPara="1" rIns="34250" wrap="square" tIns="34250">
              <a:noAutofit/>
            </a:bodyPr>
            <a:lstStyle/>
            <a:p>
              <a:pPr indent="0" lvl="0" marL="0" marR="0" rtl="0" algn="ctr">
                <a:lnSpc>
                  <a:spcPct val="90000"/>
                </a:lnSpc>
                <a:spcBef>
                  <a:spcPts val="0"/>
                </a:spcBef>
                <a:spcAft>
                  <a:spcPts val="0"/>
                </a:spcAft>
                <a:buClr>
                  <a:schemeClr val="lt1"/>
                </a:buClr>
                <a:buSzPts val="3900"/>
                <a:buFont typeface="Calibri"/>
                <a:buNone/>
              </a:pPr>
              <a:r>
                <a:rPr b="0" i="0" lang="en-US" sz="3900" u="none" cap="none" strike="noStrike">
                  <a:solidFill>
                    <a:schemeClr val="lt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219" name="Google Shape;219;p17"/>
            <p:cNvSpPr/>
            <p:nvPr/>
          </p:nvSpPr>
          <p:spPr>
            <a:xfrm>
              <a:off x="6556430" y="1638010"/>
              <a:ext cx="1966528" cy="1965600"/>
            </a:xfrm>
            <a:prstGeom prst="upArrowCallout">
              <a:avLst>
                <a:gd fmla="val 50000" name="adj1"/>
                <a:gd fmla="val 20000" name="adj2"/>
                <a:gd fmla="val 20000" name="adj3"/>
                <a:gd fmla="val 100000" name="adj4"/>
              </a:avLst>
            </a:prstGeom>
            <a:solidFill>
              <a:srgbClr val="CCD3EA">
                <a:alpha val="89411"/>
              </a:srgbClr>
            </a:solidFill>
            <a:ln cap="flat" cmpd="sng" w="12700">
              <a:solidFill>
                <a:srgbClr val="CCD3EA">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7"/>
            <p:cNvSpPr txBox="1"/>
            <p:nvPr/>
          </p:nvSpPr>
          <p:spPr>
            <a:xfrm>
              <a:off x="6556430" y="2031130"/>
              <a:ext cx="1966528" cy="1572480"/>
            </a:xfrm>
            <a:prstGeom prst="rect">
              <a:avLst/>
            </a:prstGeom>
            <a:noFill/>
            <a:ln>
              <a:noFill/>
            </a:ln>
          </p:spPr>
          <p:txBody>
            <a:bodyPr anchorCtr="0" anchor="t" bIns="165100" lIns="155100" spcFirstLastPara="1" rIns="155100" wrap="square" tIns="165100">
              <a:noAutofit/>
            </a:bodyPr>
            <a:lstStyle/>
            <a:p>
              <a:pPr indent="0" lvl="0" marL="0" marR="0" rtl="0" algn="l">
                <a:lnSpc>
                  <a:spcPct val="90000"/>
                </a:lnSpc>
                <a:spcBef>
                  <a:spcPts val="0"/>
                </a:spcBef>
                <a:spcAft>
                  <a:spcPts val="0"/>
                </a:spcAft>
                <a:buClr>
                  <a:schemeClr val="dk1"/>
                </a:buClr>
                <a:buSzPts val="1100"/>
                <a:buFont typeface="Calibri"/>
                <a:buNone/>
              </a:pPr>
              <a:r>
                <a:rPr b="1" i="0" lang="en-US" sz="1500" u="none" cap="none" strike="noStrike">
                  <a:solidFill>
                    <a:schemeClr val="dk1"/>
                  </a:solidFill>
                  <a:latin typeface="Georgia"/>
                  <a:ea typeface="Georgia"/>
                  <a:cs typeface="Georgia"/>
                  <a:sym typeface="Georgia"/>
                </a:rPr>
                <a:t>Room Type Popularity:</a:t>
              </a:r>
              <a:r>
                <a:rPr b="0" i="0" lang="en-US" sz="1500" u="none" cap="none" strike="noStrike">
                  <a:solidFill>
                    <a:schemeClr val="dk1"/>
                  </a:solidFill>
                  <a:latin typeface="Georgia"/>
                  <a:ea typeface="Georgia"/>
                  <a:cs typeface="Georgia"/>
                  <a:sym typeface="Georgia"/>
                </a:rPr>
                <a:t> Different room types seem to have varying popularity across neighborhoods.</a:t>
              </a:r>
              <a:endParaRPr b="0" i="0" sz="1500" u="none" cap="none" strike="noStrike">
                <a:solidFill>
                  <a:schemeClr val="dk1"/>
                </a:solidFill>
                <a:latin typeface="Georgia"/>
                <a:ea typeface="Georgia"/>
                <a:cs typeface="Georgia"/>
                <a:sym typeface="Georgia"/>
              </a:endParaRPr>
            </a:p>
          </p:txBody>
        </p:sp>
        <p:sp>
          <p:nvSpPr>
            <p:cNvPr id="221" name="Google Shape;221;p17"/>
            <p:cNvSpPr/>
            <p:nvPr/>
          </p:nvSpPr>
          <p:spPr>
            <a:xfrm>
              <a:off x="8741462" y="1030766"/>
              <a:ext cx="983264" cy="72"/>
            </a:xfrm>
            <a:prstGeom prst="rect">
              <a:avLst/>
            </a:prstGeom>
            <a:solidFill>
              <a:srgbClr val="CCD3EA">
                <a:alpha val="89411"/>
              </a:srgbClr>
            </a:solidFill>
            <a:ln cap="flat" cmpd="sng" w="12700">
              <a:solidFill>
                <a:srgbClr val="CCD3EA">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7"/>
            <p:cNvSpPr/>
            <p:nvPr/>
          </p:nvSpPr>
          <p:spPr>
            <a:xfrm>
              <a:off x="9283119" y="589194"/>
              <a:ext cx="883215" cy="883215"/>
            </a:xfrm>
            <a:prstGeom prst="ellipse">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7"/>
            <p:cNvSpPr txBox="1"/>
            <p:nvPr/>
          </p:nvSpPr>
          <p:spPr>
            <a:xfrm>
              <a:off x="9412463" y="718538"/>
              <a:ext cx="624527" cy="624527"/>
            </a:xfrm>
            <a:prstGeom prst="rect">
              <a:avLst/>
            </a:prstGeom>
            <a:noFill/>
            <a:ln>
              <a:noFill/>
            </a:ln>
          </p:spPr>
          <p:txBody>
            <a:bodyPr anchorCtr="0" anchor="ctr" bIns="34250" lIns="34250" spcFirstLastPara="1" rIns="34250" wrap="square" tIns="34250">
              <a:noAutofit/>
            </a:bodyPr>
            <a:lstStyle/>
            <a:p>
              <a:pPr indent="0" lvl="0" marL="0" marR="0" rtl="0" algn="ctr">
                <a:lnSpc>
                  <a:spcPct val="90000"/>
                </a:lnSpc>
                <a:spcBef>
                  <a:spcPts val="0"/>
                </a:spcBef>
                <a:spcAft>
                  <a:spcPts val="0"/>
                </a:spcAft>
                <a:buClr>
                  <a:schemeClr val="lt1"/>
                </a:buClr>
                <a:buSzPts val="3900"/>
                <a:buFont typeface="Calibri"/>
                <a:buNone/>
              </a:pPr>
              <a:r>
                <a:rPr b="0" i="0" lang="en-US" sz="3900" u="none" cap="none" strike="noStrike">
                  <a:solidFill>
                    <a:schemeClr val="lt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224" name="Google Shape;224;p17"/>
            <p:cNvSpPr/>
            <p:nvPr/>
          </p:nvSpPr>
          <p:spPr>
            <a:xfrm>
              <a:off x="8741462" y="1638010"/>
              <a:ext cx="1966528" cy="1965600"/>
            </a:xfrm>
            <a:prstGeom prst="upArrowCallout">
              <a:avLst>
                <a:gd fmla="val 50000" name="adj1"/>
                <a:gd fmla="val 20000" name="adj2"/>
                <a:gd fmla="val 20000" name="adj3"/>
                <a:gd fmla="val 100000" name="adj4"/>
              </a:avLst>
            </a:prstGeom>
            <a:solidFill>
              <a:srgbClr val="CCD3EA">
                <a:alpha val="89411"/>
              </a:srgbClr>
            </a:solidFill>
            <a:ln cap="flat" cmpd="sng" w="12700">
              <a:solidFill>
                <a:srgbClr val="CCD3EA">
                  <a:alpha val="89411"/>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7"/>
            <p:cNvSpPr txBox="1"/>
            <p:nvPr/>
          </p:nvSpPr>
          <p:spPr>
            <a:xfrm>
              <a:off x="8741462" y="2031130"/>
              <a:ext cx="1966528" cy="1572480"/>
            </a:xfrm>
            <a:prstGeom prst="rect">
              <a:avLst/>
            </a:prstGeom>
            <a:noFill/>
            <a:ln>
              <a:noFill/>
            </a:ln>
          </p:spPr>
          <p:txBody>
            <a:bodyPr anchorCtr="0" anchor="t" bIns="165100" lIns="155100" spcFirstLastPara="1" rIns="155100" wrap="square" tIns="165100">
              <a:noAutofit/>
            </a:bodyPr>
            <a:lstStyle/>
            <a:p>
              <a:pPr indent="0" lvl="0" marL="0" marR="0" rtl="0" algn="l">
                <a:lnSpc>
                  <a:spcPct val="90000"/>
                </a:lnSpc>
                <a:spcBef>
                  <a:spcPts val="0"/>
                </a:spcBef>
                <a:spcAft>
                  <a:spcPts val="0"/>
                </a:spcAft>
                <a:buClr>
                  <a:schemeClr val="dk1"/>
                </a:buClr>
                <a:buSzPts val="1100"/>
                <a:buFont typeface="Calibri"/>
                <a:buNone/>
              </a:pPr>
              <a:r>
                <a:rPr b="1" i="0" lang="en-US" sz="1600" u="none" cap="none" strike="noStrike">
                  <a:solidFill>
                    <a:schemeClr val="dk1"/>
                  </a:solidFill>
                  <a:latin typeface="Georgia"/>
                  <a:ea typeface="Georgia"/>
                  <a:cs typeface="Georgia"/>
                  <a:sym typeface="Georgia"/>
                </a:rPr>
                <a:t>Location-Based Optimization: </a:t>
              </a:r>
              <a:r>
                <a:rPr b="0" i="0" lang="en-US" sz="1500" u="none" cap="none" strike="noStrike">
                  <a:solidFill>
                    <a:schemeClr val="dk1"/>
                  </a:solidFill>
                  <a:latin typeface="Georgia"/>
                  <a:ea typeface="Georgia"/>
                  <a:cs typeface="Georgia"/>
                  <a:sym typeface="Georgia"/>
                </a:rPr>
                <a:t>Managers can identify areas where prices may be adjusted. Based on the existing and pleasant view for the customers.</a:t>
              </a:r>
              <a:endParaRPr b="0" i="0" sz="1500" u="none" cap="none" strike="noStrike">
                <a:solidFill>
                  <a:schemeClr val="dk1"/>
                </a:solidFill>
                <a:latin typeface="Georgia"/>
                <a:ea typeface="Georgia"/>
                <a:cs typeface="Georgia"/>
                <a:sym typeface="Georgi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9" name="Shape 229"/>
        <p:cNvGrpSpPr/>
        <p:nvPr/>
      </p:nvGrpSpPr>
      <p:grpSpPr>
        <a:xfrm>
          <a:off x="0" y="0"/>
          <a:ext cx="0" cy="0"/>
          <a:chOff x="0" y="0"/>
          <a:chExt cx="0" cy="0"/>
        </a:xfrm>
      </p:grpSpPr>
      <p:grpSp>
        <p:nvGrpSpPr>
          <p:cNvPr id="230" name="Google Shape;230;p18"/>
          <p:cNvGrpSpPr/>
          <p:nvPr/>
        </p:nvGrpSpPr>
        <p:grpSpPr>
          <a:xfrm>
            <a:off x="7513746" y="-12525"/>
            <a:ext cx="4678247" cy="6883029"/>
            <a:chOff x="7760503" y="-18309"/>
            <a:chExt cx="4438566" cy="6883029"/>
          </a:xfrm>
        </p:grpSpPr>
        <p:sp>
          <p:nvSpPr>
            <p:cNvPr id="231" name="Google Shape;231;p18"/>
            <p:cNvSpPr/>
            <p:nvPr/>
          </p:nvSpPr>
          <p:spPr>
            <a:xfrm>
              <a:off x="7760512" y="-11580"/>
              <a:ext cx="4431490" cy="6876300"/>
            </a:xfrm>
            <a:prstGeom prst="rect">
              <a:avLst/>
            </a:prstGeom>
            <a:gradFill>
              <a:gsLst>
                <a:gs pos="0">
                  <a:schemeClr val="accent2"/>
                </a:gs>
                <a:gs pos="7000">
                  <a:schemeClr val="accent2"/>
                </a:gs>
                <a:gs pos="100000">
                  <a:schemeClr val="accent5"/>
                </a:gs>
              </a:gsLst>
              <a:lin ang="42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2" name="Google Shape;232;p18"/>
            <p:cNvSpPr/>
            <p:nvPr/>
          </p:nvSpPr>
          <p:spPr>
            <a:xfrm rot="10800000">
              <a:off x="7760503" y="1713600"/>
              <a:ext cx="4431496" cy="5144400"/>
            </a:xfrm>
            <a:prstGeom prst="rect">
              <a:avLst/>
            </a:prstGeom>
            <a:gradFill>
              <a:gsLst>
                <a:gs pos="0">
                  <a:srgbClr val="2E75B5"/>
                </a:gs>
                <a:gs pos="60000">
                  <a:srgbClr val="9CC2E5">
                    <a:alpha val="0"/>
                  </a:srgbClr>
                </a:gs>
                <a:gs pos="100000">
                  <a:srgbClr val="9CC2E5">
                    <a:alpha val="0"/>
                  </a:srgbClr>
                </a:gs>
              </a:gsLst>
              <a:path path="circle">
                <a:fillToRect b="100%" r="100%"/>
              </a:path>
              <a:tileRect l="-100%" t="-10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3" name="Google Shape;233;p18"/>
            <p:cNvSpPr/>
            <p:nvPr/>
          </p:nvSpPr>
          <p:spPr>
            <a:xfrm>
              <a:off x="7760509" y="-11586"/>
              <a:ext cx="3264743" cy="6876300"/>
            </a:xfrm>
            <a:prstGeom prst="rect">
              <a:avLst/>
            </a:prstGeom>
            <a:gradFill>
              <a:gsLst>
                <a:gs pos="0">
                  <a:srgbClr val="F4B081">
                    <a:alpha val="77254"/>
                  </a:srgbClr>
                </a:gs>
                <a:gs pos="3000">
                  <a:srgbClr val="F4B081">
                    <a:alpha val="77254"/>
                  </a:srgbClr>
                </a:gs>
                <a:gs pos="42000">
                  <a:srgbClr val="ED7D31">
                    <a:alpha val="0"/>
                  </a:srgbClr>
                </a:gs>
                <a:gs pos="100000">
                  <a:srgbClr val="ED7D31">
                    <a:alpha val="0"/>
                  </a:srgbClr>
                </a:gs>
              </a:gsLst>
              <a:lin ang="3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34" name="Google Shape;234;p18"/>
            <p:cNvSpPr/>
            <p:nvPr/>
          </p:nvSpPr>
          <p:spPr>
            <a:xfrm rot="-5400000">
              <a:off x="6547151" y="1202115"/>
              <a:ext cx="6872341" cy="4431494"/>
            </a:xfrm>
            <a:prstGeom prst="rect">
              <a:avLst/>
            </a:prstGeom>
            <a:gradFill>
              <a:gsLst>
                <a:gs pos="0">
                  <a:srgbClr val="5B9BD5">
                    <a:alpha val="85490"/>
                  </a:srgbClr>
                </a:gs>
                <a:gs pos="57000">
                  <a:srgbClr val="ED7D31">
                    <a:alpha val="0"/>
                  </a:srgbClr>
                </a:gs>
                <a:gs pos="100000">
                  <a:srgbClr val="ED7D31">
                    <a:alpha val="0"/>
                  </a:srgbClr>
                </a:gs>
              </a:gsLst>
              <a:lin ang="13800001"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235" name="Google Shape;235;p18"/>
          <p:cNvSpPr txBox="1"/>
          <p:nvPr/>
        </p:nvSpPr>
        <p:spPr>
          <a:xfrm>
            <a:off x="7547675" y="1569325"/>
            <a:ext cx="4610400" cy="1218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0000"/>
              </a:buClr>
              <a:buSzPts val="3000"/>
              <a:buFont typeface="Arial"/>
              <a:buNone/>
            </a:pPr>
            <a:r>
              <a:rPr b="0" i="0" lang="en-US" sz="3000" u="none" cap="none" strike="noStrike">
                <a:solidFill>
                  <a:srgbClr val="FFFFFF"/>
                </a:solidFill>
                <a:latin typeface="Georgia"/>
                <a:ea typeface="Georgia"/>
                <a:cs typeface="Georgia"/>
                <a:sym typeface="Georgia"/>
              </a:rPr>
              <a:t>                                                                                  </a:t>
            </a:r>
            <a:r>
              <a:rPr b="0" i="0" lang="en-US" sz="2800" u="none" cap="none" strike="noStrike">
                <a:solidFill>
                  <a:srgbClr val="FF0000"/>
                </a:solidFill>
                <a:highlight>
                  <a:srgbClr val="000000"/>
                </a:highlight>
                <a:latin typeface="Georgia"/>
                <a:ea typeface="Georgia"/>
                <a:cs typeface="Georgia"/>
                <a:sym typeface="Georgia"/>
              </a:rPr>
              <a:t>Visualizations from the data</a:t>
            </a:r>
            <a:endParaRPr b="0" i="0" sz="1000" u="none" cap="none" strike="noStrike">
              <a:solidFill>
                <a:srgbClr val="000000"/>
              </a:solidFill>
              <a:latin typeface="Georgia"/>
              <a:ea typeface="Georgia"/>
              <a:cs typeface="Georgia"/>
              <a:sym typeface="Georgia"/>
            </a:endParaRPr>
          </a:p>
        </p:txBody>
      </p:sp>
      <p:sp>
        <p:nvSpPr>
          <p:cNvPr id="236" name="Google Shape;236;p18"/>
          <p:cNvSpPr txBox="1"/>
          <p:nvPr/>
        </p:nvSpPr>
        <p:spPr>
          <a:xfrm>
            <a:off x="7832325" y="2634925"/>
            <a:ext cx="4074300" cy="18801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2000"/>
              <a:buFont typeface="Arial"/>
              <a:buNone/>
            </a:pPr>
            <a:r>
              <a:rPr b="1" i="0" lang="en-US" sz="2000" u="none" cap="none" strike="noStrike">
                <a:solidFill>
                  <a:srgbClr val="FFFFFF"/>
                </a:solidFill>
                <a:latin typeface="Georgia"/>
                <a:ea typeface="Georgia"/>
                <a:cs typeface="Georgia"/>
                <a:sym typeface="Georgia"/>
              </a:rPr>
              <a:t>Total Bookings by Month and Neighborhood Group by Room type ( Dynamic Pricing Strategies):</a:t>
            </a:r>
            <a:endParaRPr b="0" i="0" sz="2000" u="none" cap="none" strike="noStrike">
              <a:solidFill>
                <a:srgbClr val="FFFFFF"/>
              </a:solidFill>
              <a:latin typeface="Georgia"/>
              <a:ea typeface="Georgia"/>
              <a:cs typeface="Georgia"/>
              <a:sym typeface="Georgia"/>
            </a:endParaRPr>
          </a:p>
        </p:txBody>
      </p:sp>
      <p:sp>
        <p:nvSpPr>
          <p:cNvPr id="237" name="Google Shape;237;p18"/>
          <p:cNvSpPr txBox="1"/>
          <p:nvPr/>
        </p:nvSpPr>
        <p:spPr>
          <a:xfrm>
            <a:off x="3236495" y="2634916"/>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8" name="Google Shape;238;p18"/>
          <p:cNvSpPr txBox="1"/>
          <p:nvPr/>
        </p:nvSpPr>
        <p:spPr>
          <a:xfrm>
            <a:off x="3388895" y="2787316"/>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39" name="Google Shape;239;p18"/>
          <p:cNvPicPr preferRelativeResize="0"/>
          <p:nvPr/>
        </p:nvPicPr>
        <p:blipFill rotWithShape="1">
          <a:blip r:embed="rId3">
            <a:alphaModFix/>
          </a:blip>
          <a:srcRect b="0" l="0" r="0" t="0"/>
          <a:stretch/>
        </p:blipFill>
        <p:spPr>
          <a:xfrm>
            <a:off x="350325" y="53075"/>
            <a:ext cx="7163423" cy="673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19"/>
          <p:cNvSpPr/>
          <p:nvPr/>
        </p:nvSpPr>
        <p:spPr>
          <a:xfrm>
            <a:off x="0" y="651752"/>
            <a:ext cx="12192000" cy="736551"/>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45" name="Google Shape;245;p19"/>
          <p:cNvSpPr txBox="1"/>
          <p:nvPr/>
        </p:nvSpPr>
        <p:spPr>
          <a:xfrm>
            <a:off x="-25" y="643475"/>
            <a:ext cx="12192000" cy="744900"/>
          </a:xfrm>
          <a:prstGeom prst="rect">
            <a:avLst/>
          </a:prstGeom>
          <a:noFill/>
          <a:ln>
            <a:noFill/>
          </a:ln>
        </p:spPr>
        <p:txBody>
          <a:bodyPr anchorCtr="0" anchor="ctr" bIns="45700" lIns="91425" spcFirstLastPara="1" rIns="91425" wrap="square" tIns="45700">
            <a:normAutofit/>
          </a:bodyPr>
          <a:lstStyle/>
          <a:p>
            <a:pPr indent="0" lvl="0" marL="0" marR="0" rtl="0" algn="l">
              <a:lnSpc>
                <a:spcPct val="80000"/>
              </a:lnSpc>
              <a:spcBef>
                <a:spcPts val="0"/>
              </a:spcBef>
              <a:spcAft>
                <a:spcPts val="0"/>
              </a:spcAft>
              <a:buClr>
                <a:srgbClr val="000000"/>
              </a:buClr>
              <a:buSzPts val="2100"/>
              <a:buFont typeface="Arial"/>
              <a:buNone/>
            </a:pPr>
            <a:r>
              <a:rPr b="1" i="0" lang="en-US" sz="2100" u="none" cap="none" strike="noStrike">
                <a:solidFill>
                  <a:schemeClr val="lt1"/>
                </a:solidFill>
                <a:latin typeface="Georgia"/>
                <a:ea typeface="Georgia"/>
                <a:cs typeface="Georgia"/>
                <a:sym typeface="Georgia"/>
              </a:rPr>
              <a:t>Total Bookings by Neighbourhood Groups ( High-Demand Neighbourhood Groups) :</a:t>
            </a:r>
            <a:endParaRPr b="0" i="0" sz="2100" u="none" cap="none" strike="noStrike">
              <a:solidFill>
                <a:schemeClr val="lt1"/>
              </a:solidFill>
              <a:latin typeface="Georgia"/>
              <a:ea typeface="Georgia"/>
              <a:cs typeface="Georgia"/>
              <a:sym typeface="Georgia"/>
            </a:endParaRPr>
          </a:p>
        </p:txBody>
      </p:sp>
      <p:pic>
        <p:nvPicPr>
          <p:cNvPr id="246" name="Google Shape;246;p19"/>
          <p:cNvPicPr preferRelativeResize="0"/>
          <p:nvPr/>
        </p:nvPicPr>
        <p:blipFill rotWithShape="1">
          <a:blip r:embed="rId3">
            <a:alphaModFix/>
          </a:blip>
          <a:srcRect b="0" l="0" r="0" t="0"/>
          <a:stretch/>
        </p:blipFill>
        <p:spPr>
          <a:xfrm>
            <a:off x="1124688" y="1526275"/>
            <a:ext cx="9942587" cy="51648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0"/>
          <p:cNvSpPr txBox="1"/>
          <p:nvPr/>
        </p:nvSpPr>
        <p:spPr>
          <a:xfrm>
            <a:off x="0" y="431400"/>
            <a:ext cx="121920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highlight>
                  <a:schemeClr val="dk1"/>
                </a:highlight>
                <a:latin typeface="Georgia"/>
                <a:ea typeface="Georgia"/>
                <a:cs typeface="Georgia"/>
                <a:sym typeface="Georgia"/>
              </a:rPr>
              <a:t>Average Price by Neighbourhood Group by Room Type ( Competitive Pricing Insights):</a:t>
            </a:r>
            <a:r>
              <a:rPr b="0" i="0" lang="en-US" sz="2000" u="none" cap="none" strike="noStrike">
                <a:solidFill>
                  <a:schemeClr val="lt1"/>
                </a:solidFill>
                <a:highlight>
                  <a:schemeClr val="dk1"/>
                </a:highlight>
                <a:latin typeface="Georgia"/>
                <a:ea typeface="Georgia"/>
                <a:cs typeface="Georgia"/>
                <a:sym typeface="Georgia"/>
              </a:rPr>
              <a:t> </a:t>
            </a:r>
            <a:endParaRPr b="0" i="0" sz="2000" u="none" cap="none" strike="noStrike">
              <a:solidFill>
                <a:schemeClr val="lt1"/>
              </a:solidFill>
              <a:highlight>
                <a:schemeClr val="dk1"/>
              </a:highlight>
              <a:latin typeface="Georgia"/>
              <a:ea typeface="Georgia"/>
              <a:cs typeface="Georgia"/>
              <a:sym typeface="Georgia"/>
            </a:endParaRPr>
          </a:p>
        </p:txBody>
      </p:sp>
      <p:pic>
        <p:nvPicPr>
          <p:cNvPr id="252" name="Google Shape;252;p20"/>
          <p:cNvPicPr preferRelativeResize="0"/>
          <p:nvPr/>
        </p:nvPicPr>
        <p:blipFill rotWithShape="1">
          <a:blip r:embed="rId3">
            <a:alphaModFix/>
          </a:blip>
          <a:srcRect b="0" l="0" r="0" t="0"/>
          <a:stretch/>
        </p:blipFill>
        <p:spPr>
          <a:xfrm>
            <a:off x="585200" y="1056500"/>
            <a:ext cx="11021609" cy="5721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1"/>
          <p:cNvSpPr txBox="1"/>
          <p:nvPr/>
        </p:nvSpPr>
        <p:spPr>
          <a:xfrm>
            <a:off x="602456" y="271464"/>
            <a:ext cx="109872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highlight>
                  <a:schemeClr val="dk1"/>
                </a:highlight>
                <a:latin typeface="Georgia"/>
                <a:ea typeface="Georgia"/>
                <a:cs typeface="Georgia"/>
                <a:sym typeface="Georgia"/>
              </a:rPr>
              <a:t>Reviews per Month by Room Type and Neighbourhood ( Room Type Popularity) : </a:t>
            </a:r>
            <a:endParaRPr b="0" i="0" sz="2000" u="none" cap="none" strike="noStrike">
              <a:solidFill>
                <a:schemeClr val="lt1"/>
              </a:solidFill>
              <a:highlight>
                <a:schemeClr val="dk1"/>
              </a:highlight>
              <a:latin typeface="Georgia"/>
              <a:ea typeface="Georgia"/>
              <a:cs typeface="Georgia"/>
              <a:sym typeface="Georgia"/>
            </a:endParaRPr>
          </a:p>
        </p:txBody>
      </p:sp>
      <p:pic>
        <p:nvPicPr>
          <p:cNvPr id="258" name="Google Shape;258;p21"/>
          <p:cNvPicPr preferRelativeResize="0"/>
          <p:nvPr/>
        </p:nvPicPr>
        <p:blipFill rotWithShape="1">
          <a:blip r:embed="rId3">
            <a:alphaModFix/>
          </a:blip>
          <a:srcRect b="0" l="0" r="0" t="0"/>
          <a:stretch/>
        </p:blipFill>
        <p:spPr>
          <a:xfrm>
            <a:off x="450950" y="896564"/>
            <a:ext cx="11290082" cy="588153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