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4" r:id="rId9"/>
    <p:sldId id="272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6/26/2025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6/26/2025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6/26/2025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6/26/2025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6/26/2025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6/26/2025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6/26/2025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6/26/2025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6/26/2025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6/26/2025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kireddy43/" TargetMode="External"/><Relationship Id="rId2" Type="http://schemas.openxmlformats.org/officeDocument/2006/relationships/hyperlink" Target="mailto:pongasainikhithareddy@gmail.com?subject=Mail%20me%20a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Hospitality Revenue Optimization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 . SAI NIKHITHA REDDY</a:t>
            </a:r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6138" y="207301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8D386-69E6-37BB-64D8-8240AA85B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7F3EF-7CAD-19E1-53FF-03AD2105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Recommendations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8580AF2-63B4-BB2D-06F6-9C555AF6F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728270"/>
              </p:ext>
            </p:extLst>
          </p:nvPr>
        </p:nvGraphicFramePr>
        <p:xfrm>
          <a:off x="1294362" y="1715911"/>
          <a:ext cx="9446918" cy="374985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723459">
                  <a:extLst>
                    <a:ext uri="{9D8B030D-6E8A-4147-A177-3AD203B41FA5}">
                      <a16:colId xmlns:a16="http://schemas.microsoft.com/office/drawing/2014/main" val="2486606433"/>
                    </a:ext>
                  </a:extLst>
                </a:gridCol>
                <a:gridCol w="4723459">
                  <a:extLst>
                    <a:ext uri="{9D8B030D-6E8A-4147-A177-3AD203B41FA5}">
                      <a16:colId xmlns:a16="http://schemas.microsoft.com/office/drawing/2014/main" val="3027485040"/>
                    </a:ext>
                  </a:extLst>
                </a:gridCol>
              </a:tblGrid>
              <a:tr h="384600">
                <a:tc>
                  <a:txBody>
                    <a:bodyPr/>
                    <a:lstStyle/>
                    <a:p>
                      <a:r>
                        <a:rPr lang="en-IN" sz="1700" b="1" dirty="0"/>
                        <a:t>Area</a:t>
                      </a:r>
                    </a:p>
                  </a:txBody>
                  <a:tcPr marL="88452" marR="88452" marT="44226" marB="44226" anchor="ctr"/>
                </a:tc>
                <a:tc>
                  <a:txBody>
                    <a:bodyPr/>
                    <a:lstStyle/>
                    <a:p>
                      <a:r>
                        <a:rPr lang="en-IN" sz="1700" b="1" dirty="0"/>
                        <a:t>Strategy</a:t>
                      </a:r>
                    </a:p>
                  </a:txBody>
                  <a:tcPr marL="88452" marR="88452" marT="44226" marB="44226" anchor="ctr"/>
                </a:tc>
                <a:extLst>
                  <a:ext uri="{0D108BD9-81ED-4DB2-BD59-A6C34878D82A}">
                    <a16:rowId xmlns:a16="http://schemas.microsoft.com/office/drawing/2014/main" val="602764819"/>
                  </a:ext>
                </a:extLst>
              </a:tr>
              <a:tr h="673051">
                <a:tc>
                  <a:txBody>
                    <a:bodyPr/>
                    <a:lstStyle/>
                    <a:p>
                      <a:r>
                        <a:rPr lang="en-IN" sz="1700" b="1" dirty="0"/>
                        <a:t>Room Packaging</a:t>
                      </a:r>
                      <a:endParaRPr lang="en-IN" sz="1700" dirty="0"/>
                    </a:p>
                  </a:txBody>
                  <a:tcPr marL="88452" marR="88452" marT="44226" marB="4422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Rebrand mid-tier rooms with bundled add-ons ("Premium Lite")</a:t>
                      </a:r>
                    </a:p>
                  </a:txBody>
                  <a:tcPr marL="88452" marR="88452" marT="44226" marB="44226" anchor="ctr"/>
                </a:tc>
                <a:extLst>
                  <a:ext uri="{0D108BD9-81ED-4DB2-BD59-A6C34878D82A}">
                    <a16:rowId xmlns:a16="http://schemas.microsoft.com/office/drawing/2014/main" val="2989508214"/>
                  </a:ext>
                </a:extLst>
              </a:tr>
              <a:tr h="673051">
                <a:tc>
                  <a:txBody>
                    <a:bodyPr/>
                    <a:lstStyle/>
                    <a:p>
                      <a:r>
                        <a:rPr lang="en-IN" sz="1700" b="1"/>
                        <a:t>Cancellation Control</a:t>
                      </a:r>
                      <a:endParaRPr lang="en-IN" sz="1700"/>
                    </a:p>
                  </a:txBody>
                  <a:tcPr marL="88452" marR="88452" marT="44226" marB="4422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Use prepaid &amp; non-refundable options for 0–3 day bookings</a:t>
                      </a:r>
                    </a:p>
                  </a:txBody>
                  <a:tcPr marL="88452" marR="88452" marT="44226" marB="44226" anchor="ctr"/>
                </a:tc>
                <a:extLst>
                  <a:ext uri="{0D108BD9-81ED-4DB2-BD59-A6C34878D82A}">
                    <a16:rowId xmlns:a16="http://schemas.microsoft.com/office/drawing/2014/main" val="2253684906"/>
                  </a:ext>
                </a:extLst>
              </a:tr>
              <a:tr h="673051">
                <a:tc>
                  <a:txBody>
                    <a:bodyPr/>
                    <a:lstStyle/>
                    <a:p>
                      <a:r>
                        <a:rPr lang="en-IN" sz="1700" b="1"/>
                        <a:t>Revenue Uplift</a:t>
                      </a:r>
                      <a:endParaRPr lang="en-IN" sz="1700"/>
                    </a:p>
                  </a:txBody>
                  <a:tcPr marL="88452" marR="88452" marT="44226" marB="4422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Upsell premium services to high-value guests (spa, transport)</a:t>
                      </a:r>
                    </a:p>
                  </a:txBody>
                  <a:tcPr marL="88452" marR="88452" marT="44226" marB="44226" anchor="ctr"/>
                </a:tc>
                <a:extLst>
                  <a:ext uri="{0D108BD9-81ED-4DB2-BD59-A6C34878D82A}">
                    <a16:rowId xmlns:a16="http://schemas.microsoft.com/office/drawing/2014/main" val="686697888"/>
                  </a:ext>
                </a:extLst>
              </a:tr>
              <a:tr h="673051">
                <a:tc>
                  <a:txBody>
                    <a:bodyPr/>
                    <a:lstStyle/>
                    <a:p>
                      <a:r>
                        <a:rPr lang="en-IN" sz="1700" b="1"/>
                        <a:t>Pricing Strategy</a:t>
                      </a:r>
                      <a:endParaRPr lang="en-IN" sz="1700"/>
                    </a:p>
                  </a:txBody>
                  <a:tcPr marL="88452" marR="88452" marT="44226" marB="44226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Implement dynamic pricing based on booking lead time</a:t>
                      </a:r>
                    </a:p>
                  </a:txBody>
                  <a:tcPr marL="88452" marR="88452" marT="44226" marB="44226" anchor="ctr"/>
                </a:tc>
                <a:extLst>
                  <a:ext uri="{0D108BD9-81ED-4DB2-BD59-A6C34878D82A}">
                    <a16:rowId xmlns:a16="http://schemas.microsoft.com/office/drawing/2014/main" val="4036137942"/>
                  </a:ext>
                </a:extLst>
              </a:tr>
              <a:tr h="673051">
                <a:tc>
                  <a:txBody>
                    <a:bodyPr/>
                    <a:lstStyle/>
                    <a:p>
                      <a:r>
                        <a:rPr lang="en-IN" sz="1700" b="1"/>
                        <a:t>Operational Efficiency</a:t>
                      </a:r>
                      <a:endParaRPr lang="en-IN" sz="1700"/>
                    </a:p>
                  </a:txBody>
                  <a:tcPr marL="88452" marR="88452" marT="44226" marB="44226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Align staffing and service load with occupancy forecasts</a:t>
                      </a:r>
                    </a:p>
                  </a:txBody>
                  <a:tcPr marL="88452" marR="88452" marT="44226" marB="44226" anchor="ctr"/>
                </a:tc>
                <a:extLst>
                  <a:ext uri="{0D108BD9-81ED-4DB2-BD59-A6C34878D82A}">
                    <a16:rowId xmlns:a16="http://schemas.microsoft.com/office/drawing/2014/main" val="1718590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34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ECF54-2038-A372-C306-F9FD90193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93D0DB-C69B-1637-A4AB-38376BCE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Justification (ROI)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45C5B7-B3EB-57A6-C086-B4B017E06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687125"/>
              </p:ext>
            </p:extLst>
          </p:nvPr>
        </p:nvGraphicFramePr>
        <p:xfrm>
          <a:off x="1184784" y="1749777"/>
          <a:ext cx="9313885" cy="274320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862777">
                  <a:extLst>
                    <a:ext uri="{9D8B030D-6E8A-4147-A177-3AD203B41FA5}">
                      <a16:colId xmlns:a16="http://schemas.microsoft.com/office/drawing/2014/main" val="2502005066"/>
                    </a:ext>
                  </a:extLst>
                </a:gridCol>
                <a:gridCol w="1862777">
                  <a:extLst>
                    <a:ext uri="{9D8B030D-6E8A-4147-A177-3AD203B41FA5}">
                      <a16:colId xmlns:a16="http://schemas.microsoft.com/office/drawing/2014/main" val="1931899522"/>
                    </a:ext>
                  </a:extLst>
                </a:gridCol>
                <a:gridCol w="1862777">
                  <a:extLst>
                    <a:ext uri="{9D8B030D-6E8A-4147-A177-3AD203B41FA5}">
                      <a16:colId xmlns:a16="http://schemas.microsoft.com/office/drawing/2014/main" val="1101772362"/>
                    </a:ext>
                  </a:extLst>
                </a:gridCol>
                <a:gridCol w="1862777">
                  <a:extLst>
                    <a:ext uri="{9D8B030D-6E8A-4147-A177-3AD203B41FA5}">
                      <a16:colId xmlns:a16="http://schemas.microsoft.com/office/drawing/2014/main" val="1744555399"/>
                    </a:ext>
                  </a:extLst>
                </a:gridCol>
                <a:gridCol w="1862777">
                  <a:extLst>
                    <a:ext uri="{9D8B030D-6E8A-4147-A177-3AD203B41FA5}">
                      <a16:colId xmlns:a16="http://schemas.microsoft.com/office/drawing/2014/main" val="848256394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r>
                        <a:rPr lang="en-IN"/>
                        <a:t>Initiative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Monthly Gain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Payback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ROI (Annual)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100067"/>
                  </a:ext>
                </a:extLst>
              </a:tr>
              <a:tr h="979715">
                <a:tc>
                  <a:txBody>
                    <a:bodyPr/>
                    <a:lstStyle/>
                    <a:p>
                      <a:r>
                        <a:rPr lang="en-IN"/>
                        <a:t>Reduce Cancellations (15%)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₹31.2L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₹5L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5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6,380%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83653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IN"/>
                        <a:t>Repackage Mid-Tier 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₹50L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₹5L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1,100%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47303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IN"/>
                        <a:t>Upsell Ancillary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₹18L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₹4L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540%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5251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8A63D9-BF1D-E6D1-B201-80D7D76C2CCF}"/>
              </a:ext>
            </a:extLst>
          </p:cNvPr>
          <p:cNvSpPr txBox="1"/>
          <p:nvPr/>
        </p:nvSpPr>
        <p:spPr>
          <a:xfrm>
            <a:off x="1907822" y="5023556"/>
            <a:ext cx="715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📌 All initiatives recover costs in &lt; 1 month and scale easily across hotels.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20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DC124-85D5-098B-23F9-6DC05BD59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0DDEE7-6D8C-DAA9-BC6D-E22773C5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Strategic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45D363-06D8-92F0-F156-F2034FA6B0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5029" y="1997839"/>
            <a:ext cx="950910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📉 15% reduction in avoidable cancellations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💰 10–20% uplift in per-booking revenue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🏷️ Smarter packaging of mid-tier inventory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Clear visibility on revenue leakages and recovery paths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🧩 Aligns pricing, marketing, and operations around guest behavior</a:t>
            </a:r>
          </a:p>
        </p:txBody>
      </p:sp>
    </p:spTree>
    <p:extLst>
      <p:ext uri="{BB962C8B-B14F-4D97-AF65-F5344CB8AC3E}">
        <p14:creationId xmlns:p14="http://schemas.microsoft.com/office/powerpoint/2010/main" val="169565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56EAA-985D-016B-0B81-70A921F3C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D559F5-E6A3-3877-42F4-2D3FD47B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&amp; Methods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AAF1F5-4E46-8B84-6114-012854580D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07761" y="1853754"/>
            <a:ext cx="707116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Executive dashboards &amp; visual storytelling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(Pandas, Seaborn)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Exploratory analysis &amp;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Support calculations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Modeling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ROI, Payback, Simulation</a:t>
            </a:r>
          </a:p>
        </p:txBody>
      </p:sp>
    </p:spTree>
    <p:extLst>
      <p:ext uri="{BB962C8B-B14F-4D97-AF65-F5344CB8AC3E}">
        <p14:creationId xmlns:p14="http://schemas.microsoft.com/office/powerpoint/2010/main" val="53336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A9FE-C2C1-CE75-79F3-0A9189F0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2B532-4FD7-400C-34F6-F85769537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		- P.SAI NIKHITHA REDDY</a:t>
            </a:r>
          </a:p>
          <a:p>
            <a:r>
              <a:rPr lang="en-IN" dirty="0"/>
              <a:t>		contact:  </a:t>
            </a:r>
            <a:r>
              <a:rPr lang="en-IN" dirty="0">
                <a:hlinkClick r:id="rId2"/>
              </a:rPr>
              <a:t>Mail Id</a:t>
            </a:r>
            <a:r>
              <a:rPr lang="en-IN" dirty="0"/>
              <a:t> || </a:t>
            </a:r>
            <a:r>
              <a:rPr lang="en-IN" dirty="0" err="1">
                <a:hlinkClick r:id="rId3"/>
              </a:rPr>
              <a:t>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6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IN" dirty="0"/>
              <a:t>Business Problems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Hospitality chains face growing challenges in revenue optimization due to:</a:t>
            </a:r>
          </a:p>
          <a:p>
            <a:r>
              <a:rPr lang="en-US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High last-minute booking cancellations</a:t>
            </a:r>
          </a:p>
          <a:p>
            <a:r>
              <a:rPr lang="en-US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Underperforming room types despite demand</a:t>
            </a:r>
          </a:p>
          <a:p>
            <a:r>
              <a:rPr lang="en-US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Variability in guest spending behavior</a:t>
            </a:r>
          </a:p>
          <a:p>
            <a:r>
              <a:rPr lang="en-US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Inconsistent hotel performance across cities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IN" dirty="0"/>
              <a:t>Project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926969"/>
            <a:ext cx="9983237" cy="3764179"/>
          </a:xfrm>
        </p:spPr>
        <p:txBody>
          <a:bodyPr>
            <a:normAutofit/>
          </a:bodyPr>
          <a:lstStyle/>
          <a:p>
            <a:pPr lvl="0"/>
            <a:r>
              <a:rPr lang="en-US" sz="22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Identify low-yield segments and leakage points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Improve booking-to-revenue conversion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Reduce cancellation-related losses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Recommend pricing, product, and operational fixes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Quantify business impact of each recommendation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F075239C-D867-BC53-DE84-814EE0A45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7920" y="243294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IN" dirty="0"/>
              <a:t>Dataset Overview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FD0618-29F4-52A0-3096-148FC8A78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557850"/>
              </p:ext>
            </p:extLst>
          </p:nvPr>
        </p:nvGraphicFramePr>
        <p:xfrm>
          <a:off x="1117600" y="1848519"/>
          <a:ext cx="9780588" cy="298970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890294">
                  <a:extLst>
                    <a:ext uri="{9D8B030D-6E8A-4147-A177-3AD203B41FA5}">
                      <a16:colId xmlns:a16="http://schemas.microsoft.com/office/drawing/2014/main" val="142070725"/>
                    </a:ext>
                  </a:extLst>
                </a:gridCol>
                <a:gridCol w="4890294">
                  <a:extLst>
                    <a:ext uri="{9D8B030D-6E8A-4147-A177-3AD203B41FA5}">
                      <a16:colId xmlns:a16="http://schemas.microsoft.com/office/drawing/2014/main" val="3615905175"/>
                    </a:ext>
                  </a:extLst>
                </a:gridCol>
              </a:tblGrid>
              <a:tr h="498284">
                <a:tc>
                  <a:txBody>
                    <a:bodyPr/>
                    <a:lstStyle/>
                    <a:p>
                      <a:r>
                        <a:rPr lang="en-IN" sz="1800" b="1" dirty="0"/>
                        <a:t>Dataset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Description</a:t>
                      </a:r>
                      <a:endParaRPr lang="en-IN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37182"/>
                  </a:ext>
                </a:extLst>
              </a:tr>
              <a:tr h="498284">
                <a:tc>
                  <a:txBody>
                    <a:bodyPr/>
                    <a:lstStyle/>
                    <a:p>
                      <a:r>
                        <a:rPr lang="en-IN" sz="1800" b="1" dirty="0"/>
                        <a:t>Booking data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Guest-level transactions (100K+ records)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345090"/>
                  </a:ext>
                </a:extLst>
              </a:tr>
              <a:tr h="498284">
                <a:tc>
                  <a:txBody>
                    <a:bodyPr/>
                    <a:lstStyle/>
                    <a:p>
                      <a:r>
                        <a:rPr lang="en-IN" sz="1800" b="1" dirty="0"/>
                        <a:t>Aggregated data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Room-level capacity + actual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24743"/>
                  </a:ext>
                </a:extLst>
              </a:tr>
              <a:tr h="498284">
                <a:tc>
                  <a:txBody>
                    <a:bodyPr/>
                    <a:lstStyle/>
                    <a:p>
                      <a:r>
                        <a:rPr lang="en-IN" sz="1800" b="1" dirty="0"/>
                        <a:t>Room metadata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Room class/type 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037965"/>
                  </a:ext>
                </a:extLst>
              </a:tr>
              <a:tr h="498284">
                <a:tc>
                  <a:txBody>
                    <a:bodyPr/>
                    <a:lstStyle/>
                    <a:p>
                      <a:r>
                        <a:rPr lang="en-IN" sz="1800" b="1" dirty="0"/>
                        <a:t>Hotel metadata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City, category, and property groupings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973939"/>
                  </a:ext>
                </a:extLst>
              </a:tr>
              <a:tr h="498284">
                <a:tc>
                  <a:txBody>
                    <a:bodyPr/>
                    <a:lstStyle/>
                    <a:p>
                      <a:r>
                        <a:rPr lang="en-IN" sz="1800" b="1"/>
                        <a:t>Calendar data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Weekday/weekend segmentation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465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IN" dirty="0"/>
              <a:t>Performance Snapshot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365738"/>
            <a:ext cx="3600000" cy="4116510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Occupancy Rate: ~58%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Cancellation Rate: ~25%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Avg Revenue per Room: ₹13K–₹27K (varies by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 volume in mid-tier rooms, but lower profitability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Significant revenue loss from short-lead cancellations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400" dirty="0"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E5BCA-462C-0C60-8CBF-CCF060B50773}"/>
              </a:ext>
            </a:extLst>
          </p:cNvPr>
          <p:cNvSpPr txBox="1"/>
          <p:nvPr/>
        </p:nvSpPr>
        <p:spPr>
          <a:xfrm>
            <a:off x="6276622" y="5659943"/>
            <a:ext cx="48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BI dashboard screenshot with KPIs</a:t>
            </a:r>
            <a:endParaRPr lang="en-IN" i="1" u="sng" dirty="0">
              <a:solidFill>
                <a:srgbClr val="002060"/>
              </a:solidFill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20BC7F4-CCB9-B4FC-6DC4-4F93AB642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983" y="1761067"/>
            <a:ext cx="6668884" cy="3780515"/>
          </a:xfr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>
            <a:normAutofit fontScale="90000"/>
          </a:bodyPr>
          <a:lstStyle/>
          <a:p>
            <a:r>
              <a:rPr lang="en-IN" dirty="0"/>
              <a:t>Booking </a:t>
            </a:r>
            <a:r>
              <a:rPr lang="en-IN" dirty="0" err="1"/>
              <a:t>Behavior</a:t>
            </a:r>
            <a:r>
              <a:rPr lang="en-IN" dirty="0"/>
              <a:t> Trends</a:t>
            </a:r>
            <a:br>
              <a:rPr lang="en-IN" b="1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D5DDD4-B30F-43B5-9BA0-190CC29E96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689981"/>
          </a:xfrm>
        </p:spPr>
        <p:txBody>
          <a:bodyPr/>
          <a:lstStyle/>
          <a:p>
            <a:pPr lvl="2"/>
            <a:r>
              <a:rPr lang="en-US" sz="2000" dirty="0"/>
              <a:t>60%+ bookings made within 0–3 days of stay</a:t>
            </a:r>
          </a:p>
          <a:p>
            <a:pPr lvl="2"/>
            <a:r>
              <a:rPr lang="en-US" sz="2000" dirty="0"/>
              <a:t>These bookings contribute to the majority of cancellations</a:t>
            </a:r>
          </a:p>
          <a:p>
            <a:pPr lvl="2"/>
            <a:r>
              <a:rPr lang="en-US" sz="2000" dirty="0"/>
              <a:t>Advance bookings (&gt;10 days) are rare but stable</a:t>
            </a:r>
          </a:p>
          <a:p>
            <a:pPr lvl="2"/>
            <a:r>
              <a:rPr lang="en-US" sz="2000" dirty="0"/>
              <a:t>Conversion rate improves with lead time.</a:t>
            </a:r>
          </a:p>
          <a:p>
            <a:endParaRPr lang="en-US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95CD01D5-DBB2-A880-9CA7-72DC1727F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402" y="3429000"/>
            <a:ext cx="4194598" cy="2615778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0F9D92B6-C0BC-0F8B-595D-E7C3C694AEA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6766560" y="3429000"/>
            <a:ext cx="3322320" cy="2615778"/>
          </a:xfrm>
        </p:spPr>
      </p:pic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8ACA3-32DE-A44A-AB59-8A1C1ED96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B5C5-F1EF-FEED-8C81-E8376F74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IN" dirty="0"/>
              <a:t>Room Class Performance Summary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741667-94C4-1789-750E-F9AB727F5B11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400" dirty="0"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33AB84-1202-5D90-E5C5-08F7912D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99148"/>
              </p:ext>
            </p:extLst>
          </p:nvPr>
        </p:nvGraphicFramePr>
        <p:xfrm>
          <a:off x="5505649" y="1727200"/>
          <a:ext cx="5533705" cy="345439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06741">
                  <a:extLst>
                    <a:ext uri="{9D8B030D-6E8A-4147-A177-3AD203B41FA5}">
                      <a16:colId xmlns:a16="http://schemas.microsoft.com/office/drawing/2014/main" val="639792500"/>
                    </a:ext>
                  </a:extLst>
                </a:gridCol>
                <a:gridCol w="1106741">
                  <a:extLst>
                    <a:ext uri="{9D8B030D-6E8A-4147-A177-3AD203B41FA5}">
                      <a16:colId xmlns:a16="http://schemas.microsoft.com/office/drawing/2014/main" val="81660524"/>
                    </a:ext>
                  </a:extLst>
                </a:gridCol>
                <a:gridCol w="1106741">
                  <a:extLst>
                    <a:ext uri="{9D8B030D-6E8A-4147-A177-3AD203B41FA5}">
                      <a16:colId xmlns:a16="http://schemas.microsoft.com/office/drawing/2014/main" val="539339301"/>
                    </a:ext>
                  </a:extLst>
                </a:gridCol>
                <a:gridCol w="1106741">
                  <a:extLst>
                    <a:ext uri="{9D8B030D-6E8A-4147-A177-3AD203B41FA5}">
                      <a16:colId xmlns:a16="http://schemas.microsoft.com/office/drawing/2014/main" val="573713224"/>
                    </a:ext>
                  </a:extLst>
                </a:gridCol>
                <a:gridCol w="1106741">
                  <a:extLst>
                    <a:ext uri="{9D8B030D-6E8A-4147-A177-3AD203B41FA5}">
                      <a16:colId xmlns:a16="http://schemas.microsoft.com/office/drawing/2014/main" val="2252326953"/>
                    </a:ext>
                  </a:extLst>
                </a:gridCol>
              </a:tblGrid>
              <a:tr h="698867">
                <a:tc>
                  <a:txBody>
                    <a:bodyPr/>
                    <a:lstStyle/>
                    <a:p>
                      <a:r>
                        <a:rPr lang="en-IN"/>
                        <a:t>Room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Bookings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Avg</a:t>
                      </a:r>
                      <a:r>
                        <a:rPr lang="en-IN" dirty="0"/>
                        <a:t> 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Cancel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Guest Rating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264383"/>
                  </a:ext>
                </a:extLst>
              </a:tr>
              <a:tr h="685555">
                <a:tc>
                  <a:txBody>
                    <a:bodyPr/>
                    <a:lstStyle/>
                    <a:p>
                      <a:r>
                        <a:rPr lang="en-IN"/>
                        <a:t>Standard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₹9.4K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3.6+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036428"/>
                  </a:ext>
                </a:extLst>
              </a:tr>
              <a:tr h="685555">
                <a:tc>
                  <a:txBody>
                    <a:bodyPr/>
                    <a:lstStyle/>
                    <a:p>
                      <a:r>
                        <a:rPr lang="en-IN" b="1"/>
                        <a:t>Elite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₹13.3K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24.9%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146437"/>
                  </a:ext>
                </a:extLst>
              </a:tr>
              <a:tr h="685555">
                <a:tc>
                  <a:txBody>
                    <a:bodyPr/>
                    <a:lstStyle/>
                    <a:p>
                      <a:r>
                        <a:rPr lang="en-IN"/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₹17.8K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896531"/>
                  </a:ext>
                </a:extLst>
              </a:tr>
              <a:tr h="698867">
                <a:tc>
                  <a:txBody>
                    <a:bodyPr/>
                    <a:lstStyle/>
                    <a:p>
                      <a:r>
                        <a:rPr lang="en-IN"/>
                        <a:t>Presidential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₹27.5K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059867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D6ECEF2-BA7F-8C75-EDAF-20A796A3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06" y="1727200"/>
            <a:ext cx="3764794" cy="345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4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514" y="780216"/>
            <a:ext cx="9603275" cy="1049235"/>
          </a:xfrm>
        </p:spPr>
        <p:txBody>
          <a:bodyPr/>
          <a:lstStyle/>
          <a:p>
            <a:r>
              <a:rPr lang="en-IN" dirty="0"/>
              <a:t>Root Cause Summary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60240" y="1529283"/>
            <a:ext cx="5742464" cy="237447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Elite rooms: Most booked, but lowest margin &amp; highest cancellations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Short-lead bookings: Highly unstable, yet dominant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A5328-9136-A484-3D55-6449C281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55" y="1679367"/>
            <a:ext cx="3027680" cy="22243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D1F699-5124-589F-6071-2EF9F91FD711}"/>
              </a:ext>
            </a:extLst>
          </p:cNvPr>
          <p:cNvSpPr txBox="1"/>
          <p:nvPr/>
        </p:nvSpPr>
        <p:spPr>
          <a:xfrm>
            <a:off x="1002849" y="4053840"/>
            <a:ext cx="42092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City-level variation: Some categories underperform despite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Lack of upselling: Ancillary revenue potential untapped in high-end guests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DEA96C-8DF7-22F0-537B-BD1D9317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0" y="3536396"/>
            <a:ext cx="6434667" cy="237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5740B-ED7B-F2FB-4541-6737A97EF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67566B-2BEB-3F8E-EA68-BD0612A4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514" y="700543"/>
            <a:ext cx="9603275" cy="1049235"/>
          </a:xfrm>
        </p:spPr>
        <p:txBody>
          <a:bodyPr>
            <a:normAutofit/>
          </a:bodyPr>
          <a:lstStyle/>
          <a:p>
            <a:r>
              <a:rPr lang="en-US" sz="2800" dirty="0"/>
              <a:t>Strategic Insights – City &amp; Product Optimization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3C91E-0595-4581-3174-69B4FDDF04EA}"/>
              </a:ext>
            </a:extLst>
          </p:cNvPr>
          <p:cNvSpPr txBox="1"/>
          <p:nvPr/>
        </p:nvSpPr>
        <p:spPr>
          <a:xfrm>
            <a:off x="1239514" y="1535289"/>
            <a:ext cx="89317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Hyderabad: Underperforming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Low differentiation across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Flat revenue and ratings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Recommendation: Boost visibility with local tie-ups &amp; loyalty programs</a:t>
            </a:r>
          </a:p>
          <a:p>
            <a:r>
              <a:rPr lang="en-IN" sz="2000" b="1" dirty="0"/>
              <a:t>Metro Cities (e.g., Mumbai): High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Same-category hotels show revenue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Some rely on volume, others on premium guests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Recommendation: Audit low performers, benchmark top ones, realign pricing</a:t>
            </a:r>
          </a:p>
          <a:p>
            <a:r>
              <a:rPr lang="en-IN" sz="2000" b="1" dirty="0"/>
              <a:t> Bundled Packages Opportunity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Premium guests spend more on ancillaries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Recommendation: Introduce offers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Weekend getaway (2N + meals)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Corporate stay (early check-in + lounge)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Couple retreat (spa + dinner)</a:t>
            </a:r>
          </a:p>
        </p:txBody>
      </p:sp>
    </p:spTree>
    <p:extLst>
      <p:ext uri="{BB962C8B-B14F-4D97-AF65-F5344CB8AC3E}">
        <p14:creationId xmlns:p14="http://schemas.microsoft.com/office/powerpoint/2010/main" val="34432413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166</TotalTime>
  <Words>608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Tahoma</vt:lpstr>
      <vt:lpstr>Wingdings</vt:lpstr>
      <vt:lpstr>Gallery</vt:lpstr>
      <vt:lpstr>Hospitality Revenue Optimization </vt:lpstr>
      <vt:lpstr>Business Problems</vt:lpstr>
      <vt:lpstr>Project Goals</vt:lpstr>
      <vt:lpstr>Dataset Overview</vt:lpstr>
      <vt:lpstr>Performance Snapshot</vt:lpstr>
      <vt:lpstr>Booking Behavior Trends </vt:lpstr>
      <vt:lpstr>Room Class Performance Summary</vt:lpstr>
      <vt:lpstr>Root Cause Summary</vt:lpstr>
      <vt:lpstr>Strategic Insights – City &amp; Product Optimization</vt:lpstr>
      <vt:lpstr>Key Recommendations</vt:lpstr>
      <vt:lpstr>Business Justification (ROI)</vt:lpstr>
      <vt:lpstr>Strategic Impact</vt:lpstr>
      <vt:lpstr>Tools &amp; Methods</vt:lpstr>
      <vt:lpstr>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Ponga Sai Nikhitha Reddy</dc:creator>
  <cp:lastModifiedBy>Ponga Sai Nikhitha Reddy</cp:lastModifiedBy>
  <cp:revision>1</cp:revision>
  <dcterms:created xsi:type="dcterms:W3CDTF">2025-06-26T10:51:35Z</dcterms:created>
  <dcterms:modified xsi:type="dcterms:W3CDTF">2025-06-26T13:38:29Z</dcterms:modified>
</cp:coreProperties>
</file>