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4" r:id="rId3"/>
    <p:sldId id="257" r:id="rId4"/>
    <p:sldId id="259" r:id="rId5"/>
    <p:sldId id="266" r:id="rId6"/>
    <p:sldId id="265" r:id="rId7"/>
    <p:sldId id="267" r:id="rId8"/>
    <p:sldId id="268" r:id="rId9"/>
    <p:sldId id="270" r:id="rId10"/>
    <p:sldId id="272" r:id="rId11"/>
    <p:sldId id="273" r:id="rId12"/>
    <p:sldId id="271" r:id="rId13"/>
    <p:sldId id="278" r:id="rId14"/>
    <p:sldId id="280" r:id="rId15"/>
    <p:sldId id="275" r:id="rId16"/>
    <p:sldId id="281" r:id="rId17"/>
    <p:sldId id="282" r:id="rId18"/>
    <p:sldId id="283" r:id="rId19"/>
    <p:sldId id="284" r:id="rId20"/>
    <p:sldId id="291" r:id="rId21"/>
    <p:sldId id="294" r:id="rId22"/>
    <p:sldId id="293" r:id="rId23"/>
    <p:sldId id="295" r:id="rId24"/>
    <p:sldId id="296" r:id="rId25"/>
    <p:sldId id="269"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8A3"/>
    <a:srgbClr val="F9B5BD"/>
    <a:srgbClr val="BBA6E2"/>
    <a:srgbClr val="FFC50D"/>
    <a:srgbClr val="C5AFD1"/>
    <a:srgbClr val="A685B9"/>
    <a:srgbClr val="492A83"/>
    <a:srgbClr val="FF7C80"/>
    <a:srgbClr val="E7DEEC"/>
    <a:srgbClr val="D629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MySQL\SQL%20PROJECT\INACTIVE%20AND%20ATIVE%20USER.xml"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esktop\MySQL\SQL%20PROJECT\correlation%20between%20uploads%20and%20engagemnet.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esktop\MySQL\SQL%20PROJECT\USER%20BASED%20ON%20%20USER%20BEHAVIOUR%20AND%20ENGAGEMENT%20DATA%20.xml"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MySQL\SQL%20PROJECT\SUB%204%20QUERY%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MySQL\SQL%20PROJECT\distribution%20of%20user%20activity%20level.xm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MySQL\SQL%20PROJECT\distribution%20of%20user%20activity%20level.xml"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DELL\Desktop\MySQL\SQL%20PROJECT\tag%20category%20and%20likes.xml"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MySQL\SQL%20PROJECT\user%20preferred%20tag%20(likes)%20obj8..xml"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MySQL\SQL%20PROJECT\ACTIVITY%20OF%20USERS%20.xml"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MySQL\SQL%20PROJECT\OBJ%206.xml"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MySQL\SQL%20PROJECT\SUB%204%20QUERY%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[INACTIVE AND ATIVE USER.xlsx]Sheet2!PivotTable5</c:name>
    <c:fmtId val="-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dLbl>
          <c:idx val="0"/>
          <c:layout>
            <c:manualLayout>
              <c:x val="-6.1111111111111109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6.111111111111110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6.111111111111110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6.1111111111111109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6.111111111111110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6.1111111111111109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10190825282155"/>
          <c:y val="5.3001742298192267E-2"/>
          <c:w val="0.8076515738095511"/>
          <c:h val="0.86398671815367234"/>
        </c:manualLayout>
      </c:layout>
      <c:doughnutChart>
        <c:varyColors val="1"/>
        <c:ser>
          <c:idx val="0"/>
          <c:order val="0"/>
          <c:tx>
            <c:strRef>
              <c:f>Sheet2!$B$3</c:f>
              <c:strCache>
                <c:ptCount val="1"/>
                <c:pt idx="0">
                  <c:v>Total</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ED4D-4DF5-ADDF-1747426C259E}"/>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ED4D-4DF5-ADDF-1747426C259E}"/>
              </c:ext>
            </c:extLst>
          </c:dPt>
          <c:dLbls>
            <c:delete val="1"/>
          </c:dLbls>
          <c:cat>
            <c:strRef>
              <c:f>Sheet2!$A$4:$A$6</c:f>
              <c:strCache>
                <c:ptCount val="2"/>
                <c:pt idx="0">
                  <c:v>Active User</c:v>
                </c:pt>
                <c:pt idx="1">
                  <c:v>Inactive User</c:v>
                </c:pt>
              </c:strCache>
            </c:strRef>
          </c:cat>
          <c:val>
            <c:numRef>
              <c:f>Sheet2!$B$4:$B$6</c:f>
              <c:numCache>
                <c:formatCode>General</c:formatCode>
                <c:ptCount val="2"/>
                <c:pt idx="0">
                  <c:v>74</c:v>
                </c:pt>
                <c:pt idx="1">
                  <c:v>26</c:v>
                </c:pt>
              </c:numCache>
            </c:numRef>
          </c:val>
          <c:extLst>
            <c:ext xmlns:c16="http://schemas.microsoft.com/office/drawing/2014/chart" uri="{C3380CC4-5D6E-409C-BE32-E72D297353CC}">
              <c16:uniqueId val="{00000004-ED4D-4DF5-ADDF-1747426C259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31360493101988351"/>
          <c:y val="0.35618486807846811"/>
          <c:w val="0.41719513173281098"/>
          <c:h val="0.2419371772076877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27024833335102"/>
          <c:y val="6.7892326409425982E-2"/>
          <c:w val="0.80740122984809282"/>
          <c:h val="0.7798115634832592"/>
        </c:manualLayout>
      </c:layout>
      <c:scatterChart>
        <c:scatterStyle val="lineMarker"/>
        <c:varyColors val="0"/>
        <c:ser>
          <c:idx val="0"/>
          <c:order val="0"/>
          <c:tx>
            <c:strRef>
              <c:f>Sheet2!$B$3</c:f>
              <c:strCache>
                <c:ptCount val="1"/>
                <c:pt idx="0">
                  <c:v>Average of Total_engagement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Sheet2!$A$4:$A$15</c:f>
              <c:numCache>
                <c:formatCode>General</c:formatCode>
                <c:ptCount val="12"/>
                <c:pt idx="0">
                  <c:v>0</c:v>
                </c:pt>
                <c:pt idx="1">
                  <c:v>1</c:v>
                </c:pt>
                <c:pt idx="2">
                  <c:v>2</c:v>
                </c:pt>
                <c:pt idx="3">
                  <c:v>3</c:v>
                </c:pt>
                <c:pt idx="4">
                  <c:v>4</c:v>
                </c:pt>
                <c:pt idx="5">
                  <c:v>5</c:v>
                </c:pt>
                <c:pt idx="6">
                  <c:v>6</c:v>
                </c:pt>
                <c:pt idx="7">
                  <c:v>8</c:v>
                </c:pt>
                <c:pt idx="8">
                  <c:v>9</c:v>
                </c:pt>
                <c:pt idx="9">
                  <c:v>10</c:v>
                </c:pt>
                <c:pt idx="10">
                  <c:v>11</c:v>
                </c:pt>
                <c:pt idx="11">
                  <c:v>12</c:v>
                </c:pt>
              </c:numCache>
            </c:numRef>
          </c:xVal>
          <c:yVal>
            <c:numRef>
              <c:f>Sheet2!$B$4:$B$15</c:f>
              <c:numCache>
                <c:formatCode>0</c:formatCode>
                <c:ptCount val="12"/>
                <c:pt idx="0">
                  <c:v>0</c:v>
                </c:pt>
                <c:pt idx="1">
                  <c:v>65.722222222222229</c:v>
                </c:pt>
                <c:pt idx="2">
                  <c:v>123.23076923076923</c:v>
                </c:pt>
                <c:pt idx="3">
                  <c:v>188.11111111111111</c:v>
                </c:pt>
                <c:pt idx="4">
                  <c:v>257</c:v>
                </c:pt>
                <c:pt idx="5">
                  <c:v>316</c:v>
                </c:pt>
                <c:pt idx="6">
                  <c:v>392</c:v>
                </c:pt>
                <c:pt idx="7">
                  <c:v>511</c:v>
                </c:pt>
                <c:pt idx="8">
                  <c:v>558</c:v>
                </c:pt>
                <c:pt idx="9">
                  <c:v>646</c:v>
                </c:pt>
                <c:pt idx="10">
                  <c:v>660</c:v>
                </c:pt>
                <c:pt idx="11">
                  <c:v>749</c:v>
                </c:pt>
              </c:numCache>
            </c:numRef>
          </c:yVal>
          <c:smooth val="0"/>
          <c:extLst>
            <c:ext xmlns:c16="http://schemas.microsoft.com/office/drawing/2014/chart" uri="{C3380CC4-5D6E-409C-BE32-E72D297353CC}">
              <c16:uniqueId val="{00000000-34E2-49F1-BB6B-A938AFEDBE76}"/>
            </c:ext>
          </c:extLst>
        </c:ser>
        <c:dLbls>
          <c:showLegendKey val="0"/>
          <c:showVal val="0"/>
          <c:showCatName val="0"/>
          <c:showSerName val="0"/>
          <c:showPercent val="0"/>
          <c:showBubbleSize val="0"/>
        </c:dLbls>
        <c:axId val="1205443712"/>
        <c:axId val="1205442752"/>
      </c:scatterChart>
      <c:valAx>
        <c:axId val="1205443712"/>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No. of Photo Uploads</a:t>
                </a:r>
              </a:p>
            </c:rich>
          </c:tx>
          <c:layout>
            <c:manualLayout>
              <c:xMode val="edge"/>
              <c:yMode val="edge"/>
              <c:x val="0.39656931907927162"/>
              <c:y val="0.9328921612183702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05442752"/>
        <c:crosses val="autoZero"/>
        <c:crossBetween val="midCat"/>
      </c:valAx>
      <c:valAx>
        <c:axId val="1205442752"/>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Average Engagemnet</a:t>
                </a:r>
              </a:p>
            </c:rich>
          </c:tx>
          <c:layout>
            <c:manualLayout>
              <c:xMode val="edge"/>
              <c:yMode val="edge"/>
              <c:x val="1.6666698763574583E-2"/>
              <c:y val="0.34694387315964836"/>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05443712"/>
        <c:crosses val="autoZero"/>
        <c:crossBetween val="midCat"/>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BASED ON  USER BEHAVIOUR AND ENGAGEMENT DATA .xlsx]Sheet2!PivotTable1</c:name>
    <c:fmtId val="-1"/>
  </c:pivotSource>
  <c:chart>
    <c:title>
      <c:tx>
        <c:rich>
          <a:bodyPr rot="0" spcFirstLastPara="1" vertOverflow="ellipsis" vert="horz" wrap="square" anchor="ctr" anchorCtr="1"/>
          <a:lstStyle/>
          <a:p>
            <a:pPr>
              <a:defRPr sz="2000" b="0" i="0" u="none" strike="noStrike" kern="1200" spc="0" baseline="0">
                <a:solidFill>
                  <a:schemeClr val="tx1">
                    <a:lumMod val="75000"/>
                    <a:lumOff val="25000"/>
                  </a:schemeClr>
                </a:solidFill>
                <a:latin typeface="+mn-lt"/>
                <a:ea typeface="+mn-ea"/>
                <a:cs typeface="+mn-cs"/>
              </a:defRPr>
            </a:pPr>
            <a:r>
              <a:rPr lang="en-US" sz="2000" b="1" i="0" u="none" strike="noStrike" kern="1200" spc="0" baseline="0" dirty="0">
                <a:solidFill>
                  <a:schemeClr val="tx1">
                    <a:lumMod val="75000"/>
                    <a:lumOff val="25000"/>
                  </a:schemeClr>
                </a:solidFill>
              </a:rPr>
              <a:t>USER BASED ON  USER BEHAVIOUR AND ENGAGEMENT DATA </a:t>
            </a:r>
          </a:p>
        </c:rich>
      </c:tx>
      <c:layout>
        <c:manualLayout>
          <c:xMode val="edge"/>
          <c:yMode val="edge"/>
          <c:x val="0.22689187719984322"/>
          <c:y val="6.2962962962962957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pivotFmt>
      <c:pivotFmt>
        <c:idx val="2"/>
        <c:spPr>
          <a:solidFill>
            <a:schemeClr val="accent2">
              <a:lumMod val="60000"/>
              <a:lumOff val="40000"/>
            </a:schemeClr>
          </a:solidFill>
          <a:ln w="19050">
            <a:solidFill>
              <a:schemeClr val="lt1"/>
            </a:solidFill>
          </a:ln>
          <a:effectLst/>
        </c:spPr>
      </c:pivotFmt>
      <c:pivotFmt>
        <c:idx val="3"/>
        <c:spPr>
          <a:solidFill>
            <a:schemeClr val="accent4">
              <a:lumMod val="40000"/>
              <a:lumOff val="60000"/>
            </a:schemeClr>
          </a:solidFill>
          <a:ln w="19050">
            <a:solidFill>
              <a:schemeClr val="lt1"/>
            </a:solidFill>
          </a:ln>
          <a:effectLst/>
        </c:spPr>
      </c:pivotFmt>
      <c:pivotFmt>
        <c:idx val="4"/>
        <c:spPr>
          <a:solidFill>
            <a:srgbClr val="F57BF5"/>
          </a:solidFill>
          <a:ln w="19050">
            <a:solidFill>
              <a:schemeClr val="lt1"/>
            </a:solidFill>
          </a:ln>
          <a:effectLst/>
        </c:spPr>
      </c:pivotFmt>
      <c:pivotFmt>
        <c:idx val="5"/>
        <c:spPr>
          <a:solidFill>
            <a:srgbClr val="FF0000"/>
          </a:solidFill>
          <a:ln w="19050">
            <a:solidFill>
              <a:schemeClr val="lt1"/>
            </a:solidFill>
          </a:ln>
          <a:effectLst/>
        </c:spPr>
      </c:pivotFmt>
      <c:pivotFmt>
        <c:idx val="6"/>
        <c:spPr>
          <a:solidFill>
            <a:schemeClr val="accent3"/>
          </a:solidFill>
          <a:ln w="19050">
            <a:solidFill>
              <a:schemeClr val="lt1"/>
            </a:solidFill>
          </a:ln>
          <a:effectLst/>
        </c:spPr>
      </c:pivotFmt>
      <c:pivotFmt>
        <c:idx val="7"/>
        <c:spPr>
          <a:solidFill>
            <a:schemeClr val="accent4"/>
          </a:solidFill>
          <a:ln w="19050">
            <a:solidFill>
              <a:schemeClr val="lt1"/>
            </a:solidFill>
          </a:ln>
          <a:effectLst/>
        </c:spPr>
      </c:pivotFmt>
      <c:pivotFmt>
        <c:idx val="8"/>
        <c:spPr>
          <a:solidFill>
            <a:schemeClr val="accent5"/>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0000"/>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2">
              <a:lumMod val="60000"/>
              <a:lumOff val="40000"/>
            </a:schemeClr>
          </a:solidFill>
          <a:ln w="19050">
            <a:solidFill>
              <a:schemeClr val="lt1"/>
            </a:solidFill>
          </a:ln>
          <a:effectLst/>
        </c:spPr>
      </c:pivotFmt>
      <c:pivotFmt>
        <c:idx val="18"/>
        <c:spPr>
          <a:solidFill>
            <a:schemeClr val="accent4">
              <a:lumMod val="40000"/>
              <a:lumOff val="60000"/>
            </a:schemeClr>
          </a:solidFill>
          <a:ln w="19050">
            <a:solidFill>
              <a:schemeClr val="lt1"/>
            </a:solidFill>
          </a:ln>
          <a:effectLst/>
        </c:spPr>
      </c:pivotFmt>
      <c:pivotFmt>
        <c:idx val="19"/>
        <c:spPr>
          <a:solidFill>
            <a:srgbClr val="F57BF5"/>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FF0000"/>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2">
              <a:lumMod val="60000"/>
              <a:lumOff val="40000"/>
            </a:schemeClr>
          </a:solidFill>
          <a:ln w="19050">
            <a:solidFill>
              <a:schemeClr val="lt1"/>
            </a:solidFill>
          </a:ln>
          <a:effectLst/>
        </c:spPr>
      </c:pivotFmt>
      <c:pivotFmt>
        <c:idx val="28"/>
        <c:spPr>
          <a:solidFill>
            <a:schemeClr val="accent4">
              <a:lumMod val="40000"/>
              <a:lumOff val="60000"/>
            </a:schemeClr>
          </a:solidFill>
          <a:ln w="19050">
            <a:solidFill>
              <a:schemeClr val="lt1"/>
            </a:solidFill>
          </a:ln>
          <a:effectLst/>
        </c:spPr>
      </c:pivotFmt>
      <c:pivotFmt>
        <c:idx val="29"/>
        <c:spPr>
          <a:solidFill>
            <a:srgbClr val="F57BF5"/>
          </a:solidFill>
          <a:ln w="19050">
            <a:solidFill>
              <a:schemeClr val="lt1"/>
            </a:solidFill>
          </a:ln>
          <a:effectLst/>
        </c:spPr>
      </c:pivotFmt>
    </c:pivotFmts>
    <c:plotArea>
      <c:layout>
        <c:manualLayout>
          <c:layoutTarget val="inner"/>
          <c:xMode val="edge"/>
          <c:yMode val="edge"/>
          <c:x val="0.60544662398931082"/>
          <c:y val="0.27050918635170607"/>
          <c:w val="0.29039815473164021"/>
          <c:h val="0.48412044327792353"/>
        </c:manualLayout>
      </c:layout>
      <c:pieChart>
        <c:varyColors val="1"/>
        <c:ser>
          <c:idx val="0"/>
          <c:order val="0"/>
          <c:tx>
            <c:strRef>
              <c:f>Sheet2!$B$3</c:f>
              <c:strCache>
                <c:ptCount val="1"/>
                <c:pt idx="0">
                  <c:v>Total</c:v>
                </c:pt>
              </c:strCache>
            </c:strRef>
          </c:tx>
          <c:dPt>
            <c:idx val="0"/>
            <c:bubble3D val="0"/>
            <c:spPr>
              <a:solidFill>
                <a:srgbClr val="F9B5BD"/>
              </a:solidFill>
              <a:ln w="19050">
                <a:solidFill>
                  <a:schemeClr val="lt1"/>
                </a:solidFill>
              </a:ln>
              <a:effectLst/>
            </c:spPr>
            <c:extLst>
              <c:ext xmlns:c16="http://schemas.microsoft.com/office/drawing/2014/chart" uri="{C3380CC4-5D6E-409C-BE32-E72D297353CC}">
                <c16:uniqueId val="{00000001-F8C2-41B4-A61E-6F61546B7A1A}"/>
              </c:ext>
            </c:extLst>
          </c:dPt>
          <c:dPt>
            <c:idx val="1"/>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3-F8C2-41B4-A61E-6F61546B7A1A}"/>
              </c:ext>
            </c:extLst>
          </c:dPt>
          <c:dPt>
            <c:idx val="2"/>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5-F8C2-41B4-A61E-6F61546B7A1A}"/>
              </c:ext>
            </c:extLst>
          </c:dPt>
          <c:dPt>
            <c:idx val="3"/>
            <c:bubble3D val="0"/>
            <c:spPr>
              <a:solidFill>
                <a:srgbClr val="FFC50D"/>
              </a:solidFill>
              <a:ln w="19050">
                <a:solidFill>
                  <a:schemeClr val="lt1"/>
                </a:solidFill>
              </a:ln>
              <a:effectLst/>
            </c:spPr>
            <c:extLst>
              <c:ext xmlns:c16="http://schemas.microsoft.com/office/drawing/2014/chart" uri="{C3380CC4-5D6E-409C-BE32-E72D297353CC}">
                <c16:uniqueId val="{00000007-F8C2-41B4-A61E-6F61546B7A1A}"/>
              </c:ext>
            </c:extLst>
          </c:dPt>
          <c:dPt>
            <c:idx val="4"/>
            <c:bubble3D val="0"/>
            <c:spPr>
              <a:solidFill>
                <a:srgbClr val="0070C0"/>
              </a:solidFill>
              <a:ln w="19050">
                <a:solidFill>
                  <a:schemeClr val="lt1"/>
                </a:solidFill>
              </a:ln>
              <a:effectLst/>
            </c:spPr>
            <c:extLst>
              <c:ext xmlns:c16="http://schemas.microsoft.com/office/drawing/2014/chart" uri="{C3380CC4-5D6E-409C-BE32-E72D297353CC}">
                <c16:uniqueId val="{00000009-F8C2-41B4-A61E-6F61546B7A1A}"/>
              </c:ext>
            </c:extLst>
          </c:dPt>
          <c:dPt>
            <c:idx val="5"/>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B-F8C2-41B4-A61E-6F61546B7A1A}"/>
              </c:ext>
            </c:extLst>
          </c:dPt>
          <c:dPt>
            <c:idx val="6"/>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D-F8C2-41B4-A61E-6F61546B7A1A}"/>
              </c:ext>
            </c:extLst>
          </c:dPt>
          <c:dPt>
            <c:idx val="7"/>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F-F8C2-41B4-A61E-6F61546B7A1A}"/>
              </c:ext>
            </c:extLst>
          </c:dPt>
          <c:dPt>
            <c:idx val="8"/>
            <c:bubble3D val="0"/>
            <c:spPr>
              <a:solidFill>
                <a:srgbClr val="BBA6E2"/>
              </a:solidFill>
              <a:ln w="19050">
                <a:solidFill>
                  <a:schemeClr val="lt1"/>
                </a:solidFill>
              </a:ln>
              <a:effectLst/>
            </c:spPr>
            <c:extLst>
              <c:ext xmlns:c16="http://schemas.microsoft.com/office/drawing/2014/chart" uri="{C3380CC4-5D6E-409C-BE32-E72D297353CC}">
                <c16:uniqueId val="{00000011-F8C2-41B4-A61E-6F61546B7A1A}"/>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Sheet2!$A$4:$A$13</c:f>
              <c:strCache>
                <c:ptCount val="9"/>
                <c:pt idx="0">
                  <c:v>High Activity And No Engagement</c:v>
                </c:pt>
                <c:pt idx="1">
                  <c:v>Low Activity And High Engagement</c:v>
                </c:pt>
                <c:pt idx="2">
                  <c:v>Low Activity And Low Engagement</c:v>
                </c:pt>
                <c:pt idx="3">
                  <c:v>Low Activity And Moderate Engagement</c:v>
                </c:pt>
                <c:pt idx="4">
                  <c:v>Moderate Activity And High Engagement</c:v>
                </c:pt>
                <c:pt idx="5">
                  <c:v>Moderate Activity And Low Engagement</c:v>
                </c:pt>
                <c:pt idx="6">
                  <c:v>Moderate Activity And Moderate Engagement</c:v>
                </c:pt>
                <c:pt idx="7">
                  <c:v>No Activity And High Engagement</c:v>
                </c:pt>
                <c:pt idx="8">
                  <c:v>No Activity And No Engagement</c:v>
                </c:pt>
              </c:strCache>
            </c:strRef>
          </c:cat>
          <c:val>
            <c:numRef>
              <c:f>Sheet2!$B$4:$B$13</c:f>
              <c:numCache>
                <c:formatCode>General</c:formatCode>
                <c:ptCount val="9"/>
                <c:pt idx="0">
                  <c:v>13</c:v>
                </c:pt>
                <c:pt idx="1">
                  <c:v>6</c:v>
                </c:pt>
                <c:pt idx="2">
                  <c:v>17</c:v>
                </c:pt>
                <c:pt idx="3">
                  <c:v>8</c:v>
                </c:pt>
                <c:pt idx="4">
                  <c:v>4</c:v>
                </c:pt>
                <c:pt idx="5">
                  <c:v>23</c:v>
                </c:pt>
                <c:pt idx="6">
                  <c:v>6</c:v>
                </c:pt>
                <c:pt idx="7">
                  <c:v>10</c:v>
                </c:pt>
                <c:pt idx="8">
                  <c:v>13</c:v>
                </c:pt>
              </c:numCache>
            </c:numRef>
          </c:val>
          <c:extLst>
            <c:ext xmlns:c16="http://schemas.microsoft.com/office/drawing/2014/chart" uri="{C3380CC4-5D6E-409C-BE32-E72D297353CC}">
              <c16:uniqueId val="{00000012-F8C2-41B4-A61E-6F61546B7A1A}"/>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3.7768139137194824E-2"/>
          <c:y val="0.18872338874307376"/>
          <c:w val="0.46168794892851928"/>
          <c:h val="0.7475913625839747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3649034852354"/>
          <c:y val="5.4940428364821749E-2"/>
          <c:w val="0.70745492054496562"/>
          <c:h val="0.89695096204471636"/>
        </c:manualLayout>
      </c:layout>
      <c:doughnut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D104-4946-8D64-173CE25027DF}"/>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D104-4946-8D64-173CE25027DF}"/>
              </c:ext>
            </c:extLst>
          </c:dPt>
          <c:cat>
            <c:numRef>
              <c:f>Table1!$A$8:$A$9</c:f>
              <c:numCache>
                <c:formatCode>General</c:formatCode>
                <c:ptCount val="2"/>
                <c:pt idx="0">
                  <c:v>2017</c:v>
                </c:pt>
                <c:pt idx="1">
                  <c:v>2016</c:v>
                </c:pt>
              </c:numCache>
            </c:numRef>
          </c:cat>
          <c:val>
            <c:numRef>
              <c:f>Table1!$B$8:$B$9</c:f>
              <c:numCache>
                <c:formatCode>General</c:formatCode>
                <c:ptCount val="2"/>
                <c:pt idx="0">
                  <c:v>35</c:v>
                </c:pt>
                <c:pt idx="1">
                  <c:v>65</c:v>
                </c:pt>
              </c:numCache>
            </c:numRef>
          </c:val>
          <c:extLst>
            <c:ext xmlns:c16="http://schemas.microsoft.com/office/drawing/2014/chart" uri="{C3380CC4-5D6E-409C-BE32-E72D297353CC}">
              <c16:uniqueId val="{00000004-D104-4946-8D64-173CE25027D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29988326470952031"/>
          <c:y val="0.36473249891831871"/>
          <c:w val="0.31030529078602015"/>
          <c:h val="0.269618695622230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[distribution of user activity level.xml]PIVOTS!PivotTable1</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005872329958167E-2"/>
          <c:y val="9.326244408449641E-2"/>
          <c:w val="0.93839189994303607"/>
          <c:h val="0.49560491552877395"/>
        </c:manualLayout>
      </c:layout>
      <c:barChart>
        <c:barDir val="col"/>
        <c:grouping val="clustered"/>
        <c:varyColors val="0"/>
        <c:ser>
          <c:idx val="0"/>
          <c:order val="0"/>
          <c:tx>
            <c:strRef>
              <c:f>PIVOTS!$B$3</c:f>
              <c:strCache>
                <c:ptCount val="1"/>
                <c:pt idx="0">
                  <c:v>Total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PIVOTS!$A$4:$A$16</c:f>
              <c:strCache>
                <c:ptCount val="12"/>
                <c:pt idx="0">
                  <c:v>0</c:v>
                </c:pt>
                <c:pt idx="1">
                  <c:v>1</c:v>
                </c:pt>
                <c:pt idx="2">
                  <c:v>2</c:v>
                </c:pt>
                <c:pt idx="3">
                  <c:v>3</c:v>
                </c:pt>
                <c:pt idx="4">
                  <c:v>4</c:v>
                </c:pt>
                <c:pt idx="5">
                  <c:v>5</c:v>
                </c:pt>
                <c:pt idx="6">
                  <c:v>6</c:v>
                </c:pt>
                <c:pt idx="7">
                  <c:v>8</c:v>
                </c:pt>
                <c:pt idx="8">
                  <c:v>9</c:v>
                </c:pt>
                <c:pt idx="9">
                  <c:v>10</c:v>
                </c:pt>
                <c:pt idx="10">
                  <c:v>11</c:v>
                </c:pt>
                <c:pt idx="11">
                  <c:v>12</c:v>
                </c:pt>
              </c:strCache>
            </c:strRef>
          </c:cat>
          <c:val>
            <c:numRef>
              <c:f>PIVOTS!$B$4:$B$16</c:f>
              <c:numCache>
                <c:formatCode>General</c:formatCode>
                <c:ptCount val="12"/>
                <c:pt idx="0">
                  <c:v>26</c:v>
                </c:pt>
                <c:pt idx="1">
                  <c:v>18</c:v>
                </c:pt>
                <c:pt idx="2">
                  <c:v>13</c:v>
                </c:pt>
                <c:pt idx="3">
                  <c:v>9</c:v>
                </c:pt>
                <c:pt idx="4">
                  <c:v>13</c:v>
                </c:pt>
                <c:pt idx="5">
                  <c:v>14</c:v>
                </c:pt>
                <c:pt idx="6">
                  <c:v>1</c:v>
                </c:pt>
                <c:pt idx="7">
                  <c:v>2</c:v>
                </c:pt>
                <c:pt idx="8">
                  <c:v>1</c:v>
                </c:pt>
                <c:pt idx="9">
                  <c:v>1</c:v>
                </c:pt>
                <c:pt idx="10">
                  <c:v>1</c:v>
                </c:pt>
                <c:pt idx="11">
                  <c:v>1</c:v>
                </c:pt>
              </c:numCache>
            </c:numRef>
          </c:val>
          <c:extLst>
            <c:ext xmlns:c16="http://schemas.microsoft.com/office/drawing/2014/chart" uri="{C3380CC4-5D6E-409C-BE32-E72D297353CC}">
              <c16:uniqueId val="{00000000-B097-4809-81E8-EAC03736C5CC}"/>
            </c:ext>
          </c:extLst>
        </c:ser>
        <c:dLbls>
          <c:showLegendKey val="0"/>
          <c:showVal val="1"/>
          <c:showCatName val="0"/>
          <c:showSerName val="0"/>
          <c:showPercent val="0"/>
          <c:showBubbleSize val="0"/>
        </c:dLbls>
        <c:gapWidth val="219"/>
        <c:axId val="128121967"/>
        <c:axId val="128119567"/>
      </c:barChart>
      <c:catAx>
        <c:axId val="128121967"/>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No. of Photo posted</a:t>
                </a:r>
              </a:p>
            </c:rich>
          </c:tx>
          <c:layout>
            <c:manualLayout>
              <c:xMode val="edge"/>
              <c:yMode val="edge"/>
              <c:x val="0.4241242787862638"/>
              <c:y val="0.823267668459879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119567"/>
        <c:crosses val="autoZero"/>
        <c:auto val="1"/>
        <c:lblAlgn val="ctr"/>
        <c:lblOffset val="100"/>
        <c:noMultiLvlLbl val="0"/>
      </c:catAx>
      <c:valAx>
        <c:axId val="128119567"/>
        <c:scaling>
          <c:orientation val="minMax"/>
        </c:scaling>
        <c:delete val="1"/>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Users Count </a:t>
                </a:r>
              </a:p>
            </c:rich>
          </c:tx>
          <c:layout>
            <c:manualLayout>
              <c:xMode val="edge"/>
              <c:yMode val="edge"/>
              <c:x val="1.1068151818003852E-2"/>
              <c:y val="0.13323206297785201"/>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28121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[distribution of user activity level.xml]PIVOTS!PivotTable1</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PIVOTS!$B$43</c:f>
              <c:strCache>
                <c:ptCount val="1"/>
                <c:pt idx="0">
                  <c:v>Total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PIVOTS!$A$44:$A$59</c:f>
              <c:strCache>
                <c:ptCount val="15"/>
                <c:pt idx="0">
                  <c:v>0</c:v>
                </c:pt>
                <c:pt idx="1">
                  <c:v>1</c:v>
                </c:pt>
                <c:pt idx="2">
                  <c:v>2</c:v>
                </c:pt>
                <c:pt idx="3">
                  <c:v>3</c:v>
                </c:pt>
                <c:pt idx="4">
                  <c:v>4</c:v>
                </c:pt>
                <c:pt idx="5">
                  <c:v>5</c:v>
                </c:pt>
                <c:pt idx="6">
                  <c:v>6</c:v>
                </c:pt>
                <c:pt idx="7">
                  <c:v>7</c:v>
                </c:pt>
                <c:pt idx="8">
                  <c:v>8</c:v>
                </c:pt>
                <c:pt idx="9">
                  <c:v>9</c:v>
                </c:pt>
                <c:pt idx="10">
                  <c:v>10</c:v>
                </c:pt>
                <c:pt idx="11">
                  <c:v>11</c:v>
                </c:pt>
                <c:pt idx="12">
                  <c:v>13</c:v>
                </c:pt>
                <c:pt idx="13">
                  <c:v>14</c:v>
                </c:pt>
                <c:pt idx="14">
                  <c:v>15</c:v>
                </c:pt>
              </c:strCache>
            </c:strRef>
          </c:cat>
          <c:val>
            <c:numRef>
              <c:f>PIVOTS!$B$44:$B$59</c:f>
              <c:numCache>
                <c:formatCode>General</c:formatCode>
                <c:ptCount val="15"/>
                <c:pt idx="0">
                  <c:v>31</c:v>
                </c:pt>
                <c:pt idx="1">
                  <c:v>6</c:v>
                </c:pt>
                <c:pt idx="2">
                  <c:v>6</c:v>
                </c:pt>
                <c:pt idx="3">
                  <c:v>9</c:v>
                </c:pt>
                <c:pt idx="4">
                  <c:v>8</c:v>
                </c:pt>
                <c:pt idx="5">
                  <c:v>9</c:v>
                </c:pt>
                <c:pt idx="6">
                  <c:v>6</c:v>
                </c:pt>
                <c:pt idx="7">
                  <c:v>6</c:v>
                </c:pt>
                <c:pt idx="8">
                  <c:v>4</c:v>
                </c:pt>
                <c:pt idx="9">
                  <c:v>6</c:v>
                </c:pt>
                <c:pt idx="10">
                  <c:v>2</c:v>
                </c:pt>
                <c:pt idx="11">
                  <c:v>3</c:v>
                </c:pt>
                <c:pt idx="12">
                  <c:v>2</c:v>
                </c:pt>
                <c:pt idx="13">
                  <c:v>1</c:v>
                </c:pt>
                <c:pt idx="14">
                  <c:v>1</c:v>
                </c:pt>
              </c:numCache>
            </c:numRef>
          </c:val>
          <c:extLst>
            <c:ext xmlns:c16="http://schemas.microsoft.com/office/drawing/2014/chart" uri="{C3380CC4-5D6E-409C-BE32-E72D297353CC}">
              <c16:uniqueId val="{00000000-B060-4C3B-A5B9-5240330155F9}"/>
            </c:ext>
          </c:extLst>
        </c:ser>
        <c:dLbls>
          <c:dLblPos val="outEnd"/>
          <c:showLegendKey val="0"/>
          <c:showVal val="1"/>
          <c:showCatName val="0"/>
          <c:showSerName val="0"/>
          <c:showPercent val="0"/>
          <c:showBubbleSize val="0"/>
        </c:dLbls>
        <c:gapWidth val="219"/>
        <c:overlap val="-27"/>
        <c:axId val="1430030896"/>
        <c:axId val="1430021296"/>
      </c:barChart>
      <c:catAx>
        <c:axId val="1430030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No. of Tag Used</a:t>
                </a:r>
              </a:p>
            </c:rich>
          </c:tx>
          <c:layout>
            <c:manualLayout>
              <c:xMode val="edge"/>
              <c:yMode val="edge"/>
              <c:x val="0.44097503045690478"/>
              <c:y val="0.8438959446509034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30021296"/>
        <c:crosses val="autoZero"/>
        <c:auto val="1"/>
        <c:lblAlgn val="ctr"/>
        <c:lblOffset val="100"/>
        <c:noMultiLvlLbl val="0"/>
      </c:catAx>
      <c:valAx>
        <c:axId val="1430021296"/>
        <c:scaling>
          <c:orientation val="minMax"/>
        </c:scaling>
        <c:delete val="1"/>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Users Count</a:t>
                </a:r>
              </a:p>
            </c:rich>
          </c:tx>
          <c:layout>
            <c:manualLayout>
              <c:xMode val="edge"/>
              <c:yMode val="edge"/>
              <c:x val="4.9530556599629788E-3"/>
              <c:y val="0.19166866732407276"/>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430030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[tag category and likes.xml]Sheet2!PivotTable3</c:name>
    <c:fmtId val="-1"/>
  </c:pivotSource>
  <c:chart>
    <c:title>
      <c:tx>
        <c:rich>
          <a:bodyPr/>
          <a:lstStyle/>
          <a:p>
            <a:pPr>
              <a:defRPr b="1" u="none"/>
            </a:pPr>
            <a:r>
              <a:rPr lang="en-US" sz="1800" b="1" i="0" u="none" strike="noStrike" kern="1200" baseline="0" dirty="0">
                <a:solidFill>
                  <a:schemeClr val="tx1">
                    <a:lumMod val="75000"/>
                    <a:lumOff val="25000"/>
                  </a:schemeClr>
                </a:solidFill>
              </a:rPr>
              <a:t>Likes Received by each Tag Category</a:t>
            </a:r>
            <a:endParaRPr lang="en-IN" b="1" u="none" dirty="0"/>
          </a:p>
        </c:rich>
      </c:tx>
      <c:layout>
        <c:manualLayout>
          <c:xMode val="edge"/>
          <c:yMode val="edge"/>
          <c:x val="0.21967343148513202"/>
          <c:y val="2.4821795577854876E-2"/>
        </c:manualLayout>
      </c:layout>
      <c:overlay val="0"/>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4"/>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5"/>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lumMod val="60000"/>
            </a:schemeClr>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lumMod val="60000"/>
            </a:schemeClr>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1317827504476874"/>
          <c:y val="0.18488763088448118"/>
          <c:w val="0.48493765968211583"/>
          <c:h val="0.60196111729785984"/>
        </c:manualLayout>
      </c:layout>
      <c:doughnutChart>
        <c:varyColors val="1"/>
        <c:ser>
          <c:idx val="0"/>
          <c:order val="0"/>
          <c:tx>
            <c:strRef>
              <c:f>Sheet2!$B$3</c:f>
              <c:strCache>
                <c:ptCount val="1"/>
                <c:pt idx="0">
                  <c:v>Total</c:v>
                </c:pt>
              </c:strCache>
            </c:strRef>
          </c:tx>
          <c:dPt>
            <c:idx val="0"/>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1-0468-43F0-A908-A19A91312DE2}"/>
              </c:ext>
            </c:extLst>
          </c:dPt>
          <c:dPt>
            <c:idx val="1"/>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3-0468-43F0-A908-A19A91312DE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468-43F0-A908-A19A91312DE2}"/>
              </c:ext>
            </c:extLst>
          </c:dPt>
          <c:dPt>
            <c:idx val="3"/>
            <c:bubble3D val="0"/>
            <c:spPr>
              <a:solidFill>
                <a:srgbClr val="A685B9"/>
              </a:solidFill>
              <a:ln w="19050">
                <a:solidFill>
                  <a:schemeClr val="lt1"/>
                </a:solidFill>
              </a:ln>
              <a:effectLst/>
            </c:spPr>
            <c:extLst>
              <c:ext xmlns:c16="http://schemas.microsoft.com/office/drawing/2014/chart" uri="{C3380CC4-5D6E-409C-BE32-E72D297353CC}">
                <c16:uniqueId val="{00000007-0468-43F0-A908-A19A91312DE2}"/>
              </c:ext>
            </c:extLst>
          </c:dPt>
          <c:dPt>
            <c:idx val="4"/>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9-0468-43F0-A908-A19A91312DE2}"/>
              </c:ext>
            </c:extLst>
          </c:dPt>
          <c:dPt>
            <c:idx val="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B-0468-43F0-A908-A19A91312DE2}"/>
              </c:ext>
            </c:extLst>
          </c:dPt>
          <c:dPt>
            <c:idx val="6"/>
            <c:bubble3D val="0"/>
            <c:spPr>
              <a:solidFill>
                <a:srgbClr val="0070C0"/>
              </a:solidFill>
              <a:ln w="19050">
                <a:solidFill>
                  <a:schemeClr val="lt1"/>
                </a:solidFill>
              </a:ln>
              <a:effectLst/>
            </c:spPr>
            <c:extLst>
              <c:ext xmlns:c16="http://schemas.microsoft.com/office/drawing/2014/chart" uri="{C3380CC4-5D6E-409C-BE32-E72D297353CC}">
                <c16:uniqueId val="{0000000D-0468-43F0-A908-A19A91312DE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468-43F0-A908-A19A91312DE2}"/>
              </c:ext>
            </c:extLst>
          </c:dPt>
          <c:cat>
            <c:strRef>
              <c:f>Sheet2!$A$4:$A$12</c:f>
              <c:strCache>
                <c:ptCount val="8"/>
                <c:pt idx="0">
                  <c:v>Aesthetics</c:v>
                </c:pt>
                <c:pt idx="1">
                  <c:v>Beauty</c:v>
                </c:pt>
                <c:pt idx="2">
                  <c:v>Fashion</c:v>
                </c:pt>
                <c:pt idx="3">
                  <c:v>Food</c:v>
                </c:pt>
                <c:pt idx="4">
                  <c:v>Joy-Emotions</c:v>
                </c:pt>
                <c:pt idx="5">
                  <c:v>Landscape</c:v>
                </c:pt>
                <c:pt idx="6">
                  <c:v>Party &amp; Fun</c:v>
                </c:pt>
                <c:pt idx="7">
                  <c:v>Photography</c:v>
                </c:pt>
              </c:strCache>
            </c:strRef>
          </c:cat>
          <c:val>
            <c:numRef>
              <c:f>Sheet2!$B$4:$B$12</c:f>
              <c:numCache>
                <c:formatCode>General</c:formatCode>
                <c:ptCount val="8"/>
                <c:pt idx="0">
                  <c:v>1274</c:v>
                </c:pt>
                <c:pt idx="1">
                  <c:v>1493</c:v>
                </c:pt>
                <c:pt idx="2">
                  <c:v>1226</c:v>
                </c:pt>
                <c:pt idx="3">
                  <c:v>1718</c:v>
                </c:pt>
                <c:pt idx="4">
                  <c:v>2794</c:v>
                </c:pt>
                <c:pt idx="5">
                  <c:v>3243</c:v>
                </c:pt>
                <c:pt idx="6">
                  <c:v>4917</c:v>
                </c:pt>
                <c:pt idx="7">
                  <c:v>552</c:v>
                </c:pt>
              </c:numCache>
            </c:numRef>
          </c:val>
          <c:extLst>
            <c:ext xmlns:c16="http://schemas.microsoft.com/office/drawing/2014/chart" uri="{C3380CC4-5D6E-409C-BE32-E72D297353CC}">
              <c16:uniqueId val="{00000010-0468-43F0-A908-A19A91312DE2}"/>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69385592553171382"/>
          <c:y val="0.12231679553617562"/>
          <c:w val="0.26996380713654411"/>
          <c:h val="0.8728440083841837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preferred tag (likes) obj8..xml]Sheet2!PivotTable2</c:name>
    <c:fmtId val="-1"/>
  </c:pivotSource>
  <c:chart>
    <c:title>
      <c:tx>
        <c:rich>
          <a:bodyPr rot="0" spcFirstLastPara="1" vertOverflow="ellipsis" vert="horz" wrap="square" anchor="ctr" anchorCtr="1"/>
          <a:lstStyle/>
          <a:p>
            <a:pPr>
              <a:defRPr sz="1800" b="1" i="0" u="none" strike="noStrike" kern="1200" spc="0" baseline="0">
                <a:solidFill>
                  <a:schemeClr val="tx1">
                    <a:lumMod val="75000"/>
                    <a:lumOff val="25000"/>
                  </a:schemeClr>
                </a:solidFill>
                <a:latin typeface="+mn-lt"/>
                <a:ea typeface="+mn-ea"/>
                <a:cs typeface="+mn-cs"/>
              </a:defRPr>
            </a:pPr>
            <a:r>
              <a:rPr lang="en-IN" sz="1800" b="1" dirty="0">
                <a:solidFill>
                  <a:schemeClr val="tx1">
                    <a:lumMod val="75000"/>
                    <a:lumOff val="25000"/>
                  </a:schemeClr>
                </a:solidFill>
              </a:rPr>
              <a:t>Count of Users with Tag Categories in Their Top 3 Most Liked</a:t>
            </a:r>
            <a:endParaRPr lang="en-US" sz="1800" b="1" dirty="0">
              <a:solidFill>
                <a:schemeClr val="tx1">
                  <a:lumMod val="75000"/>
                  <a:lumOff val="25000"/>
                </a:schemeClr>
              </a:solidFill>
            </a:endParaRPr>
          </a:p>
        </c:rich>
      </c:tx>
      <c:layout>
        <c:manualLayout>
          <c:xMode val="edge"/>
          <c:yMode val="edge"/>
          <c:x val="0.13672752661186199"/>
          <c:y val="4.0730052887779554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w="19050">
            <a:solidFill>
              <a:schemeClr val="lt1"/>
            </a:solidFill>
          </a:ln>
          <a:effectLst/>
        </c:spPr>
        <c:dLbl>
          <c:idx val="0"/>
          <c:layout>
            <c:manualLayout>
              <c:x val="-0.1222222222222222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4">
              <a:lumMod val="75000"/>
            </a:schemeClr>
          </a:solidFill>
          <a:ln w="19050">
            <a:solidFill>
              <a:schemeClr val="lt1"/>
            </a:solidFill>
          </a:ln>
          <a:effectLst/>
        </c:spPr>
        <c:dLbl>
          <c:idx val="0"/>
          <c:layout>
            <c:manualLayout>
              <c:x val="0.1194444444444443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pivotFmt>
      <c:pivotFmt>
        <c:idx val="5"/>
        <c:spPr>
          <a:solidFill>
            <a:schemeClr val="tx2"/>
          </a:solidFill>
          <a:ln w="19050">
            <a:solidFill>
              <a:schemeClr val="lt1"/>
            </a:solidFill>
          </a:ln>
          <a:effectLst/>
        </c:spPr>
        <c:dLbl>
          <c:idx val="0"/>
          <c:layout>
            <c:manualLayout>
              <c:x val="0.10555555555555546"/>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spPr>
          <a:solidFill>
            <a:srgbClr val="FF0000"/>
          </a:solidFill>
          <a:ln w="19050">
            <a:solidFill>
              <a:schemeClr val="lt1"/>
            </a:solidFill>
          </a:ln>
          <a:effectLst/>
        </c:spPr>
        <c:dLbl>
          <c:idx val="0"/>
          <c:layout>
            <c:manualLayout>
              <c:x val="0.16666666666666657"/>
              <c:y val="-9.72222222222222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lumMod val="60000"/>
              <a:lumOff val="40000"/>
            </a:schemeClr>
          </a:solidFill>
          <a:ln w="19050">
            <a:solidFill>
              <a:schemeClr val="lt1"/>
            </a:solidFill>
          </a:ln>
          <a:effectLst/>
        </c:spPr>
        <c:dLbl>
          <c:idx val="0"/>
          <c:layout>
            <c:manualLayout>
              <c:x val="-1.1111111111111162E-2"/>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spPr>
          <a:solidFill>
            <a:srgbClr val="002060"/>
          </a:solidFill>
          <a:ln w="19050">
            <a:solidFill>
              <a:schemeClr val="lt1"/>
            </a:solidFill>
          </a:ln>
          <a:effectLst/>
        </c:spPr>
        <c:dLbl>
          <c:idx val="0"/>
          <c:layout>
            <c:manualLayout>
              <c:x val="-0.13055555555555556"/>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spPr>
          <a:solidFill>
            <a:srgbClr val="002060"/>
          </a:solidFill>
          <a:ln w="19050">
            <a:solidFill>
              <a:schemeClr val="lt1"/>
            </a:solidFill>
          </a:ln>
          <a:effectLst/>
        </c:spPr>
        <c:dLbl>
          <c:idx val="0"/>
          <c:layout>
            <c:manualLayout>
              <c:x val="-0.13055555555555556"/>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spPr>
          <a:solidFill>
            <a:srgbClr val="FF0000"/>
          </a:solidFill>
          <a:ln w="19050">
            <a:solidFill>
              <a:schemeClr val="lt1"/>
            </a:solidFill>
          </a:ln>
          <a:effectLst/>
        </c:spPr>
        <c:dLbl>
          <c:idx val="0"/>
          <c:layout>
            <c:manualLayout>
              <c:x val="0.16666666666666657"/>
              <c:y val="-9.72222222222222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lumMod val="60000"/>
              <a:lumOff val="40000"/>
            </a:schemeClr>
          </a:solidFill>
          <a:ln w="19050">
            <a:solidFill>
              <a:schemeClr val="lt1"/>
            </a:solidFill>
          </a:ln>
          <a:effectLst/>
        </c:spPr>
        <c:dLbl>
          <c:idx val="0"/>
          <c:layout>
            <c:manualLayout>
              <c:x val="-1.1111111111111162E-2"/>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tx2"/>
          </a:solidFill>
          <a:ln w="19050">
            <a:solidFill>
              <a:schemeClr val="lt1"/>
            </a:solidFill>
          </a:ln>
          <a:effectLst/>
        </c:spPr>
        <c:dLbl>
          <c:idx val="0"/>
          <c:layout>
            <c:manualLayout>
              <c:x val="0.10555555555555546"/>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4">
              <a:lumMod val="75000"/>
            </a:schemeClr>
          </a:solidFill>
          <a:ln w="19050">
            <a:solidFill>
              <a:schemeClr val="lt1"/>
            </a:solidFill>
          </a:ln>
          <a:effectLst/>
        </c:spPr>
        <c:dLbl>
          <c:idx val="0"/>
          <c:layout>
            <c:manualLayout>
              <c:x val="0.1194444444444443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2">
              <a:lumMod val="75000"/>
            </a:schemeClr>
          </a:solidFill>
          <a:ln w="19050">
            <a:solidFill>
              <a:schemeClr val="lt1"/>
            </a:solidFill>
          </a:ln>
          <a:effectLst/>
        </c:spPr>
        <c:dLbl>
          <c:idx val="0"/>
          <c:layout>
            <c:manualLayout>
              <c:x val="-0.1222222222222222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8"/>
        <c:spPr>
          <a:solidFill>
            <a:srgbClr val="002060"/>
          </a:solidFill>
          <a:ln w="19050">
            <a:solidFill>
              <a:schemeClr val="lt1"/>
            </a:solidFill>
          </a:ln>
          <a:effectLst/>
        </c:spPr>
        <c:dLbl>
          <c:idx val="0"/>
          <c:layout>
            <c:manualLayout>
              <c:x val="-0.13055555555555556"/>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9"/>
        <c:spPr>
          <a:solidFill>
            <a:srgbClr val="FF0000"/>
          </a:solidFill>
          <a:ln w="19050">
            <a:solidFill>
              <a:schemeClr val="lt1"/>
            </a:solidFill>
          </a:ln>
          <a:effectLst/>
        </c:spPr>
        <c:dLbl>
          <c:idx val="0"/>
          <c:layout>
            <c:manualLayout>
              <c:x val="0.16666666666666657"/>
              <c:y val="-9.72222222222222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lumMod val="60000"/>
              <a:lumOff val="40000"/>
            </a:schemeClr>
          </a:solidFill>
          <a:ln w="19050">
            <a:solidFill>
              <a:schemeClr val="lt1"/>
            </a:solidFill>
          </a:ln>
          <a:effectLst/>
        </c:spPr>
        <c:dLbl>
          <c:idx val="0"/>
          <c:layout>
            <c:manualLayout>
              <c:x val="-1.1111111111111162E-2"/>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tx2"/>
          </a:solidFill>
          <a:ln w="19050">
            <a:solidFill>
              <a:schemeClr val="lt1"/>
            </a:solidFill>
          </a:ln>
          <a:effectLst/>
        </c:spPr>
        <c:dLbl>
          <c:idx val="0"/>
          <c:layout>
            <c:manualLayout>
              <c:x val="0.10555555555555546"/>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4">
              <a:lumMod val="75000"/>
            </a:schemeClr>
          </a:solidFill>
          <a:ln w="19050">
            <a:solidFill>
              <a:schemeClr val="lt1"/>
            </a:solidFill>
          </a:ln>
          <a:effectLst/>
        </c:spPr>
        <c:dLbl>
          <c:idx val="0"/>
          <c:layout>
            <c:manualLayout>
              <c:x val="0.1194444444444443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2">
              <a:lumMod val="75000"/>
            </a:schemeClr>
          </a:solidFill>
          <a:ln w="19050">
            <a:solidFill>
              <a:schemeClr val="lt1"/>
            </a:solidFill>
          </a:ln>
          <a:effectLst/>
        </c:spPr>
        <c:dLbl>
          <c:idx val="0"/>
          <c:layout>
            <c:manualLayout>
              <c:x val="-0.1222222222222222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66259187384441"/>
          <c:y val="0.29966727147427807"/>
          <c:w val="0.49773277991212922"/>
          <c:h val="0.57996439375580655"/>
        </c:manualLayout>
      </c:layout>
      <c:doughnutChart>
        <c:varyColors val="1"/>
        <c:ser>
          <c:idx val="0"/>
          <c:order val="0"/>
          <c:tx>
            <c:strRef>
              <c:f>Sheet2!$B$3</c:f>
              <c:strCache>
                <c:ptCount val="1"/>
                <c:pt idx="0">
                  <c:v>Total</c:v>
                </c:pt>
              </c:strCache>
            </c:strRef>
          </c:tx>
          <c:explosion val="9"/>
          <c:dPt>
            <c:idx val="0"/>
            <c:bubble3D val="0"/>
            <c:explosion val="16"/>
            <c:spPr>
              <a:solidFill>
                <a:srgbClr val="002060"/>
              </a:solidFill>
              <a:ln w="19050">
                <a:solidFill>
                  <a:schemeClr val="lt1"/>
                </a:solidFill>
              </a:ln>
              <a:effectLst/>
            </c:spPr>
            <c:extLst>
              <c:ext xmlns:c16="http://schemas.microsoft.com/office/drawing/2014/chart" uri="{C3380CC4-5D6E-409C-BE32-E72D297353CC}">
                <c16:uniqueId val="{00000001-3530-4A35-8AE6-D55B1821A9DF}"/>
              </c:ext>
            </c:extLst>
          </c:dPt>
          <c:dPt>
            <c:idx val="1"/>
            <c:bubble3D val="0"/>
            <c:explosion val="16"/>
            <c:spPr>
              <a:solidFill>
                <a:srgbClr val="FF0000"/>
              </a:solidFill>
              <a:ln w="19050">
                <a:solidFill>
                  <a:schemeClr val="lt1"/>
                </a:solidFill>
              </a:ln>
              <a:effectLst/>
            </c:spPr>
            <c:extLst>
              <c:ext xmlns:c16="http://schemas.microsoft.com/office/drawing/2014/chart" uri="{C3380CC4-5D6E-409C-BE32-E72D297353CC}">
                <c16:uniqueId val="{00000003-3530-4A35-8AE6-D55B1821A9DF}"/>
              </c:ext>
            </c:extLst>
          </c:dPt>
          <c:dPt>
            <c:idx val="2"/>
            <c:bubble3D val="0"/>
            <c:explosion val="2"/>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3530-4A35-8AE6-D55B1821A9DF}"/>
              </c:ext>
            </c:extLst>
          </c:dPt>
          <c:dPt>
            <c:idx val="3"/>
            <c:bubble3D val="0"/>
            <c:explosion val="2"/>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7-3530-4A35-8AE6-D55B1821A9DF}"/>
              </c:ext>
            </c:extLst>
          </c:dPt>
          <c:dPt>
            <c:idx val="4"/>
            <c:bubble3D val="0"/>
            <c:explosion val="2"/>
            <c:spPr>
              <a:solidFill>
                <a:srgbClr val="0070C0"/>
              </a:solidFill>
              <a:ln w="19050">
                <a:solidFill>
                  <a:schemeClr val="lt1"/>
                </a:solidFill>
              </a:ln>
              <a:effectLst/>
            </c:spPr>
            <c:extLst>
              <c:ext xmlns:c16="http://schemas.microsoft.com/office/drawing/2014/chart" uri="{C3380CC4-5D6E-409C-BE32-E72D297353CC}">
                <c16:uniqueId val="{00000009-3530-4A35-8AE6-D55B1821A9DF}"/>
              </c:ext>
            </c:extLst>
          </c:dPt>
          <c:dPt>
            <c:idx val="5"/>
            <c:bubble3D val="0"/>
            <c:explosion val="2"/>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B-3530-4A35-8AE6-D55B1821A9DF}"/>
              </c:ext>
            </c:extLst>
          </c:dPt>
          <c:dPt>
            <c:idx val="6"/>
            <c:bubble3D val="0"/>
            <c:explosion val="2"/>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D-3530-4A35-8AE6-D55B1821A9DF}"/>
              </c:ext>
            </c:extLst>
          </c:dPt>
          <c:dLbls>
            <c:dLbl>
              <c:idx val="0"/>
              <c:layout>
                <c:manualLayout>
                  <c:x val="-0.13055555555555556"/>
                  <c:y val="-1.388888888888888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30-4A35-8AE6-D55B1821A9DF}"/>
                </c:ext>
              </c:extLst>
            </c:dLbl>
            <c:dLbl>
              <c:idx val="1"/>
              <c:layout>
                <c:manualLayout>
                  <c:x val="9.9000140549056481E-2"/>
                  <c:y val="-8.388277791947268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530-4A35-8AE6-D55B1821A9DF}"/>
                </c:ext>
              </c:extLst>
            </c:dLbl>
            <c:dLbl>
              <c:idx val="2"/>
              <c:layout>
                <c:manualLayout>
                  <c:x val="-1.1111111111111162E-2"/>
                  <c:y val="0.15740740740740741"/>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530-4A35-8AE6-D55B1821A9DF}"/>
                </c:ext>
              </c:extLst>
            </c:dLbl>
            <c:dLbl>
              <c:idx val="3"/>
              <c:layout>
                <c:manualLayout>
                  <c:x val="0.10555555555555546"/>
                  <c:y val="-5.092592592592592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530-4A35-8AE6-D55B1821A9DF}"/>
                </c:ext>
              </c:extLst>
            </c:dLbl>
            <c:dLbl>
              <c:idx val="4"/>
              <c:layout>
                <c:manualLayout>
                  <c:x val="0.11944444444444434"/>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530-4A35-8AE6-D55B1821A9DF}"/>
                </c:ext>
              </c:extLst>
            </c:dLbl>
            <c:dLbl>
              <c:idx val="6"/>
              <c:layout>
                <c:manualLayout>
                  <c:x val="-0.12222222222222222"/>
                  <c:y val="-4.6296296296296294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530-4A35-8AE6-D55B1821A9DF}"/>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Sheet2!$A$4:$A$11</c:f>
              <c:strCache>
                <c:ptCount val="7"/>
                <c:pt idx="0">
                  <c:v>Aesthetics</c:v>
                </c:pt>
                <c:pt idx="1">
                  <c:v>Fashion</c:v>
                </c:pt>
                <c:pt idx="2">
                  <c:v>Beauty</c:v>
                </c:pt>
                <c:pt idx="3">
                  <c:v>Food</c:v>
                </c:pt>
                <c:pt idx="4">
                  <c:v>Joy-Emotions</c:v>
                </c:pt>
                <c:pt idx="5">
                  <c:v>Landscape</c:v>
                </c:pt>
                <c:pt idx="6">
                  <c:v>Party &amp; Fun</c:v>
                </c:pt>
              </c:strCache>
            </c:strRef>
          </c:cat>
          <c:val>
            <c:numRef>
              <c:f>Sheet2!$B$4:$B$11</c:f>
              <c:numCache>
                <c:formatCode>General</c:formatCode>
                <c:ptCount val="7"/>
                <c:pt idx="0">
                  <c:v>1</c:v>
                </c:pt>
                <c:pt idx="1">
                  <c:v>1</c:v>
                </c:pt>
                <c:pt idx="2">
                  <c:v>3</c:v>
                </c:pt>
                <c:pt idx="3">
                  <c:v>9</c:v>
                </c:pt>
                <c:pt idx="4">
                  <c:v>70</c:v>
                </c:pt>
                <c:pt idx="5">
                  <c:v>74</c:v>
                </c:pt>
                <c:pt idx="6">
                  <c:v>77</c:v>
                </c:pt>
              </c:numCache>
            </c:numRef>
          </c:val>
          <c:extLst>
            <c:ext xmlns:c16="http://schemas.microsoft.com/office/drawing/2014/chart" uri="{C3380CC4-5D6E-409C-BE32-E72D297353CC}">
              <c16:uniqueId val="{0000000E-3530-4A35-8AE6-D55B1821A9DF}"/>
            </c:ext>
          </c:extLst>
        </c:ser>
        <c:dLbls>
          <c:showLegendKey val="0"/>
          <c:showVal val="1"/>
          <c:showCatName val="0"/>
          <c:showSerName val="0"/>
          <c:showPercent val="0"/>
          <c:showBubbleSize val="0"/>
          <c:showLeaderLines val="1"/>
        </c:dLbls>
        <c:firstSliceAng val="0"/>
        <c:holeSize val="7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[ACTIVITY OF USERS .xml]Sheet2!PivotTable1</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120786870200058"/>
          <c:y val="6.0969049823980305E-2"/>
          <c:w val="0.70630774278215225"/>
          <c:h val="0.85185082206759555"/>
        </c:manualLayout>
      </c:layout>
      <c:barChart>
        <c:barDir val="bar"/>
        <c:grouping val="clustered"/>
        <c:varyColors val="0"/>
        <c:ser>
          <c:idx val="0"/>
          <c:order val="0"/>
          <c:tx>
            <c:strRef>
              <c:f>Sheet2!$B$3</c:f>
              <c:strCache>
                <c:ptCount val="1"/>
                <c:pt idx="0">
                  <c:v>Total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Sheet2!$A$4:$A$12</c:f>
              <c:strCache>
                <c:ptCount val="8"/>
                <c:pt idx="0">
                  <c:v>0</c:v>
                </c:pt>
                <c:pt idx="1">
                  <c:v>121-130</c:v>
                </c:pt>
                <c:pt idx="2">
                  <c:v>131-140</c:v>
                </c:pt>
                <c:pt idx="3">
                  <c:v>141-150</c:v>
                </c:pt>
                <c:pt idx="4">
                  <c:v>151-160</c:v>
                </c:pt>
                <c:pt idx="5">
                  <c:v>161-170</c:v>
                </c:pt>
                <c:pt idx="6">
                  <c:v>171-180</c:v>
                </c:pt>
                <c:pt idx="7">
                  <c:v>511-520</c:v>
                </c:pt>
              </c:strCache>
            </c:strRef>
          </c:cat>
          <c:val>
            <c:numRef>
              <c:f>Sheet2!$B$4:$B$12</c:f>
              <c:numCache>
                <c:formatCode>General</c:formatCode>
                <c:ptCount val="8"/>
                <c:pt idx="0">
                  <c:v>23</c:v>
                </c:pt>
                <c:pt idx="1">
                  <c:v>1</c:v>
                </c:pt>
                <c:pt idx="2">
                  <c:v>8</c:v>
                </c:pt>
                <c:pt idx="3">
                  <c:v>25</c:v>
                </c:pt>
                <c:pt idx="4">
                  <c:v>22</c:v>
                </c:pt>
                <c:pt idx="5">
                  <c:v>7</c:v>
                </c:pt>
                <c:pt idx="6">
                  <c:v>1</c:v>
                </c:pt>
                <c:pt idx="7">
                  <c:v>13</c:v>
                </c:pt>
              </c:numCache>
            </c:numRef>
          </c:val>
          <c:extLst>
            <c:ext xmlns:c16="http://schemas.microsoft.com/office/drawing/2014/chart" uri="{C3380CC4-5D6E-409C-BE32-E72D297353CC}">
              <c16:uniqueId val="{00000000-F507-42DF-8713-1BD598EBD156}"/>
            </c:ext>
          </c:extLst>
        </c:ser>
        <c:dLbls>
          <c:dLblPos val="outEnd"/>
          <c:showLegendKey val="0"/>
          <c:showVal val="1"/>
          <c:showCatName val="0"/>
          <c:showSerName val="0"/>
          <c:showPercent val="0"/>
          <c:showBubbleSize val="0"/>
        </c:dLbls>
        <c:gapWidth val="182"/>
        <c:axId val="2003154447"/>
        <c:axId val="2003156367"/>
      </c:barChart>
      <c:catAx>
        <c:axId val="2003154447"/>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Activity level</a:t>
                </a:r>
              </a:p>
            </c:rich>
          </c:tx>
          <c:layout>
            <c:manualLayout>
              <c:xMode val="edge"/>
              <c:yMode val="edge"/>
              <c:x val="1.9444519246979073E-2"/>
              <c:y val="0.3656411422505634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03156367"/>
        <c:crosses val="autoZero"/>
        <c:auto val="1"/>
        <c:lblAlgn val="ctr"/>
        <c:lblOffset val="100"/>
        <c:noMultiLvlLbl val="0"/>
      </c:catAx>
      <c:valAx>
        <c:axId val="2003156367"/>
        <c:scaling>
          <c:orientation val="minMax"/>
        </c:scaling>
        <c:delete val="1"/>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Users Count</a:t>
                </a:r>
              </a:p>
            </c:rich>
          </c:tx>
          <c:layout>
            <c:manualLayout>
              <c:xMode val="edge"/>
              <c:yMode val="edge"/>
              <c:x val="0.54760201723376623"/>
              <c:y val="0.9161511423937136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03154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[OBJ 6.xml]Sheet2!PivotTable1</c:name>
    <c:fmtId val="3"/>
  </c:pivotSource>
  <c:chart>
    <c:autoTitleDeleted val="1"/>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573534499807712"/>
          <c:y val="4.0506211089932784E-2"/>
          <c:w val="0.78240828240367799"/>
          <c:h val="0.8516986048293701"/>
        </c:manualLayout>
      </c:layout>
      <c:barChart>
        <c:barDir val="bar"/>
        <c:grouping val="clustered"/>
        <c:varyColors val="0"/>
        <c:ser>
          <c:idx val="0"/>
          <c:order val="0"/>
          <c:tx>
            <c:strRef>
              <c:f>Sheet2!$B$3</c:f>
              <c:strCache>
                <c:ptCount val="1"/>
                <c:pt idx="0">
                  <c:v>Total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Sheet2!$A$4:$A$10</c:f>
              <c:strCache>
                <c:ptCount val="6"/>
                <c:pt idx="0">
                  <c:v>0</c:v>
                </c:pt>
                <c:pt idx="1">
                  <c:v>51-56</c:v>
                </c:pt>
                <c:pt idx="2">
                  <c:v>56-61</c:v>
                </c:pt>
                <c:pt idx="3">
                  <c:v>61-66</c:v>
                </c:pt>
                <c:pt idx="4">
                  <c:v>66-71</c:v>
                </c:pt>
                <c:pt idx="5">
                  <c:v>71-76</c:v>
                </c:pt>
              </c:strCache>
            </c:strRef>
          </c:cat>
          <c:val>
            <c:numRef>
              <c:f>Sheet2!$B$4:$B$10</c:f>
              <c:numCache>
                <c:formatCode>General</c:formatCode>
                <c:ptCount val="6"/>
                <c:pt idx="0">
                  <c:v>26</c:v>
                </c:pt>
                <c:pt idx="1">
                  <c:v>1</c:v>
                </c:pt>
                <c:pt idx="2">
                  <c:v>9</c:v>
                </c:pt>
                <c:pt idx="3">
                  <c:v>48</c:v>
                </c:pt>
                <c:pt idx="4">
                  <c:v>13</c:v>
                </c:pt>
                <c:pt idx="5">
                  <c:v>3</c:v>
                </c:pt>
              </c:numCache>
            </c:numRef>
          </c:val>
          <c:extLst>
            <c:ext xmlns:c16="http://schemas.microsoft.com/office/drawing/2014/chart" uri="{C3380CC4-5D6E-409C-BE32-E72D297353CC}">
              <c16:uniqueId val="{00000000-4D0B-4153-BA4E-6B24209AD887}"/>
            </c:ext>
          </c:extLst>
        </c:ser>
        <c:dLbls>
          <c:dLblPos val="outEnd"/>
          <c:showLegendKey val="0"/>
          <c:showVal val="1"/>
          <c:showCatName val="0"/>
          <c:showSerName val="0"/>
          <c:showPercent val="0"/>
          <c:showBubbleSize val="0"/>
        </c:dLbls>
        <c:gapWidth val="182"/>
        <c:axId val="1857561295"/>
        <c:axId val="2011602511"/>
      </c:barChart>
      <c:catAx>
        <c:axId val="1857561295"/>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dirty="0"/>
                  <a:t>Average Engagement</a:t>
                </a:r>
              </a:p>
            </c:rich>
          </c:tx>
          <c:layout>
            <c:manualLayout>
              <c:xMode val="edge"/>
              <c:yMode val="edge"/>
              <c:x val="2.7845608711020684E-2"/>
              <c:y val="0.2293543227973316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11602511"/>
        <c:crosses val="autoZero"/>
        <c:auto val="1"/>
        <c:lblAlgn val="ctr"/>
        <c:lblOffset val="100"/>
        <c:noMultiLvlLbl val="0"/>
      </c:catAx>
      <c:valAx>
        <c:axId val="2011602511"/>
        <c:scaling>
          <c:orientation val="minMax"/>
        </c:scaling>
        <c:delete val="1"/>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Users Count</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57561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 4 QUERY 1.xlsx]Sheet1!PivotTable17</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4752758360198752E-2"/>
          <c:y val="4.044522441297338E-2"/>
          <c:w val="0.94678931660761578"/>
          <c:h val="0.52835628599842976"/>
        </c:manualLayout>
      </c:layout>
      <c:barChart>
        <c:barDir val="col"/>
        <c:grouping val="clustered"/>
        <c:varyColors val="0"/>
        <c:ser>
          <c:idx val="0"/>
          <c:order val="0"/>
          <c:tx>
            <c:strRef>
              <c:f>Sheet1!$B$3</c:f>
              <c:strCache>
                <c:ptCount val="1"/>
                <c:pt idx="0">
                  <c:v>Total users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Sheet1!$A$4:$A$10</c:f>
              <c:multiLvlStrCache>
                <c:ptCount val="4"/>
                <c:lvl>
                  <c:pt idx="0">
                    <c:v>76</c:v>
                  </c:pt>
                  <c:pt idx="1">
                    <c:v>77</c:v>
                  </c:pt>
                  <c:pt idx="2">
                    <c:v>76</c:v>
                  </c:pt>
                  <c:pt idx="3">
                    <c:v>77</c:v>
                  </c:pt>
                </c:lvl>
                <c:lvl>
                  <c:pt idx="0">
                    <c:v>2016</c:v>
                  </c:pt>
                  <c:pt idx="2">
                    <c:v>2017</c:v>
                  </c:pt>
                </c:lvl>
              </c:multiLvlStrCache>
            </c:multiLvlStrRef>
          </c:cat>
          <c:val>
            <c:numRef>
              <c:f>Sheet1!$B$4:$B$10</c:f>
              <c:numCache>
                <c:formatCode>General</c:formatCode>
                <c:ptCount val="4"/>
                <c:pt idx="0">
                  <c:v>52</c:v>
                </c:pt>
                <c:pt idx="1">
                  <c:v>13</c:v>
                </c:pt>
                <c:pt idx="2">
                  <c:v>25</c:v>
                </c:pt>
                <c:pt idx="3">
                  <c:v>10</c:v>
                </c:pt>
              </c:numCache>
            </c:numRef>
          </c:val>
          <c:extLst>
            <c:ext xmlns:c16="http://schemas.microsoft.com/office/drawing/2014/chart" uri="{C3380CC4-5D6E-409C-BE32-E72D297353CC}">
              <c16:uniqueId val="{00000000-BBB6-4392-A79D-4CF1912638D1}"/>
            </c:ext>
          </c:extLst>
        </c:ser>
        <c:ser>
          <c:idx val="1"/>
          <c:order val="1"/>
          <c:tx>
            <c:strRef>
              <c:f>Sheet1!$C$3</c:f>
              <c:strCache>
                <c:ptCount val="1"/>
                <c:pt idx="0">
                  <c:v>Engagement average</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Sheet1!$A$4:$A$10</c:f>
              <c:multiLvlStrCache>
                <c:ptCount val="4"/>
                <c:lvl>
                  <c:pt idx="0">
                    <c:v>76</c:v>
                  </c:pt>
                  <c:pt idx="1">
                    <c:v>77</c:v>
                  </c:pt>
                  <c:pt idx="2">
                    <c:v>76</c:v>
                  </c:pt>
                  <c:pt idx="3">
                    <c:v>77</c:v>
                  </c:pt>
                </c:lvl>
                <c:lvl>
                  <c:pt idx="0">
                    <c:v>2016</c:v>
                  </c:pt>
                  <c:pt idx="2">
                    <c:v>2017</c:v>
                  </c:pt>
                </c:lvl>
              </c:multiLvlStrCache>
            </c:multiLvlStrRef>
          </c:cat>
          <c:val>
            <c:numRef>
              <c:f>Sheet1!$C$4:$C$10</c:f>
              <c:numCache>
                <c:formatCode>General</c:formatCode>
                <c:ptCount val="4"/>
                <c:pt idx="0">
                  <c:v>80.77</c:v>
                </c:pt>
                <c:pt idx="1">
                  <c:v>55.69</c:v>
                </c:pt>
                <c:pt idx="2">
                  <c:v>82.96</c:v>
                </c:pt>
                <c:pt idx="3">
                  <c:v>69.099999999999994</c:v>
                </c:pt>
              </c:numCache>
            </c:numRef>
          </c:val>
          <c:extLst>
            <c:ext xmlns:c16="http://schemas.microsoft.com/office/drawing/2014/chart" uri="{C3380CC4-5D6E-409C-BE32-E72D297353CC}">
              <c16:uniqueId val="{00000001-BBB6-4392-A79D-4CF1912638D1}"/>
            </c:ext>
          </c:extLst>
        </c:ser>
        <c:ser>
          <c:idx val="2"/>
          <c:order val="2"/>
          <c:tx>
            <c:strRef>
              <c:f>Sheet1!$D$3</c:f>
              <c:strCache>
                <c:ptCount val="1"/>
                <c:pt idx="0">
                  <c:v>Post Count average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Sheet1!$A$4:$A$10</c:f>
              <c:multiLvlStrCache>
                <c:ptCount val="4"/>
                <c:lvl>
                  <c:pt idx="0">
                    <c:v>76</c:v>
                  </c:pt>
                  <c:pt idx="1">
                    <c:v>77</c:v>
                  </c:pt>
                  <c:pt idx="2">
                    <c:v>76</c:v>
                  </c:pt>
                  <c:pt idx="3">
                    <c:v>77</c:v>
                  </c:pt>
                </c:lvl>
                <c:lvl>
                  <c:pt idx="0">
                    <c:v>2016</c:v>
                  </c:pt>
                  <c:pt idx="2">
                    <c:v>2017</c:v>
                  </c:pt>
                </c:lvl>
              </c:multiLvlStrCache>
            </c:multiLvlStrRef>
          </c:cat>
          <c:val>
            <c:numRef>
              <c:f>Sheet1!$D$4:$D$10</c:f>
              <c:numCache>
                <c:formatCode>General</c:formatCode>
                <c:ptCount val="4"/>
                <c:pt idx="0">
                  <c:v>2</c:v>
                </c:pt>
                <c:pt idx="1">
                  <c:v>3</c:v>
                </c:pt>
                <c:pt idx="2">
                  <c:v>2</c:v>
                </c:pt>
                <c:pt idx="3">
                  <c:v>4</c:v>
                </c:pt>
              </c:numCache>
            </c:numRef>
          </c:val>
          <c:extLst>
            <c:ext xmlns:c16="http://schemas.microsoft.com/office/drawing/2014/chart" uri="{C3380CC4-5D6E-409C-BE32-E72D297353CC}">
              <c16:uniqueId val="{00000002-BBB6-4392-A79D-4CF1912638D1}"/>
            </c:ext>
          </c:extLst>
        </c:ser>
        <c:dLbls>
          <c:dLblPos val="outEnd"/>
          <c:showLegendKey val="0"/>
          <c:showVal val="1"/>
          <c:showCatName val="0"/>
          <c:showSerName val="0"/>
          <c:showPercent val="0"/>
          <c:showBubbleSize val="0"/>
        </c:dLbls>
        <c:gapWidth val="219"/>
        <c:overlap val="-27"/>
        <c:axId val="1312746895"/>
        <c:axId val="1312733455"/>
      </c:barChart>
      <c:catAx>
        <c:axId val="1312746895"/>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Joining Year and Followers Count</a:t>
                </a:r>
              </a:p>
            </c:rich>
          </c:tx>
          <c:layout>
            <c:manualLayout>
              <c:xMode val="edge"/>
              <c:yMode val="edge"/>
              <c:x val="0.30604564993030953"/>
              <c:y val="0.7577482432007013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2733455"/>
        <c:crosses val="autoZero"/>
        <c:auto val="1"/>
        <c:lblAlgn val="ctr"/>
        <c:lblOffset val="100"/>
        <c:noMultiLvlLbl val="0"/>
      </c:catAx>
      <c:valAx>
        <c:axId val="1312733455"/>
        <c:scaling>
          <c:orientation val="minMax"/>
        </c:scaling>
        <c:delete val="1"/>
        <c:axPos val="l"/>
        <c:numFmt formatCode="General" sourceLinked="1"/>
        <c:majorTickMark val="none"/>
        <c:minorTickMark val="none"/>
        <c:tickLblPos val="nextTo"/>
        <c:crossAx val="1312746895"/>
        <c:crosses val="autoZero"/>
        <c:crossBetween val="between"/>
      </c:valAx>
      <c:spPr>
        <a:noFill/>
        <a:ln>
          <a:noFill/>
        </a:ln>
        <a:effectLst/>
      </c:spPr>
    </c:plotArea>
    <c:legend>
      <c:legendPos val="r"/>
      <c:layout>
        <c:manualLayout>
          <c:xMode val="edge"/>
          <c:yMode val="edge"/>
          <c:x val="5.0581729388106865E-2"/>
          <c:y val="0.85258133854541407"/>
          <c:w val="0.9494182706118931"/>
          <c:h val="9.163882151920606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EA962-D4DA-47CE-B01F-C03DED4EF2B0}" type="datetimeFigureOut">
              <a:rPr lang="en-IN" smtClean="0"/>
              <a:t>12-10-2024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884FF-7437-4190-999A-0F2E1D2AEFD6}" type="slidenum">
              <a:rPr lang="en-IN" smtClean="0"/>
              <a:t>‹#›</a:t>
            </a:fld>
            <a:endParaRPr lang="en-IN"/>
          </a:p>
        </p:txBody>
      </p:sp>
    </p:spTree>
    <p:extLst>
      <p:ext uri="{BB962C8B-B14F-4D97-AF65-F5344CB8AC3E}">
        <p14:creationId xmlns:p14="http://schemas.microsoft.com/office/powerpoint/2010/main" val="2942228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8884FF-7437-4190-999A-0F2E1D2AEFD6}" type="slidenum">
              <a:rPr lang="en-IN" smtClean="0"/>
              <a:t>14</a:t>
            </a:fld>
            <a:endParaRPr lang="en-IN"/>
          </a:p>
        </p:txBody>
      </p:sp>
    </p:spTree>
    <p:extLst>
      <p:ext uri="{BB962C8B-B14F-4D97-AF65-F5344CB8AC3E}">
        <p14:creationId xmlns:p14="http://schemas.microsoft.com/office/powerpoint/2010/main" val="55222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9856-6D5A-0F9F-7BE1-AA9AC9D96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85028B-1275-ADE7-124F-EA428979C7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6C44BF-A231-C87F-1863-344482F5CBE9}"/>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5" name="Footer Placeholder 4">
            <a:extLst>
              <a:ext uri="{FF2B5EF4-FFF2-40B4-BE49-F238E27FC236}">
                <a16:creationId xmlns:a16="http://schemas.microsoft.com/office/drawing/2014/main" id="{C5ABA703-CC43-F9E4-0C41-0C45E48D9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A05EC-ECD7-8D86-2543-89B574FDF286}"/>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67100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4FB4-7659-8AD1-35D4-AA85A3AD05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3E328-1384-CBFE-69D4-DBF6223E00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A1400-CAFB-572A-6DC9-9C5081108840}"/>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5" name="Footer Placeholder 4">
            <a:extLst>
              <a:ext uri="{FF2B5EF4-FFF2-40B4-BE49-F238E27FC236}">
                <a16:creationId xmlns:a16="http://schemas.microsoft.com/office/drawing/2014/main" id="{CAB04000-5366-5BC2-38DB-68CF0DA51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04D1A-4E1D-912B-24EE-D810967CB23B}"/>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191974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3382D-6863-D722-6968-3E70FBF4F8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981081-1D07-09C2-419C-8702295B8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945E7D-2F35-E5F6-0B2D-DDFE3686D32C}"/>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5" name="Footer Placeholder 4">
            <a:extLst>
              <a:ext uri="{FF2B5EF4-FFF2-40B4-BE49-F238E27FC236}">
                <a16:creationId xmlns:a16="http://schemas.microsoft.com/office/drawing/2014/main" id="{58E8DB6F-EBA3-5110-4654-206DEAF16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09F39-EB5F-11C5-CEA3-C4E1127204AD}"/>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250950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1813-02A4-7F06-9870-A31521BB1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E6B4B2-AD91-863A-F994-94B53B668B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CCD5D-2257-684B-B8AF-08E65E3E1437}"/>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5" name="Footer Placeholder 4">
            <a:extLst>
              <a:ext uri="{FF2B5EF4-FFF2-40B4-BE49-F238E27FC236}">
                <a16:creationId xmlns:a16="http://schemas.microsoft.com/office/drawing/2014/main" id="{C17C6710-5A3F-BFEC-F5C2-D8FA2155A7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EEE14-927C-1C5A-D6ED-FA3878E152B7}"/>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24763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CBD9-E424-D601-2471-1C7DE77A9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278A7A-6A56-5AFE-167C-6FB5528C4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CC32F-141B-F17C-22E6-7F0B550710EE}"/>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5" name="Footer Placeholder 4">
            <a:extLst>
              <a:ext uri="{FF2B5EF4-FFF2-40B4-BE49-F238E27FC236}">
                <a16:creationId xmlns:a16="http://schemas.microsoft.com/office/drawing/2014/main" id="{D102EB3B-CC59-A805-9801-650DE6867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F9DF2-0D7E-88B1-A687-36CA738160E2}"/>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53402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5CD7-1789-72E4-D4D8-B27A665D3D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A39AE-E01F-6CB7-43EA-B9F53BC1B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EE8CB6-D3E5-E8D8-DB91-D9DE358AC2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E0D5E3-F5DD-54A3-1FED-17474958C01A}"/>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6" name="Footer Placeholder 5">
            <a:extLst>
              <a:ext uri="{FF2B5EF4-FFF2-40B4-BE49-F238E27FC236}">
                <a16:creationId xmlns:a16="http://schemas.microsoft.com/office/drawing/2014/main" id="{45FCCAA2-B225-948D-D374-B81346E33D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B2D36-F8E8-CEAA-EC1A-F7C5E5090DD0}"/>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130321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2D5B-E6CA-34F7-D0B2-3E63582D8D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5961B3-42D4-7DB2-F5F7-77BC25551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922F6-ECBF-286D-EB59-F7DEAFB8ED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8295D8-4A11-F7B7-A229-47F9B2CDD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B08F4F-4998-8F85-154B-C7EF5EA31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5F7D89-5CB9-E7A7-85BE-A3B85725F1F1}"/>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8" name="Footer Placeholder 7">
            <a:extLst>
              <a:ext uri="{FF2B5EF4-FFF2-40B4-BE49-F238E27FC236}">
                <a16:creationId xmlns:a16="http://schemas.microsoft.com/office/drawing/2014/main" id="{A25C8887-F848-0837-03CB-A8D505E1B0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DDF316-6AB1-6FE6-87B0-AFA0C87B1B81}"/>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185564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19E7-3C52-1502-3E33-2B84141E7B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B4C777-0F5D-B0DF-CFE5-F81F437B5AAB}"/>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4" name="Footer Placeholder 3">
            <a:extLst>
              <a:ext uri="{FF2B5EF4-FFF2-40B4-BE49-F238E27FC236}">
                <a16:creationId xmlns:a16="http://schemas.microsoft.com/office/drawing/2014/main" id="{90541B8C-0760-10C6-37DB-0D4D3D26F9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932EF3-A099-7117-A186-89247906E899}"/>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201848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C54F6-1A67-6E0D-C531-C21C4D28EEDB}"/>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3" name="Footer Placeholder 2">
            <a:extLst>
              <a:ext uri="{FF2B5EF4-FFF2-40B4-BE49-F238E27FC236}">
                <a16:creationId xmlns:a16="http://schemas.microsoft.com/office/drawing/2014/main" id="{A5028312-E905-6AD9-D333-77CC1125C1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D755DF-B443-C034-3466-3C40E3492D90}"/>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340514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7920-399E-B572-96BE-9442B24C9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E755DF-4EBC-D9E0-9DA9-E5CE739E0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98DF0F-5FCC-42C7-2EF3-26CE74473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2919D-C56E-6A5D-2C7F-3283BE9D1580}"/>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6" name="Footer Placeholder 5">
            <a:extLst>
              <a:ext uri="{FF2B5EF4-FFF2-40B4-BE49-F238E27FC236}">
                <a16:creationId xmlns:a16="http://schemas.microsoft.com/office/drawing/2014/main" id="{1F86C78B-7842-1EDE-D7ED-5DD47C640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3ACE29-3618-6812-A026-E27ECFA2BDD7}"/>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31085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BBC0-DB29-1ABF-F8E6-CD96620EB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DF4481-06EA-447E-DDE5-173BBB8FE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0794F3-9618-D84A-BEE7-63DA34661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7A77F-14ED-AAFA-1027-7B2E8A63A14C}"/>
              </a:ext>
            </a:extLst>
          </p:cNvPr>
          <p:cNvSpPr>
            <a:spLocks noGrp="1"/>
          </p:cNvSpPr>
          <p:nvPr>
            <p:ph type="dt" sz="half" idx="10"/>
          </p:nvPr>
        </p:nvSpPr>
        <p:spPr/>
        <p:txBody>
          <a:bodyPr/>
          <a:lstStyle/>
          <a:p>
            <a:fld id="{38B9E4A5-F261-4194-B47A-E6A48DBF084A}" type="datetimeFigureOut">
              <a:rPr lang="en-IN" smtClean="0"/>
              <a:t>12-10-2024</a:t>
            </a:fld>
            <a:endParaRPr lang="en-IN"/>
          </a:p>
        </p:txBody>
      </p:sp>
      <p:sp>
        <p:nvSpPr>
          <p:cNvPr id="6" name="Footer Placeholder 5">
            <a:extLst>
              <a:ext uri="{FF2B5EF4-FFF2-40B4-BE49-F238E27FC236}">
                <a16:creationId xmlns:a16="http://schemas.microsoft.com/office/drawing/2014/main" id="{9E5C580A-81CE-C0AF-2608-D8E834352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EE3126-EECD-0C8C-1B6E-26A7231F8090}"/>
              </a:ext>
            </a:extLst>
          </p:cNvPr>
          <p:cNvSpPr>
            <a:spLocks noGrp="1"/>
          </p:cNvSpPr>
          <p:nvPr>
            <p:ph type="sldNum" sz="quarter" idx="12"/>
          </p:nvPr>
        </p:nvSpPr>
        <p:spPr/>
        <p:txBody>
          <a:bodyPr/>
          <a:lstStyle/>
          <a:p>
            <a:fld id="{2771611E-CC4B-45A3-89F5-07F09394E5B9}" type="slidenum">
              <a:rPr lang="en-IN" smtClean="0"/>
              <a:t>‹#›</a:t>
            </a:fld>
            <a:endParaRPr lang="en-IN"/>
          </a:p>
        </p:txBody>
      </p:sp>
    </p:spTree>
    <p:extLst>
      <p:ext uri="{BB962C8B-B14F-4D97-AF65-F5344CB8AC3E}">
        <p14:creationId xmlns:p14="http://schemas.microsoft.com/office/powerpoint/2010/main" val="309054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DD973-0114-7EA4-E633-2070C9E68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AA645F-5C82-D77A-8A86-2DE233E6A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354E2-1F37-F064-81AE-947F67CED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9E4A5-F261-4194-B47A-E6A48DBF084A}" type="datetimeFigureOut">
              <a:rPr lang="en-IN" smtClean="0"/>
              <a:t>12-10-2024</a:t>
            </a:fld>
            <a:endParaRPr lang="en-IN"/>
          </a:p>
        </p:txBody>
      </p:sp>
      <p:sp>
        <p:nvSpPr>
          <p:cNvPr id="5" name="Footer Placeholder 4">
            <a:extLst>
              <a:ext uri="{FF2B5EF4-FFF2-40B4-BE49-F238E27FC236}">
                <a16:creationId xmlns:a16="http://schemas.microsoft.com/office/drawing/2014/main" id="{AD1F24DA-A383-BD01-9247-603E8F6A0D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8021C9-3526-140B-A079-2EFB96036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1611E-CC4B-45A3-89F5-07F09394E5B9}" type="slidenum">
              <a:rPr lang="en-IN" smtClean="0"/>
              <a:t>‹#›</a:t>
            </a:fld>
            <a:endParaRPr lang="en-IN"/>
          </a:p>
        </p:txBody>
      </p:sp>
    </p:spTree>
    <p:extLst>
      <p:ext uri="{BB962C8B-B14F-4D97-AF65-F5344CB8AC3E}">
        <p14:creationId xmlns:p14="http://schemas.microsoft.com/office/powerpoint/2010/main" val="3550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Social Media Analytics: The Complete Guide | Sprout Social">
            <a:extLst>
              <a:ext uri="{FF2B5EF4-FFF2-40B4-BE49-F238E27FC236}">
                <a16:creationId xmlns:a16="http://schemas.microsoft.com/office/drawing/2014/main" id="{105031AB-EB9B-2C08-7CD2-1AF6C27CE8F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540669" y="4314923"/>
            <a:ext cx="4651331" cy="25430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3AC7F1-A048-CDC9-F950-D0F159F301A8}"/>
              </a:ext>
            </a:extLst>
          </p:cNvPr>
          <p:cNvSpPr txBox="1"/>
          <p:nvPr/>
        </p:nvSpPr>
        <p:spPr>
          <a:xfrm>
            <a:off x="7603299" y="2123329"/>
            <a:ext cx="4526070" cy="954107"/>
          </a:xfrm>
          <a:prstGeom prst="rect">
            <a:avLst/>
          </a:prstGeom>
          <a:noFill/>
        </p:spPr>
        <p:txBody>
          <a:bodyPr wrap="square" rtlCol="0">
            <a:spAutoFit/>
          </a:bodyPr>
          <a:lstStyle/>
          <a:p>
            <a:pPr algn="ctr"/>
            <a:r>
              <a:rPr lang="en-US" sz="2400" b="1" u="sng" kern="100" dirty="0">
                <a:solidFill>
                  <a:schemeClr val="tx2"/>
                </a:solidFill>
                <a:effectLst/>
                <a:latin typeface="Lato" panose="020F0502020204030203" pitchFamily="34" charset="0"/>
                <a:ea typeface="Lato" panose="020F0502020204030203" pitchFamily="34" charset="0"/>
                <a:cs typeface="Lato" panose="020F0502020204030203" pitchFamily="34" charset="0"/>
              </a:rPr>
              <a:t>SOCIAL MEDIA ANALYSIS </a:t>
            </a:r>
            <a:endParaRPr lang="en-IN" sz="2400" b="1" kern="100" dirty="0">
              <a:solidFill>
                <a:schemeClr val="tx2"/>
              </a:solidFill>
              <a:effectLst/>
              <a:latin typeface="Lato" panose="020F0502020204030203" pitchFamily="34" charset="0"/>
              <a:ea typeface="Lato" panose="020F0502020204030203" pitchFamily="34" charset="0"/>
              <a:cs typeface="Lato" panose="020F0502020204030203" pitchFamily="34" charset="0"/>
            </a:endParaRPr>
          </a:p>
          <a:p>
            <a:endParaRPr lang="en-IN" sz="3200" b="1" dirty="0">
              <a:solidFill>
                <a:srgbClr val="492A83"/>
              </a:solidFill>
            </a:endParaRPr>
          </a:p>
        </p:txBody>
      </p:sp>
      <p:sp>
        <p:nvSpPr>
          <p:cNvPr id="3" name="TextBox 2">
            <a:extLst>
              <a:ext uri="{FF2B5EF4-FFF2-40B4-BE49-F238E27FC236}">
                <a16:creationId xmlns:a16="http://schemas.microsoft.com/office/drawing/2014/main" id="{99EE1F72-3BF2-26C2-A510-BCB31BDF29F9}"/>
              </a:ext>
            </a:extLst>
          </p:cNvPr>
          <p:cNvSpPr txBox="1"/>
          <p:nvPr/>
        </p:nvSpPr>
        <p:spPr>
          <a:xfrm>
            <a:off x="538620" y="5184837"/>
            <a:ext cx="4776591" cy="1200329"/>
          </a:xfrm>
          <a:prstGeom prst="rect">
            <a:avLst/>
          </a:prstGeom>
          <a:noFill/>
        </p:spPr>
        <p:txBody>
          <a:bodyPr wrap="square" rtlCol="0">
            <a:spAutoFit/>
          </a:bodyPr>
          <a:lstStyle/>
          <a:p>
            <a:r>
              <a:rPr lang="en-US" sz="2400" b="1" kern="100" dirty="0">
                <a:solidFill>
                  <a:schemeClr val="tx2"/>
                </a:solidFill>
                <a:latin typeface="Lato" panose="020F0502020204030203" pitchFamily="34" charset="0"/>
                <a:ea typeface="Lato" panose="020F0502020204030203" pitchFamily="34" charset="0"/>
                <a:cs typeface="Lato" panose="020F0502020204030203" pitchFamily="34" charset="0"/>
              </a:rPr>
              <a:t>Submitted By:</a:t>
            </a:r>
            <a:endParaRPr lang="en-US" sz="2400" b="1" kern="100" dirty="0">
              <a:solidFill>
                <a:schemeClr val="tx2"/>
              </a:solidFill>
              <a:effectLst/>
              <a:latin typeface="Lato" panose="020F0502020204030203" pitchFamily="34" charset="0"/>
              <a:ea typeface="Lato" panose="020F0502020204030203" pitchFamily="34" charset="0"/>
              <a:cs typeface="Lato" panose="020F0502020204030203" pitchFamily="34" charset="0"/>
            </a:endParaRPr>
          </a:p>
          <a:p>
            <a:r>
              <a:rPr lang="en-US" sz="2400" b="1" kern="100" dirty="0">
                <a:solidFill>
                  <a:schemeClr val="tx2"/>
                </a:solidFill>
                <a:latin typeface="Lato" panose="020F0502020204030203" pitchFamily="34" charset="0"/>
                <a:ea typeface="Lato" panose="020F0502020204030203" pitchFamily="34" charset="0"/>
                <a:cs typeface="Lato" panose="020F0502020204030203" pitchFamily="34" charset="0"/>
              </a:rPr>
              <a:t>Nikita Singh Raghav</a:t>
            </a:r>
            <a:endParaRPr lang="en-IN" sz="2400" b="1" kern="100" dirty="0">
              <a:solidFill>
                <a:schemeClr val="tx2"/>
              </a:solidFill>
              <a:effectLst/>
              <a:latin typeface="Lato" panose="020F0502020204030203" pitchFamily="34" charset="0"/>
              <a:ea typeface="Lato" panose="020F0502020204030203" pitchFamily="34" charset="0"/>
              <a:cs typeface="Lato" panose="020F0502020204030203" pitchFamily="34" charset="0"/>
            </a:endParaRPr>
          </a:p>
          <a:p>
            <a:endParaRPr lang="en-IN" sz="2400" b="1" dirty="0">
              <a:solidFill>
                <a:srgbClr val="492A83"/>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D29DCA6E-B30D-D97E-0098-5AE4736CFB7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brightnessContrast bright="20000" contrast="-40000"/>
                    </a14:imgEffect>
                  </a14:imgLayer>
                </a14:imgProps>
              </a:ext>
            </a:extLst>
          </a:blip>
          <a:srcRect r="9455"/>
          <a:stretch/>
        </p:blipFill>
        <p:spPr>
          <a:xfrm>
            <a:off x="-16180" y="-68263"/>
            <a:ext cx="7556849" cy="4383185"/>
          </a:xfrm>
          <a:prstGeom prst="rect">
            <a:avLst/>
          </a:prstGeom>
        </p:spPr>
      </p:pic>
    </p:spTree>
    <p:extLst>
      <p:ext uri="{BB962C8B-B14F-4D97-AF65-F5344CB8AC3E}">
        <p14:creationId xmlns:p14="http://schemas.microsoft.com/office/powerpoint/2010/main" val="138758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AB9CD16-C408-F33E-2129-528CDEF588EC}"/>
              </a:ext>
            </a:extLst>
          </p:cNvPr>
          <p:cNvGraphicFramePr>
            <a:graphicFrameLocks noGrp="1"/>
          </p:cNvGraphicFramePr>
          <p:nvPr>
            <p:extLst>
              <p:ext uri="{D42A27DB-BD31-4B8C-83A1-F6EECF244321}">
                <p14:modId xmlns:p14="http://schemas.microsoft.com/office/powerpoint/2010/main" val="1650480644"/>
              </p:ext>
            </p:extLst>
          </p:nvPr>
        </p:nvGraphicFramePr>
        <p:xfrm>
          <a:off x="2179529" y="1955482"/>
          <a:ext cx="7980471" cy="3362960"/>
        </p:xfrm>
        <a:graphic>
          <a:graphicData uri="http://schemas.openxmlformats.org/drawingml/2006/table">
            <a:tbl>
              <a:tblPr firstRow="1" bandRow="1"/>
              <a:tblGrid>
                <a:gridCol w="3916471">
                  <a:extLst>
                    <a:ext uri="{9D8B030D-6E8A-4147-A177-3AD203B41FA5}">
                      <a16:colId xmlns:a16="http://schemas.microsoft.com/office/drawing/2014/main" val="1946521177"/>
                    </a:ext>
                  </a:extLst>
                </a:gridCol>
                <a:gridCol w="4064000">
                  <a:extLst>
                    <a:ext uri="{9D8B030D-6E8A-4147-A177-3AD203B41FA5}">
                      <a16:colId xmlns:a16="http://schemas.microsoft.com/office/drawing/2014/main" val="2206945042"/>
                    </a:ext>
                  </a:extLst>
                </a:gridCol>
              </a:tblGrid>
              <a:tr h="370840">
                <a:tc>
                  <a:txBody>
                    <a:bodyPr/>
                    <a:lstStyle/>
                    <a:p>
                      <a:r>
                        <a:rPr lang="en-US" sz="2000" b="1" dirty="0">
                          <a:solidFill>
                            <a:schemeClr val="tx1">
                              <a:lumMod val="75000"/>
                              <a:lumOff val="25000"/>
                            </a:schemeClr>
                          </a:solidFill>
                        </a:rPr>
                        <a:t>CATEGORY </a:t>
                      </a:r>
                      <a:endParaRPr lang="en-IN" sz="2000" b="1" dirty="0">
                        <a:solidFill>
                          <a:schemeClr val="tx1">
                            <a:lumMod val="75000"/>
                            <a:lumOff val="25000"/>
                          </a:schemeClr>
                        </a:solidFill>
                      </a:endParaRPr>
                    </a:p>
                  </a:txBody>
                  <a:tcPr>
                    <a:solidFill>
                      <a:schemeClr val="accent1">
                        <a:lumMod val="20000"/>
                        <a:lumOff val="80000"/>
                      </a:schemeClr>
                    </a:solidFill>
                  </a:tcPr>
                </a:tc>
                <a:tc>
                  <a:txBody>
                    <a:bodyPr/>
                    <a:lstStyle/>
                    <a:p>
                      <a:r>
                        <a:rPr lang="en-US" sz="2000" b="1" dirty="0">
                          <a:solidFill>
                            <a:schemeClr val="tx1">
                              <a:lumMod val="75000"/>
                              <a:lumOff val="25000"/>
                            </a:schemeClr>
                          </a:solidFill>
                        </a:rPr>
                        <a:t>TAGS</a:t>
                      </a:r>
                      <a:endParaRPr lang="en-IN" sz="2000" b="1" dirty="0">
                        <a:solidFill>
                          <a:schemeClr val="tx1">
                            <a:lumMod val="75000"/>
                            <a:lumOff val="25000"/>
                          </a:schemeClr>
                        </a:solidFill>
                      </a:endParaRPr>
                    </a:p>
                  </a:txBody>
                  <a:tcPr>
                    <a:solidFill>
                      <a:schemeClr val="accent1">
                        <a:lumMod val="20000"/>
                        <a:lumOff val="80000"/>
                      </a:schemeClr>
                    </a:solidFill>
                  </a:tcPr>
                </a:tc>
                <a:extLst>
                  <a:ext uri="{0D108BD9-81ED-4DB2-BD59-A6C34878D82A}">
                    <a16:rowId xmlns:a16="http://schemas.microsoft.com/office/drawing/2014/main" val="507202806"/>
                  </a:ext>
                </a:extLst>
              </a:tr>
              <a:tr h="370840">
                <a:tc>
                  <a:txBody>
                    <a:bodyPr/>
                    <a:lstStyle/>
                    <a:p>
                      <a:r>
                        <a:rPr lang="en-US" dirty="0"/>
                        <a:t>Joy-Emotions</a:t>
                      </a:r>
                      <a:endParaRPr lang="en-IN" dirty="0"/>
                    </a:p>
                  </a:txBody>
                  <a:tcPr>
                    <a:noFill/>
                  </a:tcPr>
                </a:tc>
                <a:tc>
                  <a:txBody>
                    <a:bodyPr/>
                    <a:lstStyle/>
                    <a:p>
                      <a:r>
                        <a:rPr lang="en-US" dirty="0"/>
                        <a:t>Happy, Smile</a:t>
                      </a:r>
                      <a:endParaRPr lang="en-IN" dirty="0"/>
                    </a:p>
                  </a:txBody>
                  <a:tcPr>
                    <a:noFill/>
                  </a:tcPr>
                </a:tc>
                <a:extLst>
                  <a:ext uri="{0D108BD9-81ED-4DB2-BD59-A6C34878D82A}">
                    <a16:rowId xmlns:a16="http://schemas.microsoft.com/office/drawing/2014/main" val="3364013603"/>
                  </a:ext>
                </a:extLst>
              </a:tr>
              <a:tr h="370840">
                <a:tc>
                  <a:txBody>
                    <a:bodyPr/>
                    <a:lstStyle/>
                    <a:p>
                      <a:r>
                        <a:rPr lang="en-US" dirty="0"/>
                        <a:t>Aesthetics</a:t>
                      </a:r>
                      <a:endParaRPr lang="en-IN" dirty="0"/>
                    </a:p>
                  </a:txBody>
                  <a:tcPr>
                    <a:noFill/>
                  </a:tcPr>
                </a:tc>
                <a:tc>
                  <a:txBody>
                    <a:bodyPr/>
                    <a:lstStyle/>
                    <a:p>
                      <a:r>
                        <a:rPr lang="en-US" dirty="0"/>
                        <a:t>Stunning, Dreamy</a:t>
                      </a:r>
                      <a:endParaRPr lang="en-IN" dirty="0"/>
                    </a:p>
                  </a:txBody>
                  <a:tcPr>
                    <a:noFill/>
                  </a:tcPr>
                </a:tc>
                <a:extLst>
                  <a:ext uri="{0D108BD9-81ED-4DB2-BD59-A6C34878D82A}">
                    <a16:rowId xmlns:a16="http://schemas.microsoft.com/office/drawing/2014/main" val="1243975372"/>
                  </a:ext>
                </a:extLst>
              </a:tr>
              <a:tr h="370840">
                <a:tc>
                  <a:txBody>
                    <a:bodyPr/>
                    <a:lstStyle/>
                    <a:p>
                      <a:r>
                        <a:rPr lang="en-US" dirty="0"/>
                        <a:t>Food</a:t>
                      </a:r>
                      <a:endParaRPr lang="en-IN" dirty="0"/>
                    </a:p>
                  </a:txBody>
                  <a:tcPr>
                    <a:noFill/>
                  </a:tcPr>
                </a:tc>
                <a:tc>
                  <a:txBody>
                    <a:bodyPr/>
                    <a:lstStyle/>
                    <a:p>
                      <a:r>
                        <a:rPr lang="en-US" dirty="0"/>
                        <a:t>Delicious, Food, Foodie</a:t>
                      </a:r>
                      <a:endParaRPr lang="en-IN" dirty="0"/>
                    </a:p>
                  </a:txBody>
                  <a:tcPr>
                    <a:noFill/>
                  </a:tcPr>
                </a:tc>
                <a:extLst>
                  <a:ext uri="{0D108BD9-81ED-4DB2-BD59-A6C34878D82A}">
                    <a16:rowId xmlns:a16="http://schemas.microsoft.com/office/drawing/2014/main" val="133071115"/>
                  </a:ext>
                </a:extLst>
              </a:tr>
              <a:tr h="370840">
                <a:tc>
                  <a:txBody>
                    <a:bodyPr/>
                    <a:lstStyle/>
                    <a:p>
                      <a:r>
                        <a:rPr lang="en-US" dirty="0"/>
                        <a:t>Party &amp; Fun</a:t>
                      </a:r>
                    </a:p>
                  </a:txBody>
                  <a:tcPr>
                    <a:noFill/>
                  </a:tcPr>
                </a:tc>
                <a:tc>
                  <a:txBody>
                    <a:bodyPr/>
                    <a:lstStyle/>
                    <a:p>
                      <a:r>
                        <a:rPr lang="en-US" dirty="0"/>
                        <a:t>Concert, Party, Drunk, Lol, Fun</a:t>
                      </a:r>
                      <a:endParaRPr lang="en-IN" dirty="0"/>
                    </a:p>
                  </a:txBody>
                  <a:tcPr>
                    <a:noFill/>
                  </a:tcPr>
                </a:tc>
                <a:extLst>
                  <a:ext uri="{0D108BD9-81ED-4DB2-BD59-A6C34878D82A}">
                    <a16:rowId xmlns:a16="http://schemas.microsoft.com/office/drawing/2014/main" val="2624902550"/>
                  </a:ext>
                </a:extLst>
              </a:tr>
              <a:tr h="370840">
                <a:tc>
                  <a:txBody>
                    <a:bodyPr/>
                    <a:lstStyle/>
                    <a:p>
                      <a:r>
                        <a:rPr lang="en-US" dirty="0"/>
                        <a:t>Beauty</a:t>
                      </a:r>
                      <a:endParaRPr lang="en-IN" dirty="0"/>
                    </a:p>
                  </a:txBody>
                  <a:tcPr>
                    <a:noFill/>
                  </a:tcPr>
                </a:tc>
                <a:tc>
                  <a:txBody>
                    <a:bodyPr/>
                    <a:lstStyle/>
                    <a:p>
                      <a:r>
                        <a:rPr lang="en-US" dirty="0"/>
                        <a:t>Beauty, Hair</a:t>
                      </a:r>
                      <a:endParaRPr lang="en-IN" dirty="0"/>
                    </a:p>
                  </a:txBody>
                  <a:tcPr>
                    <a:noFill/>
                  </a:tcPr>
                </a:tc>
                <a:extLst>
                  <a:ext uri="{0D108BD9-81ED-4DB2-BD59-A6C34878D82A}">
                    <a16:rowId xmlns:a16="http://schemas.microsoft.com/office/drawing/2014/main" val="1415221420"/>
                  </a:ext>
                </a:extLst>
              </a:tr>
              <a:tr h="370840">
                <a:tc>
                  <a:txBody>
                    <a:bodyPr/>
                    <a:lstStyle/>
                    <a:p>
                      <a:r>
                        <a:rPr lang="en-US" dirty="0"/>
                        <a:t>Landscape</a:t>
                      </a:r>
                      <a:endParaRPr lang="en-IN" dirty="0"/>
                    </a:p>
                  </a:txBody>
                  <a:tcPr>
                    <a:noFill/>
                  </a:tcPr>
                </a:tc>
                <a:tc>
                  <a:txBody>
                    <a:bodyPr/>
                    <a:lstStyle/>
                    <a:p>
                      <a:r>
                        <a:rPr lang="en-US" dirty="0"/>
                        <a:t>Landscape, Sunrise, Sunset, Beach</a:t>
                      </a:r>
                      <a:endParaRPr lang="en-IN" dirty="0"/>
                    </a:p>
                  </a:txBody>
                  <a:tcPr>
                    <a:noFill/>
                  </a:tcPr>
                </a:tc>
                <a:extLst>
                  <a:ext uri="{0D108BD9-81ED-4DB2-BD59-A6C34878D82A}">
                    <a16:rowId xmlns:a16="http://schemas.microsoft.com/office/drawing/2014/main" val="3589857339"/>
                  </a:ext>
                </a:extLst>
              </a:tr>
              <a:tr h="370840">
                <a:tc>
                  <a:txBody>
                    <a:bodyPr/>
                    <a:lstStyle/>
                    <a:p>
                      <a:r>
                        <a:rPr lang="en-US" dirty="0"/>
                        <a:t>Fashion</a:t>
                      </a:r>
                      <a:endParaRPr lang="en-IN" dirty="0"/>
                    </a:p>
                  </a:txBody>
                  <a:tcPr>
                    <a:noFill/>
                  </a:tcPr>
                </a:tc>
                <a:tc>
                  <a:txBody>
                    <a:bodyPr/>
                    <a:lstStyle/>
                    <a:p>
                      <a:r>
                        <a:rPr lang="en-US" dirty="0"/>
                        <a:t>Fashion, Style</a:t>
                      </a:r>
                      <a:endParaRPr lang="en-IN" dirty="0"/>
                    </a:p>
                  </a:txBody>
                  <a:tcPr>
                    <a:noFill/>
                  </a:tcPr>
                </a:tc>
                <a:extLst>
                  <a:ext uri="{0D108BD9-81ED-4DB2-BD59-A6C34878D82A}">
                    <a16:rowId xmlns:a16="http://schemas.microsoft.com/office/drawing/2014/main" val="671180659"/>
                  </a:ext>
                </a:extLst>
              </a:tr>
              <a:tr h="370840">
                <a:tc>
                  <a:txBody>
                    <a:bodyPr/>
                    <a:lstStyle/>
                    <a:p>
                      <a:r>
                        <a:rPr lang="en-US" dirty="0"/>
                        <a:t>Photography</a:t>
                      </a:r>
                      <a:endParaRPr lang="en-IN" dirty="0"/>
                    </a:p>
                  </a:txBody>
                  <a:tcPr>
                    <a:noFill/>
                  </a:tcPr>
                </a:tc>
                <a:tc>
                  <a:txBody>
                    <a:bodyPr/>
                    <a:lstStyle/>
                    <a:p>
                      <a:r>
                        <a:rPr lang="en-US" dirty="0"/>
                        <a:t>Photography</a:t>
                      </a:r>
                      <a:endParaRPr lang="en-IN" dirty="0"/>
                    </a:p>
                  </a:txBody>
                  <a:tcPr>
                    <a:noFill/>
                  </a:tcPr>
                </a:tc>
                <a:extLst>
                  <a:ext uri="{0D108BD9-81ED-4DB2-BD59-A6C34878D82A}">
                    <a16:rowId xmlns:a16="http://schemas.microsoft.com/office/drawing/2014/main" val="1648808400"/>
                  </a:ext>
                </a:extLst>
              </a:tr>
            </a:tbl>
          </a:graphicData>
        </a:graphic>
      </p:graphicFrame>
      <p:sp>
        <p:nvSpPr>
          <p:cNvPr id="2" name="TextBox 1">
            <a:extLst>
              <a:ext uri="{FF2B5EF4-FFF2-40B4-BE49-F238E27FC236}">
                <a16:creationId xmlns:a16="http://schemas.microsoft.com/office/drawing/2014/main" id="{B6DF303A-8D13-6253-2AEC-2378E3ED305D}"/>
              </a:ext>
            </a:extLst>
          </p:cNvPr>
          <p:cNvSpPr txBox="1"/>
          <p:nvPr/>
        </p:nvSpPr>
        <p:spPr>
          <a:xfrm>
            <a:off x="893524" y="860354"/>
            <a:ext cx="11298476" cy="400110"/>
          </a:xfrm>
          <a:prstGeom prst="rect">
            <a:avLst/>
          </a:prstGeom>
          <a:noFill/>
        </p:spPr>
        <p:txBody>
          <a:bodyPr wrap="square" rtlCol="0">
            <a:spAutoFit/>
          </a:bodyPr>
          <a:lstStyle/>
          <a:p>
            <a:r>
              <a:rPr lang="en-US" sz="2000" dirty="0"/>
              <a:t>For Better understanding, I have categorized tags into 8 different Categories:</a:t>
            </a:r>
            <a:endParaRPr lang="en-IN" sz="2000" dirty="0"/>
          </a:p>
        </p:txBody>
      </p:sp>
      <p:sp>
        <p:nvSpPr>
          <p:cNvPr id="3" name="TextBox 2">
            <a:extLst>
              <a:ext uri="{FF2B5EF4-FFF2-40B4-BE49-F238E27FC236}">
                <a16:creationId xmlns:a16="http://schemas.microsoft.com/office/drawing/2014/main" id="{F82160C5-75A3-77F7-5473-433021F159A5}"/>
              </a:ext>
            </a:extLst>
          </p:cNvPr>
          <p:cNvSpPr txBox="1"/>
          <p:nvPr/>
        </p:nvSpPr>
        <p:spPr>
          <a:xfrm>
            <a:off x="538619" y="398689"/>
            <a:ext cx="3757809" cy="461665"/>
          </a:xfrm>
          <a:prstGeom prst="rect">
            <a:avLst/>
          </a:prstGeom>
          <a:noFill/>
        </p:spPr>
        <p:txBody>
          <a:bodyPr wrap="square" rtlCol="0">
            <a:spAutoFit/>
          </a:bodyPr>
          <a:lstStyle/>
          <a:p>
            <a:r>
              <a:rPr lang="en-US" sz="2400" b="1" dirty="0">
                <a:solidFill>
                  <a:schemeClr val="tx2"/>
                </a:solidFill>
              </a:rPr>
              <a:t>Tag Categorization</a:t>
            </a:r>
            <a:endParaRPr lang="en-IN" sz="2400" b="1" dirty="0">
              <a:solidFill>
                <a:schemeClr val="tx2"/>
              </a:solidFill>
            </a:endParaRPr>
          </a:p>
        </p:txBody>
      </p:sp>
    </p:spTree>
    <p:extLst>
      <p:ext uri="{BB962C8B-B14F-4D97-AF65-F5344CB8AC3E}">
        <p14:creationId xmlns:p14="http://schemas.microsoft.com/office/powerpoint/2010/main" val="310861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1CB8258-60A5-3A60-8D81-E23D338E4736}"/>
              </a:ext>
            </a:extLst>
          </p:cNvPr>
          <p:cNvGraphicFramePr/>
          <p:nvPr>
            <p:extLst>
              <p:ext uri="{D42A27DB-BD31-4B8C-83A1-F6EECF244321}">
                <p14:modId xmlns:p14="http://schemas.microsoft.com/office/powerpoint/2010/main" val="3490581425"/>
              </p:ext>
            </p:extLst>
          </p:nvPr>
        </p:nvGraphicFramePr>
        <p:xfrm>
          <a:off x="5738603" y="1126587"/>
          <a:ext cx="5716044" cy="46854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1CB2E07-46FB-125E-4E4E-DFE90C1205EC}"/>
              </a:ext>
            </a:extLst>
          </p:cNvPr>
          <p:cNvSpPr txBox="1"/>
          <p:nvPr/>
        </p:nvSpPr>
        <p:spPr>
          <a:xfrm>
            <a:off x="317327" y="142966"/>
            <a:ext cx="5288914" cy="461665"/>
          </a:xfrm>
          <a:prstGeom prst="rect">
            <a:avLst/>
          </a:prstGeom>
          <a:noFill/>
        </p:spPr>
        <p:txBody>
          <a:bodyPr wrap="square" rtlCol="0">
            <a:spAutoFit/>
          </a:bodyPr>
          <a:lstStyle/>
          <a:p>
            <a:r>
              <a:rPr lang="en-US" sz="2400" b="1" u="sng" dirty="0">
                <a:solidFill>
                  <a:schemeClr val="tx2"/>
                </a:solidFill>
              </a:rPr>
              <a:t>CONTENT-CENTRIC ANALYSIS</a:t>
            </a:r>
            <a:endParaRPr lang="en-IN" sz="2400" b="1" u="sng" dirty="0">
              <a:solidFill>
                <a:schemeClr val="tx2"/>
              </a:solidFill>
            </a:endParaRPr>
          </a:p>
        </p:txBody>
      </p:sp>
      <p:sp>
        <p:nvSpPr>
          <p:cNvPr id="5" name="TextBox 4">
            <a:extLst>
              <a:ext uri="{FF2B5EF4-FFF2-40B4-BE49-F238E27FC236}">
                <a16:creationId xmlns:a16="http://schemas.microsoft.com/office/drawing/2014/main" id="{ED06504E-AC76-EECB-6EC3-5583076656ED}"/>
              </a:ext>
            </a:extLst>
          </p:cNvPr>
          <p:cNvSpPr txBox="1"/>
          <p:nvPr/>
        </p:nvSpPr>
        <p:spPr>
          <a:xfrm>
            <a:off x="737353" y="1925877"/>
            <a:ext cx="4273058" cy="3700244"/>
          </a:xfrm>
          <a:prstGeom prst="rect">
            <a:avLst/>
          </a:prstGeom>
          <a:noFill/>
        </p:spPr>
        <p:txBody>
          <a:bodyPr wrap="square" rtlCol="0">
            <a:spAutoFit/>
          </a:bodyPr>
          <a:lstStyle/>
          <a:p>
            <a:pPr marL="342900" marR="0" lvl="0" indent="-342900">
              <a:lnSpc>
                <a:spcPct val="107000"/>
              </a:lnSpc>
              <a:spcBef>
                <a:spcPts val="0"/>
              </a:spcBef>
              <a:spcAft>
                <a:spcPts val="0"/>
              </a:spcAft>
              <a:buFont typeface="Arial" panose="020B0604020202020204" pitchFamily="34" charset="0"/>
              <a:buChar char="•"/>
              <a:tabLst>
                <a:tab pos="971550" algn="l"/>
              </a:tabLst>
            </a:pPr>
            <a:r>
              <a:rPr lang="en-IN" sz="2000" kern="100" dirty="0">
                <a:latin typeface="Calibri" panose="020F0502020204030204" pitchFamily="34" charset="0"/>
                <a:ea typeface="Calibri" panose="020F0502020204030204" pitchFamily="34" charset="0"/>
                <a:cs typeface="Mangal" panose="02040503050203030202" pitchFamily="18" charset="0"/>
              </a:rPr>
              <a:t>Most Liked Categories- Party &amp; Fun, L</a:t>
            </a:r>
            <a:r>
              <a:rPr lang="en-IN" sz="2000" kern="100" dirty="0">
                <a:effectLst/>
                <a:latin typeface="Calibri" panose="020F0502020204030204" pitchFamily="34" charset="0"/>
                <a:ea typeface="Calibri" panose="020F0502020204030204" pitchFamily="34" charset="0"/>
                <a:cs typeface="Mangal" panose="02040503050203030202" pitchFamily="18" charset="0"/>
              </a:rPr>
              <a:t>andscape, </a:t>
            </a:r>
            <a:r>
              <a:rPr lang="en-IN" sz="2000" kern="100" dirty="0">
                <a:latin typeface="Calibri" panose="020F0502020204030204" pitchFamily="34" charset="0"/>
                <a:ea typeface="Calibri" panose="020F0502020204030204" pitchFamily="34" charset="0"/>
                <a:cs typeface="Mangal" panose="02040503050203030202" pitchFamily="18" charset="0"/>
              </a:rPr>
              <a:t>Joy-Emotions represents </a:t>
            </a:r>
            <a:r>
              <a:rPr lang="en-US" sz="2000" dirty="0"/>
              <a:t>users that are drawn to </a:t>
            </a:r>
            <a:r>
              <a:rPr lang="en-US" sz="2000" b="1" dirty="0"/>
              <a:t>energetic, visually appealing, and emotionally uplifting content</a:t>
            </a:r>
          </a:p>
          <a:p>
            <a:pPr marL="342900" marR="0" lvl="0" indent="-342900">
              <a:lnSpc>
                <a:spcPct val="107000"/>
              </a:lnSpc>
              <a:spcBef>
                <a:spcPts val="0"/>
              </a:spcBef>
              <a:spcAft>
                <a:spcPts val="0"/>
              </a:spcAft>
              <a:buFont typeface="Arial" panose="020B0604020202020204" pitchFamily="34" charset="0"/>
              <a:buChar char="•"/>
              <a:tabLst>
                <a:tab pos="971550" algn="l"/>
              </a:tabLst>
            </a:pPr>
            <a:endParaRPr lang="en-US" sz="2000" b="1" kern="1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nSpc>
                <a:spcPct val="107000"/>
              </a:lnSpc>
              <a:buFont typeface="Arial" panose="020B0604020202020204" pitchFamily="34" charset="0"/>
              <a:buChar char="•"/>
              <a:tabLst>
                <a:tab pos="971550" algn="l"/>
              </a:tabLst>
            </a:pPr>
            <a:r>
              <a:rPr lang="en-US" sz="2000" dirty="0"/>
              <a:t>While Least Liked categories like- Photography, Aesthetics have low overall engagement, they may still resonate with a </a:t>
            </a:r>
            <a:r>
              <a:rPr lang="en-US" sz="2000" b="1" dirty="0"/>
              <a:t>niche audience</a:t>
            </a:r>
            <a:r>
              <a:rPr lang="en-US" sz="2000" dirty="0"/>
              <a:t>.</a:t>
            </a: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Arial" panose="020B0604020202020204" pitchFamily="34" charset="0"/>
              <a:buChar char="•"/>
              <a:tabLst>
                <a:tab pos="971550" algn="l"/>
              </a:tabLst>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9393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F3DFE89-A2EC-F462-0CC9-3B8E726C0A17}"/>
              </a:ext>
            </a:extLst>
          </p:cNvPr>
          <p:cNvGraphicFramePr/>
          <p:nvPr>
            <p:extLst>
              <p:ext uri="{D42A27DB-BD31-4B8C-83A1-F6EECF244321}">
                <p14:modId xmlns:p14="http://schemas.microsoft.com/office/powerpoint/2010/main" val="107169869"/>
              </p:ext>
            </p:extLst>
          </p:nvPr>
        </p:nvGraphicFramePr>
        <p:xfrm>
          <a:off x="5586608" y="1077238"/>
          <a:ext cx="6217085" cy="53355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8B90E03-368C-B4A8-60F7-C1BFD115598E}"/>
              </a:ext>
            </a:extLst>
          </p:cNvPr>
          <p:cNvSpPr txBox="1"/>
          <p:nvPr/>
        </p:nvSpPr>
        <p:spPr>
          <a:xfrm>
            <a:off x="739037" y="1743538"/>
            <a:ext cx="4425864" cy="3370923"/>
          </a:xfrm>
          <a:prstGeom prst="rect">
            <a:avLst/>
          </a:prstGeom>
          <a:noFill/>
        </p:spPr>
        <p:txBody>
          <a:bodyPr wrap="square" rtlCol="0">
            <a:spAutoFit/>
          </a:bodyPr>
          <a:lstStyle/>
          <a:p>
            <a:pPr marL="342900" marR="0" lvl="0" indent="-342900">
              <a:lnSpc>
                <a:spcPct val="107000"/>
              </a:lnSpc>
              <a:spcBef>
                <a:spcPts val="0"/>
              </a:spcBef>
              <a:spcAft>
                <a:spcPts val="0"/>
              </a:spcAft>
              <a:buFont typeface="Arial" panose="020B0604020202020204" pitchFamily="34" charset="0"/>
              <a:buChar char="•"/>
              <a:tabLst>
                <a:tab pos="971550" algn="l"/>
              </a:tabLst>
            </a:pPr>
            <a:r>
              <a:rPr lang="en-IN" sz="2000" b="1" u="sng" kern="100" dirty="0">
                <a:effectLst/>
                <a:latin typeface="Calibri" panose="020F0502020204030204" pitchFamily="34" charset="0"/>
                <a:ea typeface="Calibri" panose="020F0502020204030204" pitchFamily="34" charset="0"/>
                <a:cs typeface="Mangal" panose="02040503050203030202" pitchFamily="18" charset="0"/>
              </a:rPr>
              <a:t>PHOTOGRAPHY</a:t>
            </a:r>
            <a:r>
              <a:rPr lang="en-IN" sz="2000" kern="100" dirty="0">
                <a:effectLst/>
                <a:latin typeface="Calibri" panose="020F0502020204030204" pitchFamily="34" charset="0"/>
                <a:ea typeface="Calibri" panose="020F0502020204030204" pitchFamily="34" charset="0"/>
                <a:cs typeface="Mangal" panose="02040503050203030202" pitchFamily="18" charset="0"/>
              </a:rPr>
              <a:t> is the only tag category whose people are using it but not engaging enough to make it to anyone’s top 3 most liked Tags Category.</a:t>
            </a:r>
          </a:p>
          <a:p>
            <a:pPr marL="342900" marR="0" lvl="0" indent="-342900">
              <a:lnSpc>
                <a:spcPct val="107000"/>
              </a:lnSpc>
              <a:spcBef>
                <a:spcPts val="0"/>
              </a:spcBef>
              <a:spcAft>
                <a:spcPts val="0"/>
              </a:spcAft>
              <a:buFont typeface="Arial" panose="020B0604020202020204" pitchFamily="34" charset="0"/>
              <a:buChar char="•"/>
              <a:tabLst>
                <a:tab pos="971550" algn="l"/>
              </a:tabLst>
            </a:pP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Arial" panose="020B0604020202020204" pitchFamily="34" charset="0"/>
              <a:buChar char="•"/>
              <a:tabLst>
                <a:tab pos="971550" algn="l"/>
              </a:tabLst>
            </a:pPr>
            <a:r>
              <a:rPr lang="en-US" sz="2000" dirty="0"/>
              <a:t>Nearly </a:t>
            </a:r>
            <a:r>
              <a:rPr lang="en-US" sz="2000" b="1" dirty="0"/>
              <a:t>every user</a:t>
            </a:r>
            <a:r>
              <a:rPr lang="en-US" sz="2000" dirty="0"/>
              <a:t> who engages with below tags including them in their top 3 most liked categories - </a:t>
            </a:r>
            <a:r>
              <a:rPr lang="en-IN" sz="2000" kern="100" dirty="0">
                <a:latin typeface="Calibri" panose="020F0502020204030204" pitchFamily="34" charset="0"/>
                <a:ea typeface="Calibri" panose="020F0502020204030204" pitchFamily="34" charset="0"/>
                <a:cs typeface="Mangal" panose="02040503050203030202" pitchFamily="18" charset="0"/>
              </a:rPr>
              <a:t>Party &amp; Fun, </a:t>
            </a:r>
            <a:r>
              <a:rPr lang="en-IN" sz="2000" kern="100" dirty="0">
                <a:effectLst/>
                <a:latin typeface="Calibri" panose="020F0502020204030204" pitchFamily="34" charset="0"/>
                <a:ea typeface="Calibri" panose="020F0502020204030204" pitchFamily="34" charset="0"/>
                <a:cs typeface="Mangal" panose="02040503050203030202" pitchFamily="18" charset="0"/>
              </a:rPr>
              <a:t>Landscape, </a:t>
            </a:r>
            <a:r>
              <a:rPr lang="en-IN" sz="2000" kern="100" dirty="0">
                <a:latin typeface="Calibri" panose="020F0502020204030204" pitchFamily="34" charset="0"/>
                <a:ea typeface="Calibri" panose="020F0502020204030204" pitchFamily="34" charset="0"/>
                <a:cs typeface="Mangal" panose="02040503050203030202" pitchFamily="18" charset="0"/>
              </a:rPr>
              <a:t>Joy-Emotions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8136FBB4-3A83-A0BE-4A89-24A68036B3B0}"/>
              </a:ext>
            </a:extLst>
          </p:cNvPr>
          <p:cNvSpPr txBox="1"/>
          <p:nvPr/>
        </p:nvSpPr>
        <p:spPr>
          <a:xfrm>
            <a:off x="354906" y="192222"/>
            <a:ext cx="3757809" cy="461665"/>
          </a:xfrm>
          <a:prstGeom prst="rect">
            <a:avLst/>
          </a:prstGeom>
          <a:noFill/>
        </p:spPr>
        <p:txBody>
          <a:bodyPr wrap="square" rtlCol="0">
            <a:spAutoFit/>
          </a:bodyPr>
          <a:lstStyle/>
          <a:p>
            <a:r>
              <a:rPr lang="en-US" sz="2400" b="1" u="sng" dirty="0">
                <a:solidFill>
                  <a:schemeClr val="tx2"/>
                </a:solidFill>
              </a:rPr>
              <a:t>USER-CENTRIC ANALYSIS</a:t>
            </a:r>
            <a:endParaRPr lang="en-IN" sz="2400" b="1" u="sng" dirty="0">
              <a:solidFill>
                <a:schemeClr val="tx2"/>
              </a:solidFill>
            </a:endParaRPr>
          </a:p>
        </p:txBody>
      </p:sp>
    </p:spTree>
    <p:extLst>
      <p:ext uri="{BB962C8B-B14F-4D97-AF65-F5344CB8AC3E}">
        <p14:creationId xmlns:p14="http://schemas.microsoft.com/office/powerpoint/2010/main" val="307004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183C1-AAFD-7C10-E1D6-F07F4A58B788}"/>
              </a:ext>
            </a:extLst>
          </p:cNvPr>
          <p:cNvSpPr txBox="1"/>
          <p:nvPr/>
        </p:nvSpPr>
        <p:spPr>
          <a:xfrm>
            <a:off x="492691" y="469379"/>
            <a:ext cx="11699309" cy="461665"/>
          </a:xfrm>
          <a:prstGeom prst="rect">
            <a:avLst/>
          </a:prstGeom>
          <a:noFill/>
        </p:spPr>
        <p:txBody>
          <a:bodyPr wrap="square" rtlCol="0">
            <a:spAutoFit/>
          </a:bodyPr>
          <a:lstStyle/>
          <a:p>
            <a:r>
              <a:rPr lang="en-US" sz="2400" b="1" dirty="0">
                <a:solidFill>
                  <a:schemeClr val="tx2"/>
                </a:solidFill>
              </a:rPr>
              <a:t>How User centric analysis and Content centric analysis will help in developing strategies</a:t>
            </a:r>
            <a:endParaRPr lang="en-IN" sz="2400" b="1" dirty="0">
              <a:solidFill>
                <a:schemeClr val="tx2"/>
              </a:solidFill>
            </a:endParaRPr>
          </a:p>
        </p:txBody>
      </p:sp>
      <p:sp>
        <p:nvSpPr>
          <p:cNvPr id="4" name="TextBox 3">
            <a:extLst>
              <a:ext uri="{FF2B5EF4-FFF2-40B4-BE49-F238E27FC236}">
                <a16:creationId xmlns:a16="http://schemas.microsoft.com/office/drawing/2014/main" id="{33F48550-E664-E112-A064-A75BBEAF6FC4}"/>
              </a:ext>
            </a:extLst>
          </p:cNvPr>
          <p:cNvSpPr txBox="1"/>
          <p:nvPr/>
        </p:nvSpPr>
        <p:spPr>
          <a:xfrm>
            <a:off x="1053431" y="1232731"/>
            <a:ext cx="5288914" cy="461665"/>
          </a:xfrm>
          <a:prstGeom prst="rect">
            <a:avLst/>
          </a:prstGeom>
          <a:noFill/>
        </p:spPr>
        <p:txBody>
          <a:bodyPr wrap="square" rtlCol="0">
            <a:spAutoFit/>
          </a:bodyPr>
          <a:lstStyle/>
          <a:p>
            <a:r>
              <a:rPr lang="en-US" sz="2400" b="1" dirty="0">
                <a:solidFill>
                  <a:schemeClr val="tx2"/>
                </a:solidFill>
              </a:rPr>
              <a:t>CONTENT-CENTRIC ANALYSIS</a:t>
            </a:r>
            <a:endParaRPr lang="en-IN" sz="2400" b="1" dirty="0">
              <a:solidFill>
                <a:schemeClr val="tx2"/>
              </a:solidFill>
            </a:endParaRPr>
          </a:p>
        </p:txBody>
      </p:sp>
      <p:sp>
        <p:nvSpPr>
          <p:cNvPr id="5" name="TextBox 4">
            <a:extLst>
              <a:ext uri="{FF2B5EF4-FFF2-40B4-BE49-F238E27FC236}">
                <a16:creationId xmlns:a16="http://schemas.microsoft.com/office/drawing/2014/main" id="{455A82C2-9C41-CE56-8ABD-D089BAE8D0D3}"/>
              </a:ext>
            </a:extLst>
          </p:cNvPr>
          <p:cNvSpPr txBox="1"/>
          <p:nvPr/>
        </p:nvSpPr>
        <p:spPr>
          <a:xfrm>
            <a:off x="7380760" y="1232731"/>
            <a:ext cx="3757809" cy="461665"/>
          </a:xfrm>
          <a:prstGeom prst="rect">
            <a:avLst/>
          </a:prstGeom>
          <a:noFill/>
        </p:spPr>
        <p:txBody>
          <a:bodyPr wrap="square" rtlCol="0">
            <a:spAutoFit/>
          </a:bodyPr>
          <a:lstStyle/>
          <a:p>
            <a:r>
              <a:rPr lang="en-US" sz="2400" b="1" dirty="0">
                <a:solidFill>
                  <a:schemeClr val="tx2"/>
                </a:solidFill>
              </a:rPr>
              <a:t>USER-CENTRIC ANALYSIS</a:t>
            </a:r>
            <a:endParaRPr lang="en-IN" sz="2400" b="1" dirty="0">
              <a:solidFill>
                <a:schemeClr val="tx2"/>
              </a:solidFill>
            </a:endParaRPr>
          </a:p>
        </p:txBody>
      </p:sp>
      <p:sp>
        <p:nvSpPr>
          <p:cNvPr id="6" name="TextBox 5">
            <a:extLst>
              <a:ext uri="{FF2B5EF4-FFF2-40B4-BE49-F238E27FC236}">
                <a16:creationId xmlns:a16="http://schemas.microsoft.com/office/drawing/2014/main" id="{5CAD1351-4C82-8D77-63A3-08F0F02E606E}"/>
              </a:ext>
            </a:extLst>
          </p:cNvPr>
          <p:cNvSpPr txBox="1"/>
          <p:nvPr/>
        </p:nvSpPr>
        <p:spPr>
          <a:xfrm>
            <a:off x="1053431" y="2141951"/>
            <a:ext cx="430895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insight is more valuable for developing personalized marketing strategies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more actionable for increasing user engagement, retention, and acquisition, as it provides insights into personalized content users are invested in.</a:t>
            </a:r>
            <a:endParaRPr lang="en-IN" sz="2000" dirty="0"/>
          </a:p>
        </p:txBody>
      </p:sp>
      <p:sp>
        <p:nvSpPr>
          <p:cNvPr id="7" name="TextBox 6">
            <a:extLst>
              <a:ext uri="{FF2B5EF4-FFF2-40B4-BE49-F238E27FC236}">
                <a16:creationId xmlns:a16="http://schemas.microsoft.com/office/drawing/2014/main" id="{3A03F410-5259-1BBE-14FB-40EE55CC39BA}"/>
              </a:ext>
            </a:extLst>
          </p:cNvPr>
          <p:cNvSpPr txBox="1"/>
          <p:nvPr/>
        </p:nvSpPr>
        <p:spPr>
          <a:xfrm>
            <a:off x="6829618" y="2141951"/>
            <a:ext cx="430895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insight is more useful for optimizing content creation and general platform engagement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can guide content strategies for wider audience appeal, but not as targeted or effective for long-term retention and acquisition.</a:t>
            </a:r>
            <a:endParaRPr lang="en-IN" sz="2000" dirty="0"/>
          </a:p>
        </p:txBody>
      </p:sp>
    </p:spTree>
    <p:extLst>
      <p:ext uri="{BB962C8B-B14F-4D97-AF65-F5344CB8AC3E}">
        <p14:creationId xmlns:p14="http://schemas.microsoft.com/office/powerpoint/2010/main" val="298777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F501D4B-2FB5-930E-81E1-2B268879AE25}"/>
              </a:ext>
            </a:extLst>
          </p:cNvPr>
          <p:cNvGraphicFramePr>
            <a:graphicFrameLocks/>
          </p:cNvGraphicFramePr>
          <p:nvPr>
            <p:extLst>
              <p:ext uri="{D42A27DB-BD31-4B8C-83A1-F6EECF244321}">
                <p14:modId xmlns:p14="http://schemas.microsoft.com/office/powerpoint/2010/main" val="1326192929"/>
              </p:ext>
            </p:extLst>
          </p:nvPr>
        </p:nvGraphicFramePr>
        <p:xfrm>
          <a:off x="6403912" y="1612726"/>
          <a:ext cx="5421682" cy="363254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B9CB09DA-CCFF-5561-9E63-E83F4DECEC7D}"/>
              </a:ext>
            </a:extLst>
          </p:cNvPr>
          <p:cNvSpPr txBox="1"/>
          <p:nvPr/>
        </p:nvSpPr>
        <p:spPr>
          <a:xfrm>
            <a:off x="559734" y="164897"/>
            <a:ext cx="10256295" cy="584775"/>
          </a:xfrm>
          <a:prstGeom prst="rect">
            <a:avLst/>
          </a:prstGeom>
          <a:noFill/>
        </p:spPr>
        <p:txBody>
          <a:bodyPr vert="horz" wrap="square" rtlCol="0">
            <a:spAutoFit/>
          </a:bodyPr>
          <a:lstStyle/>
          <a:p>
            <a:r>
              <a:rPr lang="en-US" sz="3200" b="1" u="sng" dirty="0">
                <a:solidFill>
                  <a:srgbClr val="FF7C80"/>
                </a:solidFill>
              </a:rPr>
              <a:t>4. ACTIVITY</a:t>
            </a:r>
            <a:endParaRPr lang="en-IN" sz="3200" b="1" u="sng" dirty="0">
              <a:solidFill>
                <a:srgbClr val="FF7C80"/>
              </a:solidFill>
            </a:endParaRPr>
          </a:p>
        </p:txBody>
      </p:sp>
      <p:sp>
        <p:nvSpPr>
          <p:cNvPr id="5" name="TextBox 4">
            <a:extLst>
              <a:ext uri="{FF2B5EF4-FFF2-40B4-BE49-F238E27FC236}">
                <a16:creationId xmlns:a16="http://schemas.microsoft.com/office/drawing/2014/main" id="{23EB3C6D-1145-E24B-324A-6825FB0DCEA4}"/>
              </a:ext>
            </a:extLst>
          </p:cNvPr>
          <p:cNvSpPr txBox="1"/>
          <p:nvPr/>
        </p:nvSpPr>
        <p:spPr>
          <a:xfrm>
            <a:off x="949801" y="3278688"/>
            <a:ext cx="4586703" cy="2646878"/>
          </a:xfrm>
          <a:prstGeom prst="rect">
            <a:avLst/>
          </a:prstGeom>
          <a:noFill/>
        </p:spPr>
        <p:txBody>
          <a:bodyPr wrap="square" rtlCol="0">
            <a:spAutoFit/>
          </a:bodyPr>
          <a:lstStyle/>
          <a:p>
            <a:r>
              <a:rPr lang="en-US" sz="2200" b="1" dirty="0"/>
              <a:t>Primary Focus: Retention </a:t>
            </a:r>
          </a:p>
          <a:p>
            <a:r>
              <a:rPr lang="en-US" sz="2000" dirty="0"/>
              <a:t>The 23 inactive users should be re-engaged to reduce churn and improve platform activity</a:t>
            </a:r>
          </a:p>
          <a:p>
            <a:endParaRPr lang="en-US" sz="2200" b="1" dirty="0"/>
          </a:p>
          <a:p>
            <a:r>
              <a:rPr lang="en-US" sz="2200" b="1" dirty="0"/>
              <a:t>Secondary Focus: Engagement </a:t>
            </a:r>
          </a:p>
          <a:p>
            <a:r>
              <a:rPr lang="en-US" sz="2000" dirty="0"/>
              <a:t>To increase the activity levels of moderate active users</a:t>
            </a:r>
          </a:p>
        </p:txBody>
      </p:sp>
      <p:graphicFrame>
        <p:nvGraphicFramePr>
          <p:cNvPr id="6" name="Table 5">
            <a:extLst>
              <a:ext uri="{FF2B5EF4-FFF2-40B4-BE49-F238E27FC236}">
                <a16:creationId xmlns:a16="http://schemas.microsoft.com/office/drawing/2014/main" id="{7062B4ED-9BC0-4552-67EE-D849A5303AB2}"/>
              </a:ext>
            </a:extLst>
          </p:cNvPr>
          <p:cNvGraphicFramePr>
            <a:graphicFrameLocks noGrp="1"/>
          </p:cNvGraphicFramePr>
          <p:nvPr>
            <p:extLst>
              <p:ext uri="{D42A27DB-BD31-4B8C-83A1-F6EECF244321}">
                <p14:modId xmlns:p14="http://schemas.microsoft.com/office/powerpoint/2010/main" val="1001835751"/>
              </p:ext>
            </p:extLst>
          </p:nvPr>
        </p:nvGraphicFramePr>
        <p:xfrm>
          <a:off x="949801" y="1327689"/>
          <a:ext cx="4363322" cy="1188720"/>
        </p:xfrm>
        <a:graphic>
          <a:graphicData uri="http://schemas.openxmlformats.org/drawingml/2006/table">
            <a:tbl>
              <a:tblPr bandRow="1">
                <a:tableStyleId>{5C22544A-7EE6-4342-B048-85BDC9FD1C3A}</a:tableStyleId>
              </a:tblPr>
              <a:tblGrid>
                <a:gridCol w="2584626">
                  <a:extLst>
                    <a:ext uri="{9D8B030D-6E8A-4147-A177-3AD203B41FA5}">
                      <a16:colId xmlns:a16="http://schemas.microsoft.com/office/drawing/2014/main" val="1823638973"/>
                    </a:ext>
                  </a:extLst>
                </a:gridCol>
                <a:gridCol w="1778696">
                  <a:extLst>
                    <a:ext uri="{9D8B030D-6E8A-4147-A177-3AD203B41FA5}">
                      <a16:colId xmlns:a16="http://schemas.microsoft.com/office/drawing/2014/main" val="1949234485"/>
                    </a:ext>
                  </a:extLst>
                </a:gridCol>
              </a:tblGrid>
              <a:tr h="370840">
                <a:tc>
                  <a:txBody>
                    <a:bodyPr/>
                    <a:lstStyle/>
                    <a:p>
                      <a:r>
                        <a:rPr lang="en-US" sz="2000" dirty="0">
                          <a:solidFill>
                            <a:schemeClr val="tx1">
                              <a:lumMod val="85000"/>
                              <a:lumOff val="15000"/>
                            </a:schemeClr>
                          </a:solidFill>
                        </a:rPr>
                        <a:t>In Active</a:t>
                      </a:r>
                      <a:endParaRPr lang="en-IN" sz="2000" dirty="0">
                        <a:solidFill>
                          <a:schemeClr val="tx1">
                            <a:lumMod val="85000"/>
                            <a:lumOff val="15000"/>
                          </a:schemeClr>
                        </a:solidFill>
                      </a:endParaRPr>
                    </a:p>
                  </a:txBody>
                  <a:tcPr>
                    <a:solidFill>
                      <a:schemeClr val="accent1">
                        <a:lumMod val="20000"/>
                        <a:lumOff val="80000"/>
                      </a:schemeClr>
                    </a:solidFill>
                  </a:tcPr>
                </a:tc>
                <a:tc>
                  <a:txBody>
                    <a:bodyPr/>
                    <a:lstStyle/>
                    <a:p>
                      <a:r>
                        <a:rPr lang="en-US" sz="2000" dirty="0">
                          <a:solidFill>
                            <a:schemeClr val="tx1">
                              <a:lumMod val="85000"/>
                              <a:lumOff val="15000"/>
                            </a:schemeClr>
                          </a:solidFill>
                        </a:rPr>
                        <a:t>23 Users</a:t>
                      </a:r>
                      <a:endParaRPr lang="en-IN" sz="2000" dirty="0">
                        <a:solidFill>
                          <a:schemeClr val="tx1">
                            <a:lumMod val="85000"/>
                            <a:lumOff val="15000"/>
                          </a:schemeClr>
                        </a:solidFill>
                      </a:endParaRPr>
                    </a:p>
                  </a:txBody>
                  <a:tcPr>
                    <a:solidFill>
                      <a:schemeClr val="accent1">
                        <a:lumMod val="20000"/>
                        <a:lumOff val="80000"/>
                      </a:schemeClr>
                    </a:solidFill>
                  </a:tcPr>
                </a:tc>
                <a:extLst>
                  <a:ext uri="{0D108BD9-81ED-4DB2-BD59-A6C34878D82A}">
                    <a16:rowId xmlns:a16="http://schemas.microsoft.com/office/drawing/2014/main" val="1602812165"/>
                  </a:ext>
                </a:extLst>
              </a:tr>
              <a:tr h="370840">
                <a:tc>
                  <a:txBody>
                    <a:bodyPr/>
                    <a:lstStyle/>
                    <a:p>
                      <a:r>
                        <a:rPr lang="en-US" sz="2000" dirty="0">
                          <a:solidFill>
                            <a:schemeClr val="tx1">
                              <a:lumMod val="85000"/>
                              <a:lumOff val="15000"/>
                            </a:schemeClr>
                          </a:solidFill>
                        </a:rPr>
                        <a:t>Moderate Activity</a:t>
                      </a:r>
                      <a:endParaRPr lang="en-IN" sz="2000" dirty="0">
                        <a:solidFill>
                          <a:schemeClr val="tx1">
                            <a:lumMod val="85000"/>
                            <a:lumOff val="15000"/>
                          </a:schemeClr>
                        </a:solidFill>
                      </a:endParaRPr>
                    </a:p>
                  </a:txBody>
                  <a:tcPr>
                    <a:solidFill>
                      <a:schemeClr val="accent1">
                        <a:lumMod val="20000"/>
                        <a:lumOff val="80000"/>
                      </a:schemeClr>
                    </a:solidFill>
                  </a:tcPr>
                </a:tc>
                <a:tc>
                  <a:txBody>
                    <a:bodyPr/>
                    <a:lstStyle/>
                    <a:p>
                      <a:r>
                        <a:rPr lang="en-US" sz="2000" dirty="0">
                          <a:solidFill>
                            <a:schemeClr val="tx1">
                              <a:lumMod val="85000"/>
                              <a:lumOff val="15000"/>
                            </a:schemeClr>
                          </a:solidFill>
                        </a:rPr>
                        <a:t>47 Users</a:t>
                      </a:r>
                      <a:endParaRPr lang="en-IN" sz="2000" dirty="0">
                        <a:solidFill>
                          <a:schemeClr val="tx1">
                            <a:lumMod val="85000"/>
                            <a:lumOff val="15000"/>
                          </a:schemeClr>
                        </a:solidFill>
                      </a:endParaRPr>
                    </a:p>
                  </a:txBody>
                  <a:tcPr>
                    <a:solidFill>
                      <a:schemeClr val="accent1">
                        <a:lumMod val="20000"/>
                        <a:lumOff val="80000"/>
                      </a:schemeClr>
                    </a:solidFill>
                  </a:tcPr>
                </a:tc>
                <a:extLst>
                  <a:ext uri="{0D108BD9-81ED-4DB2-BD59-A6C34878D82A}">
                    <a16:rowId xmlns:a16="http://schemas.microsoft.com/office/drawing/2014/main" val="2561073977"/>
                  </a:ext>
                </a:extLst>
              </a:tr>
              <a:tr h="370840">
                <a:tc>
                  <a:txBody>
                    <a:bodyPr/>
                    <a:lstStyle/>
                    <a:p>
                      <a:r>
                        <a:rPr lang="en-US" sz="2000" dirty="0">
                          <a:solidFill>
                            <a:schemeClr val="tx1">
                              <a:lumMod val="85000"/>
                              <a:lumOff val="15000"/>
                            </a:schemeClr>
                          </a:solidFill>
                        </a:rPr>
                        <a:t>Highly Active</a:t>
                      </a:r>
                      <a:endParaRPr lang="en-IN" sz="2000" dirty="0">
                        <a:solidFill>
                          <a:schemeClr val="tx1">
                            <a:lumMod val="85000"/>
                            <a:lumOff val="15000"/>
                          </a:schemeClr>
                        </a:solidFill>
                      </a:endParaRPr>
                    </a:p>
                  </a:txBody>
                  <a:tcPr>
                    <a:solidFill>
                      <a:schemeClr val="accent1">
                        <a:lumMod val="20000"/>
                        <a:lumOff val="80000"/>
                      </a:schemeClr>
                    </a:solidFill>
                  </a:tcPr>
                </a:tc>
                <a:tc>
                  <a:txBody>
                    <a:bodyPr/>
                    <a:lstStyle/>
                    <a:p>
                      <a:r>
                        <a:rPr lang="en-US" sz="2000" dirty="0">
                          <a:solidFill>
                            <a:schemeClr val="tx1">
                              <a:lumMod val="85000"/>
                              <a:lumOff val="15000"/>
                            </a:schemeClr>
                          </a:solidFill>
                        </a:rPr>
                        <a:t>13 Users</a:t>
                      </a:r>
                      <a:endParaRPr lang="en-IN" sz="2000" dirty="0">
                        <a:solidFill>
                          <a:schemeClr val="tx1">
                            <a:lumMod val="85000"/>
                            <a:lumOff val="15000"/>
                          </a:schemeClr>
                        </a:solidFill>
                      </a:endParaRPr>
                    </a:p>
                  </a:txBody>
                  <a:tcPr>
                    <a:solidFill>
                      <a:schemeClr val="accent1">
                        <a:lumMod val="20000"/>
                        <a:lumOff val="80000"/>
                      </a:schemeClr>
                    </a:solidFill>
                  </a:tcPr>
                </a:tc>
                <a:extLst>
                  <a:ext uri="{0D108BD9-81ED-4DB2-BD59-A6C34878D82A}">
                    <a16:rowId xmlns:a16="http://schemas.microsoft.com/office/drawing/2014/main" val="1685929862"/>
                  </a:ext>
                </a:extLst>
              </a:tr>
            </a:tbl>
          </a:graphicData>
        </a:graphic>
      </p:graphicFrame>
    </p:spTree>
    <p:extLst>
      <p:ext uri="{BB962C8B-B14F-4D97-AF65-F5344CB8AC3E}">
        <p14:creationId xmlns:p14="http://schemas.microsoft.com/office/powerpoint/2010/main" val="9527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DD0F5C8-E10F-FCAD-4FD3-1940EB7ABE61}"/>
              </a:ext>
            </a:extLst>
          </p:cNvPr>
          <p:cNvGraphicFramePr>
            <a:graphicFrameLocks/>
          </p:cNvGraphicFramePr>
          <p:nvPr>
            <p:extLst>
              <p:ext uri="{D42A27DB-BD31-4B8C-83A1-F6EECF244321}">
                <p14:modId xmlns:p14="http://schemas.microsoft.com/office/powerpoint/2010/main" val="2359154219"/>
              </p:ext>
            </p:extLst>
          </p:nvPr>
        </p:nvGraphicFramePr>
        <p:xfrm>
          <a:off x="6096000" y="1466301"/>
          <a:ext cx="5799550" cy="392539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EEB9B84-29F6-6F57-340F-C1AE502AB5D4}"/>
              </a:ext>
            </a:extLst>
          </p:cNvPr>
          <p:cNvSpPr txBox="1"/>
          <p:nvPr/>
        </p:nvSpPr>
        <p:spPr>
          <a:xfrm>
            <a:off x="566189" y="200477"/>
            <a:ext cx="10256295" cy="584775"/>
          </a:xfrm>
          <a:prstGeom prst="rect">
            <a:avLst/>
          </a:prstGeom>
          <a:noFill/>
        </p:spPr>
        <p:txBody>
          <a:bodyPr vert="horz" wrap="square" rtlCol="0">
            <a:spAutoFit/>
          </a:bodyPr>
          <a:lstStyle/>
          <a:p>
            <a:r>
              <a:rPr lang="en-US" sz="3200" b="1" u="sng" dirty="0">
                <a:solidFill>
                  <a:srgbClr val="FF7C80"/>
                </a:solidFill>
              </a:rPr>
              <a:t>5. ENGAGEMENT</a:t>
            </a:r>
            <a:endParaRPr lang="en-IN" sz="3200" b="1" u="sng" dirty="0">
              <a:solidFill>
                <a:srgbClr val="FF7C80"/>
              </a:solidFill>
            </a:endParaRPr>
          </a:p>
        </p:txBody>
      </p:sp>
      <p:sp>
        <p:nvSpPr>
          <p:cNvPr id="7" name="TextBox 6">
            <a:extLst>
              <a:ext uri="{FF2B5EF4-FFF2-40B4-BE49-F238E27FC236}">
                <a16:creationId xmlns:a16="http://schemas.microsoft.com/office/drawing/2014/main" id="{76E53371-55C6-8F80-0F41-7861516CDE0D}"/>
              </a:ext>
            </a:extLst>
          </p:cNvPr>
          <p:cNvSpPr txBox="1"/>
          <p:nvPr/>
        </p:nvSpPr>
        <p:spPr>
          <a:xfrm>
            <a:off x="924749" y="3269666"/>
            <a:ext cx="4761794" cy="2339102"/>
          </a:xfrm>
          <a:prstGeom prst="rect">
            <a:avLst/>
          </a:prstGeom>
          <a:noFill/>
        </p:spPr>
        <p:txBody>
          <a:bodyPr wrap="square" rtlCol="0">
            <a:spAutoFit/>
          </a:bodyPr>
          <a:lstStyle/>
          <a:p>
            <a:r>
              <a:rPr lang="en-US" sz="2200" b="1" dirty="0"/>
              <a:t>Primary Focus: Retention </a:t>
            </a:r>
          </a:p>
          <a:p>
            <a:r>
              <a:rPr lang="en-US" sz="2000" dirty="0"/>
              <a:t>It is necessary to address the significant number of users with zero engagement.</a:t>
            </a:r>
          </a:p>
          <a:p>
            <a:endParaRPr lang="en-US" sz="2200" dirty="0"/>
          </a:p>
          <a:p>
            <a:r>
              <a:rPr lang="en-US" sz="2200" b="1" dirty="0"/>
              <a:t>Secondary Focus: Engagement </a:t>
            </a:r>
          </a:p>
          <a:p>
            <a:r>
              <a:rPr lang="en-US" sz="2000" dirty="0"/>
              <a:t>To increase the activity levels of moderately engaged users</a:t>
            </a:r>
            <a:endParaRPr lang="en-IN" sz="2000" dirty="0"/>
          </a:p>
        </p:txBody>
      </p:sp>
      <p:graphicFrame>
        <p:nvGraphicFramePr>
          <p:cNvPr id="4" name="Table 3">
            <a:extLst>
              <a:ext uri="{FF2B5EF4-FFF2-40B4-BE49-F238E27FC236}">
                <a16:creationId xmlns:a16="http://schemas.microsoft.com/office/drawing/2014/main" id="{578AF9D7-D9E4-296B-3940-37D2F64567CE}"/>
              </a:ext>
            </a:extLst>
          </p:cNvPr>
          <p:cNvGraphicFramePr>
            <a:graphicFrameLocks noGrp="1"/>
          </p:cNvGraphicFramePr>
          <p:nvPr>
            <p:extLst>
              <p:ext uri="{D42A27DB-BD31-4B8C-83A1-F6EECF244321}">
                <p14:modId xmlns:p14="http://schemas.microsoft.com/office/powerpoint/2010/main" val="2671709629"/>
              </p:ext>
            </p:extLst>
          </p:nvPr>
        </p:nvGraphicFramePr>
        <p:xfrm>
          <a:off x="924749" y="1230064"/>
          <a:ext cx="4363322" cy="1188720"/>
        </p:xfrm>
        <a:graphic>
          <a:graphicData uri="http://schemas.openxmlformats.org/drawingml/2006/table">
            <a:tbl>
              <a:tblPr bandRow="1">
                <a:tableStyleId>{5C22544A-7EE6-4342-B048-85BDC9FD1C3A}</a:tableStyleId>
              </a:tblPr>
              <a:tblGrid>
                <a:gridCol w="2584626">
                  <a:extLst>
                    <a:ext uri="{9D8B030D-6E8A-4147-A177-3AD203B41FA5}">
                      <a16:colId xmlns:a16="http://schemas.microsoft.com/office/drawing/2014/main" val="1823638973"/>
                    </a:ext>
                  </a:extLst>
                </a:gridCol>
                <a:gridCol w="1778696">
                  <a:extLst>
                    <a:ext uri="{9D8B030D-6E8A-4147-A177-3AD203B41FA5}">
                      <a16:colId xmlns:a16="http://schemas.microsoft.com/office/drawing/2014/main" val="1949234485"/>
                    </a:ext>
                  </a:extLst>
                </a:gridCol>
              </a:tblGrid>
              <a:tr h="370840">
                <a:tc>
                  <a:txBody>
                    <a:bodyPr/>
                    <a:lstStyle/>
                    <a:p>
                      <a:r>
                        <a:rPr lang="en-US" sz="2000" dirty="0">
                          <a:solidFill>
                            <a:schemeClr val="tx1">
                              <a:lumMod val="85000"/>
                              <a:lumOff val="15000"/>
                            </a:schemeClr>
                          </a:solidFill>
                        </a:rPr>
                        <a:t>In Active</a:t>
                      </a:r>
                      <a:endParaRPr lang="en-IN" sz="2000" dirty="0">
                        <a:solidFill>
                          <a:schemeClr val="tx1">
                            <a:lumMod val="85000"/>
                            <a:lumOff val="15000"/>
                          </a:schemeClr>
                        </a:solidFill>
                      </a:endParaRPr>
                    </a:p>
                  </a:txBody>
                  <a:tcPr>
                    <a:solidFill>
                      <a:schemeClr val="accent1">
                        <a:lumMod val="20000"/>
                        <a:lumOff val="80000"/>
                      </a:schemeClr>
                    </a:solidFill>
                  </a:tcPr>
                </a:tc>
                <a:tc>
                  <a:txBody>
                    <a:bodyPr/>
                    <a:lstStyle/>
                    <a:p>
                      <a:r>
                        <a:rPr lang="en-US" sz="2000" dirty="0">
                          <a:solidFill>
                            <a:schemeClr val="tx1">
                              <a:lumMod val="85000"/>
                              <a:lumOff val="15000"/>
                            </a:schemeClr>
                          </a:solidFill>
                        </a:rPr>
                        <a:t>26 Users</a:t>
                      </a:r>
                      <a:endParaRPr lang="en-IN" sz="2000" dirty="0">
                        <a:solidFill>
                          <a:schemeClr val="tx1">
                            <a:lumMod val="85000"/>
                            <a:lumOff val="15000"/>
                          </a:schemeClr>
                        </a:solidFill>
                      </a:endParaRPr>
                    </a:p>
                  </a:txBody>
                  <a:tcPr>
                    <a:solidFill>
                      <a:schemeClr val="accent1">
                        <a:lumMod val="20000"/>
                        <a:lumOff val="80000"/>
                      </a:schemeClr>
                    </a:solidFill>
                  </a:tcPr>
                </a:tc>
                <a:extLst>
                  <a:ext uri="{0D108BD9-81ED-4DB2-BD59-A6C34878D82A}">
                    <a16:rowId xmlns:a16="http://schemas.microsoft.com/office/drawing/2014/main" val="1602812165"/>
                  </a:ext>
                </a:extLst>
              </a:tr>
              <a:tr h="370840">
                <a:tc>
                  <a:txBody>
                    <a:bodyPr/>
                    <a:lstStyle/>
                    <a:p>
                      <a:r>
                        <a:rPr lang="en-US" sz="2000" dirty="0">
                          <a:solidFill>
                            <a:schemeClr val="tx1">
                              <a:lumMod val="85000"/>
                              <a:lumOff val="15000"/>
                            </a:schemeClr>
                          </a:solidFill>
                        </a:rPr>
                        <a:t>Moderate Activity</a:t>
                      </a:r>
                      <a:endParaRPr lang="en-IN" sz="2000" dirty="0">
                        <a:solidFill>
                          <a:schemeClr val="tx1">
                            <a:lumMod val="85000"/>
                            <a:lumOff val="15000"/>
                          </a:schemeClr>
                        </a:solidFill>
                      </a:endParaRPr>
                    </a:p>
                  </a:txBody>
                  <a:tcPr>
                    <a:solidFill>
                      <a:schemeClr val="accent1">
                        <a:lumMod val="20000"/>
                        <a:lumOff val="80000"/>
                      </a:schemeClr>
                    </a:solidFill>
                  </a:tcPr>
                </a:tc>
                <a:tc>
                  <a:txBody>
                    <a:bodyPr/>
                    <a:lstStyle/>
                    <a:p>
                      <a:r>
                        <a:rPr lang="en-US" sz="2000" dirty="0">
                          <a:solidFill>
                            <a:schemeClr val="tx1">
                              <a:lumMod val="85000"/>
                              <a:lumOff val="15000"/>
                            </a:schemeClr>
                          </a:solidFill>
                        </a:rPr>
                        <a:t>58 Users</a:t>
                      </a:r>
                      <a:endParaRPr lang="en-IN" sz="2000" dirty="0">
                        <a:solidFill>
                          <a:schemeClr val="tx1">
                            <a:lumMod val="85000"/>
                            <a:lumOff val="15000"/>
                          </a:schemeClr>
                        </a:solidFill>
                      </a:endParaRPr>
                    </a:p>
                  </a:txBody>
                  <a:tcPr>
                    <a:solidFill>
                      <a:schemeClr val="accent1">
                        <a:lumMod val="20000"/>
                        <a:lumOff val="80000"/>
                      </a:schemeClr>
                    </a:solidFill>
                  </a:tcPr>
                </a:tc>
                <a:extLst>
                  <a:ext uri="{0D108BD9-81ED-4DB2-BD59-A6C34878D82A}">
                    <a16:rowId xmlns:a16="http://schemas.microsoft.com/office/drawing/2014/main" val="2561073977"/>
                  </a:ext>
                </a:extLst>
              </a:tr>
              <a:tr h="370840">
                <a:tc>
                  <a:txBody>
                    <a:bodyPr/>
                    <a:lstStyle/>
                    <a:p>
                      <a:r>
                        <a:rPr lang="en-US" sz="2000" dirty="0">
                          <a:solidFill>
                            <a:schemeClr val="tx1">
                              <a:lumMod val="85000"/>
                              <a:lumOff val="15000"/>
                            </a:schemeClr>
                          </a:solidFill>
                        </a:rPr>
                        <a:t>Highly Active</a:t>
                      </a:r>
                      <a:endParaRPr lang="en-IN" sz="2000" dirty="0">
                        <a:solidFill>
                          <a:schemeClr val="tx1">
                            <a:lumMod val="85000"/>
                            <a:lumOff val="15000"/>
                          </a:schemeClr>
                        </a:solidFill>
                      </a:endParaRPr>
                    </a:p>
                  </a:txBody>
                  <a:tcPr>
                    <a:solidFill>
                      <a:schemeClr val="accent1">
                        <a:lumMod val="20000"/>
                        <a:lumOff val="80000"/>
                      </a:schemeClr>
                    </a:solidFill>
                  </a:tcPr>
                </a:tc>
                <a:tc>
                  <a:txBody>
                    <a:bodyPr/>
                    <a:lstStyle/>
                    <a:p>
                      <a:r>
                        <a:rPr lang="en-US" sz="2000" dirty="0">
                          <a:solidFill>
                            <a:schemeClr val="tx1">
                              <a:lumMod val="85000"/>
                              <a:lumOff val="15000"/>
                            </a:schemeClr>
                          </a:solidFill>
                        </a:rPr>
                        <a:t>16 Users</a:t>
                      </a:r>
                      <a:endParaRPr lang="en-IN" sz="2000" dirty="0">
                        <a:solidFill>
                          <a:schemeClr val="tx1">
                            <a:lumMod val="85000"/>
                            <a:lumOff val="15000"/>
                          </a:schemeClr>
                        </a:solidFill>
                      </a:endParaRPr>
                    </a:p>
                  </a:txBody>
                  <a:tcPr>
                    <a:solidFill>
                      <a:schemeClr val="accent1">
                        <a:lumMod val="20000"/>
                        <a:lumOff val="80000"/>
                      </a:schemeClr>
                    </a:solidFill>
                  </a:tcPr>
                </a:tc>
                <a:extLst>
                  <a:ext uri="{0D108BD9-81ED-4DB2-BD59-A6C34878D82A}">
                    <a16:rowId xmlns:a16="http://schemas.microsoft.com/office/drawing/2014/main" val="1685929862"/>
                  </a:ext>
                </a:extLst>
              </a:tr>
            </a:tbl>
          </a:graphicData>
        </a:graphic>
      </p:graphicFrame>
    </p:spTree>
    <p:extLst>
      <p:ext uri="{BB962C8B-B14F-4D97-AF65-F5344CB8AC3E}">
        <p14:creationId xmlns:p14="http://schemas.microsoft.com/office/powerpoint/2010/main" val="345800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661A9-BA66-9A08-9FF1-C5384CBF8A99}"/>
              </a:ext>
            </a:extLst>
          </p:cNvPr>
          <p:cNvSpPr txBox="1"/>
          <p:nvPr/>
        </p:nvSpPr>
        <p:spPr>
          <a:xfrm>
            <a:off x="207095" y="310544"/>
            <a:ext cx="11777809" cy="584775"/>
          </a:xfrm>
          <a:prstGeom prst="rect">
            <a:avLst/>
          </a:prstGeom>
          <a:noFill/>
        </p:spPr>
        <p:txBody>
          <a:bodyPr vert="horz" wrap="square" rtlCol="0">
            <a:spAutoFit/>
          </a:bodyPr>
          <a:lstStyle/>
          <a:p>
            <a:r>
              <a:rPr lang="en-US" sz="3200" b="1" u="sng" dirty="0">
                <a:solidFill>
                  <a:srgbClr val="FF7C80"/>
                </a:solidFill>
              </a:rPr>
              <a:t>ENGAGEMENT BASED ON JOINING YEAR AND FOLLOWER COUNT</a:t>
            </a:r>
            <a:endParaRPr lang="en-IN" sz="3200" b="1" u="sng" dirty="0">
              <a:solidFill>
                <a:srgbClr val="FF7C80"/>
              </a:solidFill>
            </a:endParaRPr>
          </a:p>
        </p:txBody>
      </p:sp>
      <p:graphicFrame>
        <p:nvGraphicFramePr>
          <p:cNvPr id="3" name="Chart 2">
            <a:extLst>
              <a:ext uri="{FF2B5EF4-FFF2-40B4-BE49-F238E27FC236}">
                <a16:creationId xmlns:a16="http://schemas.microsoft.com/office/drawing/2014/main" id="{E98A177B-6FD4-D57D-4F35-D9DD5D628108}"/>
              </a:ext>
            </a:extLst>
          </p:cNvPr>
          <p:cNvGraphicFramePr/>
          <p:nvPr>
            <p:extLst>
              <p:ext uri="{D42A27DB-BD31-4B8C-83A1-F6EECF244321}">
                <p14:modId xmlns:p14="http://schemas.microsoft.com/office/powerpoint/2010/main" val="1280874020"/>
              </p:ext>
            </p:extLst>
          </p:nvPr>
        </p:nvGraphicFramePr>
        <p:xfrm>
          <a:off x="4465944" y="1665962"/>
          <a:ext cx="7518960" cy="427595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0AD5547-1B0E-5971-499A-43F50F1C415A}"/>
              </a:ext>
            </a:extLst>
          </p:cNvPr>
          <p:cNvSpPr txBox="1"/>
          <p:nvPr/>
        </p:nvSpPr>
        <p:spPr>
          <a:xfrm>
            <a:off x="605426" y="1382286"/>
            <a:ext cx="3164908" cy="3785652"/>
          </a:xfrm>
          <a:prstGeom prst="rect">
            <a:avLst/>
          </a:prstGeom>
          <a:noFill/>
        </p:spPr>
        <p:txBody>
          <a:bodyPr wrap="square" rtlCol="0">
            <a:spAutoFit/>
          </a:bodyPr>
          <a:lstStyle/>
          <a:p>
            <a:r>
              <a:rPr lang="en-US" sz="2000" b="1" dirty="0"/>
              <a:t>Newer users(2017) are more actively contributing content</a:t>
            </a:r>
          </a:p>
          <a:p>
            <a:endParaRPr lang="en-US" sz="2000" b="1" dirty="0"/>
          </a:p>
          <a:p>
            <a:pPr marL="342900" indent="-342900">
              <a:buFont typeface="Arial" panose="020B0604020202020204" pitchFamily="34" charset="0"/>
              <a:buChar char="•"/>
            </a:pPr>
            <a:r>
              <a:rPr lang="en-US" sz="2000" dirty="0"/>
              <a:t>Users from the 2017 cohort with 76 followers have the highest average engagement </a:t>
            </a:r>
          </a:p>
          <a:p>
            <a:endParaRPr lang="en-US" sz="2000" dirty="0"/>
          </a:p>
          <a:p>
            <a:pPr marL="285750" indent="-285750">
              <a:buFont typeface="Arial" panose="020B0604020202020204" pitchFamily="34" charset="0"/>
              <a:buChar char="•"/>
            </a:pPr>
            <a:r>
              <a:rPr lang="en-US" sz="2000" dirty="0"/>
              <a:t>2017 cohort with 77 followers shows higher average posting activity </a:t>
            </a:r>
            <a:endParaRPr lang="en-IN" sz="2000" dirty="0"/>
          </a:p>
        </p:txBody>
      </p:sp>
    </p:spTree>
    <p:extLst>
      <p:ext uri="{BB962C8B-B14F-4D97-AF65-F5344CB8AC3E}">
        <p14:creationId xmlns:p14="http://schemas.microsoft.com/office/powerpoint/2010/main" val="141380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806FC-29C6-C3E7-1037-92E5BE4401A4}"/>
              </a:ext>
            </a:extLst>
          </p:cNvPr>
          <p:cNvSpPr txBox="1"/>
          <p:nvPr/>
        </p:nvSpPr>
        <p:spPr>
          <a:xfrm>
            <a:off x="207938" y="200917"/>
            <a:ext cx="11383641" cy="584775"/>
          </a:xfrm>
          <a:prstGeom prst="rect">
            <a:avLst/>
          </a:prstGeom>
          <a:noFill/>
        </p:spPr>
        <p:txBody>
          <a:bodyPr vert="horz" wrap="square" rtlCol="0">
            <a:spAutoFit/>
          </a:bodyPr>
          <a:lstStyle/>
          <a:p>
            <a:r>
              <a:rPr lang="en-US" sz="3200" b="1" u="sng" dirty="0">
                <a:solidFill>
                  <a:srgbClr val="FF7C80"/>
                </a:solidFill>
              </a:rPr>
              <a:t>POTENTIAL INFLUENCERS OR BRAND AMBASSADOR </a:t>
            </a:r>
            <a:endParaRPr lang="en-IN" sz="3200" b="1" u="sng" dirty="0">
              <a:solidFill>
                <a:srgbClr val="FF7C80"/>
              </a:solidFill>
            </a:endParaRPr>
          </a:p>
        </p:txBody>
      </p:sp>
      <p:sp>
        <p:nvSpPr>
          <p:cNvPr id="3" name="TextBox 2">
            <a:extLst>
              <a:ext uri="{FF2B5EF4-FFF2-40B4-BE49-F238E27FC236}">
                <a16:creationId xmlns:a16="http://schemas.microsoft.com/office/drawing/2014/main" id="{3F6F3B76-6D0A-AE96-F050-4FFF556C4136}"/>
              </a:ext>
            </a:extLst>
          </p:cNvPr>
          <p:cNvSpPr txBox="1"/>
          <p:nvPr/>
        </p:nvSpPr>
        <p:spPr>
          <a:xfrm>
            <a:off x="984551" y="3997597"/>
            <a:ext cx="10439186" cy="1724318"/>
          </a:xfrm>
          <a:prstGeom prst="rect">
            <a:avLst/>
          </a:prstGeom>
          <a:noFill/>
        </p:spPr>
        <p:txBody>
          <a:bodyPr wrap="square" rtlCol="0">
            <a:spAutoFit/>
          </a:bodyPr>
          <a:lstStyle/>
          <a:p>
            <a:pPr marL="342900" marR="0" lvl="0" indent="-342900">
              <a:lnSpc>
                <a:spcPct val="107000"/>
              </a:lnSpc>
              <a:spcBef>
                <a:spcPts val="0"/>
              </a:spcBef>
              <a:spcAft>
                <a:spcPts val="0"/>
              </a:spcAft>
              <a:buFont typeface="Arial" panose="020B0604020202020204" pitchFamily="34" charset="0"/>
              <a:buChar char="•"/>
              <a:tabLst>
                <a:tab pos="457200" algn="l"/>
                <a:tab pos="158940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Users with a </a:t>
            </a:r>
            <a:r>
              <a:rPr lang="en-IN" sz="2000" b="1" kern="100" dirty="0">
                <a:effectLst/>
                <a:latin typeface="Calibri" panose="020F0502020204030204" pitchFamily="34" charset="0"/>
                <a:ea typeface="Calibri" panose="020F0502020204030204" pitchFamily="34" charset="0"/>
                <a:cs typeface="Mangal" panose="02040503050203030202" pitchFamily="18" charset="0"/>
              </a:rPr>
              <a:t>High Follower Count and High Engagement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are prime candidates.</a:t>
            </a:r>
          </a:p>
          <a:p>
            <a:pPr marL="342900" indent="-342900">
              <a:lnSpc>
                <a:spcPct val="107000"/>
              </a:lnSpc>
              <a:buFont typeface="Arial" panose="020B0604020202020204" pitchFamily="34" charset="0"/>
              <a:buChar char="•"/>
              <a:tabLst>
                <a:tab pos="457200" algn="l"/>
                <a:tab pos="158940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Users who have </a:t>
            </a:r>
            <a:r>
              <a:rPr lang="en-IN" sz="2000" b="1" kern="100" dirty="0">
                <a:effectLst/>
                <a:latin typeface="Calibri" panose="020F0502020204030204" pitchFamily="34" charset="0"/>
                <a:ea typeface="Calibri" panose="020F0502020204030204" pitchFamily="34" charset="0"/>
                <a:cs typeface="Mangal" panose="02040503050203030202" pitchFamily="18" charset="0"/>
              </a:rPr>
              <a:t>Consistency in Engagement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across multiple posts as opposed to one-time viral activity.</a:t>
            </a:r>
          </a:p>
          <a:p>
            <a:pPr marL="342900" indent="-342900">
              <a:lnSpc>
                <a:spcPct val="107000"/>
              </a:lnSpc>
              <a:buFont typeface="Arial" panose="020B0604020202020204" pitchFamily="34" charset="0"/>
              <a:buChar char="•"/>
              <a:tabLst>
                <a:tab pos="457200" algn="l"/>
                <a:tab pos="158940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We should focus on </a:t>
            </a:r>
            <a:r>
              <a:rPr lang="en-IN" sz="2000" b="1" kern="100" dirty="0">
                <a:effectLst/>
                <a:latin typeface="Calibri" panose="020F0502020204030204" pitchFamily="34" charset="0"/>
                <a:ea typeface="Calibri" panose="020F0502020204030204" pitchFamily="34" charset="0"/>
                <a:cs typeface="Mangal" panose="02040503050203030202" pitchFamily="18" charset="0"/>
              </a:rPr>
              <a:t>Users with Balanced Engagement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as these users are more likely to influence their network and drive engagement for Instagram initiatives.</a:t>
            </a:r>
          </a:p>
        </p:txBody>
      </p:sp>
      <p:graphicFrame>
        <p:nvGraphicFramePr>
          <p:cNvPr id="9" name="Table 8">
            <a:extLst>
              <a:ext uri="{FF2B5EF4-FFF2-40B4-BE49-F238E27FC236}">
                <a16:creationId xmlns:a16="http://schemas.microsoft.com/office/drawing/2014/main" id="{70E0E785-0613-8456-5A6D-9C47B152AA3D}"/>
              </a:ext>
            </a:extLst>
          </p:cNvPr>
          <p:cNvGraphicFramePr>
            <a:graphicFrameLocks noGrp="1"/>
          </p:cNvGraphicFramePr>
          <p:nvPr>
            <p:extLst>
              <p:ext uri="{D42A27DB-BD31-4B8C-83A1-F6EECF244321}">
                <p14:modId xmlns:p14="http://schemas.microsoft.com/office/powerpoint/2010/main" val="2940657689"/>
              </p:ext>
            </p:extLst>
          </p:nvPr>
        </p:nvGraphicFramePr>
        <p:xfrm>
          <a:off x="1431445" y="1427038"/>
          <a:ext cx="9329109" cy="1854200"/>
        </p:xfrm>
        <a:graphic>
          <a:graphicData uri="http://schemas.openxmlformats.org/drawingml/2006/table">
            <a:tbl>
              <a:tblPr firstRow="1" bandRow="1">
                <a:tableStyleId>{5C22544A-7EE6-4342-B048-85BDC9FD1C3A}</a:tableStyleId>
              </a:tblPr>
              <a:tblGrid>
                <a:gridCol w="647877">
                  <a:extLst>
                    <a:ext uri="{9D8B030D-6E8A-4147-A177-3AD203B41FA5}">
                      <a16:colId xmlns:a16="http://schemas.microsoft.com/office/drawing/2014/main" val="3473909637"/>
                    </a:ext>
                  </a:extLst>
                </a:gridCol>
                <a:gridCol w="2785283">
                  <a:extLst>
                    <a:ext uri="{9D8B030D-6E8A-4147-A177-3AD203B41FA5}">
                      <a16:colId xmlns:a16="http://schemas.microsoft.com/office/drawing/2014/main" val="2042161144"/>
                    </a:ext>
                  </a:extLst>
                </a:gridCol>
                <a:gridCol w="1613902">
                  <a:extLst>
                    <a:ext uri="{9D8B030D-6E8A-4147-A177-3AD203B41FA5}">
                      <a16:colId xmlns:a16="http://schemas.microsoft.com/office/drawing/2014/main" val="1195425951"/>
                    </a:ext>
                  </a:extLst>
                </a:gridCol>
                <a:gridCol w="1718026">
                  <a:extLst>
                    <a:ext uri="{9D8B030D-6E8A-4147-A177-3AD203B41FA5}">
                      <a16:colId xmlns:a16="http://schemas.microsoft.com/office/drawing/2014/main" val="3927822408"/>
                    </a:ext>
                  </a:extLst>
                </a:gridCol>
                <a:gridCol w="2564021">
                  <a:extLst>
                    <a:ext uri="{9D8B030D-6E8A-4147-A177-3AD203B41FA5}">
                      <a16:colId xmlns:a16="http://schemas.microsoft.com/office/drawing/2014/main" val="1646061212"/>
                    </a:ext>
                  </a:extLst>
                </a:gridCol>
              </a:tblGrid>
              <a:tr h="370840">
                <a:tc>
                  <a:txBody>
                    <a:bodyPr/>
                    <a:lstStyle/>
                    <a:p>
                      <a:r>
                        <a:rPr lang="en-US" dirty="0">
                          <a:solidFill>
                            <a:schemeClr val="tx1">
                              <a:lumMod val="75000"/>
                              <a:lumOff val="25000"/>
                            </a:schemeClr>
                          </a:solidFill>
                        </a:rPr>
                        <a:t>ID</a:t>
                      </a:r>
                      <a:endParaRPr lang="en-IN" dirty="0">
                        <a:solidFill>
                          <a:schemeClr val="tx1">
                            <a:lumMod val="75000"/>
                            <a:lumOff val="25000"/>
                          </a:schemeClr>
                        </a:solidFill>
                      </a:endParaRPr>
                    </a:p>
                  </a:txBody>
                  <a:tcPr>
                    <a:solidFill>
                      <a:schemeClr val="accent1">
                        <a:lumMod val="20000"/>
                        <a:lumOff val="80000"/>
                      </a:schemeClr>
                    </a:solidFill>
                  </a:tcPr>
                </a:tc>
                <a:tc>
                  <a:txBody>
                    <a:bodyPr/>
                    <a:lstStyle/>
                    <a:p>
                      <a:r>
                        <a:rPr lang="en-US" dirty="0">
                          <a:solidFill>
                            <a:schemeClr val="tx1">
                              <a:lumMod val="75000"/>
                              <a:lumOff val="25000"/>
                            </a:schemeClr>
                          </a:solidFill>
                        </a:rPr>
                        <a:t>USERNAME</a:t>
                      </a:r>
                      <a:endParaRPr lang="en-IN" dirty="0">
                        <a:solidFill>
                          <a:schemeClr val="tx1">
                            <a:lumMod val="75000"/>
                            <a:lumOff val="25000"/>
                          </a:schemeClr>
                        </a:solidFill>
                      </a:endParaRPr>
                    </a:p>
                  </a:txBody>
                  <a:tcPr>
                    <a:solidFill>
                      <a:schemeClr val="accent1">
                        <a:lumMod val="20000"/>
                        <a:lumOff val="80000"/>
                      </a:schemeClr>
                    </a:solidFill>
                  </a:tcPr>
                </a:tc>
                <a:tc>
                  <a:txBody>
                    <a:bodyPr/>
                    <a:lstStyle/>
                    <a:p>
                      <a:r>
                        <a:rPr lang="en-US" dirty="0">
                          <a:solidFill>
                            <a:schemeClr val="tx1">
                              <a:lumMod val="75000"/>
                              <a:lumOff val="25000"/>
                            </a:schemeClr>
                          </a:solidFill>
                        </a:rPr>
                        <a:t>FOLLOWER </a:t>
                      </a:r>
                      <a:endParaRPr lang="en-IN" dirty="0">
                        <a:solidFill>
                          <a:schemeClr val="tx1">
                            <a:lumMod val="75000"/>
                            <a:lumOff val="25000"/>
                          </a:schemeClr>
                        </a:solidFill>
                      </a:endParaRPr>
                    </a:p>
                  </a:txBody>
                  <a:tcPr>
                    <a:solidFill>
                      <a:schemeClr val="accent1">
                        <a:lumMod val="20000"/>
                        <a:lumOff val="80000"/>
                      </a:schemeClr>
                    </a:solidFill>
                  </a:tcPr>
                </a:tc>
                <a:tc>
                  <a:txBody>
                    <a:bodyPr/>
                    <a:lstStyle/>
                    <a:p>
                      <a:r>
                        <a:rPr lang="en-US" dirty="0">
                          <a:solidFill>
                            <a:schemeClr val="tx1">
                              <a:lumMod val="75000"/>
                              <a:lumOff val="25000"/>
                            </a:schemeClr>
                          </a:solidFill>
                        </a:rPr>
                        <a:t>TOTAL LIKES</a:t>
                      </a:r>
                      <a:endParaRPr lang="en-IN" dirty="0">
                        <a:solidFill>
                          <a:schemeClr val="tx1">
                            <a:lumMod val="75000"/>
                            <a:lumOff val="25000"/>
                          </a:schemeClr>
                        </a:solidFill>
                      </a:endParaRPr>
                    </a:p>
                  </a:txBody>
                  <a:tcPr>
                    <a:solidFill>
                      <a:schemeClr val="accent1">
                        <a:lumMod val="20000"/>
                        <a:lumOff val="80000"/>
                      </a:schemeClr>
                    </a:solidFill>
                  </a:tcPr>
                </a:tc>
                <a:tc>
                  <a:txBody>
                    <a:bodyPr/>
                    <a:lstStyle/>
                    <a:p>
                      <a:r>
                        <a:rPr lang="en-US" dirty="0">
                          <a:solidFill>
                            <a:schemeClr val="tx1">
                              <a:lumMod val="75000"/>
                              <a:lumOff val="25000"/>
                            </a:schemeClr>
                          </a:solidFill>
                        </a:rPr>
                        <a:t>AVG ENGAGEMENT RATE</a:t>
                      </a:r>
                      <a:endParaRPr lang="en-IN" dirty="0">
                        <a:solidFill>
                          <a:schemeClr val="tx1">
                            <a:lumMod val="75000"/>
                            <a:lumOff val="25000"/>
                          </a:schemeClr>
                        </a:solidFill>
                      </a:endParaRPr>
                    </a:p>
                  </a:txBody>
                  <a:tcPr>
                    <a:solidFill>
                      <a:schemeClr val="accent1">
                        <a:lumMod val="20000"/>
                        <a:lumOff val="80000"/>
                      </a:schemeClr>
                    </a:solidFill>
                  </a:tcPr>
                </a:tc>
                <a:extLst>
                  <a:ext uri="{0D108BD9-81ED-4DB2-BD59-A6C34878D82A}">
                    <a16:rowId xmlns:a16="http://schemas.microsoft.com/office/drawing/2014/main" val="875867116"/>
                  </a:ext>
                </a:extLst>
              </a:tr>
              <a:tr h="370840">
                <a:tc>
                  <a:txBody>
                    <a:bodyPr/>
                    <a:lstStyle/>
                    <a:p>
                      <a:r>
                        <a:rPr lang="en-US" dirty="0">
                          <a:solidFill>
                            <a:schemeClr val="tx1">
                              <a:lumMod val="75000"/>
                              <a:lumOff val="25000"/>
                            </a:schemeClr>
                          </a:solidFill>
                        </a:rPr>
                        <a:t>23</a:t>
                      </a:r>
                      <a:endParaRPr lang="en-IN" dirty="0">
                        <a:solidFill>
                          <a:schemeClr val="tx1">
                            <a:lumMod val="75000"/>
                            <a:lumOff val="25000"/>
                          </a:schemeClr>
                        </a:solidFill>
                      </a:endParaRPr>
                    </a:p>
                  </a:txBody>
                  <a:tcPr>
                    <a:noFill/>
                  </a:tcPr>
                </a:tc>
                <a:tc>
                  <a:txBody>
                    <a:bodyPr/>
                    <a:lstStyle/>
                    <a:p>
                      <a:r>
                        <a:rPr lang="en-US" dirty="0"/>
                        <a:t>Eveline95</a:t>
                      </a:r>
                      <a:endParaRPr lang="en-IN" dirty="0"/>
                    </a:p>
                  </a:txBody>
                  <a:tcPr>
                    <a:noFill/>
                  </a:tcPr>
                </a:tc>
                <a:tc>
                  <a:txBody>
                    <a:bodyPr/>
                    <a:lstStyle/>
                    <a:p>
                      <a:r>
                        <a:rPr lang="en-US" dirty="0"/>
                        <a:t>77</a:t>
                      </a:r>
                      <a:endParaRPr lang="en-IN" dirty="0"/>
                    </a:p>
                  </a:txBody>
                  <a:tcPr>
                    <a:noFill/>
                  </a:tcPr>
                </a:tc>
                <a:tc>
                  <a:txBody>
                    <a:bodyPr/>
                    <a:lstStyle/>
                    <a:p>
                      <a:r>
                        <a:rPr lang="en-US" dirty="0"/>
                        <a:t>749</a:t>
                      </a:r>
                      <a:endParaRPr lang="en-IN" dirty="0"/>
                    </a:p>
                  </a:txBody>
                  <a:tcPr>
                    <a:noFill/>
                  </a:tcPr>
                </a:tc>
                <a:tc>
                  <a:txBody>
                    <a:bodyPr/>
                    <a:lstStyle/>
                    <a:p>
                      <a:r>
                        <a:rPr lang="en-US" dirty="0"/>
                        <a:t>9.8</a:t>
                      </a:r>
                      <a:endParaRPr lang="en-IN" dirty="0"/>
                    </a:p>
                  </a:txBody>
                  <a:tcPr>
                    <a:noFill/>
                  </a:tcPr>
                </a:tc>
                <a:extLst>
                  <a:ext uri="{0D108BD9-81ED-4DB2-BD59-A6C34878D82A}">
                    <a16:rowId xmlns:a16="http://schemas.microsoft.com/office/drawing/2014/main" val="1105635803"/>
                  </a:ext>
                </a:extLst>
              </a:tr>
              <a:tr h="370840">
                <a:tc>
                  <a:txBody>
                    <a:bodyPr/>
                    <a:lstStyle/>
                    <a:p>
                      <a:r>
                        <a:rPr lang="en-US" dirty="0"/>
                        <a:t>59</a:t>
                      </a:r>
                      <a:endParaRPr lang="en-IN" dirty="0"/>
                    </a:p>
                  </a:txBody>
                  <a:tcPr>
                    <a:noFill/>
                  </a:tcPr>
                </a:tc>
                <a:tc>
                  <a:txBody>
                    <a:bodyPr/>
                    <a:lstStyle/>
                    <a:p>
                      <a:r>
                        <a:rPr lang="en-US" dirty="0"/>
                        <a:t>Cesar93</a:t>
                      </a:r>
                      <a:endParaRPr lang="en-IN" dirty="0"/>
                    </a:p>
                  </a:txBody>
                  <a:tcPr>
                    <a:noFill/>
                  </a:tcPr>
                </a:tc>
                <a:tc>
                  <a:txBody>
                    <a:bodyPr/>
                    <a:lstStyle/>
                    <a:p>
                      <a:r>
                        <a:rPr lang="en-US" dirty="0"/>
                        <a:t>77</a:t>
                      </a:r>
                      <a:endParaRPr lang="en-IN" dirty="0"/>
                    </a:p>
                  </a:txBody>
                  <a:tcPr>
                    <a:noFill/>
                  </a:tcPr>
                </a:tc>
                <a:tc>
                  <a:txBody>
                    <a:bodyPr/>
                    <a:lstStyle/>
                    <a:p>
                      <a:r>
                        <a:rPr lang="en-US" dirty="0"/>
                        <a:t>646</a:t>
                      </a:r>
                      <a:endParaRPr lang="en-IN" dirty="0"/>
                    </a:p>
                  </a:txBody>
                  <a:tcPr>
                    <a:noFill/>
                  </a:tcPr>
                </a:tc>
                <a:tc>
                  <a:txBody>
                    <a:bodyPr/>
                    <a:lstStyle/>
                    <a:p>
                      <a:r>
                        <a:rPr lang="en-US" dirty="0"/>
                        <a:t>8.4</a:t>
                      </a:r>
                      <a:endParaRPr lang="en-IN" dirty="0"/>
                    </a:p>
                  </a:txBody>
                  <a:tcPr>
                    <a:noFill/>
                  </a:tcPr>
                </a:tc>
                <a:extLst>
                  <a:ext uri="{0D108BD9-81ED-4DB2-BD59-A6C34878D82A}">
                    <a16:rowId xmlns:a16="http://schemas.microsoft.com/office/drawing/2014/main" val="3389729209"/>
                  </a:ext>
                </a:extLst>
              </a:tr>
              <a:tr h="370840">
                <a:tc>
                  <a:txBody>
                    <a:bodyPr/>
                    <a:lstStyle/>
                    <a:p>
                      <a:r>
                        <a:rPr lang="en-US" dirty="0"/>
                        <a:t>86</a:t>
                      </a:r>
                      <a:endParaRPr lang="en-IN" dirty="0"/>
                    </a:p>
                  </a:txBody>
                  <a:tcPr>
                    <a:noFill/>
                  </a:tcPr>
                </a:tc>
                <a:tc>
                  <a:txBody>
                    <a:bodyPr/>
                    <a:lstStyle/>
                    <a:p>
                      <a:r>
                        <a:rPr lang="en-US" dirty="0"/>
                        <a:t>Delfina_VonRueden68</a:t>
                      </a:r>
                      <a:endParaRPr lang="en-IN" dirty="0"/>
                    </a:p>
                  </a:txBody>
                  <a:tcPr>
                    <a:noFill/>
                  </a:tcPr>
                </a:tc>
                <a:tc>
                  <a:txBody>
                    <a:bodyPr/>
                    <a:lstStyle/>
                    <a:p>
                      <a:r>
                        <a:rPr lang="en-US" dirty="0"/>
                        <a:t>77</a:t>
                      </a:r>
                      <a:endParaRPr lang="en-IN" dirty="0"/>
                    </a:p>
                  </a:txBody>
                  <a:tcPr>
                    <a:noFill/>
                  </a:tcPr>
                </a:tc>
                <a:tc>
                  <a:txBody>
                    <a:bodyPr/>
                    <a:lstStyle/>
                    <a:p>
                      <a:r>
                        <a:rPr lang="en-US" dirty="0"/>
                        <a:t>558</a:t>
                      </a:r>
                      <a:endParaRPr lang="en-IN" dirty="0"/>
                    </a:p>
                  </a:txBody>
                  <a:tcPr>
                    <a:noFill/>
                  </a:tcPr>
                </a:tc>
                <a:tc>
                  <a:txBody>
                    <a:bodyPr/>
                    <a:lstStyle/>
                    <a:p>
                      <a:r>
                        <a:rPr lang="en-US" dirty="0"/>
                        <a:t>7.2</a:t>
                      </a:r>
                      <a:endParaRPr lang="en-IN" dirty="0"/>
                    </a:p>
                  </a:txBody>
                  <a:tcPr>
                    <a:noFill/>
                  </a:tcPr>
                </a:tc>
                <a:extLst>
                  <a:ext uri="{0D108BD9-81ED-4DB2-BD59-A6C34878D82A}">
                    <a16:rowId xmlns:a16="http://schemas.microsoft.com/office/drawing/2014/main" val="3346489222"/>
                  </a:ext>
                </a:extLst>
              </a:tr>
              <a:tr h="370840">
                <a:tc>
                  <a:txBody>
                    <a:bodyPr/>
                    <a:lstStyle/>
                    <a:p>
                      <a:r>
                        <a:rPr lang="en-US" dirty="0"/>
                        <a:t>88</a:t>
                      </a:r>
                      <a:endParaRPr lang="en-IN" dirty="0"/>
                    </a:p>
                  </a:txBody>
                  <a:tcPr>
                    <a:noFill/>
                  </a:tcPr>
                </a:tc>
                <a:tc>
                  <a:txBody>
                    <a:bodyPr/>
                    <a:lstStyle/>
                    <a:p>
                      <a:r>
                        <a:rPr lang="en-US" dirty="0"/>
                        <a:t>Clint27</a:t>
                      </a:r>
                      <a:endParaRPr lang="en-IN" dirty="0"/>
                    </a:p>
                  </a:txBody>
                  <a:tcPr>
                    <a:noFill/>
                  </a:tcPr>
                </a:tc>
                <a:tc>
                  <a:txBody>
                    <a:bodyPr/>
                    <a:lstStyle/>
                    <a:p>
                      <a:r>
                        <a:rPr lang="en-US" dirty="0"/>
                        <a:t>77</a:t>
                      </a:r>
                      <a:endParaRPr lang="en-IN" dirty="0"/>
                    </a:p>
                  </a:txBody>
                  <a:tcPr>
                    <a:noFill/>
                  </a:tcPr>
                </a:tc>
                <a:tc>
                  <a:txBody>
                    <a:bodyPr/>
                    <a:lstStyle/>
                    <a:p>
                      <a:r>
                        <a:rPr lang="en-US" dirty="0"/>
                        <a:t>660</a:t>
                      </a:r>
                      <a:endParaRPr lang="en-IN" dirty="0"/>
                    </a:p>
                  </a:txBody>
                  <a:tcPr>
                    <a:noFill/>
                  </a:tcPr>
                </a:tc>
                <a:tc>
                  <a:txBody>
                    <a:bodyPr/>
                    <a:lstStyle/>
                    <a:p>
                      <a:r>
                        <a:rPr lang="en-US" dirty="0"/>
                        <a:t>8.6</a:t>
                      </a:r>
                      <a:endParaRPr lang="en-IN" dirty="0"/>
                    </a:p>
                  </a:txBody>
                  <a:tcPr>
                    <a:noFill/>
                  </a:tcPr>
                </a:tc>
                <a:extLst>
                  <a:ext uri="{0D108BD9-81ED-4DB2-BD59-A6C34878D82A}">
                    <a16:rowId xmlns:a16="http://schemas.microsoft.com/office/drawing/2014/main" val="1144196042"/>
                  </a:ext>
                </a:extLst>
              </a:tr>
            </a:tbl>
          </a:graphicData>
        </a:graphic>
      </p:graphicFrame>
    </p:spTree>
    <p:extLst>
      <p:ext uri="{BB962C8B-B14F-4D97-AF65-F5344CB8AC3E}">
        <p14:creationId xmlns:p14="http://schemas.microsoft.com/office/powerpoint/2010/main" val="260876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2FFC0-CBE0-8C73-7EB4-1F047F319B5C}"/>
              </a:ext>
            </a:extLst>
          </p:cNvPr>
          <p:cNvSpPr txBox="1"/>
          <p:nvPr/>
        </p:nvSpPr>
        <p:spPr>
          <a:xfrm>
            <a:off x="182886" y="125905"/>
            <a:ext cx="11383641" cy="584775"/>
          </a:xfrm>
          <a:prstGeom prst="rect">
            <a:avLst/>
          </a:prstGeom>
          <a:noFill/>
        </p:spPr>
        <p:txBody>
          <a:bodyPr vert="horz" wrap="square" rtlCol="0">
            <a:spAutoFit/>
          </a:bodyPr>
          <a:lstStyle/>
          <a:p>
            <a:r>
              <a:rPr lang="en-US" sz="3200" b="1" u="sng" dirty="0">
                <a:solidFill>
                  <a:srgbClr val="FF7C80"/>
                </a:solidFill>
              </a:rPr>
              <a:t>CORRELATION BETWEEN UPLOADS &amp; ENGAGEMENT</a:t>
            </a:r>
            <a:endParaRPr lang="en-IN" sz="3200" b="1" u="sng" dirty="0">
              <a:solidFill>
                <a:srgbClr val="FF7C80"/>
              </a:solidFill>
            </a:endParaRPr>
          </a:p>
        </p:txBody>
      </p:sp>
      <p:sp>
        <p:nvSpPr>
          <p:cNvPr id="6" name="TextBox 5">
            <a:extLst>
              <a:ext uri="{FF2B5EF4-FFF2-40B4-BE49-F238E27FC236}">
                <a16:creationId xmlns:a16="http://schemas.microsoft.com/office/drawing/2014/main" id="{8625BD3F-D0B3-9E5D-DB9B-6BD082E3A274}"/>
              </a:ext>
            </a:extLst>
          </p:cNvPr>
          <p:cNvSpPr txBox="1"/>
          <p:nvPr/>
        </p:nvSpPr>
        <p:spPr>
          <a:xfrm>
            <a:off x="638827" y="1081299"/>
            <a:ext cx="3344450" cy="5210657"/>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tabLst>
                <a:tab pos="514350" algn="l"/>
                <a:tab pos="628650" algn="l"/>
                <a:tab pos="914400" algn="l"/>
              </a:tabLst>
            </a:pPr>
            <a:r>
              <a:rPr lang="en-IN" sz="2000" kern="100" dirty="0">
                <a:effectLst/>
                <a:ea typeface="Calibri" panose="020F0502020204030204" pitchFamily="34" charset="0"/>
                <a:cs typeface="Mangal" panose="02040503050203030202" pitchFamily="18" charset="0"/>
              </a:rPr>
              <a:t>As the number of photo uploads increases, so does the average total engagement showing </a:t>
            </a:r>
            <a:r>
              <a:rPr lang="en-IN" sz="2000" b="1" kern="100" dirty="0">
                <a:effectLst/>
                <a:ea typeface="Calibri" panose="020F0502020204030204" pitchFamily="34" charset="0"/>
                <a:cs typeface="Mangal" panose="02040503050203030202" pitchFamily="18" charset="0"/>
              </a:rPr>
              <a:t>positive correlation between the number of photo uploads and total engagement</a:t>
            </a:r>
            <a:endParaRPr lang="en-IN" sz="2000" kern="100" dirty="0">
              <a:effectLst/>
              <a:ea typeface="Calibri" panose="020F0502020204030204" pitchFamily="34" charset="0"/>
              <a:cs typeface="Mangal" panose="02040503050203030202" pitchFamily="18" charset="0"/>
            </a:endParaRPr>
          </a:p>
          <a:p>
            <a:pPr marR="0" lvl="0">
              <a:lnSpc>
                <a:spcPct val="107000"/>
              </a:lnSpc>
              <a:spcBef>
                <a:spcPts val="0"/>
              </a:spcBef>
              <a:spcAft>
                <a:spcPts val="0"/>
              </a:spcAft>
              <a:tabLst>
                <a:tab pos="514350" algn="l"/>
                <a:tab pos="628650" algn="l"/>
                <a:tab pos="914400" algn="l"/>
              </a:tabLst>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2000" dirty="0"/>
              <a:t>Engagement growth slows between 10 and 11 uploads, indicating that quantity alone doesn’t guarantee higher engagement; quality content is essential.</a:t>
            </a:r>
            <a:endParaRPr lang="en-IN" sz="2000" dirty="0"/>
          </a:p>
        </p:txBody>
      </p:sp>
      <p:graphicFrame>
        <p:nvGraphicFramePr>
          <p:cNvPr id="7" name="Chart 6">
            <a:extLst>
              <a:ext uri="{FF2B5EF4-FFF2-40B4-BE49-F238E27FC236}">
                <a16:creationId xmlns:a16="http://schemas.microsoft.com/office/drawing/2014/main" id="{4BCEB087-DFC8-D704-5E70-55FB405BC185}"/>
              </a:ext>
            </a:extLst>
          </p:cNvPr>
          <p:cNvGraphicFramePr/>
          <p:nvPr>
            <p:extLst>
              <p:ext uri="{D42A27DB-BD31-4B8C-83A1-F6EECF244321}">
                <p14:modId xmlns:p14="http://schemas.microsoft.com/office/powerpoint/2010/main" val="25525533"/>
              </p:ext>
            </p:extLst>
          </p:nvPr>
        </p:nvGraphicFramePr>
        <p:xfrm>
          <a:off x="4814170" y="1527833"/>
          <a:ext cx="6739003" cy="40086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607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E1198-EDA2-90CC-CE06-5D3233A9D56A}"/>
              </a:ext>
            </a:extLst>
          </p:cNvPr>
          <p:cNvSpPr txBox="1"/>
          <p:nvPr/>
        </p:nvSpPr>
        <p:spPr>
          <a:xfrm>
            <a:off x="195412" y="316917"/>
            <a:ext cx="11383641" cy="584775"/>
          </a:xfrm>
          <a:prstGeom prst="rect">
            <a:avLst/>
          </a:prstGeom>
          <a:noFill/>
        </p:spPr>
        <p:txBody>
          <a:bodyPr vert="horz" wrap="square" rtlCol="0">
            <a:spAutoFit/>
          </a:bodyPr>
          <a:lstStyle/>
          <a:p>
            <a:r>
              <a:rPr lang="en-US" sz="3200" b="1" u="sng" dirty="0">
                <a:solidFill>
                  <a:srgbClr val="FF7C80"/>
                </a:solidFill>
              </a:rPr>
              <a:t>USER SEGMENTATION </a:t>
            </a:r>
            <a:endParaRPr lang="en-IN" sz="3200" b="1" u="sng" dirty="0">
              <a:solidFill>
                <a:srgbClr val="FF7C80"/>
              </a:solidFill>
            </a:endParaRPr>
          </a:p>
        </p:txBody>
      </p:sp>
      <p:sp>
        <p:nvSpPr>
          <p:cNvPr id="4" name="TextBox 3">
            <a:extLst>
              <a:ext uri="{FF2B5EF4-FFF2-40B4-BE49-F238E27FC236}">
                <a16:creationId xmlns:a16="http://schemas.microsoft.com/office/drawing/2014/main" id="{52DB6EFA-A7EE-5489-C236-548D74CB8E6F}"/>
              </a:ext>
            </a:extLst>
          </p:cNvPr>
          <p:cNvSpPr txBox="1"/>
          <p:nvPr/>
        </p:nvSpPr>
        <p:spPr>
          <a:xfrm>
            <a:off x="3753631" y="2257418"/>
            <a:ext cx="6237964" cy="1652760"/>
          </a:xfrm>
          <a:prstGeom prst="rect">
            <a:avLst/>
          </a:prstGeom>
          <a:noFill/>
        </p:spPr>
        <p:txBody>
          <a:bodyPr wrap="square" rtlCol="0">
            <a:spAutoFit/>
          </a:bodyPr>
          <a:lstStyle/>
          <a:p>
            <a:pPr marR="0">
              <a:lnSpc>
                <a:spcPct val="107000"/>
              </a:lnSpc>
              <a:spcBef>
                <a:spcPts val="0"/>
              </a:spcBef>
              <a:spcAft>
                <a:spcPts val="0"/>
              </a:spcAft>
              <a:tabLst>
                <a:tab pos="971550" algn="l"/>
              </a:tabLst>
            </a:pPr>
            <a:r>
              <a:rPr lang="en-IN" sz="2000" b="1" kern="100" dirty="0">
                <a:effectLst/>
                <a:ea typeface="Calibri" panose="020F0502020204030204" pitchFamily="34" charset="0"/>
                <a:cs typeface="Mangal" panose="02040503050203030202" pitchFamily="18" charset="0"/>
              </a:rPr>
              <a:t>Category : Activity Status </a:t>
            </a:r>
          </a:p>
          <a:p>
            <a:pPr marL="342900" marR="0" lvl="0" indent="-342900">
              <a:spcBef>
                <a:spcPts val="0"/>
              </a:spcBef>
              <a:buFont typeface="Arial" panose="020B0604020202020204" pitchFamily="34" charset="0"/>
              <a:buChar char="•"/>
              <a:tabLst>
                <a:tab pos="971550" algn="l"/>
              </a:tabLst>
            </a:pPr>
            <a:r>
              <a:rPr lang="en-IN" sz="2000" kern="100" dirty="0">
                <a:effectLst/>
                <a:ea typeface="Calibri" panose="020F0502020204030204" pitchFamily="34" charset="0"/>
                <a:cs typeface="Mangal" panose="02040503050203030202" pitchFamily="18" charset="0"/>
              </a:rPr>
              <a:t>No Activity: activity = 0</a:t>
            </a:r>
          </a:p>
          <a:p>
            <a:pPr marL="342900" marR="0" lvl="0" indent="-342900">
              <a:spcBef>
                <a:spcPts val="0"/>
              </a:spcBef>
              <a:buFont typeface="Arial" panose="020B0604020202020204" pitchFamily="34" charset="0"/>
              <a:buChar char="•"/>
              <a:tabLst>
                <a:tab pos="971550" algn="l"/>
              </a:tabLst>
            </a:pPr>
            <a:r>
              <a:rPr lang="en-IN" sz="2000" kern="100" dirty="0">
                <a:effectLst/>
                <a:ea typeface="Calibri" panose="020F0502020204030204" pitchFamily="34" charset="0"/>
                <a:cs typeface="Mangal" panose="02040503050203030202" pitchFamily="18" charset="0"/>
              </a:rPr>
              <a:t>High Activity: activity &gt;= 250</a:t>
            </a:r>
          </a:p>
          <a:p>
            <a:pPr marL="342900" marR="0" lvl="0" indent="-342900">
              <a:spcBef>
                <a:spcPts val="0"/>
              </a:spcBef>
              <a:buFont typeface="Arial" panose="020B0604020202020204" pitchFamily="34" charset="0"/>
              <a:buChar char="•"/>
              <a:tabLst>
                <a:tab pos="971550" algn="l"/>
              </a:tabLst>
            </a:pPr>
            <a:r>
              <a:rPr lang="en-IN" sz="2000" kern="100" dirty="0">
                <a:effectLst/>
                <a:ea typeface="Calibri" panose="020F0502020204030204" pitchFamily="34" charset="0"/>
                <a:cs typeface="Mangal" panose="02040503050203030202" pitchFamily="18" charset="0"/>
              </a:rPr>
              <a:t>Low Activity: activity &lt; 150</a:t>
            </a:r>
          </a:p>
          <a:p>
            <a:pPr marL="342900" marR="0" lvl="0" indent="-342900">
              <a:spcBef>
                <a:spcPts val="0"/>
              </a:spcBef>
              <a:buFont typeface="Arial" panose="020B0604020202020204" pitchFamily="34" charset="0"/>
              <a:buChar char="•"/>
              <a:tabLst>
                <a:tab pos="971550" algn="l"/>
              </a:tabLst>
            </a:pPr>
            <a:r>
              <a:rPr lang="en-IN" sz="2000" kern="100" dirty="0">
                <a:effectLst/>
                <a:ea typeface="Calibri" panose="020F0502020204030204" pitchFamily="34" charset="0"/>
                <a:cs typeface="Mangal" panose="02040503050203030202" pitchFamily="18" charset="0"/>
              </a:rPr>
              <a:t>Moderate Activity: activity BETWEEN 150 AND 250</a:t>
            </a:r>
          </a:p>
        </p:txBody>
      </p:sp>
      <p:sp>
        <p:nvSpPr>
          <p:cNvPr id="5" name="TextBox 4">
            <a:extLst>
              <a:ext uri="{FF2B5EF4-FFF2-40B4-BE49-F238E27FC236}">
                <a16:creationId xmlns:a16="http://schemas.microsoft.com/office/drawing/2014/main" id="{A8DDE933-DC5D-BB58-123A-4A6DB6BD1F1A}"/>
              </a:ext>
            </a:extLst>
          </p:cNvPr>
          <p:cNvSpPr txBox="1"/>
          <p:nvPr/>
        </p:nvSpPr>
        <p:spPr>
          <a:xfrm>
            <a:off x="3753631" y="4311285"/>
            <a:ext cx="5899759" cy="2053639"/>
          </a:xfrm>
          <a:prstGeom prst="rect">
            <a:avLst/>
          </a:prstGeom>
          <a:noFill/>
        </p:spPr>
        <p:txBody>
          <a:bodyPr wrap="square" rtlCol="0">
            <a:spAutoFit/>
          </a:bodyPr>
          <a:lstStyle/>
          <a:p>
            <a:pPr marL="0" marR="0">
              <a:lnSpc>
                <a:spcPct val="107000"/>
              </a:lnSpc>
              <a:spcBef>
                <a:spcPts val="0"/>
              </a:spcBef>
              <a:spcAft>
                <a:spcPts val="0"/>
              </a:spcAft>
              <a:tabLst>
                <a:tab pos="971550" algn="l"/>
              </a:tabLst>
            </a:pPr>
            <a:r>
              <a:rPr lang="en-IN" sz="2000" b="1" kern="100" dirty="0">
                <a:effectLst/>
                <a:ea typeface="Calibri" panose="020F0502020204030204" pitchFamily="34" charset="0"/>
                <a:cs typeface="Mangal" panose="02040503050203030202" pitchFamily="18" charset="0"/>
              </a:rPr>
              <a:t>Category: Engagement Status</a:t>
            </a:r>
          </a:p>
          <a:p>
            <a:pPr marL="342900" marR="0" lvl="0" indent="-342900">
              <a:lnSpc>
                <a:spcPct val="107000"/>
              </a:lnSpc>
              <a:spcBef>
                <a:spcPts val="0"/>
              </a:spcBef>
              <a:spcAft>
                <a:spcPts val="0"/>
              </a:spcAft>
              <a:buFont typeface="Symbol" panose="05050102010706020507" pitchFamily="18" charset="2"/>
              <a:buChar char=""/>
              <a:tabLst>
                <a:tab pos="971550" algn="l"/>
              </a:tabLst>
            </a:pPr>
            <a:r>
              <a:rPr lang="en-IN" sz="2000" kern="100" dirty="0">
                <a:effectLst/>
                <a:ea typeface="Calibri" panose="020F0502020204030204" pitchFamily="34" charset="0"/>
                <a:cs typeface="Mangal" panose="02040503050203030202" pitchFamily="18" charset="0"/>
              </a:rPr>
              <a:t>No Engagement: engagement= 0</a:t>
            </a:r>
          </a:p>
          <a:p>
            <a:pPr marL="342900" marR="0" lvl="0" indent="-342900">
              <a:lnSpc>
                <a:spcPct val="107000"/>
              </a:lnSpc>
              <a:spcBef>
                <a:spcPts val="0"/>
              </a:spcBef>
              <a:spcAft>
                <a:spcPts val="0"/>
              </a:spcAft>
              <a:buFont typeface="Symbol" panose="05050102010706020507" pitchFamily="18" charset="2"/>
              <a:buChar char=""/>
              <a:tabLst>
                <a:tab pos="971550" algn="l"/>
              </a:tabLst>
            </a:pPr>
            <a:r>
              <a:rPr lang="en-IN" sz="2000" kern="100" dirty="0">
                <a:effectLst/>
                <a:ea typeface="Calibri" panose="020F0502020204030204" pitchFamily="34" charset="0"/>
                <a:cs typeface="Mangal" panose="02040503050203030202" pitchFamily="18" charset="0"/>
              </a:rPr>
              <a:t>High Engagement: engagement&gt;= 300</a:t>
            </a:r>
          </a:p>
          <a:p>
            <a:pPr marL="342900" marR="0" lvl="0" indent="-342900">
              <a:lnSpc>
                <a:spcPct val="107000"/>
              </a:lnSpc>
              <a:spcBef>
                <a:spcPts val="0"/>
              </a:spcBef>
              <a:spcAft>
                <a:spcPts val="0"/>
              </a:spcAft>
              <a:buFont typeface="Symbol" panose="05050102010706020507" pitchFamily="18" charset="2"/>
              <a:buChar char=""/>
              <a:tabLst>
                <a:tab pos="971550" algn="l"/>
              </a:tabLst>
            </a:pPr>
            <a:r>
              <a:rPr lang="en-IN" sz="2000" kern="100" dirty="0">
                <a:effectLst/>
                <a:ea typeface="Calibri" panose="020F0502020204030204" pitchFamily="34" charset="0"/>
                <a:cs typeface="Mangal" panose="02040503050203030202" pitchFamily="18" charset="0"/>
              </a:rPr>
              <a:t>Low Engagement: engagement&lt; 200</a:t>
            </a:r>
          </a:p>
          <a:p>
            <a:pPr marL="342900" marR="0" lvl="0" indent="-342900">
              <a:lnSpc>
                <a:spcPct val="107000"/>
              </a:lnSpc>
              <a:spcBef>
                <a:spcPts val="0"/>
              </a:spcBef>
              <a:spcAft>
                <a:spcPts val="0"/>
              </a:spcAft>
              <a:buFont typeface="Symbol" panose="05050102010706020507" pitchFamily="18" charset="2"/>
              <a:buChar char=""/>
              <a:tabLst>
                <a:tab pos="971550" algn="l"/>
              </a:tabLst>
            </a:pPr>
            <a:r>
              <a:rPr lang="en-IN" sz="2000" kern="100" dirty="0">
                <a:effectLst/>
                <a:ea typeface="Calibri" panose="020F0502020204030204" pitchFamily="34" charset="0"/>
                <a:cs typeface="Mangal" panose="02040503050203030202" pitchFamily="18" charset="0"/>
              </a:rPr>
              <a:t>Moderate Engagement: engagement BETWEEN 200 AND 300</a:t>
            </a:r>
          </a:p>
        </p:txBody>
      </p:sp>
      <p:sp>
        <p:nvSpPr>
          <p:cNvPr id="6" name="TextBox 5">
            <a:extLst>
              <a:ext uri="{FF2B5EF4-FFF2-40B4-BE49-F238E27FC236}">
                <a16:creationId xmlns:a16="http://schemas.microsoft.com/office/drawing/2014/main" id="{7E89C866-6042-03D1-EAF0-4C9CA24F88AB}"/>
              </a:ext>
            </a:extLst>
          </p:cNvPr>
          <p:cNvSpPr txBox="1"/>
          <p:nvPr/>
        </p:nvSpPr>
        <p:spPr>
          <a:xfrm>
            <a:off x="663880" y="1148425"/>
            <a:ext cx="10759857" cy="707886"/>
          </a:xfrm>
          <a:prstGeom prst="rect">
            <a:avLst/>
          </a:prstGeom>
          <a:noFill/>
        </p:spPr>
        <p:txBody>
          <a:bodyPr wrap="square" rtlCol="0">
            <a:spAutoFit/>
          </a:bodyPr>
          <a:lstStyle/>
          <a:p>
            <a:r>
              <a:rPr lang="en-US" sz="2000" dirty="0"/>
              <a:t>To Develop Marketing Strategies, understanding User both on their engagement and activity level is important. Thus Users are segmented into different categories based on the following categories</a:t>
            </a:r>
            <a:endParaRPr lang="en-IN" sz="2000" dirty="0"/>
          </a:p>
        </p:txBody>
      </p:sp>
    </p:spTree>
    <p:extLst>
      <p:ext uri="{BB962C8B-B14F-4D97-AF65-F5344CB8AC3E}">
        <p14:creationId xmlns:p14="http://schemas.microsoft.com/office/powerpoint/2010/main" val="1948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easuring app campaigns on Meta in 2022 ...">
            <a:extLst>
              <a:ext uri="{FF2B5EF4-FFF2-40B4-BE49-F238E27FC236}">
                <a16:creationId xmlns:a16="http://schemas.microsoft.com/office/drawing/2014/main" id="{822C1B69-C8AD-8851-531B-AC836AEA9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22" y="2830882"/>
            <a:ext cx="10438356" cy="38123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209EAC-B7BD-3069-133B-846E4737ED86}"/>
              </a:ext>
            </a:extLst>
          </p:cNvPr>
          <p:cNvSpPr txBox="1"/>
          <p:nvPr/>
        </p:nvSpPr>
        <p:spPr>
          <a:xfrm>
            <a:off x="334025" y="1079040"/>
            <a:ext cx="11523945" cy="1200329"/>
          </a:xfrm>
          <a:prstGeom prst="rect">
            <a:avLst/>
          </a:prstGeom>
          <a:noFill/>
        </p:spPr>
        <p:txBody>
          <a:bodyPr wrap="square" rtlCol="0">
            <a:spAutoFit/>
          </a:bodyPr>
          <a:lstStyle/>
          <a:p>
            <a:r>
              <a:rPr lang="en-US" sz="2400" i="0" dirty="0">
                <a:solidFill>
                  <a:schemeClr val="tx1">
                    <a:lumMod val="85000"/>
                    <a:lumOff val="15000"/>
                  </a:schemeClr>
                </a:solidFill>
                <a:effectLst/>
              </a:rPr>
              <a:t>Meta Platforms, Inc. doing businesses as Meta and formerly named Facebook, Inc. The company owns and operates Facebook, Instagram, Threads and WhatsApp among other products and services.</a:t>
            </a:r>
          </a:p>
        </p:txBody>
      </p:sp>
      <p:sp>
        <p:nvSpPr>
          <p:cNvPr id="4" name="CuadroTexto 350">
            <a:extLst>
              <a:ext uri="{FF2B5EF4-FFF2-40B4-BE49-F238E27FC236}">
                <a16:creationId xmlns:a16="http://schemas.microsoft.com/office/drawing/2014/main" id="{1BB828F7-9DCB-877A-84E6-6D9EB0BEBEDB}"/>
              </a:ext>
            </a:extLst>
          </p:cNvPr>
          <p:cNvSpPr txBox="1"/>
          <p:nvPr/>
        </p:nvSpPr>
        <p:spPr>
          <a:xfrm>
            <a:off x="3000271" y="180400"/>
            <a:ext cx="6191455"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ABOUT META</a:t>
            </a:r>
            <a:endParaRPr lang="en-US" sz="7200" b="1" dirty="0">
              <a:solidFill>
                <a:schemeClr val="tx2"/>
              </a:solidFill>
              <a:latin typeface="Century Gothic" panose="020B0502020202020204" pitchFamily="34" charset="0"/>
              <a:ea typeface="Lato Heavy" charset="0"/>
              <a:cs typeface="Poppins" pitchFamily="2" charset="77"/>
            </a:endParaRPr>
          </a:p>
        </p:txBody>
      </p:sp>
    </p:spTree>
    <p:extLst>
      <p:ext uri="{BB962C8B-B14F-4D97-AF65-F5344CB8AC3E}">
        <p14:creationId xmlns:p14="http://schemas.microsoft.com/office/powerpoint/2010/main" val="346089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E7D7840-5205-5E38-12FF-78DFDFF46598}"/>
              </a:ext>
            </a:extLst>
          </p:cNvPr>
          <p:cNvGraphicFramePr/>
          <p:nvPr>
            <p:extLst>
              <p:ext uri="{D42A27DB-BD31-4B8C-83A1-F6EECF244321}">
                <p14:modId xmlns:p14="http://schemas.microsoft.com/office/powerpoint/2010/main" val="3918985045"/>
              </p:ext>
            </p:extLst>
          </p:nvPr>
        </p:nvGraphicFramePr>
        <p:xfrm>
          <a:off x="379541" y="162838"/>
          <a:ext cx="11432917" cy="6532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9082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BD4E652B-D899-1AD7-A75F-D45AE249CC0D}"/>
              </a:ext>
            </a:extLst>
          </p:cNvPr>
          <p:cNvSpPr txBox="1"/>
          <p:nvPr/>
        </p:nvSpPr>
        <p:spPr>
          <a:xfrm>
            <a:off x="559794" y="146080"/>
            <a:ext cx="10647123"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MARKETING STRATEGIES</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3" name="TextBox 2">
            <a:extLst>
              <a:ext uri="{FF2B5EF4-FFF2-40B4-BE49-F238E27FC236}">
                <a16:creationId xmlns:a16="http://schemas.microsoft.com/office/drawing/2014/main" id="{E35E1944-A1B8-8556-02FD-2E8AFBCE36BA}"/>
              </a:ext>
            </a:extLst>
          </p:cNvPr>
          <p:cNvSpPr txBox="1"/>
          <p:nvPr/>
        </p:nvSpPr>
        <p:spPr>
          <a:xfrm>
            <a:off x="795697" y="2669918"/>
            <a:ext cx="2947494" cy="2382960"/>
          </a:xfrm>
          <a:prstGeom prst="rect">
            <a:avLst/>
          </a:prstGeom>
          <a:noFill/>
        </p:spPr>
        <p:txBody>
          <a:bodyPr wrap="square" rtlCol="0">
            <a:spAutoFit/>
          </a:bodyPr>
          <a:lstStyle/>
          <a:p>
            <a:pPr marR="0" lvl="0">
              <a:lnSpc>
                <a:spcPct val="107000"/>
              </a:lnSpc>
              <a:spcBef>
                <a:spcPts val="0"/>
              </a:spcBef>
              <a:spcAft>
                <a:spcPts val="0"/>
              </a:spcAft>
              <a:buSzPts val="1000"/>
              <a:tabLst>
                <a:tab pos="457200" algn="l"/>
                <a:tab pos="971550" algn="l"/>
              </a:tabLst>
            </a:pPr>
            <a:r>
              <a:rPr lang="en-US" sz="2000" b="1" kern="100" dirty="0">
                <a:effectLst/>
                <a:ea typeface="Calibri" panose="020F0502020204030204" pitchFamily="34" charset="0"/>
                <a:cs typeface="Mangal" panose="02040503050203030202" pitchFamily="18" charset="0"/>
              </a:rPr>
              <a:t>MAIN CONCERN</a:t>
            </a:r>
            <a:r>
              <a:rPr lang="en-US" sz="2000" kern="100" dirty="0">
                <a:effectLst/>
                <a:ea typeface="Calibri" panose="020F0502020204030204" pitchFamily="34" charset="0"/>
                <a:cs typeface="Mangal" panose="02040503050203030202" pitchFamily="18" charset="0"/>
              </a:rPr>
              <a:t>: </a:t>
            </a:r>
          </a:p>
          <a:p>
            <a:pPr marL="342900" marR="0" lvl="0" indent="-342900">
              <a:lnSpc>
                <a:spcPct val="107000"/>
              </a:lnSpc>
              <a:spcBef>
                <a:spcPts val="0"/>
              </a:spcBef>
              <a:spcAft>
                <a:spcPts val="0"/>
              </a:spcAft>
              <a:buSzPct val="100000"/>
              <a:buFont typeface="Arial" panose="020B0604020202020204" pitchFamily="34" charset="0"/>
              <a:buChar char="•"/>
              <a:tabLst>
                <a:tab pos="457200" algn="l"/>
                <a:tab pos="971550" algn="l"/>
              </a:tabLst>
            </a:pPr>
            <a:r>
              <a:rPr lang="en-US" sz="2000" kern="100" dirty="0">
                <a:effectLst/>
                <a:ea typeface="Calibri" panose="020F0502020204030204" pitchFamily="34" charset="0"/>
                <a:cs typeface="Mangal" panose="02040503050203030202" pitchFamily="18" charset="0"/>
              </a:rPr>
              <a:t>Users With No Activity</a:t>
            </a:r>
          </a:p>
          <a:p>
            <a:pPr marL="342900" marR="0" lvl="0" indent="-342900">
              <a:lnSpc>
                <a:spcPct val="107000"/>
              </a:lnSpc>
              <a:spcBef>
                <a:spcPts val="0"/>
              </a:spcBef>
              <a:spcAft>
                <a:spcPts val="0"/>
              </a:spcAft>
              <a:buSzPct val="100000"/>
              <a:buFont typeface="Arial" panose="020B0604020202020204" pitchFamily="34" charset="0"/>
              <a:buChar char="•"/>
              <a:tabLst>
                <a:tab pos="457200" algn="l"/>
                <a:tab pos="971550" algn="l"/>
              </a:tabLst>
            </a:pPr>
            <a:r>
              <a:rPr lang="en-US" sz="2000" kern="100" dirty="0">
                <a:effectLst/>
                <a:ea typeface="Calibri" panose="020F0502020204030204" pitchFamily="34" charset="0"/>
                <a:cs typeface="Mangal" panose="02040503050203030202" pitchFamily="18" charset="0"/>
              </a:rPr>
              <a:t>Users With No Engagement</a:t>
            </a:r>
          </a:p>
          <a:p>
            <a:pPr marL="342900" marR="0" lvl="0" indent="-342900">
              <a:lnSpc>
                <a:spcPct val="107000"/>
              </a:lnSpc>
              <a:spcBef>
                <a:spcPts val="0"/>
              </a:spcBef>
              <a:spcAft>
                <a:spcPts val="0"/>
              </a:spcAft>
              <a:buSzPct val="100000"/>
              <a:buFont typeface="Arial" panose="020B0604020202020204" pitchFamily="34" charset="0"/>
              <a:buChar char="•"/>
              <a:tabLst>
                <a:tab pos="457200" algn="l"/>
                <a:tab pos="971550" algn="l"/>
              </a:tabLst>
            </a:pPr>
            <a:r>
              <a:rPr lang="en-US" sz="2000" kern="100" dirty="0">
                <a:effectLst/>
                <a:ea typeface="Calibri" panose="020F0502020204030204" pitchFamily="34" charset="0"/>
                <a:cs typeface="Mangal" panose="02040503050203030202" pitchFamily="18" charset="0"/>
              </a:rPr>
              <a:t>Users With Neither Activity Nor Engagement</a:t>
            </a:r>
          </a:p>
        </p:txBody>
      </p:sp>
      <p:sp>
        <p:nvSpPr>
          <p:cNvPr id="4" name="TextBox 3">
            <a:extLst>
              <a:ext uri="{FF2B5EF4-FFF2-40B4-BE49-F238E27FC236}">
                <a16:creationId xmlns:a16="http://schemas.microsoft.com/office/drawing/2014/main" id="{20131A44-092F-A420-8192-6231D6C15F7F}"/>
              </a:ext>
            </a:extLst>
          </p:cNvPr>
          <p:cNvSpPr txBox="1"/>
          <p:nvPr/>
        </p:nvSpPr>
        <p:spPr>
          <a:xfrm>
            <a:off x="4622252" y="2659266"/>
            <a:ext cx="2947495" cy="2382960"/>
          </a:xfrm>
          <a:prstGeom prst="rect">
            <a:avLst/>
          </a:prstGeom>
          <a:noFill/>
        </p:spPr>
        <p:txBody>
          <a:bodyPr wrap="square" rtlCol="0">
            <a:spAutoFit/>
          </a:bodyPr>
          <a:lstStyle/>
          <a:p>
            <a:pPr marR="0" lvl="0">
              <a:lnSpc>
                <a:spcPct val="107000"/>
              </a:lnSpc>
              <a:spcBef>
                <a:spcPts val="0"/>
              </a:spcBef>
              <a:spcAft>
                <a:spcPts val="0"/>
              </a:spcAft>
              <a:buSzPts val="1000"/>
              <a:tabLst>
                <a:tab pos="457200" algn="l"/>
                <a:tab pos="971550" algn="l"/>
              </a:tabLst>
            </a:pPr>
            <a:r>
              <a:rPr lang="en-US" sz="2000" b="1" kern="100" dirty="0">
                <a:effectLst/>
                <a:latin typeface="Calibri" panose="020F0502020204030204" pitchFamily="34" charset="0"/>
                <a:ea typeface="Calibri" panose="020F0502020204030204" pitchFamily="34" charset="0"/>
                <a:cs typeface="Mangal" panose="02040503050203030202" pitchFamily="18" charset="0"/>
              </a:rPr>
              <a:t>MAIN CONCERN</a:t>
            </a:r>
            <a:r>
              <a:rPr lang="en-US" sz="2000" kern="100" dirty="0">
                <a:effectLst/>
                <a:latin typeface="Calibri" panose="020F0502020204030204" pitchFamily="34" charset="0"/>
                <a:ea typeface="Calibri" panose="020F0502020204030204" pitchFamily="34" charset="0"/>
                <a:cs typeface="Mangal" panose="02040503050203030202" pitchFamily="18" charset="0"/>
              </a:rPr>
              <a:t>:</a:t>
            </a:r>
          </a:p>
          <a:p>
            <a:pPr marL="342900" marR="0" lvl="0" indent="-342900">
              <a:lnSpc>
                <a:spcPct val="107000"/>
              </a:lnSpc>
              <a:spcBef>
                <a:spcPts val="0"/>
              </a:spcBef>
              <a:spcAft>
                <a:spcPts val="0"/>
              </a:spcAft>
              <a:buSzPct val="110000"/>
              <a:buFont typeface="Arial" panose="020B0604020202020204" pitchFamily="34" charset="0"/>
              <a:buChar char="•"/>
              <a:tabLst>
                <a:tab pos="457200" algn="l"/>
                <a:tab pos="971550" algn="l"/>
              </a:tabLst>
            </a:pPr>
            <a:r>
              <a:rPr lang="en-US" sz="2000" kern="100" dirty="0">
                <a:latin typeface="Calibri" panose="020F0502020204030204" pitchFamily="34" charset="0"/>
                <a:ea typeface="Calibri" panose="020F0502020204030204" pitchFamily="34" charset="0"/>
                <a:cs typeface="Mangal" panose="02040503050203030202" pitchFamily="18" charset="0"/>
              </a:rPr>
              <a:t>User decline since 2017.</a:t>
            </a:r>
          </a:p>
          <a:p>
            <a:pPr marL="342900" marR="0" lvl="0" indent="-342900">
              <a:lnSpc>
                <a:spcPct val="107000"/>
              </a:lnSpc>
              <a:spcBef>
                <a:spcPts val="0"/>
              </a:spcBef>
              <a:spcAft>
                <a:spcPts val="0"/>
              </a:spcAft>
              <a:buSzPct val="110000"/>
              <a:buFont typeface="Arial" panose="020B0604020202020204" pitchFamily="34" charset="0"/>
              <a:buChar char="•"/>
              <a:tabLst>
                <a:tab pos="457200" algn="l"/>
                <a:tab pos="971550" algn="l"/>
              </a:tabLst>
            </a:pPr>
            <a:r>
              <a:rPr lang="en-US" sz="2000" kern="100" dirty="0">
                <a:latin typeface="Calibri" panose="020F0502020204030204" pitchFamily="34" charset="0"/>
                <a:ea typeface="Calibri" panose="020F0502020204030204" pitchFamily="34" charset="0"/>
                <a:cs typeface="Mangal" panose="02040503050203030202" pitchFamily="18" charset="0"/>
              </a:rPr>
              <a:t>Attracting new users.</a:t>
            </a:r>
          </a:p>
          <a:p>
            <a:pPr marL="342900" marR="0" lvl="0" indent="-342900">
              <a:lnSpc>
                <a:spcPct val="107000"/>
              </a:lnSpc>
              <a:spcBef>
                <a:spcPts val="0"/>
              </a:spcBef>
              <a:spcAft>
                <a:spcPts val="0"/>
              </a:spcAft>
              <a:buSzPct val="110000"/>
              <a:buFont typeface="Arial" panose="020B0604020202020204" pitchFamily="34" charset="0"/>
              <a:buChar char="•"/>
              <a:tabLst>
                <a:tab pos="457200" algn="l"/>
                <a:tab pos="971550" algn="l"/>
              </a:tabLst>
            </a:pPr>
            <a:r>
              <a:rPr lang="en-US" sz="2000" kern="100" dirty="0">
                <a:latin typeface="Calibri" panose="020F0502020204030204" pitchFamily="34" charset="0"/>
                <a:ea typeface="Calibri" panose="020F0502020204030204" pitchFamily="34" charset="0"/>
                <a:cs typeface="Mangal" panose="02040503050203030202" pitchFamily="18" charset="0"/>
              </a:rPr>
              <a:t>Varied engagement levels: high vs. low engagement.</a:t>
            </a:r>
          </a:p>
        </p:txBody>
      </p:sp>
      <p:sp>
        <p:nvSpPr>
          <p:cNvPr id="7" name="TextBox 6">
            <a:extLst>
              <a:ext uri="{FF2B5EF4-FFF2-40B4-BE49-F238E27FC236}">
                <a16:creationId xmlns:a16="http://schemas.microsoft.com/office/drawing/2014/main" id="{255EEB36-8D06-EDDF-43C5-715EA233766A}"/>
              </a:ext>
            </a:extLst>
          </p:cNvPr>
          <p:cNvSpPr txBox="1"/>
          <p:nvPr/>
        </p:nvSpPr>
        <p:spPr>
          <a:xfrm>
            <a:off x="8448808" y="2675244"/>
            <a:ext cx="2947495" cy="3041602"/>
          </a:xfrm>
          <a:prstGeom prst="rect">
            <a:avLst/>
          </a:prstGeom>
          <a:noFill/>
        </p:spPr>
        <p:txBody>
          <a:bodyPr wrap="square" rtlCol="0">
            <a:spAutoFit/>
          </a:bodyPr>
          <a:lstStyle/>
          <a:p>
            <a:pPr marR="0" lvl="0">
              <a:lnSpc>
                <a:spcPct val="107000"/>
              </a:lnSpc>
              <a:spcBef>
                <a:spcPts val="0"/>
              </a:spcBef>
              <a:spcAft>
                <a:spcPts val="0"/>
              </a:spcAft>
              <a:buSzPts val="1000"/>
              <a:tabLst>
                <a:tab pos="457200" algn="l"/>
                <a:tab pos="971550" algn="l"/>
              </a:tabLst>
            </a:pPr>
            <a:r>
              <a:rPr lang="en-US" sz="2000" b="1" kern="100" dirty="0">
                <a:effectLst/>
                <a:latin typeface="Calibri" panose="020F0502020204030204" pitchFamily="34" charset="0"/>
                <a:ea typeface="Calibri" panose="020F0502020204030204" pitchFamily="34" charset="0"/>
                <a:cs typeface="Mangal" panose="02040503050203030202" pitchFamily="18" charset="0"/>
              </a:rPr>
              <a:t>MAIN CONCERN</a:t>
            </a:r>
            <a:r>
              <a:rPr lang="en-US" sz="2000" kern="100" dirty="0">
                <a:effectLst/>
                <a:latin typeface="Calibri" panose="020F0502020204030204" pitchFamily="34" charset="0"/>
                <a:ea typeface="Calibri" panose="020F0502020204030204" pitchFamily="34" charset="0"/>
                <a:cs typeface="Mangal" panose="02040503050203030202" pitchFamily="18" charset="0"/>
              </a:rPr>
              <a:t>:</a:t>
            </a:r>
          </a:p>
          <a:p>
            <a:pPr marL="342900" marR="0" lvl="0" indent="-342900">
              <a:lnSpc>
                <a:spcPct val="107000"/>
              </a:lnSpc>
              <a:spcBef>
                <a:spcPts val="0"/>
              </a:spcBef>
              <a:spcAft>
                <a:spcPts val="0"/>
              </a:spcAft>
              <a:buSzPct val="110000"/>
              <a:buFont typeface="Arial" panose="020B0604020202020204" pitchFamily="34" charset="0"/>
              <a:buChar char="•"/>
              <a:tabLst>
                <a:tab pos="457200" algn="l"/>
                <a:tab pos="971550" algn="l"/>
              </a:tabLst>
            </a:pPr>
            <a:r>
              <a:rPr kumimoji="0" lang="en-US" altLang="en-US" sz="2000" i="0" u="none" strike="noStrike" cap="none" normalizeH="0" baseline="0" dirty="0">
                <a:ln>
                  <a:noFill/>
                </a:ln>
                <a:solidFill>
                  <a:schemeClr val="tx1"/>
                </a:solidFill>
                <a:effectLst/>
              </a:rPr>
              <a:t>40 of 74 active users post only 1-3 photos.</a:t>
            </a:r>
          </a:p>
          <a:p>
            <a:pPr marL="342900" marR="0" lvl="0" indent="-342900">
              <a:lnSpc>
                <a:spcPct val="107000"/>
              </a:lnSpc>
              <a:spcBef>
                <a:spcPts val="0"/>
              </a:spcBef>
              <a:spcAft>
                <a:spcPts val="0"/>
              </a:spcAft>
              <a:buSzPct val="110000"/>
              <a:buFont typeface="Arial" panose="020B0604020202020204" pitchFamily="34" charset="0"/>
              <a:buChar char="•"/>
              <a:tabLst>
                <a:tab pos="457200" algn="l"/>
                <a:tab pos="971550" algn="l"/>
              </a:tabLst>
            </a:pPr>
            <a:r>
              <a:rPr kumimoji="0" lang="en-US" altLang="en-US" sz="2000" i="0" u="none" strike="noStrike" cap="none" normalizeH="0" baseline="0" dirty="0">
                <a:ln>
                  <a:noFill/>
                </a:ln>
                <a:solidFill>
                  <a:schemeClr val="tx1"/>
                </a:solidFill>
                <a:effectLst/>
              </a:rPr>
              <a:t>Need to boost engagement and activity among moderate users.</a:t>
            </a:r>
          </a:p>
          <a:p>
            <a:pPr marL="342900" marR="0" lvl="0" indent="-342900">
              <a:lnSpc>
                <a:spcPct val="107000"/>
              </a:lnSpc>
              <a:spcBef>
                <a:spcPts val="0"/>
              </a:spcBef>
              <a:spcAft>
                <a:spcPts val="0"/>
              </a:spcAft>
              <a:buSzPct val="110000"/>
              <a:buFont typeface="Arial" panose="020B0604020202020204" pitchFamily="34" charset="0"/>
              <a:buChar char="•"/>
              <a:tabLst>
                <a:tab pos="457200" algn="l"/>
                <a:tab pos="971550" algn="l"/>
              </a:tabLst>
            </a:pPr>
            <a:r>
              <a:rPr kumimoji="0" lang="en-US" altLang="en-US" sz="2000" i="0" u="none" strike="noStrike" cap="none" normalizeH="0" baseline="0" dirty="0">
                <a:ln>
                  <a:noFill/>
                </a:ln>
                <a:solidFill>
                  <a:schemeClr val="tx1"/>
                </a:solidFill>
                <a:effectLst/>
              </a:rPr>
              <a:t>31 users lack tags, limiting discoverability.</a:t>
            </a:r>
            <a:endParaRPr lang="en-US" sz="2000" dirty="0"/>
          </a:p>
        </p:txBody>
      </p:sp>
      <p:sp>
        <p:nvSpPr>
          <p:cNvPr id="8" name="TextBox 7">
            <a:extLst>
              <a:ext uri="{FF2B5EF4-FFF2-40B4-BE49-F238E27FC236}">
                <a16:creationId xmlns:a16="http://schemas.microsoft.com/office/drawing/2014/main" id="{B2710881-2D53-1639-18A0-8CC58141BF33}"/>
              </a:ext>
            </a:extLst>
          </p:cNvPr>
          <p:cNvSpPr txBox="1"/>
          <p:nvPr/>
        </p:nvSpPr>
        <p:spPr>
          <a:xfrm>
            <a:off x="559794" y="1810711"/>
            <a:ext cx="2280486" cy="461665"/>
          </a:xfrm>
          <a:prstGeom prst="rect">
            <a:avLst/>
          </a:prstGeom>
          <a:noFill/>
        </p:spPr>
        <p:txBody>
          <a:bodyPr wrap="square" rtlCol="0">
            <a:spAutoFit/>
          </a:bodyPr>
          <a:lstStyle/>
          <a:p>
            <a:pPr algn="ctr"/>
            <a:r>
              <a:rPr lang="en-US" sz="2400" b="1" dirty="0">
                <a:solidFill>
                  <a:schemeClr val="tx2"/>
                </a:solidFill>
              </a:rPr>
              <a:t>User Retention</a:t>
            </a:r>
            <a:endParaRPr lang="en-IN" sz="2400" b="1" dirty="0">
              <a:solidFill>
                <a:schemeClr val="tx2"/>
              </a:solidFill>
            </a:endParaRPr>
          </a:p>
        </p:txBody>
      </p:sp>
      <p:sp>
        <p:nvSpPr>
          <p:cNvPr id="9" name="TextBox 8">
            <a:extLst>
              <a:ext uri="{FF2B5EF4-FFF2-40B4-BE49-F238E27FC236}">
                <a16:creationId xmlns:a16="http://schemas.microsoft.com/office/drawing/2014/main" id="{E7AA69F6-8C22-B487-B2BC-42EF0F3CB4E8}"/>
              </a:ext>
            </a:extLst>
          </p:cNvPr>
          <p:cNvSpPr txBox="1"/>
          <p:nvPr/>
        </p:nvSpPr>
        <p:spPr>
          <a:xfrm>
            <a:off x="4394846" y="1808867"/>
            <a:ext cx="2280486" cy="461665"/>
          </a:xfrm>
          <a:prstGeom prst="rect">
            <a:avLst/>
          </a:prstGeom>
          <a:noFill/>
        </p:spPr>
        <p:txBody>
          <a:bodyPr wrap="square" rtlCol="0">
            <a:spAutoFit/>
          </a:bodyPr>
          <a:lstStyle/>
          <a:p>
            <a:pPr algn="ctr"/>
            <a:r>
              <a:rPr lang="en-US" sz="2400" b="1" dirty="0">
                <a:solidFill>
                  <a:schemeClr val="tx2"/>
                </a:solidFill>
              </a:rPr>
              <a:t>User Acquisition</a:t>
            </a:r>
            <a:endParaRPr lang="en-IN" sz="2400" b="1" dirty="0">
              <a:solidFill>
                <a:schemeClr val="tx2"/>
              </a:solidFill>
            </a:endParaRPr>
          </a:p>
        </p:txBody>
      </p:sp>
      <p:sp>
        <p:nvSpPr>
          <p:cNvPr id="10" name="TextBox 9">
            <a:extLst>
              <a:ext uri="{FF2B5EF4-FFF2-40B4-BE49-F238E27FC236}">
                <a16:creationId xmlns:a16="http://schemas.microsoft.com/office/drawing/2014/main" id="{2DFBC3F0-E05F-B55E-1FF6-10155F286B38}"/>
              </a:ext>
            </a:extLst>
          </p:cNvPr>
          <p:cNvSpPr txBox="1"/>
          <p:nvPr/>
        </p:nvSpPr>
        <p:spPr>
          <a:xfrm>
            <a:off x="8229898" y="1808866"/>
            <a:ext cx="2499396" cy="461665"/>
          </a:xfrm>
          <a:prstGeom prst="rect">
            <a:avLst/>
          </a:prstGeom>
          <a:noFill/>
        </p:spPr>
        <p:txBody>
          <a:bodyPr wrap="square" rtlCol="0">
            <a:spAutoFit/>
          </a:bodyPr>
          <a:lstStyle/>
          <a:p>
            <a:pPr algn="ctr"/>
            <a:r>
              <a:rPr lang="en-US" sz="2400" b="1" dirty="0">
                <a:solidFill>
                  <a:schemeClr val="tx2"/>
                </a:solidFill>
              </a:rPr>
              <a:t>User Engagement</a:t>
            </a:r>
            <a:endParaRPr lang="en-IN" sz="2400" b="1" dirty="0">
              <a:solidFill>
                <a:schemeClr val="tx2"/>
              </a:solidFill>
            </a:endParaRPr>
          </a:p>
        </p:txBody>
      </p:sp>
    </p:spTree>
    <p:extLst>
      <p:ext uri="{BB962C8B-B14F-4D97-AF65-F5344CB8AC3E}">
        <p14:creationId xmlns:p14="http://schemas.microsoft.com/office/powerpoint/2010/main" val="22512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 name="Group 251">
            <a:extLst>
              <a:ext uri="{FF2B5EF4-FFF2-40B4-BE49-F238E27FC236}">
                <a16:creationId xmlns:a16="http://schemas.microsoft.com/office/drawing/2014/main" id="{C5271B9D-E462-F139-36BA-84DB5D8C8D15}"/>
              </a:ext>
            </a:extLst>
          </p:cNvPr>
          <p:cNvGrpSpPr/>
          <p:nvPr/>
        </p:nvGrpSpPr>
        <p:grpSpPr>
          <a:xfrm>
            <a:off x="368298" y="1807002"/>
            <a:ext cx="11481050" cy="4704445"/>
            <a:chOff x="355475" y="2078673"/>
            <a:chExt cx="11481050" cy="3679510"/>
          </a:xfrm>
        </p:grpSpPr>
        <p:grpSp>
          <p:nvGrpSpPr>
            <p:cNvPr id="241" name="Group 240">
              <a:extLst>
                <a:ext uri="{FF2B5EF4-FFF2-40B4-BE49-F238E27FC236}">
                  <a16:creationId xmlns:a16="http://schemas.microsoft.com/office/drawing/2014/main" id="{8BE7F3FE-B40D-810C-154D-902D4F8F587C}"/>
                </a:ext>
              </a:extLst>
            </p:cNvPr>
            <p:cNvGrpSpPr/>
            <p:nvPr/>
          </p:nvGrpSpPr>
          <p:grpSpPr>
            <a:xfrm>
              <a:off x="355475" y="2078673"/>
              <a:ext cx="11481050" cy="3679510"/>
              <a:chOff x="381734" y="2195904"/>
              <a:chExt cx="11481050" cy="3679510"/>
            </a:xfrm>
          </p:grpSpPr>
          <p:grpSp>
            <p:nvGrpSpPr>
              <p:cNvPr id="163" name="Graphic 160">
                <a:extLst>
                  <a:ext uri="{FF2B5EF4-FFF2-40B4-BE49-F238E27FC236}">
                    <a16:creationId xmlns:a16="http://schemas.microsoft.com/office/drawing/2014/main" id="{1E6C6BC9-4142-0067-B26B-1F671A1AEBBA}"/>
                  </a:ext>
                </a:extLst>
              </p:cNvPr>
              <p:cNvGrpSpPr/>
              <p:nvPr/>
            </p:nvGrpSpPr>
            <p:grpSpPr>
              <a:xfrm>
                <a:off x="381734" y="2195904"/>
                <a:ext cx="2621951" cy="3679510"/>
                <a:chOff x="381733" y="2057872"/>
                <a:chExt cx="2778694" cy="3899473"/>
              </a:xfrm>
            </p:grpSpPr>
            <p:sp>
              <p:nvSpPr>
                <p:cNvPr id="164" name="Rectangle: Top Corners Rounded 163">
                  <a:extLst>
                    <a:ext uri="{FF2B5EF4-FFF2-40B4-BE49-F238E27FC236}">
                      <a16:creationId xmlns:a16="http://schemas.microsoft.com/office/drawing/2014/main" id="{BE137EF0-1901-51B8-1260-7BB8AF4A914E}"/>
                    </a:ext>
                  </a:extLst>
                </p:cNvPr>
                <p:cNvSpPr/>
                <p:nvPr/>
              </p:nvSpPr>
              <p:spPr>
                <a:xfrm flipV="1">
                  <a:off x="381733" y="4041784"/>
                  <a:ext cx="2725017" cy="1915561"/>
                </a:xfrm>
                <a:prstGeom prst="round2SameRect">
                  <a:avLst>
                    <a:gd name="adj1" fmla="val 11479"/>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Shape 165">
                  <a:extLst>
                    <a:ext uri="{FF2B5EF4-FFF2-40B4-BE49-F238E27FC236}">
                      <a16:creationId xmlns:a16="http://schemas.microsoft.com/office/drawing/2014/main" id="{8552AED6-B272-F90D-9771-00C6645A83AB}"/>
                    </a:ext>
                  </a:extLst>
                </p:cNvPr>
                <p:cNvSpPr/>
                <p:nvPr/>
              </p:nvSpPr>
              <p:spPr>
                <a:xfrm>
                  <a:off x="441193" y="2601772"/>
                  <a:ext cx="2719234"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8" name="Graphic 160">
                  <a:extLst>
                    <a:ext uri="{FF2B5EF4-FFF2-40B4-BE49-F238E27FC236}">
                      <a16:creationId xmlns:a16="http://schemas.microsoft.com/office/drawing/2014/main" id="{B46DF20F-395A-C592-F84A-BE1B1A61DE38}"/>
                    </a:ext>
                  </a:extLst>
                </p:cNvPr>
                <p:cNvGrpSpPr/>
                <p:nvPr/>
              </p:nvGrpSpPr>
              <p:grpSpPr>
                <a:xfrm>
                  <a:off x="794730" y="2057872"/>
                  <a:ext cx="1814150" cy="956928"/>
                  <a:chOff x="794730" y="2057872"/>
                  <a:chExt cx="1814150" cy="956928"/>
                </a:xfrm>
              </p:grpSpPr>
              <p:sp>
                <p:nvSpPr>
                  <p:cNvPr id="169" name="Freeform: Shape 168">
                    <a:extLst>
                      <a:ext uri="{FF2B5EF4-FFF2-40B4-BE49-F238E27FC236}">
                        <a16:creationId xmlns:a16="http://schemas.microsoft.com/office/drawing/2014/main" id="{597A1DB4-FDAB-5987-7A44-F9A8B7A12229}"/>
                      </a:ext>
                    </a:extLst>
                  </p:cNvPr>
                  <p:cNvSpPr/>
                  <p:nvPr/>
                </p:nvSpPr>
                <p:spPr>
                  <a:xfrm>
                    <a:off x="794730" y="2057872"/>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0" name="Graphic 160">
                    <a:extLst>
                      <a:ext uri="{FF2B5EF4-FFF2-40B4-BE49-F238E27FC236}">
                        <a16:creationId xmlns:a16="http://schemas.microsoft.com/office/drawing/2014/main" id="{4FBEE100-2D84-85CA-E5AF-D90893AF802D}"/>
                      </a:ext>
                    </a:extLst>
                  </p:cNvPr>
                  <p:cNvGrpSpPr/>
                  <p:nvPr/>
                </p:nvGrpSpPr>
                <p:grpSpPr>
                  <a:xfrm>
                    <a:off x="1354409" y="2197992"/>
                    <a:ext cx="676689" cy="676689"/>
                    <a:chOff x="1354409" y="2197992"/>
                    <a:chExt cx="676689" cy="676689"/>
                  </a:xfrm>
                </p:grpSpPr>
                <p:sp>
                  <p:nvSpPr>
                    <p:cNvPr id="171" name="Freeform: Shape 170">
                      <a:extLst>
                        <a:ext uri="{FF2B5EF4-FFF2-40B4-BE49-F238E27FC236}">
                          <a16:creationId xmlns:a16="http://schemas.microsoft.com/office/drawing/2014/main" id="{A768B48A-69E9-6A94-ABC2-1530646FB784}"/>
                        </a:ext>
                      </a:extLst>
                    </p:cNvPr>
                    <p:cNvSpPr/>
                    <p:nvPr/>
                  </p:nvSpPr>
                  <p:spPr>
                    <a:xfrm>
                      <a:off x="1354409" y="2197992"/>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Shape 171">
                      <a:extLst>
                        <a:ext uri="{FF2B5EF4-FFF2-40B4-BE49-F238E27FC236}">
                          <a16:creationId xmlns:a16="http://schemas.microsoft.com/office/drawing/2014/main" id="{039256F4-3567-7F16-749A-1CE8241579DE}"/>
                        </a:ext>
                      </a:extLst>
                    </p:cNvPr>
                    <p:cNvSpPr/>
                    <p:nvPr/>
                  </p:nvSpPr>
                  <p:spPr>
                    <a:xfrm>
                      <a:off x="1412200" y="2219061"/>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11" name="Graphic 160">
                <a:extLst>
                  <a:ext uri="{FF2B5EF4-FFF2-40B4-BE49-F238E27FC236}">
                    <a16:creationId xmlns:a16="http://schemas.microsoft.com/office/drawing/2014/main" id="{53B16458-692C-5FE8-5F39-E04AAA86E9E3}"/>
                  </a:ext>
                </a:extLst>
              </p:cNvPr>
              <p:cNvGrpSpPr/>
              <p:nvPr/>
            </p:nvGrpSpPr>
            <p:grpSpPr>
              <a:xfrm>
                <a:off x="3351650" y="2237339"/>
                <a:ext cx="2571302" cy="3638074"/>
                <a:chOff x="381733" y="2101784"/>
                <a:chExt cx="2725017" cy="3855560"/>
              </a:xfrm>
            </p:grpSpPr>
            <p:sp>
              <p:nvSpPr>
                <p:cNvPr id="212" name="Rectangle: Top Corners Rounded 211">
                  <a:extLst>
                    <a:ext uri="{FF2B5EF4-FFF2-40B4-BE49-F238E27FC236}">
                      <a16:creationId xmlns:a16="http://schemas.microsoft.com/office/drawing/2014/main" id="{7AA960D7-67CC-0C82-0C0A-42C821B2B062}"/>
                    </a:ext>
                  </a:extLst>
                </p:cNvPr>
                <p:cNvSpPr/>
                <p:nvPr/>
              </p:nvSpPr>
              <p:spPr>
                <a:xfrm flipV="1">
                  <a:off x="381733" y="4041785"/>
                  <a:ext cx="2725017" cy="1915559"/>
                </a:xfrm>
                <a:prstGeom prst="round2SameRect">
                  <a:avLst>
                    <a:gd name="adj1" fmla="val 10182"/>
                    <a:gd name="adj2" fmla="val 0"/>
                  </a:avLst>
                </a:prstGeom>
                <a:solidFill>
                  <a:srgbClr val="0070C0"/>
                </a:solidFill>
                <a:ln w="46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Shape 218">
                  <a:extLst>
                    <a:ext uri="{FF2B5EF4-FFF2-40B4-BE49-F238E27FC236}">
                      <a16:creationId xmlns:a16="http://schemas.microsoft.com/office/drawing/2014/main" id="{2A82A8A6-1108-5F08-186A-A1E5C6D44192}"/>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4" name="Graphic 160">
                  <a:extLst>
                    <a:ext uri="{FF2B5EF4-FFF2-40B4-BE49-F238E27FC236}">
                      <a16:creationId xmlns:a16="http://schemas.microsoft.com/office/drawing/2014/main" id="{0AA6E664-75EC-4BED-1CC7-8CB79518F48A}"/>
                    </a:ext>
                  </a:extLst>
                </p:cNvPr>
                <p:cNvGrpSpPr/>
                <p:nvPr/>
              </p:nvGrpSpPr>
              <p:grpSpPr>
                <a:xfrm>
                  <a:off x="837139" y="2101784"/>
                  <a:ext cx="1814150" cy="956928"/>
                  <a:chOff x="837139" y="2101784"/>
                  <a:chExt cx="1814150" cy="956928"/>
                </a:xfrm>
              </p:grpSpPr>
              <p:sp>
                <p:nvSpPr>
                  <p:cNvPr id="215" name="Freeform: Shape 214">
                    <a:extLst>
                      <a:ext uri="{FF2B5EF4-FFF2-40B4-BE49-F238E27FC236}">
                        <a16:creationId xmlns:a16="http://schemas.microsoft.com/office/drawing/2014/main" id="{D342590F-C01B-2FBA-E01F-D89EABAE7FDF}"/>
                      </a:ext>
                    </a:extLst>
                  </p:cNvPr>
                  <p:cNvSpPr/>
                  <p:nvPr/>
                </p:nvSpPr>
                <p:spPr>
                  <a:xfrm>
                    <a:off x="837139" y="2101784"/>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16" name="Graphic 160">
                    <a:extLst>
                      <a:ext uri="{FF2B5EF4-FFF2-40B4-BE49-F238E27FC236}">
                        <a16:creationId xmlns:a16="http://schemas.microsoft.com/office/drawing/2014/main" id="{EE7DF3D8-53C6-8671-0E70-A5A81F9E62F6}"/>
                      </a:ext>
                    </a:extLst>
                  </p:cNvPr>
                  <p:cNvGrpSpPr/>
                  <p:nvPr/>
                </p:nvGrpSpPr>
                <p:grpSpPr>
                  <a:xfrm>
                    <a:off x="1392126" y="2219061"/>
                    <a:ext cx="676689" cy="676689"/>
                    <a:chOff x="1392126" y="2219061"/>
                    <a:chExt cx="676689" cy="676689"/>
                  </a:xfrm>
                </p:grpSpPr>
                <p:sp>
                  <p:nvSpPr>
                    <p:cNvPr id="217" name="Freeform: Shape 216">
                      <a:extLst>
                        <a:ext uri="{FF2B5EF4-FFF2-40B4-BE49-F238E27FC236}">
                          <a16:creationId xmlns:a16="http://schemas.microsoft.com/office/drawing/2014/main" id="{C0DDC444-5A41-A2A4-89FD-73FE2E052E5A}"/>
                        </a:ext>
                      </a:extLst>
                    </p:cNvPr>
                    <p:cNvSpPr/>
                    <p:nvPr/>
                  </p:nvSpPr>
                  <p:spPr>
                    <a:xfrm>
                      <a:off x="1392126" y="2219061"/>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Freeform: Shape 217">
                      <a:extLst>
                        <a:ext uri="{FF2B5EF4-FFF2-40B4-BE49-F238E27FC236}">
                          <a16:creationId xmlns:a16="http://schemas.microsoft.com/office/drawing/2014/main" id="{7DD1192A-2E2C-8778-EB48-3D1CA026278D}"/>
                        </a:ext>
                      </a:extLst>
                    </p:cNvPr>
                    <p:cNvSpPr/>
                    <p:nvPr/>
                  </p:nvSpPr>
                  <p:spPr>
                    <a:xfrm>
                      <a:off x="1440841" y="2263426"/>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21" name="Graphic 160">
                <a:extLst>
                  <a:ext uri="{FF2B5EF4-FFF2-40B4-BE49-F238E27FC236}">
                    <a16:creationId xmlns:a16="http://schemas.microsoft.com/office/drawing/2014/main" id="{5F4F2B86-773C-585C-58BC-42B472CD03BD}"/>
                  </a:ext>
                </a:extLst>
              </p:cNvPr>
              <p:cNvGrpSpPr/>
              <p:nvPr/>
            </p:nvGrpSpPr>
            <p:grpSpPr>
              <a:xfrm>
                <a:off x="6321566" y="2237339"/>
                <a:ext cx="2571302" cy="3638074"/>
                <a:chOff x="381733" y="2101784"/>
                <a:chExt cx="2725017" cy="3855560"/>
              </a:xfrm>
            </p:grpSpPr>
            <p:sp>
              <p:nvSpPr>
                <p:cNvPr id="222" name="Rectangle: Top Corners Rounded 221">
                  <a:extLst>
                    <a:ext uri="{FF2B5EF4-FFF2-40B4-BE49-F238E27FC236}">
                      <a16:creationId xmlns:a16="http://schemas.microsoft.com/office/drawing/2014/main" id="{A68BF991-B1B6-B189-3541-A8EF35B5115A}"/>
                    </a:ext>
                  </a:extLst>
                </p:cNvPr>
                <p:cNvSpPr/>
                <p:nvPr/>
              </p:nvSpPr>
              <p:spPr>
                <a:xfrm flipV="1">
                  <a:off x="381733" y="4041785"/>
                  <a:ext cx="2725017" cy="1915559"/>
                </a:xfrm>
                <a:prstGeom prst="round2SameRect">
                  <a:avLst>
                    <a:gd name="adj1" fmla="val 10830"/>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9" name="Freeform: Shape 228">
                  <a:extLst>
                    <a:ext uri="{FF2B5EF4-FFF2-40B4-BE49-F238E27FC236}">
                      <a16:creationId xmlns:a16="http://schemas.microsoft.com/office/drawing/2014/main" id="{A7135FFA-7C5D-A242-8112-44FE1A9DFA50}"/>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4" name="Graphic 160">
                  <a:extLst>
                    <a:ext uri="{FF2B5EF4-FFF2-40B4-BE49-F238E27FC236}">
                      <a16:creationId xmlns:a16="http://schemas.microsoft.com/office/drawing/2014/main" id="{D91BDA5D-8001-A17B-551D-C962A3B42564}"/>
                    </a:ext>
                  </a:extLst>
                </p:cNvPr>
                <p:cNvGrpSpPr/>
                <p:nvPr/>
              </p:nvGrpSpPr>
              <p:grpSpPr>
                <a:xfrm>
                  <a:off x="837700" y="2101784"/>
                  <a:ext cx="1814150" cy="956928"/>
                  <a:chOff x="837700" y="2101784"/>
                  <a:chExt cx="1814150" cy="956928"/>
                </a:xfrm>
              </p:grpSpPr>
              <p:sp>
                <p:nvSpPr>
                  <p:cNvPr id="225" name="Freeform: Shape 224">
                    <a:extLst>
                      <a:ext uri="{FF2B5EF4-FFF2-40B4-BE49-F238E27FC236}">
                        <a16:creationId xmlns:a16="http://schemas.microsoft.com/office/drawing/2014/main" id="{3FBA67F1-4F96-0601-770B-227C0E31041B}"/>
                      </a:ext>
                    </a:extLst>
                  </p:cNvPr>
                  <p:cNvSpPr/>
                  <p:nvPr/>
                </p:nvSpPr>
                <p:spPr>
                  <a:xfrm>
                    <a:off x="837700" y="2101784"/>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26" name="Graphic 160">
                    <a:extLst>
                      <a:ext uri="{FF2B5EF4-FFF2-40B4-BE49-F238E27FC236}">
                        <a16:creationId xmlns:a16="http://schemas.microsoft.com/office/drawing/2014/main" id="{AEB95903-7511-7051-A44B-5FB66AF8806F}"/>
                      </a:ext>
                    </a:extLst>
                  </p:cNvPr>
                  <p:cNvGrpSpPr/>
                  <p:nvPr/>
                </p:nvGrpSpPr>
                <p:grpSpPr>
                  <a:xfrm>
                    <a:off x="1405871" y="2249489"/>
                    <a:ext cx="676689" cy="676689"/>
                    <a:chOff x="1405871" y="2249489"/>
                    <a:chExt cx="676689" cy="676689"/>
                  </a:xfrm>
                </p:grpSpPr>
                <p:sp>
                  <p:nvSpPr>
                    <p:cNvPr id="227" name="Freeform: Shape 226">
                      <a:extLst>
                        <a:ext uri="{FF2B5EF4-FFF2-40B4-BE49-F238E27FC236}">
                          <a16:creationId xmlns:a16="http://schemas.microsoft.com/office/drawing/2014/main" id="{6601E8D8-9B94-71B1-6329-AC4CE16A2EE0}"/>
                        </a:ext>
                      </a:extLst>
                    </p:cNvPr>
                    <p:cNvSpPr/>
                    <p:nvPr/>
                  </p:nvSpPr>
                  <p:spPr>
                    <a:xfrm>
                      <a:off x="1405871" y="2249489"/>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8" name="Freeform: Shape 227">
                      <a:extLst>
                        <a:ext uri="{FF2B5EF4-FFF2-40B4-BE49-F238E27FC236}">
                          <a16:creationId xmlns:a16="http://schemas.microsoft.com/office/drawing/2014/main" id="{69DFC23A-1CC5-319F-0D30-73CA6EB86750}"/>
                        </a:ext>
                      </a:extLst>
                    </p:cNvPr>
                    <p:cNvSpPr/>
                    <p:nvPr/>
                  </p:nvSpPr>
                  <p:spPr>
                    <a:xfrm>
                      <a:off x="1440842" y="2254033"/>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31" name="Graphic 160">
                <a:extLst>
                  <a:ext uri="{FF2B5EF4-FFF2-40B4-BE49-F238E27FC236}">
                    <a16:creationId xmlns:a16="http://schemas.microsoft.com/office/drawing/2014/main" id="{258B27BA-1EBC-3AE4-4134-55BE4FACE6A9}"/>
                  </a:ext>
                </a:extLst>
              </p:cNvPr>
              <p:cNvGrpSpPr/>
              <p:nvPr/>
            </p:nvGrpSpPr>
            <p:grpSpPr>
              <a:xfrm>
                <a:off x="9291482" y="2199766"/>
                <a:ext cx="2571302" cy="3675647"/>
                <a:chOff x="381733" y="2061965"/>
                <a:chExt cx="2725017" cy="3895379"/>
              </a:xfrm>
            </p:grpSpPr>
            <p:sp>
              <p:nvSpPr>
                <p:cNvPr id="232" name="Rectangle: Top Corners Rounded 231">
                  <a:extLst>
                    <a:ext uri="{FF2B5EF4-FFF2-40B4-BE49-F238E27FC236}">
                      <a16:creationId xmlns:a16="http://schemas.microsoft.com/office/drawing/2014/main" id="{8B9E5492-1E0E-DF1C-48FC-FC3910C3EEE5}"/>
                    </a:ext>
                  </a:extLst>
                </p:cNvPr>
                <p:cNvSpPr/>
                <p:nvPr/>
              </p:nvSpPr>
              <p:spPr>
                <a:xfrm flipV="1">
                  <a:off x="381733" y="4041785"/>
                  <a:ext cx="2725017" cy="1915559"/>
                </a:xfrm>
                <a:prstGeom prst="round2SameRect">
                  <a:avLst>
                    <a:gd name="adj1" fmla="val 12127"/>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9" name="Freeform: Shape 238">
                  <a:extLst>
                    <a:ext uri="{FF2B5EF4-FFF2-40B4-BE49-F238E27FC236}">
                      <a16:creationId xmlns:a16="http://schemas.microsoft.com/office/drawing/2014/main" id="{759B4225-48B2-2197-45B0-71D24FEB5744}"/>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nvGrpSpPr>
                <p:cNvPr id="234" name="Graphic 160">
                  <a:extLst>
                    <a:ext uri="{FF2B5EF4-FFF2-40B4-BE49-F238E27FC236}">
                      <a16:creationId xmlns:a16="http://schemas.microsoft.com/office/drawing/2014/main" id="{43C62F01-7241-028A-E53A-6DB5CA666AB3}"/>
                    </a:ext>
                  </a:extLst>
                </p:cNvPr>
                <p:cNvGrpSpPr/>
                <p:nvPr/>
              </p:nvGrpSpPr>
              <p:grpSpPr>
                <a:xfrm>
                  <a:off x="837140" y="2061965"/>
                  <a:ext cx="1814150" cy="956928"/>
                  <a:chOff x="837140" y="2061965"/>
                  <a:chExt cx="1814150" cy="956928"/>
                </a:xfrm>
              </p:grpSpPr>
              <p:sp>
                <p:nvSpPr>
                  <p:cNvPr id="235" name="Freeform: Shape 234">
                    <a:extLst>
                      <a:ext uri="{FF2B5EF4-FFF2-40B4-BE49-F238E27FC236}">
                        <a16:creationId xmlns:a16="http://schemas.microsoft.com/office/drawing/2014/main" id="{C62531B2-AE93-0789-9706-6E50C4A1083A}"/>
                      </a:ext>
                    </a:extLst>
                  </p:cNvPr>
                  <p:cNvSpPr/>
                  <p:nvPr/>
                </p:nvSpPr>
                <p:spPr>
                  <a:xfrm>
                    <a:off x="837140" y="2061965"/>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6" name="Graphic 160">
                    <a:extLst>
                      <a:ext uri="{FF2B5EF4-FFF2-40B4-BE49-F238E27FC236}">
                        <a16:creationId xmlns:a16="http://schemas.microsoft.com/office/drawing/2014/main" id="{A02CE1D8-035D-6FB9-A41C-39B3A7BFB7EC}"/>
                      </a:ext>
                    </a:extLst>
                  </p:cNvPr>
                  <p:cNvGrpSpPr/>
                  <p:nvPr/>
                </p:nvGrpSpPr>
                <p:grpSpPr>
                  <a:xfrm>
                    <a:off x="1405871" y="2193482"/>
                    <a:ext cx="676689" cy="676689"/>
                    <a:chOff x="1405871" y="2193482"/>
                    <a:chExt cx="676689" cy="676689"/>
                  </a:xfrm>
                </p:grpSpPr>
                <p:sp>
                  <p:nvSpPr>
                    <p:cNvPr id="237" name="Freeform: Shape 236">
                      <a:extLst>
                        <a:ext uri="{FF2B5EF4-FFF2-40B4-BE49-F238E27FC236}">
                          <a16:creationId xmlns:a16="http://schemas.microsoft.com/office/drawing/2014/main" id="{DB5C19C7-5F45-8534-8981-A494DD0F1893}"/>
                        </a:ext>
                      </a:extLst>
                    </p:cNvPr>
                    <p:cNvSpPr/>
                    <p:nvPr/>
                  </p:nvSpPr>
                  <p:spPr>
                    <a:xfrm>
                      <a:off x="1405871" y="2193482"/>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Freeform: Shape 237">
                      <a:extLst>
                        <a:ext uri="{FF2B5EF4-FFF2-40B4-BE49-F238E27FC236}">
                          <a16:creationId xmlns:a16="http://schemas.microsoft.com/office/drawing/2014/main" id="{B4C0BD08-5782-6AE2-42D4-EBA471EE9010}"/>
                        </a:ext>
                      </a:extLst>
                    </p:cNvPr>
                    <p:cNvSpPr/>
                    <p:nvPr/>
                  </p:nvSpPr>
                  <p:spPr>
                    <a:xfrm>
                      <a:off x="1456822" y="2227388"/>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sp>
          <p:nvSpPr>
            <p:cNvPr id="244" name="TextBox 243">
              <a:extLst>
                <a:ext uri="{FF2B5EF4-FFF2-40B4-BE49-F238E27FC236}">
                  <a16:creationId xmlns:a16="http://schemas.microsoft.com/office/drawing/2014/main" id="{5075F824-6751-4EFB-733B-41992C2B3AFD}"/>
                </a:ext>
              </a:extLst>
            </p:cNvPr>
            <p:cNvSpPr txBox="1"/>
            <p:nvPr/>
          </p:nvSpPr>
          <p:spPr>
            <a:xfrm>
              <a:off x="611795" y="3070263"/>
              <a:ext cx="2165415" cy="2310938"/>
            </a:xfrm>
            <a:prstGeom prst="rect">
              <a:avLst/>
            </a:prstGeom>
            <a:noFill/>
          </p:spPr>
          <p:txBody>
            <a:bodyPr wrap="square">
              <a:spAutoFit/>
            </a:bodyPr>
            <a:lstStyle/>
            <a:p>
              <a:pPr lvl="0"/>
              <a:r>
                <a:rPr lang="en-IN" sz="2000" b="1" dirty="0">
                  <a:solidFill>
                    <a:srgbClr val="002060"/>
                  </a:solidFill>
                </a:rPr>
                <a:t>Re-Engagement Campaigns </a:t>
              </a:r>
            </a:p>
            <a:p>
              <a:pPr lvl="0"/>
              <a:endParaRPr lang="en-IN" sz="2000" b="1" dirty="0">
                <a:solidFill>
                  <a:srgbClr val="002060"/>
                </a:solidFill>
              </a:endParaRPr>
            </a:p>
            <a:p>
              <a:r>
                <a:rPr lang="en-US" dirty="0"/>
                <a:t>Suggest targeted posts, hashtags, and users to follow based on past engagement, encouraging reconnection with the platform.</a:t>
              </a:r>
              <a:endParaRPr lang="en-IN" dirty="0">
                <a:solidFill>
                  <a:schemeClr val="tx1">
                    <a:lumMod val="85000"/>
                    <a:lumOff val="15000"/>
                  </a:schemeClr>
                </a:solidFill>
              </a:endParaRPr>
            </a:p>
          </p:txBody>
        </p:sp>
        <p:pic>
          <p:nvPicPr>
            <p:cNvPr id="248" name="Picture 247">
              <a:extLst>
                <a:ext uri="{FF2B5EF4-FFF2-40B4-BE49-F238E27FC236}">
                  <a16:creationId xmlns:a16="http://schemas.microsoft.com/office/drawing/2014/main" id="{A5B26DCF-E2A0-0CED-A649-D2CDC8824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97" y="2282762"/>
              <a:ext cx="478371" cy="478371"/>
            </a:xfrm>
            <a:prstGeom prst="rect">
              <a:avLst/>
            </a:prstGeom>
          </p:spPr>
        </p:pic>
        <p:pic>
          <p:nvPicPr>
            <p:cNvPr id="249" name="Picture 5" descr="market penetration Icon - Free PNG &amp; SVG 3694480 - Noun Project">
              <a:extLst>
                <a:ext uri="{FF2B5EF4-FFF2-40B4-BE49-F238E27FC236}">
                  <a16:creationId xmlns:a16="http://schemas.microsoft.com/office/drawing/2014/main" id="{D6D00245-0C79-9B64-F10F-88739C0BE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458" y="2329591"/>
              <a:ext cx="401113" cy="401113"/>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249">
              <a:extLst>
                <a:ext uri="{FF2B5EF4-FFF2-40B4-BE49-F238E27FC236}">
                  <a16:creationId xmlns:a16="http://schemas.microsoft.com/office/drawing/2014/main" id="{14B3C3E7-AFA5-8A99-ED1F-8BE86E47C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8226" y="2369646"/>
              <a:ext cx="437022" cy="437022"/>
            </a:xfrm>
            <a:prstGeom prst="rect">
              <a:avLst/>
            </a:prstGeom>
          </p:spPr>
        </p:pic>
        <p:pic>
          <p:nvPicPr>
            <p:cNvPr id="251" name="Picture 7" descr="Alliance Icons - Free SVG &amp; PNG Alliance Images - Noun Project">
              <a:extLst>
                <a:ext uri="{FF2B5EF4-FFF2-40B4-BE49-F238E27FC236}">
                  <a16:creationId xmlns:a16="http://schemas.microsoft.com/office/drawing/2014/main" id="{307AD6C1-DEB8-6724-777D-15704BC34C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8713" y="2269816"/>
              <a:ext cx="494427" cy="49442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CuadroTexto 350">
            <a:extLst>
              <a:ext uri="{FF2B5EF4-FFF2-40B4-BE49-F238E27FC236}">
                <a16:creationId xmlns:a16="http://schemas.microsoft.com/office/drawing/2014/main" id="{07B823B2-6218-F218-FD6B-EA4756B20566}"/>
              </a:ext>
            </a:extLst>
          </p:cNvPr>
          <p:cNvSpPr txBox="1"/>
          <p:nvPr/>
        </p:nvSpPr>
        <p:spPr>
          <a:xfrm>
            <a:off x="585954" y="299677"/>
            <a:ext cx="10647123" cy="584775"/>
          </a:xfrm>
          <a:prstGeom prst="rect">
            <a:avLst/>
          </a:prstGeom>
          <a:noFill/>
        </p:spPr>
        <p:txBody>
          <a:bodyPr wrap="square" rtlCol="0">
            <a:spAutoFit/>
          </a:bodyPr>
          <a:lstStyle/>
          <a:p>
            <a:pPr algn="ctr"/>
            <a:r>
              <a:rPr lang="en-US" sz="3200" b="1" dirty="0">
                <a:solidFill>
                  <a:srgbClr val="F698A3"/>
                </a:solidFill>
                <a:latin typeface="Century Gothic" panose="020B0502020202020204" pitchFamily="34" charset="0"/>
                <a:ea typeface="Lato Heavy" charset="0"/>
                <a:cs typeface="Poppins" pitchFamily="2" charset="77"/>
              </a:rPr>
              <a:t>USER RETENTION</a:t>
            </a:r>
            <a:endParaRPr lang="en-US" sz="6600" b="1" dirty="0">
              <a:solidFill>
                <a:srgbClr val="F698A3"/>
              </a:solidFill>
              <a:latin typeface="Century Gothic" panose="020B0502020202020204" pitchFamily="34" charset="0"/>
              <a:ea typeface="Lato Heavy" charset="0"/>
              <a:cs typeface="Poppins" pitchFamily="2" charset="77"/>
            </a:endParaRPr>
          </a:p>
        </p:txBody>
      </p:sp>
      <p:sp>
        <p:nvSpPr>
          <p:cNvPr id="45" name="TextBox 44">
            <a:extLst>
              <a:ext uri="{FF2B5EF4-FFF2-40B4-BE49-F238E27FC236}">
                <a16:creationId xmlns:a16="http://schemas.microsoft.com/office/drawing/2014/main" id="{77CAC2F9-B4BF-0093-4F82-5BC6AFFA59B5}"/>
              </a:ext>
            </a:extLst>
          </p:cNvPr>
          <p:cNvSpPr txBox="1"/>
          <p:nvPr/>
        </p:nvSpPr>
        <p:spPr>
          <a:xfrm>
            <a:off x="3541157" y="3087272"/>
            <a:ext cx="2165415" cy="2677656"/>
          </a:xfrm>
          <a:prstGeom prst="rect">
            <a:avLst/>
          </a:prstGeom>
          <a:noFill/>
        </p:spPr>
        <p:txBody>
          <a:bodyPr wrap="square">
            <a:spAutoFit/>
          </a:bodyPr>
          <a:lstStyle/>
          <a:p>
            <a:pPr lvl="0"/>
            <a:r>
              <a:rPr lang="en-US" sz="2000" b="1" dirty="0">
                <a:solidFill>
                  <a:srgbClr val="002060"/>
                </a:solidFill>
              </a:rPr>
              <a:t>Exclusive Incentives</a:t>
            </a:r>
          </a:p>
          <a:p>
            <a:pPr lvl="0"/>
            <a:endParaRPr lang="en-IN" sz="2000" b="1" dirty="0">
              <a:solidFill>
                <a:srgbClr val="002060"/>
              </a:solidFill>
            </a:endParaRPr>
          </a:p>
          <a:p>
            <a:r>
              <a:rPr lang="en-US" dirty="0"/>
              <a:t>Offer limited-time discounts on premium features to encourage users to return to the platform</a:t>
            </a:r>
            <a:endParaRPr lang="en-IN" dirty="0">
              <a:solidFill>
                <a:schemeClr val="tx1">
                  <a:lumMod val="85000"/>
                  <a:lumOff val="15000"/>
                </a:schemeClr>
              </a:solidFill>
            </a:endParaRPr>
          </a:p>
        </p:txBody>
      </p:sp>
      <p:sp>
        <p:nvSpPr>
          <p:cNvPr id="46" name="TextBox 45">
            <a:extLst>
              <a:ext uri="{FF2B5EF4-FFF2-40B4-BE49-F238E27FC236}">
                <a16:creationId xmlns:a16="http://schemas.microsoft.com/office/drawing/2014/main" id="{3996AE48-EA5B-5BA6-7541-7970BFC928B7}"/>
              </a:ext>
            </a:extLst>
          </p:cNvPr>
          <p:cNvSpPr txBox="1"/>
          <p:nvPr/>
        </p:nvSpPr>
        <p:spPr>
          <a:xfrm>
            <a:off x="6511046" y="3075909"/>
            <a:ext cx="2165415" cy="2923877"/>
          </a:xfrm>
          <a:prstGeom prst="rect">
            <a:avLst/>
          </a:prstGeom>
          <a:noFill/>
        </p:spPr>
        <p:txBody>
          <a:bodyPr wrap="square">
            <a:spAutoFit/>
          </a:bodyPr>
          <a:lstStyle/>
          <a:p>
            <a:pPr lvl="0"/>
            <a:r>
              <a:rPr lang="en-IN" sz="2000" b="1" dirty="0">
                <a:solidFill>
                  <a:srgbClr val="002060"/>
                </a:solidFill>
              </a:rPr>
              <a:t>Content Discovery Aids</a:t>
            </a:r>
          </a:p>
          <a:p>
            <a:pPr lvl="0"/>
            <a:endParaRPr lang="en-US" dirty="0"/>
          </a:p>
          <a:p>
            <a:r>
              <a:rPr lang="en-US" dirty="0"/>
              <a:t>Create brief tutorials highlighting new features and trends to help users navigate the platform after a break.</a:t>
            </a:r>
          </a:p>
        </p:txBody>
      </p:sp>
      <p:sp>
        <p:nvSpPr>
          <p:cNvPr id="47" name="TextBox 46">
            <a:extLst>
              <a:ext uri="{FF2B5EF4-FFF2-40B4-BE49-F238E27FC236}">
                <a16:creationId xmlns:a16="http://schemas.microsoft.com/office/drawing/2014/main" id="{F2E04C9A-E1F9-5DDA-DC98-279C33F5C11F}"/>
              </a:ext>
            </a:extLst>
          </p:cNvPr>
          <p:cNvSpPr txBox="1"/>
          <p:nvPr/>
        </p:nvSpPr>
        <p:spPr>
          <a:xfrm>
            <a:off x="9480964" y="3018845"/>
            <a:ext cx="2165415" cy="2923877"/>
          </a:xfrm>
          <a:prstGeom prst="rect">
            <a:avLst/>
          </a:prstGeom>
          <a:noFill/>
        </p:spPr>
        <p:txBody>
          <a:bodyPr wrap="square">
            <a:spAutoFit/>
          </a:bodyPr>
          <a:lstStyle/>
          <a:p>
            <a:pPr lvl="0"/>
            <a:r>
              <a:rPr lang="en-US" sz="2000" b="1" dirty="0">
                <a:solidFill>
                  <a:srgbClr val="002060"/>
                </a:solidFill>
              </a:rPr>
              <a:t>Feedbacks and Surveys</a:t>
            </a:r>
            <a:endParaRPr lang="en-IN" sz="2000" b="1" dirty="0">
              <a:solidFill>
                <a:srgbClr val="002060"/>
              </a:solidFill>
            </a:endParaRPr>
          </a:p>
          <a:p>
            <a:endParaRPr lang="en-US" dirty="0"/>
          </a:p>
          <a:p>
            <a:r>
              <a:rPr lang="en-US" dirty="0"/>
              <a:t>Send brief surveys to inactive users to understand their disengagement, offering incentives for insights to inform retention strategies.</a:t>
            </a:r>
          </a:p>
        </p:txBody>
      </p:sp>
    </p:spTree>
    <p:extLst>
      <p:ext uri="{BB962C8B-B14F-4D97-AF65-F5344CB8AC3E}">
        <p14:creationId xmlns:p14="http://schemas.microsoft.com/office/powerpoint/2010/main" val="62157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7A245-109F-E17D-FB48-4D08D50B5EEF}"/>
            </a:ext>
          </a:extLst>
        </p:cNvPr>
        <p:cNvGrpSpPr/>
        <p:nvPr/>
      </p:nvGrpSpPr>
      <p:grpSpPr>
        <a:xfrm>
          <a:off x="0" y="0"/>
          <a:ext cx="0" cy="0"/>
          <a:chOff x="0" y="0"/>
          <a:chExt cx="0" cy="0"/>
        </a:xfrm>
      </p:grpSpPr>
      <p:grpSp>
        <p:nvGrpSpPr>
          <p:cNvPr id="252" name="Group 251">
            <a:extLst>
              <a:ext uri="{FF2B5EF4-FFF2-40B4-BE49-F238E27FC236}">
                <a16:creationId xmlns:a16="http://schemas.microsoft.com/office/drawing/2014/main" id="{AD8F1183-C7DF-B849-78FF-223EDD71D584}"/>
              </a:ext>
            </a:extLst>
          </p:cNvPr>
          <p:cNvGrpSpPr/>
          <p:nvPr/>
        </p:nvGrpSpPr>
        <p:grpSpPr>
          <a:xfrm>
            <a:off x="368298" y="1807002"/>
            <a:ext cx="11481050" cy="4704445"/>
            <a:chOff x="355475" y="2078673"/>
            <a:chExt cx="11481050" cy="3679510"/>
          </a:xfrm>
        </p:grpSpPr>
        <p:grpSp>
          <p:nvGrpSpPr>
            <p:cNvPr id="241" name="Group 240">
              <a:extLst>
                <a:ext uri="{FF2B5EF4-FFF2-40B4-BE49-F238E27FC236}">
                  <a16:creationId xmlns:a16="http://schemas.microsoft.com/office/drawing/2014/main" id="{2B4E5602-5FD1-5287-1A00-EFF69F25F1F3}"/>
                </a:ext>
              </a:extLst>
            </p:cNvPr>
            <p:cNvGrpSpPr/>
            <p:nvPr/>
          </p:nvGrpSpPr>
          <p:grpSpPr>
            <a:xfrm>
              <a:off x="355475" y="2078673"/>
              <a:ext cx="11481050" cy="3679510"/>
              <a:chOff x="381734" y="2195904"/>
              <a:chExt cx="11481050" cy="3679510"/>
            </a:xfrm>
          </p:grpSpPr>
          <p:grpSp>
            <p:nvGrpSpPr>
              <p:cNvPr id="163" name="Graphic 160">
                <a:extLst>
                  <a:ext uri="{FF2B5EF4-FFF2-40B4-BE49-F238E27FC236}">
                    <a16:creationId xmlns:a16="http://schemas.microsoft.com/office/drawing/2014/main" id="{96377640-1B6F-0F2D-390B-D934275B4312}"/>
                  </a:ext>
                </a:extLst>
              </p:cNvPr>
              <p:cNvGrpSpPr/>
              <p:nvPr/>
            </p:nvGrpSpPr>
            <p:grpSpPr>
              <a:xfrm>
                <a:off x="381734" y="2195904"/>
                <a:ext cx="2621951" cy="3679510"/>
                <a:chOff x="381733" y="2057872"/>
                <a:chExt cx="2778694" cy="3899473"/>
              </a:xfrm>
            </p:grpSpPr>
            <p:sp>
              <p:nvSpPr>
                <p:cNvPr id="164" name="Rectangle: Top Corners Rounded 163">
                  <a:extLst>
                    <a:ext uri="{FF2B5EF4-FFF2-40B4-BE49-F238E27FC236}">
                      <a16:creationId xmlns:a16="http://schemas.microsoft.com/office/drawing/2014/main" id="{F3B321CD-0623-97A0-FB99-90D5BE48F6EE}"/>
                    </a:ext>
                  </a:extLst>
                </p:cNvPr>
                <p:cNvSpPr/>
                <p:nvPr/>
              </p:nvSpPr>
              <p:spPr>
                <a:xfrm flipV="1">
                  <a:off x="381733" y="4041784"/>
                  <a:ext cx="2725017" cy="1915561"/>
                </a:xfrm>
                <a:prstGeom prst="round2SameRect">
                  <a:avLst>
                    <a:gd name="adj1" fmla="val 11479"/>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Shape 165">
                  <a:extLst>
                    <a:ext uri="{FF2B5EF4-FFF2-40B4-BE49-F238E27FC236}">
                      <a16:creationId xmlns:a16="http://schemas.microsoft.com/office/drawing/2014/main" id="{DF4F8DD3-34D8-E6AA-8BE6-7D72B4FCFC2E}"/>
                    </a:ext>
                  </a:extLst>
                </p:cNvPr>
                <p:cNvSpPr/>
                <p:nvPr/>
              </p:nvSpPr>
              <p:spPr>
                <a:xfrm>
                  <a:off x="441193" y="2601772"/>
                  <a:ext cx="2719234"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8" name="Graphic 160">
                  <a:extLst>
                    <a:ext uri="{FF2B5EF4-FFF2-40B4-BE49-F238E27FC236}">
                      <a16:creationId xmlns:a16="http://schemas.microsoft.com/office/drawing/2014/main" id="{5EEB51C9-C8DB-FF60-706E-982F214FFB0B}"/>
                    </a:ext>
                  </a:extLst>
                </p:cNvPr>
                <p:cNvGrpSpPr/>
                <p:nvPr/>
              </p:nvGrpSpPr>
              <p:grpSpPr>
                <a:xfrm>
                  <a:off x="794730" y="2057872"/>
                  <a:ext cx="1814150" cy="956928"/>
                  <a:chOff x="794730" y="2057872"/>
                  <a:chExt cx="1814150" cy="956928"/>
                </a:xfrm>
              </p:grpSpPr>
              <p:sp>
                <p:nvSpPr>
                  <p:cNvPr id="169" name="Freeform: Shape 168">
                    <a:extLst>
                      <a:ext uri="{FF2B5EF4-FFF2-40B4-BE49-F238E27FC236}">
                        <a16:creationId xmlns:a16="http://schemas.microsoft.com/office/drawing/2014/main" id="{F040D248-FDAF-24AF-F7FA-0B9291C2C2B4}"/>
                      </a:ext>
                    </a:extLst>
                  </p:cNvPr>
                  <p:cNvSpPr/>
                  <p:nvPr/>
                </p:nvSpPr>
                <p:spPr>
                  <a:xfrm>
                    <a:off x="794730" y="2057872"/>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0" name="Graphic 160">
                    <a:extLst>
                      <a:ext uri="{FF2B5EF4-FFF2-40B4-BE49-F238E27FC236}">
                        <a16:creationId xmlns:a16="http://schemas.microsoft.com/office/drawing/2014/main" id="{717D1F8A-F7B6-91BA-2007-DADD3673F86A}"/>
                      </a:ext>
                    </a:extLst>
                  </p:cNvPr>
                  <p:cNvGrpSpPr/>
                  <p:nvPr/>
                </p:nvGrpSpPr>
                <p:grpSpPr>
                  <a:xfrm>
                    <a:off x="1354409" y="2197992"/>
                    <a:ext cx="676689" cy="676689"/>
                    <a:chOff x="1354409" y="2197992"/>
                    <a:chExt cx="676689" cy="676689"/>
                  </a:xfrm>
                </p:grpSpPr>
                <p:sp>
                  <p:nvSpPr>
                    <p:cNvPr id="171" name="Freeform: Shape 170">
                      <a:extLst>
                        <a:ext uri="{FF2B5EF4-FFF2-40B4-BE49-F238E27FC236}">
                          <a16:creationId xmlns:a16="http://schemas.microsoft.com/office/drawing/2014/main" id="{7895F1E8-A701-2482-912B-BC616BBB4E1D}"/>
                        </a:ext>
                      </a:extLst>
                    </p:cNvPr>
                    <p:cNvSpPr/>
                    <p:nvPr/>
                  </p:nvSpPr>
                  <p:spPr>
                    <a:xfrm>
                      <a:off x="1354409" y="2197992"/>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Shape 171">
                      <a:extLst>
                        <a:ext uri="{FF2B5EF4-FFF2-40B4-BE49-F238E27FC236}">
                          <a16:creationId xmlns:a16="http://schemas.microsoft.com/office/drawing/2014/main" id="{46D37043-B8B4-2915-0FC0-D0F216E49604}"/>
                        </a:ext>
                      </a:extLst>
                    </p:cNvPr>
                    <p:cNvSpPr/>
                    <p:nvPr/>
                  </p:nvSpPr>
                  <p:spPr>
                    <a:xfrm>
                      <a:off x="1412200" y="2219061"/>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11" name="Graphic 160">
                <a:extLst>
                  <a:ext uri="{FF2B5EF4-FFF2-40B4-BE49-F238E27FC236}">
                    <a16:creationId xmlns:a16="http://schemas.microsoft.com/office/drawing/2014/main" id="{3491509E-777E-A3EA-8D7D-8E98721962F9}"/>
                  </a:ext>
                </a:extLst>
              </p:cNvPr>
              <p:cNvGrpSpPr/>
              <p:nvPr/>
            </p:nvGrpSpPr>
            <p:grpSpPr>
              <a:xfrm>
                <a:off x="3351650" y="2237339"/>
                <a:ext cx="2571302" cy="3638074"/>
                <a:chOff x="381733" y="2101784"/>
                <a:chExt cx="2725017" cy="3855560"/>
              </a:xfrm>
            </p:grpSpPr>
            <p:sp>
              <p:nvSpPr>
                <p:cNvPr id="212" name="Rectangle: Top Corners Rounded 211">
                  <a:extLst>
                    <a:ext uri="{FF2B5EF4-FFF2-40B4-BE49-F238E27FC236}">
                      <a16:creationId xmlns:a16="http://schemas.microsoft.com/office/drawing/2014/main" id="{53E3A6D4-F2C1-3417-1681-66B64483D61E}"/>
                    </a:ext>
                  </a:extLst>
                </p:cNvPr>
                <p:cNvSpPr/>
                <p:nvPr/>
              </p:nvSpPr>
              <p:spPr>
                <a:xfrm flipV="1">
                  <a:off x="381733" y="4041785"/>
                  <a:ext cx="2725017" cy="1915559"/>
                </a:xfrm>
                <a:prstGeom prst="round2SameRect">
                  <a:avLst>
                    <a:gd name="adj1" fmla="val 10182"/>
                    <a:gd name="adj2" fmla="val 0"/>
                  </a:avLst>
                </a:prstGeom>
                <a:solidFill>
                  <a:srgbClr val="0070C0"/>
                </a:solidFill>
                <a:ln w="46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Shape 218">
                  <a:extLst>
                    <a:ext uri="{FF2B5EF4-FFF2-40B4-BE49-F238E27FC236}">
                      <a16:creationId xmlns:a16="http://schemas.microsoft.com/office/drawing/2014/main" id="{B873A158-2DAD-034D-32F1-2EA63CA47887}"/>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4" name="Graphic 160">
                  <a:extLst>
                    <a:ext uri="{FF2B5EF4-FFF2-40B4-BE49-F238E27FC236}">
                      <a16:creationId xmlns:a16="http://schemas.microsoft.com/office/drawing/2014/main" id="{647F4AFE-147B-8888-53E5-14EE4B5FD45C}"/>
                    </a:ext>
                  </a:extLst>
                </p:cNvPr>
                <p:cNvGrpSpPr/>
                <p:nvPr/>
              </p:nvGrpSpPr>
              <p:grpSpPr>
                <a:xfrm>
                  <a:off x="837139" y="2101784"/>
                  <a:ext cx="1814150" cy="956928"/>
                  <a:chOff x="837139" y="2101784"/>
                  <a:chExt cx="1814150" cy="956928"/>
                </a:xfrm>
              </p:grpSpPr>
              <p:sp>
                <p:nvSpPr>
                  <p:cNvPr id="215" name="Freeform: Shape 214">
                    <a:extLst>
                      <a:ext uri="{FF2B5EF4-FFF2-40B4-BE49-F238E27FC236}">
                        <a16:creationId xmlns:a16="http://schemas.microsoft.com/office/drawing/2014/main" id="{5CA5C95B-FE85-B8EC-4C1E-BE7D128237FB}"/>
                      </a:ext>
                    </a:extLst>
                  </p:cNvPr>
                  <p:cNvSpPr/>
                  <p:nvPr/>
                </p:nvSpPr>
                <p:spPr>
                  <a:xfrm>
                    <a:off x="837139" y="2101784"/>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16" name="Graphic 160">
                    <a:extLst>
                      <a:ext uri="{FF2B5EF4-FFF2-40B4-BE49-F238E27FC236}">
                        <a16:creationId xmlns:a16="http://schemas.microsoft.com/office/drawing/2014/main" id="{485405FA-E058-2260-49D2-7E43CF3DB4AC}"/>
                      </a:ext>
                    </a:extLst>
                  </p:cNvPr>
                  <p:cNvGrpSpPr/>
                  <p:nvPr/>
                </p:nvGrpSpPr>
                <p:grpSpPr>
                  <a:xfrm>
                    <a:off x="1392126" y="2219061"/>
                    <a:ext cx="676689" cy="676689"/>
                    <a:chOff x="1392126" y="2219061"/>
                    <a:chExt cx="676689" cy="676689"/>
                  </a:xfrm>
                </p:grpSpPr>
                <p:sp>
                  <p:nvSpPr>
                    <p:cNvPr id="217" name="Freeform: Shape 216">
                      <a:extLst>
                        <a:ext uri="{FF2B5EF4-FFF2-40B4-BE49-F238E27FC236}">
                          <a16:creationId xmlns:a16="http://schemas.microsoft.com/office/drawing/2014/main" id="{78A9F5EB-1DE5-51E0-D38A-A0E3901C31CE}"/>
                        </a:ext>
                      </a:extLst>
                    </p:cNvPr>
                    <p:cNvSpPr/>
                    <p:nvPr/>
                  </p:nvSpPr>
                  <p:spPr>
                    <a:xfrm>
                      <a:off x="1392126" y="2219061"/>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Freeform: Shape 217">
                      <a:extLst>
                        <a:ext uri="{FF2B5EF4-FFF2-40B4-BE49-F238E27FC236}">
                          <a16:creationId xmlns:a16="http://schemas.microsoft.com/office/drawing/2014/main" id="{8D7DE66D-3B46-28C2-140A-0F3049E09635}"/>
                        </a:ext>
                      </a:extLst>
                    </p:cNvPr>
                    <p:cNvSpPr/>
                    <p:nvPr/>
                  </p:nvSpPr>
                  <p:spPr>
                    <a:xfrm>
                      <a:off x="1440841" y="2263426"/>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21" name="Graphic 160">
                <a:extLst>
                  <a:ext uri="{FF2B5EF4-FFF2-40B4-BE49-F238E27FC236}">
                    <a16:creationId xmlns:a16="http://schemas.microsoft.com/office/drawing/2014/main" id="{4324A3A9-0508-1EAA-4741-2F5B72A12D33}"/>
                  </a:ext>
                </a:extLst>
              </p:cNvPr>
              <p:cNvGrpSpPr/>
              <p:nvPr/>
            </p:nvGrpSpPr>
            <p:grpSpPr>
              <a:xfrm>
                <a:off x="6321566" y="2237339"/>
                <a:ext cx="2571302" cy="3638074"/>
                <a:chOff x="381733" y="2101784"/>
                <a:chExt cx="2725017" cy="3855560"/>
              </a:xfrm>
            </p:grpSpPr>
            <p:sp>
              <p:nvSpPr>
                <p:cNvPr id="222" name="Rectangle: Top Corners Rounded 221">
                  <a:extLst>
                    <a:ext uri="{FF2B5EF4-FFF2-40B4-BE49-F238E27FC236}">
                      <a16:creationId xmlns:a16="http://schemas.microsoft.com/office/drawing/2014/main" id="{B8762C63-8A68-C43F-48BC-793CC611126F}"/>
                    </a:ext>
                  </a:extLst>
                </p:cNvPr>
                <p:cNvSpPr/>
                <p:nvPr/>
              </p:nvSpPr>
              <p:spPr>
                <a:xfrm flipV="1">
                  <a:off x="381733" y="4041785"/>
                  <a:ext cx="2725017" cy="1915559"/>
                </a:xfrm>
                <a:prstGeom prst="round2SameRect">
                  <a:avLst>
                    <a:gd name="adj1" fmla="val 10830"/>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9" name="Freeform: Shape 228">
                  <a:extLst>
                    <a:ext uri="{FF2B5EF4-FFF2-40B4-BE49-F238E27FC236}">
                      <a16:creationId xmlns:a16="http://schemas.microsoft.com/office/drawing/2014/main" id="{38DF2239-0FF5-4580-83B0-B926EB7686D3}"/>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4" name="Graphic 160">
                  <a:extLst>
                    <a:ext uri="{FF2B5EF4-FFF2-40B4-BE49-F238E27FC236}">
                      <a16:creationId xmlns:a16="http://schemas.microsoft.com/office/drawing/2014/main" id="{E779FA76-4C60-8A8A-1D30-50C898F2A2E1}"/>
                    </a:ext>
                  </a:extLst>
                </p:cNvPr>
                <p:cNvGrpSpPr/>
                <p:nvPr/>
              </p:nvGrpSpPr>
              <p:grpSpPr>
                <a:xfrm>
                  <a:off x="837700" y="2101784"/>
                  <a:ext cx="1814150" cy="956928"/>
                  <a:chOff x="837700" y="2101784"/>
                  <a:chExt cx="1814150" cy="956928"/>
                </a:xfrm>
              </p:grpSpPr>
              <p:sp>
                <p:nvSpPr>
                  <p:cNvPr id="225" name="Freeform: Shape 224">
                    <a:extLst>
                      <a:ext uri="{FF2B5EF4-FFF2-40B4-BE49-F238E27FC236}">
                        <a16:creationId xmlns:a16="http://schemas.microsoft.com/office/drawing/2014/main" id="{5B228FAB-C8FF-BFE3-6097-3A01ED541C52}"/>
                      </a:ext>
                    </a:extLst>
                  </p:cNvPr>
                  <p:cNvSpPr/>
                  <p:nvPr/>
                </p:nvSpPr>
                <p:spPr>
                  <a:xfrm>
                    <a:off x="837700" y="2101784"/>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26" name="Graphic 160">
                    <a:extLst>
                      <a:ext uri="{FF2B5EF4-FFF2-40B4-BE49-F238E27FC236}">
                        <a16:creationId xmlns:a16="http://schemas.microsoft.com/office/drawing/2014/main" id="{A99C1007-F3D7-7242-97D0-1DCBE11B43CB}"/>
                      </a:ext>
                    </a:extLst>
                  </p:cNvPr>
                  <p:cNvGrpSpPr/>
                  <p:nvPr/>
                </p:nvGrpSpPr>
                <p:grpSpPr>
                  <a:xfrm>
                    <a:off x="1405871" y="2249489"/>
                    <a:ext cx="676689" cy="676689"/>
                    <a:chOff x="1405871" y="2249489"/>
                    <a:chExt cx="676689" cy="676689"/>
                  </a:xfrm>
                </p:grpSpPr>
                <p:sp>
                  <p:nvSpPr>
                    <p:cNvPr id="227" name="Freeform: Shape 226">
                      <a:extLst>
                        <a:ext uri="{FF2B5EF4-FFF2-40B4-BE49-F238E27FC236}">
                          <a16:creationId xmlns:a16="http://schemas.microsoft.com/office/drawing/2014/main" id="{5B4446CB-64DE-3602-EAC8-CA77FAB556A8}"/>
                        </a:ext>
                      </a:extLst>
                    </p:cNvPr>
                    <p:cNvSpPr/>
                    <p:nvPr/>
                  </p:nvSpPr>
                  <p:spPr>
                    <a:xfrm>
                      <a:off x="1405871" y="2249489"/>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8" name="Freeform: Shape 227">
                      <a:extLst>
                        <a:ext uri="{FF2B5EF4-FFF2-40B4-BE49-F238E27FC236}">
                          <a16:creationId xmlns:a16="http://schemas.microsoft.com/office/drawing/2014/main" id="{44BA8218-2093-12D3-C2A4-553DFC2974ED}"/>
                        </a:ext>
                      </a:extLst>
                    </p:cNvPr>
                    <p:cNvSpPr/>
                    <p:nvPr/>
                  </p:nvSpPr>
                  <p:spPr>
                    <a:xfrm>
                      <a:off x="1440842" y="2254033"/>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31" name="Graphic 160">
                <a:extLst>
                  <a:ext uri="{FF2B5EF4-FFF2-40B4-BE49-F238E27FC236}">
                    <a16:creationId xmlns:a16="http://schemas.microsoft.com/office/drawing/2014/main" id="{F973BB00-C48D-DA3B-41B0-A2DAF022E31F}"/>
                  </a:ext>
                </a:extLst>
              </p:cNvPr>
              <p:cNvGrpSpPr/>
              <p:nvPr/>
            </p:nvGrpSpPr>
            <p:grpSpPr>
              <a:xfrm>
                <a:off x="9291482" y="2199766"/>
                <a:ext cx="2571302" cy="3675647"/>
                <a:chOff x="381733" y="2061965"/>
                <a:chExt cx="2725017" cy="3895379"/>
              </a:xfrm>
            </p:grpSpPr>
            <p:sp>
              <p:nvSpPr>
                <p:cNvPr id="232" name="Rectangle: Top Corners Rounded 231">
                  <a:extLst>
                    <a:ext uri="{FF2B5EF4-FFF2-40B4-BE49-F238E27FC236}">
                      <a16:creationId xmlns:a16="http://schemas.microsoft.com/office/drawing/2014/main" id="{96B8200F-756E-32B5-6B60-50FC02FAA52E}"/>
                    </a:ext>
                  </a:extLst>
                </p:cNvPr>
                <p:cNvSpPr/>
                <p:nvPr/>
              </p:nvSpPr>
              <p:spPr>
                <a:xfrm flipV="1">
                  <a:off x="381733" y="4041785"/>
                  <a:ext cx="2725017" cy="1915559"/>
                </a:xfrm>
                <a:prstGeom prst="round2SameRect">
                  <a:avLst>
                    <a:gd name="adj1" fmla="val 12127"/>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9" name="Freeform: Shape 238">
                  <a:extLst>
                    <a:ext uri="{FF2B5EF4-FFF2-40B4-BE49-F238E27FC236}">
                      <a16:creationId xmlns:a16="http://schemas.microsoft.com/office/drawing/2014/main" id="{72C32672-172A-7572-DBFC-F3E9D98A811E}"/>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nvGrpSpPr>
                <p:cNvPr id="234" name="Graphic 160">
                  <a:extLst>
                    <a:ext uri="{FF2B5EF4-FFF2-40B4-BE49-F238E27FC236}">
                      <a16:creationId xmlns:a16="http://schemas.microsoft.com/office/drawing/2014/main" id="{53C23C7C-3AF2-14F1-03F2-4758531B4E60}"/>
                    </a:ext>
                  </a:extLst>
                </p:cNvPr>
                <p:cNvGrpSpPr/>
                <p:nvPr/>
              </p:nvGrpSpPr>
              <p:grpSpPr>
                <a:xfrm>
                  <a:off x="837140" y="2061965"/>
                  <a:ext cx="1814150" cy="956928"/>
                  <a:chOff x="837140" y="2061965"/>
                  <a:chExt cx="1814150" cy="956928"/>
                </a:xfrm>
              </p:grpSpPr>
              <p:sp>
                <p:nvSpPr>
                  <p:cNvPr id="235" name="Freeform: Shape 234">
                    <a:extLst>
                      <a:ext uri="{FF2B5EF4-FFF2-40B4-BE49-F238E27FC236}">
                        <a16:creationId xmlns:a16="http://schemas.microsoft.com/office/drawing/2014/main" id="{CF2D8243-1B36-0E88-26C7-B44CC010D206}"/>
                      </a:ext>
                    </a:extLst>
                  </p:cNvPr>
                  <p:cNvSpPr/>
                  <p:nvPr/>
                </p:nvSpPr>
                <p:spPr>
                  <a:xfrm>
                    <a:off x="837140" y="2061965"/>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6" name="Graphic 160">
                    <a:extLst>
                      <a:ext uri="{FF2B5EF4-FFF2-40B4-BE49-F238E27FC236}">
                        <a16:creationId xmlns:a16="http://schemas.microsoft.com/office/drawing/2014/main" id="{1A713BA2-9DD6-99D6-E1F4-B6A7CBF2ADD5}"/>
                      </a:ext>
                    </a:extLst>
                  </p:cNvPr>
                  <p:cNvGrpSpPr/>
                  <p:nvPr/>
                </p:nvGrpSpPr>
                <p:grpSpPr>
                  <a:xfrm>
                    <a:off x="1405871" y="2193482"/>
                    <a:ext cx="676689" cy="676689"/>
                    <a:chOff x="1405871" y="2193482"/>
                    <a:chExt cx="676689" cy="676689"/>
                  </a:xfrm>
                </p:grpSpPr>
                <p:sp>
                  <p:nvSpPr>
                    <p:cNvPr id="237" name="Freeform: Shape 236">
                      <a:extLst>
                        <a:ext uri="{FF2B5EF4-FFF2-40B4-BE49-F238E27FC236}">
                          <a16:creationId xmlns:a16="http://schemas.microsoft.com/office/drawing/2014/main" id="{ACE861BB-DCC1-2447-4E94-2CCF663D97D7}"/>
                        </a:ext>
                      </a:extLst>
                    </p:cNvPr>
                    <p:cNvSpPr/>
                    <p:nvPr/>
                  </p:nvSpPr>
                  <p:spPr>
                    <a:xfrm>
                      <a:off x="1405871" y="2193482"/>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Freeform: Shape 237">
                      <a:extLst>
                        <a:ext uri="{FF2B5EF4-FFF2-40B4-BE49-F238E27FC236}">
                          <a16:creationId xmlns:a16="http://schemas.microsoft.com/office/drawing/2014/main" id="{70D03D29-E652-0181-5AEB-497808D41E02}"/>
                        </a:ext>
                      </a:extLst>
                    </p:cNvPr>
                    <p:cNvSpPr/>
                    <p:nvPr/>
                  </p:nvSpPr>
                  <p:spPr>
                    <a:xfrm>
                      <a:off x="1456822" y="2227388"/>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sp>
          <p:nvSpPr>
            <p:cNvPr id="244" name="TextBox 243">
              <a:extLst>
                <a:ext uri="{FF2B5EF4-FFF2-40B4-BE49-F238E27FC236}">
                  <a16:creationId xmlns:a16="http://schemas.microsoft.com/office/drawing/2014/main" id="{B00F320A-09B8-6F03-26F8-027D6935431B}"/>
                </a:ext>
              </a:extLst>
            </p:cNvPr>
            <p:cNvSpPr txBox="1"/>
            <p:nvPr/>
          </p:nvSpPr>
          <p:spPr>
            <a:xfrm>
              <a:off x="611795" y="3070263"/>
              <a:ext cx="2165415" cy="2094288"/>
            </a:xfrm>
            <a:prstGeom prst="rect">
              <a:avLst/>
            </a:prstGeom>
            <a:noFill/>
          </p:spPr>
          <p:txBody>
            <a:bodyPr wrap="square">
              <a:spAutoFit/>
            </a:bodyPr>
            <a:lstStyle/>
            <a:p>
              <a:pPr lvl="0"/>
              <a:r>
                <a:rPr lang="en-IN" sz="2000" b="1" dirty="0">
                  <a:solidFill>
                    <a:srgbClr val="002060"/>
                  </a:solidFill>
                </a:rPr>
                <a:t>Tailor Onboarding Experience</a:t>
              </a:r>
            </a:p>
            <a:p>
              <a:pPr lvl="0"/>
              <a:endParaRPr lang="en-IN" sz="2000" b="1" dirty="0">
                <a:solidFill>
                  <a:srgbClr val="002060"/>
                </a:solidFill>
              </a:endParaRPr>
            </a:p>
            <a:p>
              <a:r>
                <a:rPr lang="en-US" dirty="0"/>
                <a:t>Design a tailored onboarding for new users that highlights features, popular tags, and success stories.</a:t>
              </a:r>
              <a:endParaRPr lang="en-IN" dirty="0">
                <a:solidFill>
                  <a:schemeClr val="tx1">
                    <a:lumMod val="85000"/>
                    <a:lumOff val="15000"/>
                  </a:schemeClr>
                </a:solidFill>
              </a:endParaRPr>
            </a:p>
          </p:txBody>
        </p:sp>
        <p:pic>
          <p:nvPicPr>
            <p:cNvPr id="248" name="Picture 247">
              <a:extLst>
                <a:ext uri="{FF2B5EF4-FFF2-40B4-BE49-F238E27FC236}">
                  <a16:creationId xmlns:a16="http://schemas.microsoft.com/office/drawing/2014/main" id="{BE913963-C608-9234-731B-36EC11B89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97" y="2282762"/>
              <a:ext cx="478371" cy="478371"/>
            </a:xfrm>
            <a:prstGeom prst="rect">
              <a:avLst/>
            </a:prstGeom>
          </p:spPr>
        </p:pic>
        <p:pic>
          <p:nvPicPr>
            <p:cNvPr id="249" name="Picture 5" descr="market penetration Icon - Free PNG &amp; SVG 3694480 - Noun Project">
              <a:extLst>
                <a:ext uri="{FF2B5EF4-FFF2-40B4-BE49-F238E27FC236}">
                  <a16:creationId xmlns:a16="http://schemas.microsoft.com/office/drawing/2014/main" id="{D6FB2640-DA8E-2610-4EAC-323B4AA56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458" y="2329591"/>
              <a:ext cx="401113" cy="401113"/>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249">
              <a:extLst>
                <a:ext uri="{FF2B5EF4-FFF2-40B4-BE49-F238E27FC236}">
                  <a16:creationId xmlns:a16="http://schemas.microsoft.com/office/drawing/2014/main" id="{8FD8D16A-4A5E-5056-71AA-48259A64F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8226" y="2369646"/>
              <a:ext cx="437022" cy="437022"/>
            </a:xfrm>
            <a:prstGeom prst="rect">
              <a:avLst/>
            </a:prstGeom>
          </p:spPr>
        </p:pic>
        <p:pic>
          <p:nvPicPr>
            <p:cNvPr id="251" name="Picture 7" descr="Alliance Icons - Free SVG &amp; PNG Alliance Images - Noun Project">
              <a:extLst>
                <a:ext uri="{FF2B5EF4-FFF2-40B4-BE49-F238E27FC236}">
                  <a16:creationId xmlns:a16="http://schemas.microsoft.com/office/drawing/2014/main" id="{7D216937-DAFA-A38B-9AE2-011AC7CD4E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8713" y="2269816"/>
              <a:ext cx="494427" cy="49442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CuadroTexto 350">
            <a:extLst>
              <a:ext uri="{FF2B5EF4-FFF2-40B4-BE49-F238E27FC236}">
                <a16:creationId xmlns:a16="http://schemas.microsoft.com/office/drawing/2014/main" id="{A43CCD63-EE37-3158-ECCF-826A512D7020}"/>
              </a:ext>
            </a:extLst>
          </p:cNvPr>
          <p:cNvSpPr txBox="1"/>
          <p:nvPr/>
        </p:nvSpPr>
        <p:spPr>
          <a:xfrm>
            <a:off x="585954" y="299677"/>
            <a:ext cx="10647123" cy="584775"/>
          </a:xfrm>
          <a:prstGeom prst="rect">
            <a:avLst/>
          </a:prstGeom>
          <a:noFill/>
        </p:spPr>
        <p:txBody>
          <a:bodyPr wrap="square" rtlCol="0">
            <a:spAutoFit/>
          </a:bodyPr>
          <a:lstStyle/>
          <a:p>
            <a:pPr algn="ctr"/>
            <a:r>
              <a:rPr lang="en-US" sz="3200" b="1" dirty="0">
                <a:solidFill>
                  <a:srgbClr val="F698A3"/>
                </a:solidFill>
                <a:latin typeface="Century Gothic" panose="020B0502020202020204" pitchFamily="34" charset="0"/>
                <a:ea typeface="Lato Heavy" charset="0"/>
                <a:cs typeface="Poppins" pitchFamily="2" charset="77"/>
              </a:rPr>
              <a:t>USER ACQUISITION</a:t>
            </a:r>
            <a:endParaRPr lang="en-US" sz="6600" b="1" dirty="0">
              <a:solidFill>
                <a:srgbClr val="F698A3"/>
              </a:solidFill>
              <a:latin typeface="Century Gothic" panose="020B0502020202020204" pitchFamily="34" charset="0"/>
              <a:ea typeface="Lato Heavy" charset="0"/>
              <a:cs typeface="Poppins" pitchFamily="2" charset="77"/>
            </a:endParaRPr>
          </a:p>
        </p:txBody>
      </p:sp>
      <p:sp>
        <p:nvSpPr>
          <p:cNvPr id="45" name="TextBox 44">
            <a:extLst>
              <a:ext uri="{FF2B5EF4-FFF2-40B4-BE49-F238E27FC236}">
                <a16:creationId xmlns:a16="http://schemas.microsoft.com/office/drawing/2014/main" id="{54198030-B1A7-14ED-43B4-9B27EF9C85EF}"/>
              </a:ext>
            </a:extLst>
          </p:cNvPr>
          <p:cNvSpPr txBox="1"/>
          <p:nvPr/>
        </p:nvSpPr>
        <p:spPr>
          <a:xfrm>
            <a:off x="3541157" y="3087272"/>
            <a:ext cx="2165415" cy="2400657"/>
          </a:xfrm>
          <a:prstGeom prst="rect">
            <a:avLst/>
          </a:prstGeom>
          <a:noFill/>
        </p:spPr>
        <p:txBody>
          <a:bodyPr wrap="square">
            <a:spAutoFit/>
          </a:bodyPr>
          <a:lstStyle/>
          <a:p>
            <a:pPr lvl="0"/>
            <a:r>
              <a:rPr lang="en-IN" sz="2000" b="1" dirty="0">
                <a:solidFill>
                  <a:srgbClr val="002060"/>
                </a:solidFill>
              </a:rPr>
              <a:t>Tag Education Campaigns</a:t>
            </a:r>
          </a:p>
          <a:p>
            <a:pPr lvl="0"/>
            <a:endParaRPr lang="en-IN" sz="2000" b="1" dirty="0">
              <a:solidFill>
                <a:srgbClr val="002060"/>
              </a:solidFill>
            </a:endParaRPr>
          </a:p>
          <a:p>
            <a:r>
              <a:rPr lang="en-US" dirty="0"/>
              <a:t>Launch initiatives to educate users on the benefits of tags through blog posts and video tutorials.</a:t>
            </a:r>
            <a:endParaRPr lang="en-IN" dirty="0">
              <a:solidFill>
                <a:schemeClr val="tx1">
                  <a:lumMod val="85000"/>
                  <a:lumOff val="15000"/>
                </a:schemeClr>
              </a:solidFill>
            </a:endParaRPr>
          </a:p>
        </p:txBody>
      </p:sp>
      <p:sp>
        <p:nvSpPr>
          <p:cNvPr id="46" name="TextBox 45">
            <a:extLst>
              <a:ext uri="{FF2B5EF4-FFF2-40B4-BE49-F238E27FC236}">
                <a16:creationId xmlns:a16="http://schemas.microsoft.com/office/drawing/2014/main" id="{5558CC48-0536-CCB4-DED7-D2AD78FBF57E}"/>
              </a:ext>
            </a:extLst>
          </p:cNvPr>
          <p:cNvSpPr txBox="1"/>
          <p:nvPr/>
        </p:nvSpPr>
        <p:spPr>
          <a:xfrm>
            <a:off x="6511046" y="3075909"/>
            <a:ext cx="2165415" cy="2616101"/>
          </a:xfrm>
          <a:prstGeom prst="rect">
            <a:avLst/>
          </a:prstGeom>
          <a:noFill/>
        </p:spPr>
        <p:txBody>
          <a:bodyPr wrap="square">
            <a:spAutoFit/>
          </a:bodyPr>
          <a:lstStyle/>
          <a:p>
            <a:pPr lvl="0"/>
            <a:r>
              <a:rPr lang="en-IN" sz="2000" b="1" dirty="0">
                <a:solidFill>
                  <a:srgbClr val="002060"/>
                </a:solidFill>
              </a:rPr>
              <a:t>Referral Incentives</a:t>
            </a:r>
            <a:endParaRPr lang="en-US" b="1" dirty="0">
              <a:solidFill>
                <a:srgbClr val="002060"/>
              </a:solidFill>
            </a:endParaRPr>
          </a:p>
          <a:p>
            <a:endParaRPr lang="en-US" dirty="0"/>
          </a:p>
          <a:p>
            <a:endParaRPr lang="en-US" dirty="0"/>
          </a:p>
          <a:p>
            <a:r>
              <a:rPr lang="en-US" dirty="0"/>
              <a:t>Launch a referral program rewarding users with discounts or exclusive content for bringing in new members.</a:t>
            </a:r>
          </a:p>
        </p:txBody>
      </p:sp>
      <p:sp>
        <p:nvSpPr>
          <p:cNvPr id="47" name="TextBox 46">
            <a:extLst>
              <a:ext uri="{FF2B5EF4-FFF2-40B4-BE49-F238E27FC236}">
                <a16:creationId xmlns:a16="http://schemas.microsoft.com/office/drawing/2014/main" id="{A1541C6E-15DB-BD01-AF2D-F89926C8AAC7}"/>
              </a:ext>
            </a:extLst>
          </p:cNvPr>
          <p:cNvSpPr txBox="1"/>
          <p:nvPr/>
        </p:nvSpPr>
        <p:spPr>
          <a:xfrm>
            <a:off x="9480964" y="3018845"/>
            <a:ext cx="2165415" cy="2646878"/>
          </a:xfrm>
          <a:prstGeom prst="rect">
            <a:avLst/>
          </a:prstGeom>
          <a:noFill/>
        </p:spPr>
        <p:txBody>
          <a:bodyPr wrap="square">
            <a:spAutoFit/>
          </a:bodyPr>
          <a:lstStyle/>
          <a:p>
            <a:pPr lvl="0"/>
            <a:r>
              <a:rPr lang="en-IN" sz="2000" b="1" dirty="0">
                <a:solidFill>
                  <a:srgbClr val="002060"/>
                </a:solidFill>
              </a:rPr>
              <a:t>Engagement Boosters</a:t>
            </a:r>
          </a:p>
          <a:p>
            <a:pPr lvl="0"/>
            <a:endParaRPr lang="en-US" b="1" dirty="0">
              <a:solidFill>
                <a:srgbClr val="002060"/>
              </a:solidFill>
            </a:endParaRPr>
          </a:p>
          <a:p>
            <a:r>
              <a:rPr lang="en-US" dirty="0"/>
              <a:t>Send personalized emails highlighting new features, trending content, and tutorials to boost engagement.</a:t>
            </a:r>
          </a:p>
        </p:txBody>
      </p:sp>
    </p:spTree>
    <p:extLst>
      <p:ext uri="{BB962C8B-B14F-4D97-AF65-F5344CB8AC3E}">
        <p14:creationId xmlns:p14="http://schemas.microsoft.com/office/powerpoint/2010/main" val="2211995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5F632-021C-8EFD-5E92-4A63F1AEFCC7}"/>
            </a:ext>
          </a:extLst>
        </p:cNvPr>
        <p:cNvGrpSpPr/>
        <p:nvPr/>
      </p:nvGrpSpPr>
      <p:grpSpPr>
        <a:xfrm>
          <a:off x="0" y="0"/>
          <a:ext cx="0" cy="0"/>
          <a:chOff x="0" y="0"/>
          <a:chExt cx="0" cy="0"/>
        </a:xfrm>
      </p:grpSpPr>
      <p:grpSp>
        <p:nvGrpSpPr>
          <p:cNvPr id="252" name="Group 251">
            <a:extLst>
              <a:ext uri="{FF2B5EF4-FFF2-40B4-BE49-F238E27FC236}">
                <a16:creationId xmlns:a16="http://schemas.microsoft.com/office/drawing/2014/main" id="{A977958B-B4F5-F5C3-3630-05736D52AC0A}"/>
              </a:ext>
            </a:extLst>
          </p:cNvPr>
          <p:cNvGrpSpPr/>
          <p:nvPr/>
        </p:nvGrpSpPr>
        <p:grpSpPr>
          <a:xfrm>
            <a:off x="368298" y="1807002"/>
            <a:ext cx="11481050" cy="4704445"/>
            <a:chOff x="355475" y="2078673"/>
            <a:chExt cx="11481050" cy="3679510"/>
          </a:xfrm>
        </p:grpSpPr>
        <p:grpSp>
          <p:nvGrpSpPr>
            <p:cNvPr id="241" name="Group 240">
              <a:extLst>
                <a:ext uri="{FF2B5EF4-FFF2-40B4-BE49-F238E27FC236}">
                  <a16:creationId xmlns:a16="http://schemas.microsoft.com/office/drawing/2014/main" id="{04D30F40-9884-3EF2-669C-EA415B4EB01A}"/>
                </a:ext>
              </a:extLst>
            </p:cNvPr>
            <p:cNvGrpSpPr/>
            <p:nvPr/>
          </p:nvGrpSpPr>
          <p:grpSpPr>
            <a:xfrm>
              <a:off x="355475" y="2078673"/>
              <a:ext cx="11481050" cy="3679510"/>
              <a:chOff x="381734" y="2195904"/>
              <a:chExt cx="11481050" cy="3679510"/>
            </a:xfrm>
          </p:grpSpPr>
          <p:grpSp>
            <p:nvGrpSpPr>
              <p:cNvPr id="163" name="Graphic 160">
                <a:extLst>
                  <a:ext uri="{FF2B5EF4-FFF2-40B4-BE49-F238E27FC236}">
                    <a16:creationId xmlns:a16="http://schemas.microsoft.com/office/drawing/2014/main" id="{3AE5BE4A-2538-A9AE-ACF2-291D58DB890B}"/>
                  </a:ext>
                </a:extLst>
              </p:cNvPr>
              <p:cNvGrpSpPr/>
              <p:nvPr/>
            </p:nvGrpSpPr>
            <p:grpSpPr>
              <a:xfrm>
                <a:off x="381734" y="2195904"/>
                <a:ext cx="2621951" cy="3679510"/>
                <a:chOff x="381733" y="2057872"/>
                <a:chExt cx="2778694" cy="3899473"/>
              </a:xfrm>
            </p:grpSpPr>
            <p:sp>
              <p:nvSpPr>
                <p:cNvPr id="164" name="Rectangle: Top Corners Rounded 163">
                  <a:extLst>
                    <a:ext uri="{FF2B5EF4-FFF2-40B4-BE49-F238E27FC236}">
                      <a16:creationId xmlns:a16="http://schemas.microsoft.com/office/drawing/2014/main" id="{5AC49A16-6473-FF0D-0F44-A37FB546FF1D}"/>
                    </a:ext>
                  </a:extLst>
                </p:cNvPr>
                <p:cNvSpPr/>
                <p:nvPr/>
              </p:nvSpPr>
              <p:spPr>
                <a:xfrm flipV="1">
                  <a:off x="381733" y="4041784"/>
                  <a:ext cx="2725017" cy="1915561"/>
                </a:xfrm>
                <a:prstGeom prst="round2SameRect">
                  <a:avLst>
                    <a:gd name="adj1" fmla="val 11479"/>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Shape 165">
                  <a:extLst>
                    <a:ext uri="{FF2B5EF4-FFF2-40B4-BE49-F238E27FC236}">
                      <a16:creationId xmlns:a16="http://schemas.microsoft.com/office/drawing/2014/main" id="{2E2A7174-38F5-16A5-F2C7-4421E07AA1ED}"/>
                    </a:ext>
                  </a:extLst>
                </p:cNvPr>
                <p:cNvSpPr/>
                <p:nvPr/>
              </p:nvSpPr>
              <p:spPr>
                <a:xfrm>
                  <a:off x="441193" y="2601772"/>
                  <a:ext cx="2719234"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8" name="Graphic 160">
                  <a:extLst>
                    <a:ext uri="{FF2B5EF4-FFF2-40B4-BE49-F238E27FC236}">
                      <a16:creationId xmlns:a16="http://schemas.microsoft.com/office/drawing/2014/main" id="{620149D7-D265-064B-24A3-ED884E222731}"/>
                    </a:ext>
                  </a:extLst>
                </p:cNvPr>
                <p:cNvGrpSpPr/>
                <p:nvPr/>
              </p:nvGrpSpPr>
              <p:grpSpPr>
                <a:xfrm>
                  <a:off x="794730" y="2057872"/>
                  <a:ext cx="1814150" cy="956928"/>
                  <a:chOff x="794730" y="2057872"/>
                  <a:chExt cx="1814150" cy="956928"/>
                </a:xfrm>
              </p:grpSpPr>
              <p:sp>
                <p:nvSpPr>
                  <p:cNvPr id="169" name="Freeform: Shape 168">
                    <a:extLst>
                      <a:ext uri="{FF2B5EF4-FFF2-40B4-BE49-F238E27FC236}">
                        <a16:creationId xmlns:a16="http://schemas.microsoft.com/office/drawing/2014/main" id="{234DDA38-E866-5A94-2A2A-70FCBAFADC92}"/>
                      </a:ext>
                    </a:extLst>
                  </p:cNvPr>
                  <p:cNvSpPr/>
                  <p:nvPr/>
                </p:nvSpPr>
                <p:spPr>
                  <a:xfrm>
                    <a:off x="794730" y="2057872"/>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0" name="Graphic 160">
                    <a:extLst>
                      <a:ext uri="{FF2B5EF4-FFF2-40B4-BE49-F238E27FC236}">
                        <a16:creationId xmlns:a16="http://schemas.microsoft.com/office/drawing/2014/main" id="{074AAC88-F348-7458-55DC-1E7520ADE04D}"/>
                      </a:ext>
                    </a:extLst>
                  </p:cNvPr>
                  <p:cNvGrpSpPr/>
                  <p:nvPr/>
                </p:nvGrpSpPr>
                <p:grpSpPr>
                  <a:xfrm>
                    <a:off x="1354409" y="2197992"/>
                    <a:ext cx="676689" cy="676689"/>
                    <a:chOff x="1354409" y="2197992"/>
                    <a:chExt cx="676689" cy="676689"/>
                  </a:xfrm>
                </p:grpSpPr>
                <p:sp>
                  <p:nvSpPr>
                    <p:cNvPr id="171" name="Freeform: Shape 170">
                      <a:extLst>
                        <a:ext uri="{FF2B5EF4-FFF2-40B4-BE49-F238E27FC236}">
                          <a16:creationId xmlns:a16="http://schemas.microsoft.com/office/drawing/2014/main" id="{EF02A72E-6A07-E328-35BE-3B3879FD3AEB}"/>
                        </a:ext>
                      </a:extLst>
                    </p:cNvPr>
                    <p:cNvSpPr/>
                    <p:nvPr/>
                  </p:nvSpPr>
                  <p:spPr>
                    <a:xfrm>
                      <a:off x="1354409" y="2197992"/>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Shape 171">
                      <a:extLst>
                        <a:ext uri="{FF2B5EF4-FFF2-40B4-BE49-F238E27FC236}">
                          <a16:creationId xmlns:a16="http://schemas.microsoft.com/office/drawing/2014/main" id="{8A81D40D-EC13-790D-9747-2DD7CA7BCD48}"/>
                        </a:ext>
                      </a:extLst>
                    </p:cNvPr>
                    <p:cNvSpPr/>
                    <p:nvPr/>
                  </p:nvSpPr>
                  <p:spPr>
                    <a:xfrm>
                      <a:off x="1412200" y="2219061"/>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11" name="Graphic 160">
                <a:extLst>
                  <a:ext uri="{FF2B5EF4-FFF2-40B4-BE49-F238E27FC236}">
                    <a16:creationId xmlns:a16="http://schemas.microsoft.com/office/drawing/2014/main" id="{1D20E9E1-83F8-B8C5-676B-C5E2CF13015E}"/>
                  </a:ext>
                </a:extLst>
              </p:cNvPr>
              <p:cNvGrpSpPr/>
              <p:nvPr/>
            </p:nvGrpSpPr>
            <p:grpSpPr>
              <a:xfrm>
                <a:off x="3351650" y="2237339"/>
                <a:ext cx="2571302" cy="3638074"/>
                <a:chOff x="381733" y="2101784"/>
                <a:chExt cx="2725017" cy="3855560"/>
              </a:xfrm>
            </p:grpSpPr>
            <p:sp>
              <p:nvSpPr>
                <p:cNvPr id="212" name="Rectangle: Top Corners Rounded 211">
                  <a:extLst>
                    <a:ext uri="{FF2B5EF4-FFF2-40B4-BE49-F238E27FC236}">
                      <a16:creationId xmlns:a16="http://schemas.microsoft.com/office/drawing/2014/main" id="{E9414E93-4B56-A449-9DB1-1BFAD78BA1AE}"/>
                    </a:ext>
                  </a:extLst>
                </p:cNvPr>
                <p:cNvSpPr/>
                <p:nvPr/>
              </p:nvSpPr>
              <p:spPr>
                <a:xfrm flipV="1">
                  <a:off x="381733" y="4041785"/>
                  <a:ext cx="2725017" cy="1915559"/>
                </a:xfrm>
                <a:prstGeom prst="round2SameRect">
                  <a:avLst>
                    <a:gd name="adj1" fmla="val 10182"/>
                    <a:gd name="adj2" fmla="val 0"/>
                  </a:avLst>
                </a:prstGeom>
                <a:solidFill>
                  <a:srgbClr val="0070C0"/>
                </a:solidFill>
                <a:ln w="46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Shape 218">
                  <a:extLst>
                    <a:ext uri="{FF2B5EF4-FFF2-40B4-BE49-F238E27FC236}">
                      <a16:creationId xmlns:a16="http://schemas.microsoft.com/office/drawing/2014/main" id="{7861D21C-C3E0-7555-7BE3-AE57A2378329}"/>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4" name="Graphic 160">
                  <a:extLst>
                    <a:ext uri="{FF2B5EF4-FFF2-40B4-BE49-F238E27FC236}">
                      <a16:creationId xmlns:a16="http://schemas.microsoft.com/office/drawing/2014/main" id="{9234BD66-280C-1262-1EDD-8E529ED54D52}"/>
                    </a:ext>
                  </a:extLst>
                </p:cNvPr>
                <p:cNvGrpSpPr/>
                <p:nvPr/>
              </p:nvGrpSpPr>
              <p:grpSpPr>
                <a:xfrm>
                  <a:off x="837139" y="2101784"/>
                  <a:ext cx="1814150" cy="956928"/>
                  <a:chOff x="837139" y="2101784"/>
                  <a:chExt cx="1814150" cy="956928"/>
                </a:xfrm>
              </p:grpSpPr>
              <p:sp>
                <p:nvSpPr>
                  <p:cNvPr id="215" name="Freeform: Shape 214">
                    <a:extLst>
                      <a:ext uri="{FF2B5EF4-FFF2-40B4-BE49-F238E27FC236}">
                        <a16:creationId xmlns:a16="http://schemas.microsoft.com/office/drawing/2014/main" id="{F54E1987-50E2-CC40-E42B-BD6FCBB56D9B}"/>
                      </a:ext>
                    </a:extLst>
                  </p:cNvPr>
                  <p:cNvSpPr/>
                  <p:nvPr/>
                </p:nvSpPr>
                <p:spPr>
                  <a:xfrm>
                    <a:off x="837139" y="2101784"/>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16" name="Graphic 160">
                    <a:extLst>
                      <a:ext uri="{FF2B5EF4-FFF2-40B4-BE49-F238E27FC236}">
                        <a16:creationId xmlns:a16="http://schemas.microsoft.com/office/drawing/2014/main" id="{A191A651-D824-0A84-52C8-836BA42BF8B9}"/>
                      </a:ext>
                    </a:extLst>
                  </p:cNvPr>
                  <p:cNvGrpSpPr/>
                  <p:nvPr/>
                </p:nvGrpSpPr>
                <p:grpSpPr>
                  <a:xfrm>
                    <a:off x="1392126" y="2219061"/>
                    <a:ext cx="676689" cy="676689"/>
                    <a:chOff x="1392126" y="2219061"/>
                    <a:chExt cx="676689" cy="676689"/>
                  </a:xfrm>
                </p:grpSpPr>
                <p:sp>
                  <p:nvSpPr>
                    <p:cNvPr id="217" name="Freeform: Shape 216">
                      <a:extLst>
                        <a:ext uri="{FF2B5EF4-FFF2-40B4-BE49-F238E27FC236}">
                          <a16:creationId xmlns:a16="http://schemas.microsoft.com/office/drawing/2014/main" id="{AB8A8990-80A3-1360-24F2-F27B2FCB42CC}"/>
                        </a:ext>
                      </a:extLst>
                    </p:cNvPr>
                    <p:cNvSpPr/>
                    <p:nvPr/>
                  </p:nvSpPr>
                  <p:spPr>
                    <a:xfrm>
                      <a:off x="1392126" y="2219061"/>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Freeform: Shape 217">
                      <a:extLst>
                        <a:ext uri="{FF2B5EF4-FFF2-40B4-BE49-F238E27FC236}">
                          <a16:creationId xmlns:a16="http://schemas.microsoft.com/office/drawing/2014/main" id="{52AA4EEF-45E1-8351-E9DE-23786F164F99}"/>
                        </a:ext>
                      </a:extLst>
                    </p:cNvPr>
                    <p:cNvSpPr/>
                    <p:nvPr/>
                  </p:nvSpPr>
                  <p:spPr>
                    <a:xfrm>
                      <a:off x="1440841" y="2263426"/>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21" name="Graphic 160">
                <a:extLst>
                  <a:ext uri="{FF2B5EF4-FFF2-40B4-BE49-F238E27FC236}">
                    <a16:creationId xmlns:a16="http://schemas.microsoft.com/office/drawing/2014/main" id="{082ABBA1-6916-3B8A-9C00-3DFA3FEC41DB}"/>
                  </a:ext>
                </a:extLst>
              </p:cNvPr>
              <p:cNvGrpSpPr/>
              <p:nvPr/>
            </p:nvGrpSpPr>
            <p:grpSpPr>
              <a:xfrm>
                <a:off x="6321566" y="2237339"/>
                <a:ext cx="2571302" cy="3638074"/>
                <a:chOff x="381733" y="2101784"/>
                <a:chExt cx="2725017" cy="3855560"/>
              </a:xfrm>
            </p:grpSpPr>
            <p:sp>
              <p:nvSpPr>
                <p:cNvPr id="222" name="Rectangle: Top Corners Rounded 221">
                  <a:extLst>
                    <a:ext uri="{FF2B5EF4-FFF2-40B4-BE49-F238E27FC236}">
                      <a16:creationId xmlns:a16="http://schemas.microsoft.com/office/drawing/2014/main" id="{AD264B68-1677-276E-ACE2-426ADDCC2F85}"/>
                    </a:ext>
                  </a:extLst>
                </p:cNvPr>
                <p:cNvSpPr/>
                <p:nvPr/>
              </p:nvSpPr>
              <p:spPr>
                <a:xfrm flipV="1">
                  <a:off x="381733" y="4041785"/>
                  <a:ext cx="2725017" cy="1915559"/>
                </a:xfrm>
                <a:prstGeom prst="round2SameRect">
                  <a:avLst>
                    <a:gd name="adj1" fmla="val 10830"/>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9" name="Freeform: Shape 228">
                  <a:extLst>
                    <a:ext uri="{FF2B5EF4-FFF2-40B4-BE49-F238E27FC236}">
                      <a16:creationId xmlns:a16="http://schemas.microsoft.com/office/drawing/2014/main" id="{BD8CC561-3154-8C1A-C178-3845D6F240C8}"/>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4" name="Graphic 160">
                  <a:extLst>
                    <a:ext uri="{FF2B5EF4-FFF2-40B4-BE49-F238E27FC236}">
                      <a16:creationId xmlns:a16="http://schemas.microsoft.com/office/drawing/2014/main" id="{9C5F8A1F-C197-A139-063F-FC27749D5F6A}"/>
                    </a:ext>
                  </a:extLst>
                </p:cNvPr>
                <p:cNvGrpSpPr/>
                <p:nvPr/>
              </p:nvGrpSpPr>
              <p:grpSpPr>
                <a:xfrm>
                  <a:off x="837700" y="2101784"/>
                  <a:ext cx="1814150" cy="956928"/>
                  <a:chOff x="837700" y="2101784"/>
                  <a:chExt cx="1814150" cy="956928"/>
                </a:xfrm>
              </p:grpSpPr>
              <p:sp>
                <p:nvSpPr>
                  <p:cNvPr id="225" name="Freeform: Shape 224">
                    <a:extLst>
                      <a:ext uri="{FF2B5EF4-FFF2-40B4-BE49-F238E27FC236}">
                        <a16:creationId xmlns:a16="http://schemas.microsoft.com/office/drawing/2014/main" id="{C967B5E7-77BE-13EA-B5AA-5EA96F94A289}"/>
                      </a:ext>
                    </a:extLst>
                  </p:cNvPr>
                  <p:cNvSpPr/>
                  <p:nvPr/>
                </p:nvSpPr>
                <p:spPr>
                  <a:xfrm>
                    <a:off x="837700" y="2101784"/>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26" name="Graphic 160">
                    <a:extLst>
                      <a:ext uri="{FF2B5EF4-FFF2-40B4-BE49-F238E27FC236}">
                        <a16:creationId xmlns:a16="http://schemas.microsoft.com/office/drawing/2014/main" id="{8E0A5EC3-ECD7-A9F0-9AD1-693CD4876F8A}"/>
                      </a:ext>
                    </a:extLst>
                  </p:cNvPr>
                  <p:cNvGrpSpPr/>
                  <p:nvPr/>
                </p:nvGrpSpPr>
                <p:grpSpPr>
                  <a:xfrm>
                    <a:off x="1405871" y="2249489"/>
                    <a:ext cx="676689" cy="676689"/>
                    <a:chOff x="1405871" y="2249489"/>
                    <a:chExt cx="676689" cy="676689"/>
                  </a:xfrm>
                </p:grpSpPr>
                <p:sp>
                  <p:nvSpPr>
                    <p:cNvPr id="227" name="Freeform: Shape 226">
                      <a:extLst>
                        <a:ext uri="{FF2B5EF4-FFF2-40B4-BE49-F238E27FC236}">
                          <a16:creationId xmlns:a16="http://schemas.microsoft.com/office/drawing/2014/main" id="{5231F7CC-DC8B-F76C-A49C-F57FC1D94C6A}"/>
                        </a:ext>
                      </a:extLst>
                    </p:cNvPr>
                    <p:cNvSpPr/>
                    <p:nvPr/>
                  </p:nvSpPr>
                  <p:spPr>
                    <a:xfrm>
                      <a:off x="1405871" y="2249489"/>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8" name="Freeform: Shape 227">
                      <a:extLst>
                        <a:ext uri="{FF2B5EF4-FFF2-40B4-BE49-F238E27FC236}">
                          <a16:creationId xmlns:a16="http://schemas.microsoft.com/office/drawing/2014/main" id="{41CAE0FE-478D-B282-20E3-B8981FA61E62}"/>
                        </a:ext>
                      </a:extLst>
                    </p:cNvPr>
                    <p:cNvSpPr/>
                    <p:nvPr/>
                  </p:nvSpPr>
                  <p:spPr>
                    <a:xfrm>
                      <a:off x="1440842" y="2254033"/>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231" name="Graphic 160">
                <a:extLst>
                  <a:ext uri="{FF2B5EF4-FFF2-40B4-BE49-F238E27FC236}">
                    <a16:creationId xmlns:a16="http://schemas.microsoft.com/office/drawing/2014/main" id="{40BA9E20-72E2-81DC-0ECC-553DB4A81A5A}"/>
                  </a:ext>
                </a:extLst>
              </p:cNvPr>
              <p:cNvGrpSpPr/>
              <p:nvPr/>
            </p:nvGrpSpPr>
            <p:grpSpPr>
              <a:xfrm>
                <a:off x="9291482" y="2199766"/>
                <a:ext cx="2571302" cy="3675647"/>
                <a:chOff x="381733" y="2061965"/>
                <a:chExt cx="2725017" cy="3895379"/>
              </a:xfrm>
            </p:grpSpPr>
            <p:sp>
              <p:nvSpPr>
                <p:cNvPr id="232" name="Rectangle: Top Corners Rounded 231">
                  <a:extLst>
                    <a:ext uri="{FF2B5EF4-FFF2-40B4-BE49-F238E27FC236}">
                      <a16:creationId xmlns:a16="http://schemas.microsoft.com/office/drawing/2014/main" id="{6C7F879D-DA76-E26E-5480-446374D1903D}"/>
                    </a:ext>
                  </a:extLst>
                </p:cNvPr>
                <p:cNvSpPr/>
                <p:nvPr/>
              </p:nvSpPr>
              <p:spPr>
                <a:xfrm flipV="1">
                  <a:off x="381733" y="4041785"/>
                  <a:ext cx="2725017" cy="1915559"/>
                </a:xfrm>
                <a:prstGeom prst="round2SameRect">
                  <a:avLst>
                    <a:gd name="adj1" fmla="val 12127"/>
                    <a:gd name="adj2" fmla="val 0"/>
                  </a:avLst>
                </a:pr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9" name="Freeform: Shape 238">
                  <a:extLst>
                    <a:ext uri="{FF2B5EF4-FFF2-40B4-BE49-F238E27FC236}">
                      <a16:creationId xmlns:a16="http://schemas.microsoft.com/office/drawing/2014/main" id="{2AB7526E-2603-9405-DB92-A7B79865F86F}"/>
                    </a:ext>
                  </a:extLst>
                </p:cNvPr>
                <p:cNvSpPr/>
                <p:nvPr/>
              </p:nvSpPr>
              <p:spPr>
                <a:xfrm>
                  <a:off x="441194" y="2601771"/>
                  <a:ext cx="2606042" cy="3179360"/>
                </a:xfrm>
                <a:custGeom>
                  <a:avLst/>
                  <a:gdLst>
                    <a:gd name="connsiteX0" fmla="*/ 2374599 w 2606042"/>
                    <a:gd name="connsiteY0" fmla="*/ 2254437 h 2254743"/>
                    <a:gd name="connsiteX1" fmla="*/ 231092 w 2606042"/>
                    <a:gd name="connsiteY1" fmla="*/ 2254437 h 2254743"/>
                    <a:gd name="connsiteX2" fmla="*/ 134509 w 2606042"/>
                    <a:gd name="connsiteY2" fmla="*/ 2171244 h 2254743"/>
                    <a:gd name="connsiteX3" fmla="*/ 941 w 2606042"/>
                    <a:gd name="connsiteY3" fmla="*/ 112054 h 2254743"/>
                    <a:gd name="connsiteX4" fmla="*/ 82889 w 2606042"/>
                    <a:gd name="connsiteY4" fmla="*/ 798 h 2254743"/>
                    <a:gd name="connsiteX5" fmla="*/ 97571 w 2606042"/>
                    <a:gd name="connsiteY5" fmla="*/ -307 h 2254743"/>
                    <a:gd name="connsiteX6" fmla="*/ 2508167 w 2606042"/>
                    <a:gd name="connsiteY6" fmla="*/ -307 h 2254743"/>
                    <a:gd name="connsiteX7" fmla="*/ 2605864 w 2606042"/>
                    <a:gd name="connsiteY7" fmla="*/ 97316 h 2254743"/>
                    <a:gd name="connsiteX8" fmla="*/ 2604750 w 2606042"/>
                    <a:gd name="connsiteY8" fmla="*/ 112054 h 2254743"/>
                    <a:gd name="connsiteX9" fmla="*/ 2471229 w 2606042"/>
                    <a:gd name="connsiteY9" fmla="*/ 2171244 h 2254743"/>
                    <a:gd name="connsiteX10" fmla="*/ 2374599 w 2606042"/>
                    <a:gd name="connsiteY10" fmla="*/ 2254437 h 225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2" h="2254743">
                      <a:moveTo>
                        <a:pt x="2374599" y="2254437"/>
                      </a:moveTo>
                      <a:lnTo>
                        <a:pt x="231092" y="2254437"/>
                      </a:lnTo>
                      <a:cubicBezTo>
                        <a:pt x="182744" y="2254437"/>
                        <a:pt x="141672" y="2219058"/>
                        <a:pt x="134509" y="2171244"/>
                      </a:cubicBezTo>
                      <a:lnTo>
                        <a:pt x="941" y="112054"/>
                      </a:lnTo>
                      <a:cubicBezTo>
                        <a:pt x="-7154" y="58701"/>
                        <a:pt x="29536" y="8893"/>
                        <a:pt x="82889" y="798"/>
                      </a:cubicBezTo>
                      <a:cubicBezTo>
                        <a:pt x="87748" y="63"/>
                        <a:pt x="92655" y="-307"/>
                        <a:pt x="97571" y="-307"/>
                      </a:cubicBezTo>
                      <a:lnTo>
                        <a:pt x="2508167" y="-307"/>
                      </a:lnTo>
                      <a:cubicBezTo>
                        <a:pt x="2562105" y="-325"/>
                        <a:pt x="2605841" y="43383"/>
                        <a:pt x="2605864" y="97316"/>
                      </a:cubicBezTo>
                      <a:cubicBezTo>
                        <a:pt x="2605864" y="102250"/>
                        <a:pt x="2605495" y="107176"/>
                        <a:pt x="2604750" y="112054"/>
                      </a:cubicBezTo>
                      <a:lnTo>
                        <a:pt x="2471229" y="2171244"/>
                      </a:lnTo>
                      <a:cubicBezTo>
                        <a:pt x="2464047" y="2219067"/>
                        <a:pt x="2422961" y="2254442"/>
                        <a:pt x="2374599" y="2254437"/>
                      </a:cubicBezTo>
                      <a:close/>
                    </a:path>
                  </a:pathLst>
                </a:custGeom>
                <a:gradFill>
                  <a:gsLst>
                    <a:gs pos="0">
                      <a:srgbClr val="F9F9F9"/>
                    </a:gs>
                    <a:gs pos="50000">
                      <a:srgbClr val="FBFBFB"/>
                    </a:gs>
                    <a:gs pos="100000">
                      <a:srgbClr val="FEFEFE"/>
                    </a:gs>
                  </a:gsLst>
                  <a:lin ang="20111649" scaled="1"/>
                </a:gradFill>
                <a:ln w="4681" cap="flat">
                  <a:noFill/>
                  <a:prstDash val="solid"/>
                  <a:miter/>
                </a:ln>
                <a:effectLst>
                  <a:outerShdw blurRad="127000" sx="102000" sy="102000" algn="ctr" rotWithShape="0">
                    <a:prstClr val="black">
                      <a:alpha val="1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nvGrpSpPr>
                <p:cNvPr id="234" name="Graphic 160">
                  <a:extLst>
                    <a:ext uri="{FF2B5EF4-FFF2-40B4-BE49-F238E27FC236}">
                      <a16:creationId xmlns:a16="http://schemas.microsoft.com/office/drawing/2014/main" id="{A04C0E5C-0CDB-0E90-F7E9-0310E6C01FF5}"/>
                    </a:ext>
                  </a:extLst>
                </p:cNvPr>
                <p:cNvGrpSpPr/>
                <p:nvPr/>
              </p:nvGrpSpPr>
              <p:grpSpPr>
                <a:xfrm>
                  <a:off x="837140" y="2061965"/>
                  <a:ext cx="1814150" cy="956928"/>
                  <a:chOff x="837140" y="2061965"/>
                  <a:chExt cx="1814150" cy="956928"/>
                </a:xfrm>
              </p:grpSpPr>
              <p:sp>
                <p:nvSpPr>
                  <p:cNvPr id="235" name="Freeform: Shape 234">
                    <a:extLst>
                      <a:ext uri="{FF2B5EF4-FFF2-40B4-BE49-F238E27FC236}">
                        <a16:creationId xmlns:a16="http://schemas.microsoft.com/office/drawing/2014/main" id="{234EF191-17B3-2360-BB5B-6EDCAFC0AB13}"/>
                      </a:ext>
                    </a:extLst>
                  </p:cNvPr>
                  <p:cNvSpPr/>
                  <p:nvPr/>
                </p:nvSpPr>
                <p:spPr>
                  <a:xfrm>
                    <a:off x="837140" y="2061965"/>
                    <a:ext cx="1814150" cy="956928"/>
                  </a:xfrm>
                  <a:custGeom>
                    <a:avLst/>
                    <a:gdLst>
                      <a:gd name="connsiteX0" fmla="*/ 1721275 w 1814150"/>
                      <a:gd name="connsiteY0" fmla="*/ 385554 h 956928"/>
                      <a:gd name="connsiteX1" fmla="*/ 1376329 w 1814150"/>
                      <a:gd name="connsiteY1" fmla="*/ 385554 h 956928"/>
                      <a:gd name="connsiteX2" fmla="*/ 814059 w 1814150"/>
                      <a:gd name="connsiteY2" fmla="*/ 8866 h 956928"/>
                      <a:gd name="connsiteX3" fmla="*/ 437372 w 1814150"/>
                      <a:gd name="connsiteY3" fmla="*/ 385554 h 956928"/>
                      <a:gd name="connsiteX4" fmla="*/ 92425 w 1814150"/>
                      <a:gd name="connsiteY4" fmla="*/ 385554 h 956928"/>
                      <a:gd name="connsiteX5" fmla="*/ -178 w 1814150"/>
                      <a:gd name="connsiteY5" fmla="*/ 478158 h 956928"/>
                      <a:gd name="connsiteX6" fmla="*/ 92425 w 1814150"/>
                      <a:gd name="connsiteY6" fmla="*/ 570761 h 956928"/>
                      <a:gd name="connsiteX7" fmla="*/ 437465 w 1814150"/>
                      <a:gd name="connsiteY7" fmla="*/ 570761 h 956928"/>
                      <a:gd name="connsiteX8" fmla="*/ 999735 w 1814150"/>
                      <a:gd name="connsiteY8" fmla="*/ 947449 h 956928"/>
                      <a:gd name="connsiteX9" fmla="*/ 1376423 w 1814150"/>
                      <a:gd name="connsiteY9" fmla="*/ 570761 h 956928"/>
                      <a:gd name="connsiteX10" fmla="*/ 1721369 w 1814150"/>
                      <a:gd name="connsiteY10" fmla="*/ 570761 h 956928"/>
                      <a:gd name="connsiteX11" fmla="*/ 1813972 w 1814150"/>
                      <a:gd name="connsiteY11" fmla="*/ 478158 h 956928"/>
                      <a:gd name="connsiteX12" fmla="*/ 1721369 w 1814150"/>
                      <a:gd name="connsiteY12" fmla="*/ 385554 h 95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150" h="956928">
                        <a:moveTo>
                          <a:pt x="1721275" y="385554"/>
                        </a:moveTo>
                        <a:lnTo>
                          <a:pt x="1376329" y="385554"/>
                        </a:lnTo>
                        <a:cubicBezTo>
                          <a:pt x="1325079" y="126269"/>
                          <a:pt x="1073345" y="-42379"/>
                          <a:pt x="814059" y="8866"/>
                        </a:cubicBezTo>
                        <a:cubicBezTo>
                          <a:pt x="623754" y="46484"/>
                          <a:pt x="474984" y="195253"/>
                          <a:pt x="437372" y="385554"/>
                        </a:cubicBezTo>
                        <a:lnTo>
                          <a:pt x="92425" y="385554"/>
                        </a:lnTo>
                        <a:cubicBezTo>
                          <a:pt x="41283" y="385554"/>
                          <a:pt x="-178" y="427015"/>
                          <a:pt x="-178" y="478158"/>
                        </a:cubicBezTo>
                        <a:cubicBezTo>
                          <a:pt x="-178" y="529301"/>
                          <a:pt x="41283" y="570761"/>
                          <a:pt x="92425" y="570761"/>
                        </a:cubicBezTo>
                        <a:lnTo>
                          <a:pt x="437465" y="570761"/>
                        </a:lnTo>
                        <a:cubicBezTo>
                          <a:pt x="488715" y="830047"/>
                          <a:pt x="740449" y="998695"/>
                          <a:pt x="999735" y="947449"/>
                        </a:cubicBezTo>
                        <a:cubicBezTo>
                          <a:pt x="1190040" y="909832"/>
                          <a:pt x="1338810" y="761062"/>
                          <a:pt x="1376423" y="570761"/>
                        </a:cubicBezTo>
                        <a:lnTo>
                          <a:pt x="1721369" y="570761"/>
                        </a:lnTo>
                        <a:cubicBezTo>
                          <a:pt x="1772511" y="570761"/>
                          <a:pt x="1813972" y="529301"/>
                          <a:pt x="1813972" y="478158"/>
                        </a:cubicBezTo>
                        <a:cubicBezTo>
                          <a:pt x="1813972" y="427015"/>
                          <a:pt x="1772511" y="385554"/>
                          <a:pt x="1721369" y="385554"/>
                        </a:cubicBezTo>
                        <a:close/>
                      </a:path>
                    </a:pathLst>
                  </a:custGeom>
                  <a:solidFill>
                    <a:srgbClr val="0070C0"/>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6" name="Graphic 160">
                    <a:extLst>
                      <a:ext uri="{FF2B5EF4-FFF2-40B4-BE49-F238E27FC236}">
                        <a16:creationId xmlns:a16="http://schemas.microsoft.com/office/drawing/2014/main" id="{959427AE-2453-F693-06DB-DC14A43CA50F}"/>
                      </a:ext>
                    </a:extLst>
                  </p:cNvPr>
                  <p:cNvGrpSpPr/>
                  <p:nvPr/>
                </p:nvGrpSpPr>
                <p:grpSpPr>
                  <a:xfrm>
                    <a:off x="1405871" y="2193482"/>
                    <a:ext cx="676689" cy="676689"/>
                    <a:chOff x="1405871" y="2193482"/>
                    <a:chExt cx="676689" cy="676689"/>
                  </a:xfrm>
                </p:grpSpPr>
                <p:sp>
                  <p:nvSpPr>
                    <p:cNvPr id="237" name="Freeform: Shape 236">
                      <a:extLst>
                        <a:ext uri="{FF2B5EF4-FFF2-40B4-BE49-F238E27FC236}">
                          <a16:creationId xmlns:a16="http://schemas.microsoft.com/office/drawing/2014/main" id="{B2FF8CE6-263F-EC38-26A2-6E34B559FECD}"/>
                        </a:ext>
                      </a:extLst>
                    </p:cNvPr>
                    <p:cNvSpPr/>
                    <p:nvPr/>
                  </p:nvSpPr>
                  <p:spPr>
                    <a:xfrm>
                      <a:off x="1405871" y="2193482"/>
                      <a:ext cx="676689" cy="676689"/>
                    </a:xfrm>
                    <a:custGeom>
                      <a:avLst/>
                      <a:gdLst>
                        <a:gd name="connsiteX0" fmla="*/ 676690 w 676689"/>
                        <a:gd name="connsiteY0" fmla="*/ 338345 h 676689"/>
                        <a:gd name="connsiteX1" fmla="*/ 338345 w 676689"/>
                        <a:gd name="connsiteY1" fmla="*/ 676690 h 676689"/>
                        <a:gd name="connsiteX2" fmla="*/ 0 w 676689"/>
                        <a:gd name="connsiteY2" fmla="*/ 338345 h 676689"/>
                        <a:gd name="connsiteX3" fmla="*/ 338345 w 676689"/>
                        <a:gd name="connsiteY3" fmla="*/ 0 h 676689"/>
                        <a:gd name="connsiteX4" fmla="*/ 676690 w 676689"/>
                        <a:gd name="connsiteY4" fmla="*/ 338345 h 676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89" h="676689">
                          <a:moveTo>
                            <a:pt x="676690" y="338345"/>
                          </a:moveTo>
                          <a:cubicBezTo>
                            <a:pt x="676690" y="525208"/>
                            <a:pt x="525208" y="676690"/>
                            <a:pt x="338345" y="676690"/>
                          </a:cubicBezTo>
                          <a:cubicBezTo>
                            <a:pt x="151482" y="676690"/>
                            <a:pt x="0" y="525208"/>
                            <a:pt x="0" y="338345"/>
                          </a:cubicBezTo>
                          <a:cubicBezTo>
                            <a:pt x="0" y="151482"/>
                            <a:pt x="151482" y="0"/>
                            <a:pt x="338345" y="0"/>
                          </a:cubicBezTo>
                          <a:cubicBezTo>
                            <a:pt x="525208" y="0"/>
                            <a:pt x="676690" y="151482"/>
                            <a:pt x="676690" y="338345"/>
                          </a:cubicBezTo>
                          <a:close/>
                        </a:path>
                      </a:pathLst>
                    </a:custGeom>
                    <a:gradFill>
                      <a:gsLst>
                        <a:gs pos="0">
                          <a:srgbClr val="F9F9F9"/>
                        </a:gs>
                        <a:gs pos="50000">
                          <a:srgbClr val="FBFBFB"/>
                        </a:gs>
                        <a:gs pos="100000">
                          <a:srgbClr val="FEFEFE"/>
                        </a:gs>
                      </a:gsLst>
                      <a:lin ang="19143149" scaled="1"/>
                    </a:gra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Freeform: Shape 237">
                      <a:extLst>
                        <a:ext uri="{FF2B5EF4-FFF2-40B4-BE49-F238E27FC236}">
                          <a16:creationId xmlns:a16="http://schemas.microsoft.com/office/drawing/2014/main" id="{8A8927DB-A8B9-CA14-9EC1-CBBF00B229D7}"/>
                        </a:ext>
                      </a:extLst>
                    </p:cNvPr>
                    <p:cNvSpPr/>
                    <p:nvPr/>
                  </p:nvSpPr>
                  <p:spPr>
                    <a:xfrm>
                      <a:off x="1456822" y="2227388"/>
                      <a:ext cx="606745" cy="606745"/>
                    </a:xfrm>
                    <a:custGeom>
                      <a:avLst/>
                      <a:gdLst>
                        <a:gd name="connsiteX0" fmla="*/ 606746 w 606745"/>
                        <a:gd name="connsiteY0" fmla="*/ 303373 h 606745"/>
                        <a:gd name="connsiteX1" fmla="*/ 303373 w 606745"/>
                        <a:gd name="connsiteY1" fmla="*/ 606746 h 606745"/>
                        <a:gd name="connsiteX2" fmla="*/ 0 w 606745"/>
                        <a:gd name="connsiteY2" fmla="*/ 303373 h 606745"/>
                        <a:gd name="connsiteX3" fmla="*/ 303373 w 606745"/>
                        <a:gd name="connsiteY3" fmla="*/ 0 h 606745"/>
                        <a:gd name="connsiteX4" fmla="*/ 606746 w 606745"/>
                        <a:gd name="connsiteY4" fmla="*/ 303373 h 60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5" h="606745">
                          <a:moveTo>
                            <a:pt x="606746" y="303373"/>
                          </a:moveTo>
                          <a:cubicBezTo>
                            <a:pt x="606746" y="470921"/>
                            <a:pt x="470921" y="606746"/>
                            <a:pt x="303373" y="606746"/>
                          </a:cubicBezTo>
                          <a:cubicBezTo>
                            <a:pt x="135825" y="606746"/>
                            <a:pt x="0" y="470921"/>
                            <a:pt x="0" y="303373"/>
                          </a:cubicBezTo>
                          <a:cubicBezTo>
                            <a:pt x="0" y="135825"/>
                            <a:pt x="135825" y="0"/>
                            <a:pt x="303373" y="0"/>
                          </a:cubicBezTo>
                          <a:cubicBezTo>
                            <a:pt x="470921" y="0"/>
                            <a:pt x="606746" y="135825"/>
                            <a:pt x="606746" y="303373"/>
                          </a:cubicBezTo>
                          <a:close/>
                        </a:path>
                      </a:pathLst>
                    </a:custGeom>
                    <a:solidFill>
                      <a:srgbClr val="F9F9F9"/>
                    </a:solidFill>
                    <a:ln w="46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sp>
          <p:nvSpPr>
            <p:cNvPr id="244" name="TextBox 243">
              <a:extLst>
                <a:ext uri="{FF2B5EF4-FFF2-40B4-BE49-F238E27FC236}">
                  <a16:creationId xmlns:a16="http://schemas.microsoft.com/office/drawing/2014/main" id="{A2B7F812-7D23-1638-5713-EAE88E936A6E}"/>
                </a:ext>
              </a:extLst>
            </p:cNvPr>
            <p:cNvSpPr txBox="1"/>
            <p:nvPr/>
          </p:nvSpPr>
          <p:spPr>
            <a:xfrm>
              <a:off x="611795" y="3070263"/>
              <a:ext cx="2165415" cy="1877637"/>
            </a:xfrm>
            <a:prstGeom prst="rect">
              <a:avLst/>
            </a:prstGeom>
            <a:noFill/>
          </p:spPr>
          <p:txBody>
            <a:bodyPr wrap="square">
              <a:spAutoFit/>
            </a:bodyPr>
            <a:lstStyle/>
            <a:p>
              <a:pPr lvl="0"/>
              <a:r>
                <a:rPr lang="en-IN" sz="2000" b="1" dirty="0">
                  <a:solidFill>
                    <a:srgbClr val="002060"/>
                  </a:solidFill>
                </a:rPr>
                <a:t>User Recognition</a:t>
              </a:r>
            </a:p>
            <a:p>
              <a:pPr lvl="0"/>
              <a:endParaRPr lang="en-IN" sz="2000" b="1" dirty="0">
                <a:solidFill>
                  <a:srgbClr val="002060"/>
                </a:solidFill>
              </a:endParaRPr>
            </a:p>
            <a:p>
              <a:pPr lvl="0"/>
              <a:endParaRPr lang="en-IN" sz="2000" b="1" dirty="0">
                <a:solidFill>
                  <a:srgbClr val="002060"/>
                </a:solidFill>
              </a:endParaRPr>
            </a:p>
            <a:p>
              <a:r>
                <a:rPr lang="en-US" dirty="0"/>
                <a:t>Introduce awards like ‘User of the Month’ and hold photo contests to boost engagement.</a:t>
              </a:r>
              <a:endParaRPr lang="en-IN" dirty="0">
                <a:solidFill>
                  <a:schemeClr val="tx1">
                    <a:lumMod val="85000"/>
                    <a:lumOff val="15000"/>
                  </a:schemeClr>
                </a:solidFill>
              </a:endParaRPr>
            </a:p>
          </p:txBody>
        </p:sp>
        <p:pic>
          <p:nvPicPr>
            <p:cNvPr id="248" name="Picture 247">
              <a:extLst>
                <a:ext uri="{FF2B5EF4-FFF2-40B4-BE49-F238E27FC236}">
                  <a16:creationId xmlns:a16="http://schemas.microsoft.com/office/drawing/2014/main" id="{BF43DC3C-9BFB-E1B8-0D3C-E5C051991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97" y="2282762"/>
              <a:ext cx="478371" cy="478371"/>
            </a:xfrm>
            <a:prstGeom prst="rect">
              <a:avLst/>
            </a:prstGeom>
          </p:spPr>
        </p:pic>
        <p:pic>
          <p:nvPicPr>
            <p:cNvPr id="249" name="Picture 5" descr="market penetration Icon - Free PNG &amp; SVG 3694480 - Noun Project">
              <a:extLst>
                <a:ext uri="{FF2B5EF4-FFF2-40B4-BE49-F238E27FC236}">
                  <a16:creationId xmlns:a16="http://schemas.microsoft.com/office/drawing/2014/main" id="{07E69872-553C-659A-048E-62097BE00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458" y="2329591"/>
              <a:ext cx="401113" cy="401113"/>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249">
              <a:extLst>
                <a:ext uri="{FF2B5EF4-FFF2-40B4-BE49-F238E27FC236}">
                  <a16:creationId xmlns:a16="http://schemas.microsoft.com/office/drawing/2014/main" id="{240A0974-01FE-8C35-262F-A7E1D056C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8226" y="2369646"/>
              <a:ext cx="437022" cy="437022"/>
            </a:xfrm>
            <a:prstGeom prst="rect">
              <a:avLst/>
            </a:prstGeom>
          </p:spPr>
        </p:pic>
        <p:pic>
          <p:nvPicPr>
            <p:cNvPr id="251" name="Picture 7" descr="Alliance Icons - Free SVG &amp; PNG Alliance Images - Noun Project">
              <a:extLst>
                <a:ext uri="{FF2B5EF4-FFF2-40B4-BE49-F238E27FC236}">
                  <a16:creationId xmlns:a16="http://schemas.microsoft.com/office/drawing/2014/main" id="{9B156BF1-0FE6-26DA-A06C-C89A06B721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8713" y="2269816"/>
              <a:ext cx="494427" cy="49442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CuadroTexto 350">
            <a:extLst>
              <a:ext uri="{FF2B5EF4-FFF2-40B4-BE49-F238E27FC236}">
                <a16:creationId xmlns:a16="http://schemas.microsoft.com/office/drawing/2014/main" id="{F4BA7E08-6D98-AA8B-ACDB-72BE7A88778D}"/>
              </a:ext>
            </a:extLst>
          </p:cNvPr>
          <p:cNvSpPr txBox="1"/>
          <p:nvPr/>
        </p:nvSpPr>
        <p:spPr>
          <a:xfrm>
            <a:off x="585954" y="299677"/>
            <a:ext cx="10647123" cy="584775"/>
          </a:xfrm>
          <a:prstGeom prst="rect">
            <a:avLst/>
          </a:prstGeom>
          <a:noFill/>
        </p:spPr>
        <p:txBody>
          <a:bodyPr wrap="square" rtlCol="0">
            <a:spAutoFit/>
          </a:bodyPr>
          <a:lstStyle/>
          <a:p>
            <a:pPr algn="ctr"/>
            <a:r>
              <a:rPr lang="en-US" sz="3200" b="1" dirty="0">
                <a:solidFill>
                  <a:srgbClr val="F698A3"/>
                </a:solidFill>
                <a:latin typeface="Century Gothic" panose="020B0502020202020204" pitchFamily="34" charset="0"/>
                <a:ea typeface="Lato Heavy" charset="0"/>
                <a:cs typeface="Poppins" pitchFamily="2" charset="77"/>
              </a:rPr>
              <a:t>USER ENGAGEMENT</a:t>
            </a:r>
            <a:endParaRPr lang="en-US" sz="6600" b="1" dirty="0">
              <a:solidFill>
                <a:srgbClr val="F698A3"/>
              </a:solidFill>
              <a:latin typeface="Century Gothic" panose="020B0502020202020204" pitchFamily="34" charset="0"/>
              <a:ea typeface="Lato Heavy" charset="0"/>
              <a:cs typeface="Poppins" pitchFamily="2" charset="77"/>
            </a:endParaRPr>
          </a:p>
        </p:txBody>
      </p:sp>
      <p:sp>
        <p:nvSpPr>
          <p:cNvPr id="45" name="TextBox 44">
            <a:extLst>
              <a:ext uri="{FF2B5EF4-FFF2-40B4-BE49-F238E27FC236}">
                <a16:creationId xmlns:a16="http://schemas.microsoft.com/office/drawing/2014/main" id="{CAC953D7-0579-8072-378A-FBCEB37F6E83}"/>
              </a:ext>
            </a:extLst>
          </p:cNvPr>
          <p:cNvSpPr txBox="1"/>
          <p:nvPr/>
        </p:nvSpPr>
        <p:spPr>
          <a:xfrm>
            <a:off x="3541157" y="3087272"/>
            <a:ext cx="2165415" cy="2677656"/>
          </a:xfrm>
          <a:prstGeom prst="rect">
            <a:avLst/>
          </a:prstGeom>
          <a:noFill/>
        </p:spPr>
        <p:txBody>
          <a:bodyPr wrap="square">
            <a:spAutoFit/>
          </a:bodyPr>
          <a:lstStyle/>
          <a:p>
            <a:pPr lvl="0"/>
            <a:r>
              <a:rPr lang="en-IN" sz="2000" b="1" dirty="0">
                <a:solidFill>
                  <a:srgbClr val="002060"/>
                </a:solidFill>
              </a:rPr>
              <a:t>Educational Resources</a:t>
            </a:r>
          </a:p>
          <a:p>
            <a:pPr lvl="0"/>
            <a:endParaRPr lang="en-IN" sz="2000" b="1" dirty="0">
              <a:solidFill>
                <a:srgbClr val="002060"/>
              </a:solidFill>
            </a:endParaRPr>
          </a:p>
          <a:p>
            <a:r>
              <a:rPr lang="en-US" dirty="0"/>
              <a:t>Offer tutorials and webinars on maximizing engagement and using platform features effectively.</a:t>
            </a:r>
            <a:endParaRPr lang="en-IN" dirty="0">
              <a:solidFill>
                <a:schemeClr val="tx1">
                  <a:lumMod val="85000"/>
                  <a:lumOff val="15000"/>
                </a:schemeClr>
              </a:solidFill>
            </a:endParaRPr>
          </a:p>
        </p:txBody>
      </p:sp>
      <p:sp>
        <p:nvSpPr>
          <p:cNvPr id="46" name="TextBox 45">
            <a:extLst>
              <a:ext uri="{FF2B5EF4-FFF2-40B4-BE49-F238E27FC236}">
                <a16:creationId xmlns:a16="http://schemas.microsoft.com/office/drawing/2014/main" id="{1010E9F5-D56A-D093-56F0-23CFA221D8F5}"/>
              </a:ext>
            </a:extLst>
          </p:cNvPr>
          <p:cNvSpPr txBox="1"/>
          <p:nvPr/>
        </p:nvSpPr>
        <p:spPr>
          <a:xfrm>
            <a:off x="6511046" y="3075909"/>
            <a:ext cx="2165415" cy="2646878"/>
          </a:xfrm>
          <a:prstGeom prst="rect">
            <a:avLst/>
          </a:prstGeom>
          <a:noFill/>
        </p:spPr>
        <p:txBody>
          <a:bodyPr wrap="square">
            <a:spAutoFit/>
          </a:bodyPr>
          <a:lstStyle/>
          <a:p>
            <a:pPr lvl="0"/>
            <a:r>
              <a:rPr lang="en-IN" sz="2000" b="1" dirty="0">
                <a:solidFill>
                  <a:srgbClr val="002060"/>
                </a:solidFill>
              </a:rPr>
              <a:t>Community Initiatives</a:t>
            </a:r>
            <a:endParaRPr lang="en-US" b="1" dirty="0">
              <a:solidFill>
                <a:srgbClr val="002060"/>
              </a:solidFill>
            </a:endParaRPr>
          </a:p>
          <a:p>
            <a:endParaRPr lang="en-US" dirty="0"/>
          </a:p>
          <a:p>
            <a:r>
              <a:rPr lang="en-US" dirty="0"/>
              <a:t>Create forums and social events, and launch an ambassador program to promote the platform.</a:t>
            </a:r>
          </a:p>
        </p:txBody>
      </p:sp>
      <p:sp>
        <p:nvSpPr>
          <p:cNvPr id="47" name="TextBox 46">
            <a:extLst>
              <a:ext uri="{FF2B5EF4-FFF2-40B4-BE49-F238E27FC236}">
                <a16:creationId xmlns:a16="http://schemas.microsoft.com/office/drawing/2014/main" id="{29E40B3B-381A-1066-BA65-D79E32707F1C}"/>
              </a:ext>
            </a:extLst>
          </p:cNvPr>
          <p:cNvSpPr txBox="1"/>
          <p:nvPr/>
        </p:nvSpPr>
        <p:spPr>
          <a:xfrm>
            <a:off x="9480964" y="3018845"/>
            <a:ext cx="2165415" cy="2369880"/>
          </a:xfrm>
          <a:prstGeom prst="rect">
            <a:avLst/>
          </a:prstGeom>
          <a:noFill/>
        </p:spPr>
        <p:txBody>
          <a:bodyPr wrap="square">
            <a:spAutoFit/>
          </a:bodyPr>
          <a:lstStyle/>
          <a:p>
            <a:pPr lvl="0"/>
            <a:r>
              <a:rPr lang="en-IN" sz="2000" b="1" dirty="0">
                <a:solidFill>
                  <a:srgbClr val="002060"/>
                </a:solidFill>
              </a:rPr>
              <a:t>Influencer Collaborations</a:t>
            </a:r>
          </a:p>
          <a:p>
            <a:pPr lvl="0"/>
            <a:endParaRPr lang="en-US" b="1" dirty="0">
              <a:solidFill>
                <a:srgbClr val="002060"/>
              </a:solidFill>
            </a:endParaRPr>
          </a:p>
          <a:p>
            <a:r>
              <a:rPr lang="en-US" dirty="0"/>
              <a:t>Partner with engaged influencers to attract new users and enhance current user participation.</a:t>
            </a:r>
          </a:p>
        </p:txBody>
      </p:sp>
    </p:spTree>
    <p:extLst>
      <p:ext uri="{BB962C8B-B14F-4D97-AF65-F5344CB8AC3E}">
        <p14:creationId xmlns:p14="http://schemas.microsoft.com/office/powerpoint/2010/main" val="1858953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3D308-1D21-BAD0-A7CD-75BA66EAF593}"/>
              </a:ext>
            </a:extLst>
          </p:cNvPr>
          <p:cNvSpPr txBox="1"/>
          <p:nvPr/>
        </p:nvSpPr>
        <p:spPr>
          <a:xfrm>
            <a:off x="723667" y="992697"/>
            <a:ext cx="6125227" cy="5324535"/>
          </a:xfrm>
          <a:prstGeom prst="rect">
            <a:avLst/>
          </a:prstGeom>
          <a:noFill/>
        </p:spPr>
        <p:txBody>
          <a:bodyPr wrap="square" rtlCol="0">
            <a:spAutoFit/>
          </a:bodyPr>
          <a:lstStyle/>
          <a:p>
            <a:endParaRPr lang="en-US" sz="2000" b="1" dirty="0">
              <a:solidFill>
                <a:srgbClr val="FF7C80"/>
              </a:solidFill>
            </a:endParaRPr>
          </a:p>
          <a:p>
            <a:pPr marL="342900" indent="-342900">
              <a:buFont typeface="Arial" panose="020B0604020202020204" pitchFamily="34" charset="0"/>
              <a:buChar char="•"/>
            </a:pPr>
            <a:r>
              <a:rPr lang="en-US" sz="2000" b="1" dirty="0"/>
              <a:t>User Acquisition Efforts:</a:t>
            </a:r>
            <a:br>
              <a:rPr lang="en-US" sz="2000" dirty="0"/>
            </a:br>
            <a:r>
              <a:rPr lang="en-US" sz="2000" dirty="0"/>
              <a:t>Leverage influencer partnerships and ambassador programs to attract new users, while implementing educational initiatives to help them effectively engage with the platform.</a:t>
            </a:r>
          </a:p>
          <a:p>
            <a:pPr marL="342900" indent="-342900">
              <a:buFont typeface="Arial" panose="020B0604020202020204" pitchFamily="34" charset="0"/>
              <a:buChar char="•"/>
            </a:pPr>
            <a:endParaRPr lang="en-US" sz="2000" b="1" dirty="0">
              <a:solidFill>
                <a:srgbClr val="FF7C80"/>
              </a:solidFill>
            </a:endParaRPr>
          </a:p>
          <a:p>
            <a:pPr marL="342900" indent="-342900">
              <a:buFont typeface="Arial" panose="020B0604020202020204" pitchFamily="34" charset="0"/>
              <a:buChar char="•"/>
            </a:pPr>
            <a:r>
              <a:rPr lang="en-US" sz="2000" b="1" dirty="0"/>
              <a:t>User Retention Strategies:</a:t>
            </a:r>
            <a:br>
              <a:rPr lang="en-US" sz="2000" dirty="0"/>
            </a:br>
            <a:r>
              <a:rPr lang="en-US" sz="2000" dirty="0"/>
              <a:t>Use personalized content recommendations, exclusive offers, and feedback mechanisms to retain users and address inactivity.</a:t>
            </a:r>
            <a:endParaRPr lang="en-US" sz="2000" b="1" dirty="0">
              <a:solidFill>
                <a:srgbClr val="FF7C80"/>
              </a:solidFill>
            </a:endParaRPr>
          </a:p>
          <a:p>
            <a:pPr marL="342900" indent="-342900">
              <a:buFont typeface="Arial" panose="020B0604020202020204" pitchFamily="34" charset="0"/>
              <a:buChar char="•"/>
            </a:pPr>
            <a:endParaRPr lang="en-US" sz="2000" b="1" dirty="0">
              <a:solidFill>
                <a:srgbClr val="FF7C80"/>
              </a:solidFill>
            </a:endParaRPr>
          </a:p>
          <a:p>
            <a:pPr marL="342900" indent="-342900">
              <a:buFont typeface="Arial" panose="020B0604020202020204" pitchFamily="34" charset="0"/>
              <a:buChar char="•"/>
            </a:pPr>
            <a:r>
              <a:rPr lang="en-US" sz="2000" b="1" dirty="0"/>
              <a:t>User Engagement Initiatives:</a:t>
            </a:r>
            <a:br>
              <a:rPr lang="en-US" sz="2000" dirty="0"/>
            </a:br>
            <a:r>
              <a:rPr lang="en-US" sz="2000" dirty="0"/>
              <a:t>Focus on re-engagement campaigns, tag usage promotions, and community-building activities to encourage inactive and moderately active users to enhance their overall experience.</a:t>
            </a:r>
            <a:endParaRPr lang="en-US" sz="2000" b="1" dirty="0">
              <a:solidFill>
                <a:srgbClr val="FF7C80"/>
              </a:solidFill>
            </a:endParaRPr>
          </a:p>
        </p:txBody>
      </p:sp>
      <p:pic>
        <p:nvPicPr>
          <p:cNvPr id="3075" name="Picture 3" descr="Sharing Ideas Stock Vector Illustration And Royalty Free Sharing Ideas  Clipart | Ideas Clip Art | gonzaleschurchofchrist.org">
            <a:extLst>
              <a:ext uri="{FF2B5EF4-FFF2-40B4-BE49-F238E27FC236}">
                <a16:creationId xmlns:a16="http://schemas.microsoft.com/office/drawing/2014/main" id="{D6978EF3-53EF-C94F-FB30-6368E1D688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47" t="1774" r="8350" b="3226"/>
          <a:stretch/>
        </p:blipFill>
        <p:spPr bwMode="auto">
          <a:xfrm>
            <a:off x="7269271" y="485756"/>
            <a:ext cx="4922729" cy="60152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CuadroTexto 350">
            <a:extLst>
              <a:ext uri="{FF2B5EF4-FFF2-40B4-BE49-F238E27FC236}">
                <a16:creationId xmlns:a16="http://schemas.microsoft.com/office/drawing/2014/main" id="{DE070433-1455-27A6-A2FB-46982EC7CC80}"/>
              </a:ext>
            </a:extLst>
          </p:cNvPr>
          <p:cNvSpPr txBox="1"/>
          <p:nvPr/>
        </p:nvSpPr>
        <p:spPr>
          <a:xfrm>
            <a:off x="4013840" y="162590"/>
            <a:ext cx="416432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CONCLUSION</a:t>
            </a:r>
            <a:endParaRPr lang="en-US" sz="7200" b="1" dirty="0">
              <a:solidFill>
                <a:schemeClr val="tx2"/>
              </a:solidFill>
              <a:latin typeface="Century Gothic" panose="020B0502020202020204" pitchFamily="34" charset="0"/>
              <a:ea typeface="Lato Heavy" charset="0"/>
              <a:cs typeface="Poppins" pitchFamily="2" charset="77"/>
            </a:endParaRPr>
          </a:p>
        </p:txBody>
      </p:sp>
    </p:spTree>
    <p:extLst>
      <p:ext uri="{BB962C8B-B14F-4D97-AF65-F5344CB8AC3E}">
        <p14:creationId xmlns:p14="http://schemas.microsoft.com/office/powerpoint/2010/main" val="268898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A78822-D423-0D0E-D8BD-60043ECE8BC2}"/>
              </a:ext>
            </a:extLst>
          </p:cNvPr>
          <p:cNvPicPr>
            <a:picLocks noChangeAspect="1"/>
          </p:cNvPicPr>
          <p:nvPr/>
        </p:nvPicPr>
        <p:blipFill>
          <a:blip r:embed="rId2"/>
          <a:stretch>
            <a:fillRect/>
          </a:stretch>
        </p:blipFill>
        <p:spPr>
          <a:xfrm>
            <a:off x="1217373" y="176582"/>
            <a:ext cx="9757253" cy="6504835"/>
          </a:xfrm>
          <a:prstGeom prst="rect">
            <a:avLst/>
          </a:prstGeom>
        </p:spPr>
      </p:pic>
    </p:spTree>
    <p:extLst>
      <p:ext uri="{BB962C8B-B14F-4D97-AF65-F5344CB8AC3E}">
        <p14:creationId xmlns:p14="http://schemas.microsoft.com/office/powerpoint/2010/main" val="125933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350">
            <a:extLst>
              <a:ext uri="{FF2B5EF4-FFF2-40B4-BE49-F238E27FC236}">
                <a16:creationId xmlns:a16="http://schemas.microsoft.com/office/drawing/2014/main" id="{F8B0D8DC-1966-8E15-5C8B-7298229087EF}"/>
              </a:ext>
            </a:extLst>
          </p:cNvPr>
          <p:cNvSpPr txBox="1"/>
          <p:nvPr/>
        </p:nvSpPr>
        <p:spPr>
          <a:xfrm>
            <a:off x="4897046" y="327304"/>
            <a:ext cx="2161169" cy="646331"/>
          </a:xfrm>
          <a:prstGeom prst="rect">
            <a:avLst/>
          </a:prstGeom>
          <a:noFill/>
        </p:spPr>
        <p:txBody>
          <a:bodyPr wrap="non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AGENDA</a:t>
            </a:r>
            <a:endParaRPr lang="en-US" sz="7200" b="1" dirty="0">
              <a:solidFill>
                <a:schemeClr val="tx2"/>
              </a:solidFill>
              <a:latin typeface="Century Gothic" panose="020B0502020202020204" pitchFamily="34" charset="0"/>
              <a:ea typeface="Lato Heavy" charset="0"/>
              <a:cs typeface="Poppins" pitchFamily="2" charset="77"/>
            </a:endParaRPr>
          </a:p>
        </p:txBody>
      </p:sp>
      <p:grpSp>
        <p:nvGrpSpPr>
          <p:cNvPr id="2" name="Group 1">
            <a:extLst>
              <a:ext uri="{FF2B5EF4-FFF2-40B4-BE49-F238E27FC236}">
                <a16:creationId xmlns:a16="http://schemas.microsoft.com/office/drawing/2014/main" id="{6ADB27CD-1F7A-0C57-E0BE-0E011D5FDE69}"/>
              </a:ext>
            </a:extLst>
          </p:cNvPr>
          <p:cNvGrpSpPr/>
          <p:nvPr/>
        </p:nvGrpSpPr>
        <p:grpSpPr>
          <a:xfrm>
            <a:off x="321502" y="1665961"/>
            <a:ext cx="11548996" cy="4111681"/>
            <a:chOff x="-199194" y="1658163"/>
            <a:chExt cx="12061341" cy="4157058"/>
          </a:xfrm>
        </p:grpSpPr>
        <p:grpSp>
          <p:nvGrpSpPr>
            <p:cNvPr id="3" name="Group 2">
              <a:extLst>
                <a:ext uri="{FF2B5EF4-FFF2-40B4-BE49-F238E27FC236}">
                  <a16:creationId xmlns:a16="http://schemas.microsoft.com/office/drawing/2014/main" id="{3AD26B2D-3FEF-B0B0-17C7-E5ACD37ACCA7}"/>
                </a:ext>
              </a:extLst>
            </p:cNvPr>
            <p:cNvGrpSpPr/>
            <p:nvPr/>
          </p:nvGrpSpPr>
          <p:grpSpPr>
            <a:xfrm>
              <a:off x="-199194" y="1658163"/>
              <a:ext cx="9634867" cy="4157057"/>
              <a:chOff x="1396157" y="4800600"/>
              <a:chExt cx="18335845" cy="7543800"/>
            </a:xfrm>
          </p:grpSpPr>
          <p:sp>
            <p:nvSpPr>
              <p:cNvPr id="4" name="Rectángulo 1">
                <a:extLst>
                  <a:ext uri="{FF2B5EF4-FFF2-40B4-BE49-F238E27FC236}">
                    <a16:creationId xmlns:a16="http://schemas.microsoft.com/office/drawing/2014/main" id="{23E1C657-A16C-7625-E05F-69DBEBB21D96}"/>
                  </a:ext>
                </a:extLst>
              </p:cNvPr>
              <p:cNvSpPr/>
              <p:nvPr/>
            </p:nvSpPr>
            <p:spPr>
              <a:xfrm>
                <a:off x="1396157" y="4800600"/>
                <a:ext cx="4405312" cy="7543800"/>
              </a:xfrm>
              <a:prstGeom prst="rect">
                <a:avLst/>
              </a:prstGeom>
              <a:solidFill>
                <a:srgbClr val="BB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800" dirty="0"/>
              </a:p>
            </p:txBody>
          </p:sp>
          <p:sp>
            <p:nvSpPr>
              <p:cNvPr id="5" name="Rectángulo 25">
                <a:extLst>
                  <a:ext uri="{FF2B5EF4-FFF2-40B4-BE49-F238E27FC236}">
                    <a16:creationId xmlns:a16="http://schemas.microsoft.com/office/drawing/2014/main" id="{A086B002-1F28-26C3-5D23-BE67177DD60A}"/>
                  </a:ext>
                </a:extLst>
              </p:cNvPr>
              <p:cNvSpPr/>
              <p:nvPr/>
            </p:nvSpPr>
            <p:spPr>
              <a:xfrm>
                <a:off x="6039668" y="4800600"/>
                <a:ext cx="4405312" cy="754380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6" name="Rectángulo 26">
                <a:extLst>
                  <a:ext uri="{FF2B5EF4-FFF2-40B4-BE49-F238E27FC236}">
                    <a16:creationId xmlns:a16="http://schemas.microsoft.com/office/drawing/2014/main" id="{4E1DEB74-A237-00E5-CD2E-EA272392DF10}"/>
                  </a:ext>
                </a:extLst>
              </p:cNvPr>
              <p:cNvSpPr/>
              <p:nvPr/>
            </p:nvSpPr>
            <p:spPr>
              <a:xfrm>
                <a:off x="10683179" y="4800600"/>
                <a:ext cx="4405312" cy="7543800"/>
              </a:xfrm>
              <a:prstGeom prst="rect">
                <a:avLst/>
              </a:prstGeom>
              <a:solidFill>
                <a:srgbClr val="A5C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28">
                <a:extLst>
                  <a:ext uri="{FF2B5EF4-FFF2-40B4-BE49-F238E27FC236}">
                    <a16:creationId xmlns:a16="http://schemas.microsoft.com/office/drawing/2014/main" id="{F460478C-6F1B-C91E-0169-7A225ED768C1}"/>
                  </a:ext>
                </a:extLst>
              </p:cNvPr>
              <p:cNvSpPr/>
              <p:nvPr/>
            </p:nvSpPr>
            <p:spPr>
              <a:xfrm>
                <a:off x="15326690" y="4800600"/>
                <a:ext cx="4405312" cy="7543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8" name="CuadroTexto 350">
                <a:extLst>
                  <a:ext uri="{FF2B5EF4-FFF2-40B4-BE49-F238E27FC236}">
                    <a16:creationId xmlns:a16="http://schemas.microsoft.com/office/drawing/2014/main" id="{BF9B79E7-D704-CE65-213B-F9858FE0B2A6}"/>
                  </a:ext>
                </a:extLst>
              </p:cNvPr>
              <p:cNvSpPr txBox="1"/>
              <p:nvPr/>
            </p:nvSpPr>
            <p:spPr>
              <a:xfrm>
                <a:off x="2693054" y="6869873"/>
                <a:ext cx="2305595" cy="1172895"/>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01</a:t>
                </a:r>
                <a:endParaRPr lang="en-US" sz="2000" b="1" spc="-300" dirty="0">
                  <a:solidFill>
                    <a:schemeClr val="bg1"/>
                  </a:solidFill>
                  <a:latin typeface="Century Gothic" panose="020B0502020202020204" pitchFamily="34" charset="0"/>
                  <a:ea typeface="Lato Heavy" charset="0"/>
                  <a:cs typeface="Poppins" pitchFamily="2" charset="77"/>
                </a:endParaRPr>
              </a:p>
            </p:txBody>
          </p:sp>
          <p:sp>
            <p:nvSpPr>
              <p:cNvPr id="9" name="CuadroTexto 350">
                <a:extLst>
                  <a:ext uri="{FF2B5EF4-FFF2-40B4-BE49-F238E27FC236}">
                    <a16:creationId xmlns:a16="http://schemas.microsoft.com/office/drawing/2014/main" id="{AD9A7699-96DE-8ACB-DD17-7F6788B3A0A5}"/>
                  </a:ext>
                </a:extLst>
              </p:cNvPr>
              <p:cNvSpPr txBox="1"/>
              <p:nvPr/>
            </p:nvSpPr>
            <p:spPr>
              <a:xfrm>
                <a:off x="6639163" y="6869873"/>
                <a:ext cx="2305595" cy="1284598"/>
              </a:xfrm>
              <a:prstGeom prst="rect">
                <a:avLst/>
              </a:prstGeom>
              <a:noFill/>
            </p:spPr>
            <p:txBody>
              <a:bodyPr wrap="square" rtlCol="0">
                <a:spAutoFit/>
              </a:bodyPr>
              <a:lstStyle/>
              <a:p>
                <a:r>
                  <a:rPr lang="en-US" sz="4000" b="1" spc="-300" dirty="0">
                    <a:solidFill>
                      <a:schemeClr val="bg1"/>
                    </a:solidFill>
                    <a:latin typeface="Century Gothic" panose="020B0502020202020204" pitchFamily="34" charset="0"/>
                    <a:ea typeface="Lato Heavy" charset="0"/>
                    <a:cs typeface="Poppins" pitchFamily="2" charset="77"/>
                  </a:rPr>
                  <a:t>02</a:t>
                </a:r>
              </a:p>
            </p:txBody>
          </p:sp>
          <p:sp>
            <p:nvSpPr>
              <p:cNvPr id="10" name="CuadroTexto 350">
                <a:extLst>
                  <a:ext uri="{FF2B5EF4-FFF2-40B4-BE49-F238E27FC236}">
                    <a16:creationId xmlns:a16="http://schemas.microsoft.com/office/drawing/2014/main" id="{369CF591-6CD1-7823-37E3-F6B3479E0FF1}"/>
                  </a:ext>
                </a:extLst>
              </p:cNvPr>
              <p:cNvSpPr txBox="1"/>
              <p:nvPr/>
            </p:nvSpPr>
            <p:spPr>
              <a:xfrm>
                <a:off x="11231819" y="6869873"/>
                <a:ext cx="2305595" cy="1172895"/>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03</a:t>
                </a:r>
              </a:p>
            </p:txBody>
          </p:sp>
          <p:sp>
            <p:nvSpPr>
              <p:cNvPr id="11" name="CuadroTexto 350">
                <a:extLst>
                  <a:ext uri="{FF2B5EF4-FFF2-40B4-BE49-F238E27FC236}">
                    <a16:creationId xmlns:a16="http://schemas.microsoft.com/office/drawing/2014/main" id="{6FD2736E-77BD-25A3-6FED-90844B45B844}"/>
                  </a:ext>
                </a:extLst>
              </p:cNvPr>
              <p:cNvSpPr txBox="1"/>
              <p:nvPr/>
            </p:nvSpPr>
            <p:spPr>
              <a:xfrm>
                <a:off x="15875331" y="6869873"/>
                <a:ext cx="2305595" cy="1172895"/>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04</a:t>
                </a:r>
              </a:p>
            </p:txBody>
          </p:sp>
          <p:sp>
            <p:nvSpPr>
              <p:cNvPr id="12" name="CuadroTexto 395">
                <a:extLst>
                  <a:ext uri="{FF2B5EF4-FFF2-40B4-BE49-F238E27FC236}">
                    <a16:creationId xmlns:a16="http://schemas.microsoft.com/office/drawing/2014/main" id="{D7D7B3F8-4F50-3979-D3F6-733106CECDCC}"/>
                  </a:ext>
                </a:extLst>
              </p:cNvPr>
              <p:cNvSpPr txBox="1"/>
              <p:nvPr/>
            </p:nvSpPr>
            <p:spPr>
              <a:xfrm>
                <a:off x="2121574" y="8559098"/>
                <a:ext cx="3100333" cy="1284598"/>
              </a:xfrm>
              <a:prstGeom prst="rect">
                <a:avLst/>
              </a:prstGeom>
              <a:noFill/>
            </p:spPr>
            <p:txBody>
              <a:bodyPr wrap="square" rtlCol="0">
                <a:spAutoFit/>
              </a:bodyPr>
              <a:lstStyle/>
              <a:p>
                <a:r>
                  <a:rPr lang="en-GB" sz="2000" b="1" i="0" u="none" strike="noStrike" cap="none" dirty="0">
                    <a:solidFill>
                      <a:schemeClr val="bg1"/>
                    </a:solidFill>
                    <a:latin typeface="Lato"/>
                    <a:ea typeface="Lato"/>
                    <a:cs typeface="Lato"/>
                    <a:sym typeface="Lato"/>
                  </a:rPr>
                  <a:t>Problem Statement</a:t>
                </a:r>
              </a:p>
            </p:txBody>
          </p:sp>
          <p:sp>
            <p:nvSpPr>
              <p:cNvPr id="13" name="Rectangle 56">
                <a:extLst>
                  <a:ext uri="{FF2B5EF4-FFF2-40B4-BE49-F238E27FC236}">
                    <a16:creationId xmlns:a16="http://schemas.microsoft.com/office/drawing/2014/main" id="{1B6F4FB7-C971-71CE-2087-6F6F54C77D1C}"/>
                  </a:ext>
                </a:extLst>
              </p:cNvPr>
              <p:cNvSpPr/>
              <p:nvPr/>
            </p:nvSpPr>
            <p:spPr>
              <a:xfrm>
                <a:off x="1985622" y="9115748"/>
                <a:ext cx="3372239" cy="418890"/>
              </a:xfrm>
              <a:prstGeom prst="rect">
                <a:avLst/>
              </a:prstGeom>
            </p:spPr>
            <p:txBody>
              <a:bodyPr wrap="square">
                <a:spAutoFit/>
              </a:bodyPr>
              <a:lstStyle/>
              <a:p>
                <a:endParaRPr lang="en-US" sz="900" dirty="0">
                  <a:solidFill>
                    <a:schemeClr val="bg1"/>
                  </a:solidFill>
                  <a:latin typeface="Century Gothic" panose="020B0502020202020204" pitchFamily="34" charset="0"/>
                  <a:ea typeface="Lato Light" panose="020F0502020204030203" pitchFamily="34" charset="0"/>
                  <a:cs typeface="Poppins Light" pitchFamily="2" charset="77"/>
                </a:endParaRPr>
              </a:p>
            </p:txBody>
          </p:sp>
          <p:sp>
            <p:nvSpPr>
              <p:cNvPr id="14" name="CuadroTexto 395">
                <a:extLst>
                  <a:ext uri="{FF2B5EF4-FFF2-40B4-BE49-F238E27FC236}">
                    <a16:creationId xmlns:a16="http://schemas.microsoft.com/office/drawing/2014/main" id="{3CD0F28C-951D-2679-887F-367C5A74916D}"/>
                  </a:ext>
                </a:extLst>
              </p:cNvPr>
              <p:cNvSpPr txBox="1"/>
              <p:nvPr/>
            </p:nvSpPr>
            <p:spPr>
              <a:xfrm>
                <a:off x="6689965" y="8530972"/>
                <a:ext cx="3100333" cy="1284598"/>
              </a:xfrm>
              <a:prstGeom prst="rect">
                <a:avLst/>
              </a:prstGeom>
              <a:noFill/>
            </p:spPr>
            <p:txBody>
              <a:bodyPr wrap="square" rtlCol="0">
                <a:spAutoFit/>
              </a:bodyPr>
              <a:lstStyle/>
              <a:p>
                <a:r>
                  <a:rPr lang="en-GB" sz="2000" b="1" i="0" u="none" strike="noStrike" cap="none" dirty="0">
                    <a:solidFill>
                      <a:schemeClr val="bg1"/>
                    </a:solidFill>
                    <a:latin typeface="Lato"/>
                    <a:ea typeface="Lato"/>
                    <a:cs typeface="Lato"/>
                    <a:sym typeface="Lato"/>
                  </a:rPr>
                  <a:t>Data Description</a:t>
                </a:r>
              </a:p>
            </p:txBody>
          </p:sp>
          <p:sp>
            <p:nvSpPr>
              <p:cNvPr id="16" name="CuadroTexto 395">
                <a:extLst>
                  <a:ext uri="{FF2B5EF4-FFF2-40B4-BE49-F238E27FC236}">
                    <a16:creationId xmlns:a16="http://schemas.microsoft.com/office/drawing/2014/main" id="{D67174FA-554D-DF15-3000-02735512B0D0}"/>
                  </a:ext>
                </a:extLst>
              </p:cNvPr>
              <p:cNvSpPr txBox="1"/>
              <p:nvPr/>
            </p:nvSpPr>
            <p:spPr>
              <a:xfrm>
                <a:off x="10600161" y="8428228"/>
                <a:ext cx="4049556" cy="2055455"/>
              </a:xfrm>
              <a:prstGeom prst="rect">
                <a:avLst/>
              </a:prstGeom>
              <a:noFill/>
            </p:spPr>
            <p:txBody>
              <a:bodyPr wrap="square" rtlCol="0">
                <a:spAutoFit/>
              </a:bodyPr>
              <a:lstStyle/>
              <a:p>
                <a:pPr marL="114300" marR="0" lvl="0" algn="l" rtl="0">
                  <a:lnSpc>
                    <a:spcPct val="115000"/>
                  </a:lnSpc>
                  <a:spcBef>
                    <a:spcPts val="0"/>
                  </a:spcBef>
                  <a:spcAft>
                    <a:spcPts val="0"/>
                  </a:spcAft>
                  <a:buClr>
                    <a:srgbClr val="000000"/>
                  </a:buClr>
                  <a:buSzPts val="1800"/>
                </a:pPr>
                <a:r>
                  <a:rPr lang="en-US" sz="2000" b="1" i="0" u="none" strike="noStrike" cap="none" dirty="0">
                    <a:solidFill>
                      <a:schemeClr val="bg1"/>
                    </a:solidFill>
                    <a:latin typeface="Lato"/>
                    <a:ea typeface="Lato"/>
                    <a:cs typeface="Lato"/>
                    <a:sym typeface="Lato"/>
                  </a:rPr>
                  <a:t>Key Metrics and Visualizations</a:t>
                </a:r>
              </a:p>
            </p:txBody>
          </p:sp>
          <p:sp>
            <p:nvSpPr>
              <p:cNvPr id="18" name="CuadroTexto 395">
                <a:extLst>
                  <a:ext uri="{FF2B5EF4-FFF2-40B4-BE49-F238E27FC236}">
                    <a16:creationId xmlns:a16="http://schemas.microsoft.com/office/drawing/2014/main" id="{413AA356-1C8F-B1F5-038C-D37B3C26411A}"/>
                  </a:ext>
                </a:extLst>
              </p:cNvPr>
              <p:cNvSpPr txBox="1"/>
              <p:nvPr/>
            </p:nvSpPr>
            <p:spPr>
              <a:xfrm>
                <a:off x="15743399" y="8530973"/>
                <a:ext cx="3546141" cy="1863462"/>
              </a:xfrm>
              <a:prstGeom prst="rect">
                <a:avLst/>
              </a:prstGeom>
              <a:noFill/>
            </p:spPr>
            <p:txBody>
              <a:bodyPr wrap="square" rtlCol="0">
                <a:spAutoFit/>
              </a:bodyPr>
              <a:lstStyle/>
              <a:p>
                <a:r>
                  <a:rPr lang="en-GB" sz="2000" b="1" dirty="0">
                    <a:solidFill>
                      <a:schemeClr val="bg1"/>
                    </a:solidFill>
                    <a:latin typeface="Lato" panose="020F0502020204030203" pitchFamily="34" charset="0"/>
                    <a:ea typeface="Lato" panose="020F0502020204030203" pitchFamily="34" charset="0"/>
                    <a:cs typeface="Lato" panose="020F0502020204030203" pitchFamily="34" charset="0"/>
                  </a:rPr>
                  <a:t>Targeted marketing strategies</a:t>
                </a:r>
                <a:endParaRPr lang="en-GB" sz="2000" b="1" i="0" u="none" strike="noStrike" cap="none"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grpSp>
        <p:sp>
          <p:nvSpPr>
            <p:cNvPr id="25" name="Rectángulo 28">
              <a:extLst>
                <a:ext uri="{FF2B5EF4-FFF2-40B4-BE49-F238E27FC236}">
                  <a16:creationId xmlns:a16="http://schemas.microsoft.com/office/drawing/2014/main" id="{AF2B64DC-61E5-88BB-9E2B-39F3E57262B3}"/>
                </a:ext>
              </a:extLst>
            </p:cNvPr>
            <p:cNvSpPr/>
            <p:nvPr/>
          </p:nvSpPr>
          <p:spPr>
            <a:xfrm>
              <a:off x="9547304" y="1658164"/>
              <a:ext cx="2314843" cy="415705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7" name="CuadroTexto 395">
              <a:extLst>
                <a:ext uri="{FF2B5EF4-FFF2-40B4-BE49-F238E27FC236}">
                  <a16:creationId xmlns:a16="http://schemas.microsoft.com/office/drawing/2014/main" id="{5A997666-DE89-42D8-A3CD-009D81E98AE6}"/>
                </a:ext>
              </a:extLst>
            </p:cNvPr>
            <p:cNvSpPr txBox="1"/>
            <p:nvPr/>
          </p:nvSpPr>
          <p:spPr>
            <a:xfrm>
              <a:off x="9596857" y="3643636"/>
              <a:ext cx="2215737" cy="392078"/>
            </a:xfrm>
            <a:prstGeom prst="rect">
              <a:avLst/>
            </a:prstGeom>
            <a:noFill/>
          </p:spPr>
          <p:txBody>
            <a:bodyPr wrap="square" rtlCol="0">
              <a:spAutoFit/>
            </a:bodyPr>
            <a:lstStyle/>
            <a:p>
              <a:pPr algn="ctr"/>
              <a:r>
                <a:rPr lang="en-GB" sz="1920" b="1" i="0" u="none" strike="noStrike" cap="none" dirty="0">
                  <a:solidFill>
                    <a:schemeClr val="bg1"/>
                  </a:solidFill>
                  <a:latin typeface="Lato"/>
                  <a:ea typeface="Lato"/>
                  <a:cs typeface="Lato"/>
                  <a:sym typeface="Lato"/>
                </a:rPr>
                <a:t>Conclusion</a:t>
              </a:r>
            </a:p>
          </p:txBody>
        </p:sp>
        <p:sp>
          <p:nvSpPr>
            <p:cNvPr id="28" name="CuadroTexto 350">
              <a:extLst>
                <a:ext uri="{FF2B5EF4-FFF2-40B4-BE49-F238E27FC236}">
                  <a16:creationId xmlns:a16="http://schemas.microsoft.com/office/drawing/2014/main" id="{45DCFEB7-DF75-A6DE-FA79-BD91F440738B}"/>
                </a:ext>
              </a:extLst>
            </p:cNvPr>
            <p:cNvSpPr txBox="1"/>
            <p:nvPr/>
          </p:nvSpPr>
          <p:spPr>
            <a:xfrm>
              <a:off x="10128358" y="2874515"/>
              <a:ext cx="1123222" cy="646331"/>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05</a:t>
              </a:r>
            </a:p>
          </p:txBody>
        </p:sp>
      </p:grpSp>
    </p:spTree>
    <p:extLst>
      <p:ext uri="{BB962C8B-B14F-4D97-AF65-F5344CB8AC3E}">
        <p14:creationId xmlns:p14="http://schemas.microsoft.com/office/powerpoint/2010/main" val="169343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3;p4">
            <a:extLst>
              <a:ext uri="{FF2B5EF4-FFF2-40B4-BE49-F238E27FC236}">
                <a16:creationId xmlns:a16="http://schemas.microsoft.com/office/drawing/2014/main" id="{7ACC069B-C299-7E35-DB65-7029F2ABADC3}"/>
              </a:ext>
            </a:extLst>
          </p:cNvPr>
          <p:cNvSpPr txBox="1"/>
          <p:nvPr/>
        </p:nvSpPr>
        <p:spPr>
          <a:xfrm>
            <a:off x="627413" y="1343142"/>
            <a:ext cx="11273425" cy="1969740"/>
          </a:xfrm>
          <a:prstGeom prst="rect">
            <a:avLst/>
          </a:prstGeom>
          <a:noFill/>
          <a:ln>
            <a:noFill/>
          </a:ln>
        </p:spPr>
        <p:txBody>
          <a:bodyPr spcFirstLastPara="1" wrap="square" lIns="91425" tIns="91425" rIns="91425" bIns="91425" anchor="t" anchorCtr="0">
            <a:spAutoFit/>
          </a:bodyPr>
          <a:lstStyle/>
          <a:p>
            <a:pPr>
              <a:buClr>
                <a:srgbClr val="000000"/>
              </a:buClr>
              <a:buSzPts val="1800"/>
            </a:pPr>
            <a:r>
              <a:rPr lang="en-US" sz="2400" dirty="0">
                <a:solidFill>
                  <a:schemeClr val="dk1"/>
                </a:solidFill>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Lato"/>
              <a:ea typeface="Lato"/>
              <a:cs typeface="Lato"/>
              <a:sym typeface="Lato"/>
            </a:endParaRPr>
          </a:p>
        </p:txBody>
      </p:sp>
      <p:sp>
        <p:nvSpPr>
          <p:cNvPr id="4" name="CuadroTexto 350">
            <a:extLst>
              <a:ext uri="{FF2B5EF4-FFF2-40B4-BE49-F238E27FC236}">
                <a16:creationId xmlns:a16="http://schemas.microsoft.com/office/drawing/2014/main" id="{249029C1-2D35-4507-5FCF-4C7484ECE6EA}"/>
              </a:ext>
            </a:extLst>
          </p:cNvPr>
          <p:cNvSpPr txBox="1"/>
          <p:nvPr/>
        </p:nvSpPr>
        <p:spPr>
          <a:xfrm>
            <a:off x="3000272" y="199145"/>
            <a:ext cx="6191455"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PROBLEM STATEMENT</a:t>
            </a:r>
          </a:p>
        </p:txBody>
      </p:sp>
      <p:pic>
        <p:nvPicPr>
          <p:cNvPr id="7172" name="Picture 4" descr="How Data Analysis Improved Marketing ROI by 20%?">
            <a:extLst>
              <a:ext uri="{FF2B5EF4-FFF2-40B4-BE49-F238E27FC236}">
                <a16:creationId xmlns:a16="http://schemas.microsoft.com/office/drawing/2014/main" id="{03BE69B8-FD03-313A-9696-1CEE42D01B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85" b="16530"/>
          <a:stretch/>
        </p:blipFill>
        <p:spPr bwMode="auto">
          <a:xfrm>
            <a:off x="122866" y="3696450"/>
            <a:ext cx="11946268" cy="296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40706C94-973A-9514-DF34-8A5644A42AC4}"/>
              </a:ext>
            </a:extLst>
          </p:cNvPr>
          <p:cNvSpPr txBox="1"/>
          <p:nvPr/>
        </p:nvSpPr>
        <p:spPr>
          <a:xfrm>
            <a:off x="3000272" y="171132"/>
            <a:ext cx="6191455"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DATA DESCRIPTION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3" name="TextBox 2">
            <a:extLst>
              <a:ext uri="{FF2B5EF4-FFF2-40B4-BE49-F238E27FC236}">
                <a16:creationId xmlns:a16="http://schemas.microsoft.com/office/drawing/2014/main" id="{81165637-02C0-04A5-A774-E57B1768DAF4}"/>
              </a:ext>
            </a:extLst>
          </p:cNvPr>
          <p:cNvSpPr txBox="1"/>
          <p:nvPr/>
        </p:nvSpPr>
        <p:spPr>
          <a:xfrm>
            <a:off x="1096027" y="1081341"/>
            <a:ext cx="9999944" cy="461665"/>
          </a:xfrm>
          <a:prstGeom prst="rect">
            <a:avLst/>
          </a:prstGeom>
          <a:noFill/>
        </p:spPr>
        <p:txBody>
          <a:bodyPr wrap="square" rtlCol="0">
            <a:spAutoFit/>
          </a:bodyPr>
          <a:lstStyle/>
          <a:p>
            <a:r>
              <a:rPr lang="en-US" sz="2400" dirty="0"/>
              <a:t>The dataset contains information 7 tables. Below is an overview of the dataset:</a:t>
            </a:r>
            <a:endParaRPr lang="en-IN" sz="2400" dirty="0"/>
          </a:p>
        </p:txBody>
      </p:sp>
      <p:sp>
        <p:nvSpPr>
          <p:cNvPr id="6" name="Google Shape;84;p18">
            <a:extLst>
              <a:ext uri="{FF2B5EF4-FFF2-40B4-BE49-F238E27FC236}">
                <a16:creationId xmlns:a16="http://schemas.microsoft.com/office/drawing/2014/main" id="{FEA7D0CA-76C0-14B3-298A-D10E3FF6553F}"/>
              </a:ext>
            </a:extLst>
          </p:cNvPr>
          <p:cNvSpPr txBox="1">
            <a:spLocks/>
          </p:cNvSpPr>
          <p:nvPr/>
        </p:nvSpPr>
        <p:spPr>
          <a:xfrm>
            <a:off x="6095999" y="2129426"/>
            <a:ext cx="5938788" cy="3416400"/>
          </a:xfrm>
          <a:prstGeom prst="rect">
            <a:avLst/>
          </a:prstGeom>
        </p:spPr>
        <p:txBody>
          <a:bodyPr spcFirstLastPara="1" wrap="square" lIns="91425" tIns="91425" rIns="91425" bIns="91425"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comments_id</a:t>
            </a:r>
            <a:r>
              <a:rPr lang="en-US" sz="2000" dirty="0">
                <a:solidFill>
                  <a:schemeClr val="dk1"/>
                </a:solidFill>
              </a:rPr>
              <a:t> : unique identifier for each comment</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comment_text</a:t>
            </a:r>
            <a:r>
              <a:rPr lang="en-US" sz="2000" dirty="0">
                <a:solidFill>
                  <a:schemeClr val="dk1"/>
                </a:solidFill>
              </a:rPr>
              <a:t> : text content of a given comment</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user_id</a:t>
            </a:r>
            <a:r>
              <a:rPr lang="en-US" sz="2000" dirty="0">
                <a:solidFill>
                  <a:schemeClr val="dk1"/>
                </a:solidFill>
              </a:rPr>
              <a:t> : unique identifier for each user</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photo_id</a:t>
            </a:r>
            <a:r>
              <a:rPr lang="en-US" sz="2000" dirty="0">
                <a:solidFill>
                  <a:schemeClr val="dk1"/>
                </a:solidFill>
              </a:rPr>
              <a:t> : unique identifier for each photo</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created_at</a:t>
            </a:r>
            <a:r>
              <a:rPr lang="en-US" sz="2000" dirty="0">
                <a:solidFill>
                  <a:schemeClr val="dk1"/>
                </a:solidFill>
              </a:rPr>
              <a:t> : date of interaction in the form like, photos, tags</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follower_id</a:t>
            </a:r>
            <a:r>
              <a:rPr lang="en-US" sz="2000" dirty="0">
                <a:solidFill>
                  <a:schemeClr val="dk1"/>
                </a:solidFill>
              </a:rPr>
              <a:t> : </a:t>
            </a:r>
            <a:r>
              <a:rPr lang="en-US" sz="2000" dirty="0" err="1">
                <a:solidFill>
                  <a:schemeClr val="dk1"/>
                </a:solidFill>
              </a:rPr>
              <a:t>user_id</a:t>
            </a:r>
            <a:r>
              <a:rPr lang="en-US" sz="2000" dirty="0">
                <a:solidFill>
                  <a:schemeClr val="dk1"/>
                </a:solidFill>
              </a:rPr>
              <a:t> of the follower for a certain user</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followee_id</a:t>
            </a:r>
            <a:r>
              <a:rPr lang="en-US" sz="2000" dirty="0">
                <a:solidFill>
                  <a:schemeClr val="dk1"/>
                </a:solidFill>
              </a:rPr>
              <a:t> : </a:t>
            </a:r>
            <a:r>
              <a:rPr lang="en-US" sz="2000" dirty="0" err="1">
                <a:solidFill>
                  <a:schemeClr val="dk1"/>
                </a:solidFill>
              </a:rPr>
              <a:t>user_id</a:t>
            </a:r>
            <a:r>
              <a:rPr lang="en-US" sz="2000" dirty="0">
                <a:solidFill>
                  <a:schemeClr val="dk1"/>
                </a:solidFill>
              </a:rPr>
              <a:t> of </a:t>
            </a:r>
            <a:r>
              <a:rPr lang="en-US" sz="2000" dirty="0" err="1">
                <a:solidFill>
                  <a:schemeClr val="dk1"/>
                </a:solidFill>
              </a:rPr>
              <a:t>followee</a:t>
            </a:r>
            <a:r>
              <a:rPr lang="en-US" sz="2000" dirty="0">
                <a:solidFill>
                  <a:schemeClr val="dk1"/>
                </a:solidFill>
              </a:rPr>
              <a:t> for a certain user</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tag_id</a:t>
            </a:r>
            <a:r>
              <a:rPr lang="en-US" sz="2000" dirty="0">
                <a:solidFill>
                  <a:schemeClr val="dk1"/>
                </a:solidFill>
              </a:rPr>
              <a:t> : unique identifier for each tag</a:t>
            </a:r>
          </a:p>
          <a:p>
            <a:pPr marL="457200" indent="-330200">
              <a:spcBef>
                <a:spcPts val="0"/>
              </a:spcBef>
              <a:buClr>
                <a:schemeClr val="dk1"/>
              </a:buClr>
              <a:buSzPts val="1600"/>
              <a:buFont typeface="Arial" panose="020B0604020202020204" pitchFamily="34" charset="0"/>
              <a:buChar char="●"/>
            </a:pPr>
            <a:r>
              <a:rPr lang="en-US" sz="2000" dirty="0" err="1">
                <a:solidFill>
                  <a:schemeClr val="dk1"/>
                </a:solidFill>
              </a:rPr>
              <a:t>image_url</a:t>
            </a:r>
            <a:r>
              <a:rPr lang="en-US" sz="2000" dirty="0">
                <a:solidFill>
                  <a:schemeClr val="dk1"/>
                </a:solidFill>
              </a:rPr>
              <a:t> : link to the image posted on the platform</a:t>
            </a:r>
          </a:p>
          <a:p>
            <a:pPr marL="457200" indent="-330200">
              <a:spcBef>
                <a:spcPts val="0"/>
              </a:spcBef>
              <a:buClr>
                <a:schemeClr val="dk1"/>
              </a:buClr>
              <a:buSzPts val="1600"/>
              <a:buFont typeface="Arial" panose="020B0604020202020204" pitchFamily="34" charset="0"/>
              <a:buChar char="●"/>
            </a:pPr>
            <a:r>
              <a:rPr lang="en-US" sz="2000" dirty="0">
                <a:solidFill>
                  <a:schemeClr val="dk1"/>
                </a:solidFill>
              </a:rPr>
              <a:t>username : username chosen by the user</a:t>
            </a:r>
          </a:p>
        </p:txBody>
      </p:sp>
      <p:sp>
        <p:nvSpPr>
          <p:cNvPr id="7" name="TextBox 6">
            <a:extLst>
              <a:ext uri="{FF2B5EF4-FFF2-40B4-BE49-F238E27FC236}">
                <a16:creationId xmlns:a16="http://schemas.microsoft.com/office/drawing/2014/main" id="{7353B2B2-A9D2-9DF5-B6D6-A19213C6192C}"/>
              </a:ext>
            </a:extLst>
          </p:cNvPr>
          <p:cNvSpPr txBox="1"/>
          <p:nvPr/>
        </p:nvSpPr>
        <p:spPr>
          <a:xfrm>
            <a:off x="257421" y="2129426"/>
            <a:ext cx="5241505" cy="4924425"/>
          </a:xfrm>
          <a:prstGeom prst="rect">
            <a:avLst/>
          </a:prstGeom>
          <a:noFill/>
        </p:spPr>
        <p:txBody>
          <a:bodyPr wrap="square" rtlCol="0">
            <a:spAutoFit/>
          </a:bodyPr>
          <a:lstStyle/>
          <a:p>
            <a:r>
              <a:rPr lang="en-US" sz="2000" b="1" dirty="0"/>
              <a:t>Users Table : </a:t>
            </a:r>
            <a:r>
              <a:rPr lang="en-US" sz="2000" dirty="0"/>
              <a:t>information about users registered on the platform</a:t>
            </a:r>
          </a:p>
          <a:p>
            <a:r>
              <a:rPr lang="en-US" sz="2000" b="1" dirty="0"/>
              <a:t>Photos Table: </a:t>
            </a:r>
            <a:r>
              <a:rPr lang="en-US" sz="2000" dirty="0"/>
              <a:t>information about the photos uploaded by users.</a:t>
            </a:r>
          </a:p>
          <a:p>
            <a:r>
              <a:rPr lang="en-US" sz="2000" b="1" dirty="0"/>
              <a:t>Comments Table: </a:t>
            </a:r>
            <a:r>
              <a:rPr lang="en-US" sz="2000" dirty="0"/>
              <a:t>Stores all comments made by users on photos.</a:t>
            </a:r>
          </a:p>
          <a:p>
            <a:r>
              <a:rPr lang="en-US" sz="2000" b="1" dirty="0"/>
              <a:t>Likes Table: </a:t>
            </a:r>
            <a:r>
              <a:rPr lang="en-US" sz="2000" dirty="0"/>
              <a:t>Tracks which users liked which photos.</a:t>
            </a:r>
          </a:p>
          <a:p>
            <a:r>
              <a:rPr lang="en-US" sz="2000" b="1" dirty="0"/>
              <a:t>Follows Table: </a:t>
            </a:r>
            <a:r>
              <a:rPr lang="en-US" sz="2000" dirty="0"/>
              <a:t>Tracks user relationships (followers and </a:t>
            </a:r>
            <a:r>
              <a:rPr lang="en-US" sz="2000" dirty="0" err="1"/>
              <a:t>followees</a:t>
            </a:r>
            <a:r>
              <a:rPr lang="en-US" sz="2000" dirty="0"/>
              <a:t>).</a:t>
            </a:r>
          </a:p>
          <a:p>
            <a:r>
              <a:rPr lang="en-US" sz="2000" b="1" dirty="0"/>
              <a:t>Tags Table: </a:t>
            </a:r>
            <a:r>
              <a:rPr lang="en-US" sz="2000" dirty="0"/>
              <a:t>Stores unique tags that are associated with photos.</a:t>
            </a:r>
          </a:p>
          <a:p>
            <a:r>
              <a:rPr lang="en-US" sz="2000" b="1" dirty="0" err="1"/>
              <a:t>Photo_Tags</a:t>
            </a:r>
            <a:r>
              <a:rPr lang="en-US" sz="2000" b="1" dirty="0"/>
              <a:t> Table: </a:t>
            </a:r>
            <a:r>
              <a:rPr lang="en-US" sz="2000" dirty="0"/>
              <a:t>connects photos with tags.</a:t>
            </a:r>
          </a:p>
          <a:p>
            <a:endParaRPr lang="en-US" dirty="0"/>
          </a:p>
          <a:p>
            <a:endParaRPr lang="en-US" dirty="0"/>
          </a:p>
          <a:p>
            <a:endParaRPr lang="en-IN" dirty="0"/>
          </a:p>
        </p:txBody>
      </p:sp>
    </p:spTree>
    <p:extLst>
      <p:ext uri="{BB962C8B-B14F-4D97-AF65-F5344CB8AC3E}">
        <p14:creationId xmlns:p14="http://schemas.microsoft.com/office/powerpoint/2010/main" val="14366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CE2AB6DA-28FD-8DDB-F428-56EE239CB689}"/>
              </a:ext>
            </a:extLst>
          </p:cNvPr>
          <p:cNvSpPr txBox="1"/>
          <p:nvPr/>
        </p:nvSpPr>
        <p:spPr>
          <a:xfrm>
            <a:off x="3000272" y="171132"/>
            <a:ext cx="6191455"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DATABASE SCHEMA</a:t>
            </a:r>
            <a:endParaRPr lang="en-US" sz="7200" b="1" dirty="0">
              <a:solidFill>
                <a:schemeClr val="tx2"/>
              </a:solidFill>
              <a:latin typeface="Century Gothic" panose="020B0502020202020204" pitchFamily="34" charset="0"/>
              <a:ea typeface="Lato Heavy" charset="0"/>
              <a:cs typeface="Poppins" pitchFamily="2" charset="77"/>
            </a:endParaRPr>
          </a:p>
        </p:txBody>
      </p:sp>
      <p:pic>
        <p:nvPicPr>
          <p:cNvPr id="3" name="Google Shape;79;p17">
            <a:extLst>
              <a:ext uri="{FF2B5EF4-FFF2-40B4-BE49-F238E27FC236}">
                <a16:creationId xmlns:a16="http://schemas.microsoft.com/office/drawing/2014/main" id="{21FFF476-D810-0146-42C0-63ACF9E09E63}"/>
              </a:ext>
            </a:extLst>
          </p:cNvPr>
          <p:cNvPicPr preferRelativeResize="0"/>
          <p:nvPr/>
        </p:nvPicPr>
        <p:blipFill>
          <a:blip r:embed="rId2">
            <a:alphaModFix/>
          </a:blip>
          <a:stretch>
            <a:fillRect/>
          </a:stretch>
        </p:blipFill>
        <p:spPr>
          <a:xfrm>
            <a:off x="2141637" y="1067985"/>
            <a:ext cx="7908723" cy="5495809"/>
          </a:xfrm>
          <a:prstGeom prst="rect">
            <a:avLst/>
          </a:prstGeom>
          <a:noFill/>
          <a:ln>
            <a:noFill/>
          </a:ln>
        </p:spPr>
      </p:pic>
    </p:spTree>
    <p:extLst>
      <p:ext uri="{BB962C8B-B14F-4D97-AF65-F5344CB8AC3E}">
        <p14:creationId xmlns:p14="http://schemas.microsoft.com/office/powerpoint/2010/main" val="68564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A925BD11-955E-A7CB-A9C8-46C7ED4A56EE}"/>
              </a:ext>
            </a:extLst>
          </p:cNvPr>
          <p:cNvSpPr txBox="1"/>
          <p:nvPr/>
        </p:nvSpPr>
        <p:spPr>
          <a:xfrm>
            <a:off x="592900" y="34101"/>
            <a:ext cx="1159910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KEY METRICS AND VISUALIZATION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3" name="TextBox 2">
            <a:extLst>
              <a:ext uri="{FF2B5EF4-FFF2-40B4-BE49-F238E27FC236}">
                <a16:creationId xmlns:a16="http://schemas.microsoft.com/office/drawing/2014/main" id="{D150DE2B-63A9-7CE9-369E-2C3D95D44B00}"/>
              </a:ext>
            </a:extLst>
          </p:cNvPr>
          <p:cNvSpPr txBox="1"/>
          <p:nvPr/>
        </p:nvSpPr>
        <p:spPr>
          <a:xfrm>
            <a:off x="966592" y="2116010"/>
            <a:ext cx="2255730" cy="707886"/>
          </a:xfrm>
          <a:prstGeom prst="rect">
            <a:avLst/>
          </a:prstGeom>
          <a:noFill/>
        </p:spPr>
        <p:txBody>
          <a:bodyPr wrap="square" rtlCol="0">
            <a:spAutoFit/>
          </a:bodyPr>
          <a:lstStyle/>
          <a:p>
            <a:pPr algn="ctr"/>
            <a:r>
              <a:rPr lang="en-US" sz="2000" b="1" dirty="0">
                <a:solidFill>
                  <a:schemeClr val="bg2">
                    <a:lumMod val="10000"/>
                  </a:schemeClr>
                </a:solidFill>
              </a:rPr>
              <a:t>Inactive Users: </a:t>
            </a:r>
            <a:r>
              <a:rPr lang="en-US" sz="2000" dirty="0">
                <a:solidFill>
                  <a:schemeClr val="bg2">
                    <a:lumMod val="10000"/>
                  </a:schemeClr>
                </a:solidFill>
              </a:rPr>
              <a:t>26         </a:t>
            </a:r>
          </a:p>
          <a:p>
            <a:pPr algn="ctr"/>
            <a:r>
              <a:rPr lang="en-US" sz="2000" b="1" dirty="0">
                <a:solidFill>
                  <a:schemeClr val="bg2">
                    <a:lumMod val="10000"/>
                  </a:schemeClr>
                </a:solidFill>
              </a:rPr>
              <a:t>Active Users: </a:t>
            </a:r>
            <a:r>
              <a:rPr lang="en-US" sz="2000" dirty="0">
                <a:solidFill>
                  <a:schemeClr val="bg2">
                    <a:lumMod val="10000"/>
                  </a:schemeClr>
                </a:solidFill>
              </a:rPr>
              <a:t>74 </a:t>
            </a:r>
            <a:endParaRPr lang="en-IN" sz="2000" dirty="0">
              <a:solidFill>
                <a:schemeClr val="bg2">
                  <a:lumMod val="10000"/>
                </a:schemeClr>
              </a:solidFill>
            </a:endParaRPr>
          </a:p>
        </p:txBody>
      </p:sp>
      <p:sp>
        <p:nvSpPr>
          <p:cNvPr id="5" name="TextBox 4">
            <a:extLst>
              <a:ext uri="{FF2B5EF4-FFF2-40B4-BE49-F238E27FC236}">
                <a16:creationId xmlns:a16="http://schemas.microsoft.com/office/drawing/2014/main" id="{FDB901C5-482F-CFBA-DFA5-620EEB98E6AB}"/>
              </a:ext>
            </a:extLst>
          </p:cNvPr>
          <p:cNvSpPr txBox="1"/>
          <p:nvPr/>
        </p:nvSpPr>
        <p:spPr>
          <a:xfrm>
            <a:off x="270568" y="608534"/>
            <a:ext cx="10256295" cy="584775"/>
          </a:xfrm>
          <a:prstGeom prst="rect">
            <a:avLst/>
          </a:prstGeom>
          <a:noFill/>
        </p:spPr>
        <p:txBody>
          <a:bodyPr vert="horz" wrap="square" rtlCol="0">
            <a:spAutoFit/>
          </a:bodyPr>
          <a:lstStyle/>
          <a:p>
            <a:r>
              <a:rPr lang="en-US" sz="3200" b="1" u="sng" dirty="0">
                <a:solidFill>
                  <a:srgbClr val="FF7C80"/>
                </a:solidFill>
              </a:rPr>
              <a:t>1. USERS                       </a:t>
            </a:r>
            <a:endParaRPr lang="en-IN" sz="3200" b="1" u="sng" dirty="0">
              <a:solidFill>
                <a:srgbClr val="FF7C80"/>
              </a:solidFill>
            </a:endParaRPr>
          </a:p>
        </p:txBody>
      </p:sp>
      <p:graphicFrame>
        <p:nvGraphicFramePr>
          <p:cNvPr id="4" name="Chart 3">
            <a:extLst>
              <a:ext uri="{FF2B5EF4-FFF2-40B4-BE49-F238E27FC236}">
                <a16:creationId xmlns:a16="http://schemas.microsoft.com/office/drawing/2014/main" id="{E26451B9-FDC2-8D03-8A35-BEB4591AB0C5}"/>
              </a:ext>
            </a:extLst>
          </p:cNvPr>
          <p:cNvGraphicFramePr/>
          <p:nvPr>
            <p:extLst>
              <p:ext uri="{D42A27DB-BD31-4B8C-83A1-F6EECF244321}">
                <p14:modId xmlns:p14="http://schemas.microsoft.com/office/powerpoint/2010/main" val="295425024"/>
              </p:ext>
            </p:extLst>
          </p:nvPr>
        </p:nvGraphicFramePr>
        <p:xfrm>
          <a:off x="1063669" y="4398757"/>
          <a:ext cx="2816269" cy="220230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7C09324-688F-4AFA-A697-8B61B671DBED}"/>
              </a:ext>
            </a:extLst>
          </p:cNvPr>
          <p:cNvSpPr txBox="1"/>
          <p:nvPr/>
        </p:nvSpPr>
        <p:spPr>
          <a:xfrm>
            <a:off x="8172186" y="1380310"/>
            <a:ext cx="2449883" cy="461665"/>
          </a:xfrm>
          <a:prstGeom prst="rect">
            <a:avLst/>
          </a:prstGeom>
          <a:noFill/>
        </p:spPr>
        <p:txBody>
          <a:bodyPr wrap="square" rtlCol="0">
            <a:spAutoFit/>
          </a:bodyPr>
          <a:lstStyle/>
          <a:p>
            <a:pPr algn="ctr"/>
            <a:r>
              <a:rPr lang="en-US" sz="2400" b="1" dirty="0">
                <a:solidFill>
                  <a:schemeClr val="tx2"/>
                </a:solidFill>
              </a:rPr>
              <a:t>Joining Year Wise</a:t>
            </a:r>
            <a:endParaRPr lang="en-IN" sz="2400" b="1" dirty="0">
              <a:solidFill>
                <a:schemeClr val="tx2"/>
              </a:solidFill>
            </a:endParaRPr>
          </a:p>
        </p:txBody>
      </p:sp>
      <p:sp>
        <p:nvSpPr>
          <p:cNvPr id="9" name="TextBox 8">
            <a:extLst>
              <a:ext uri="{FF2B5EF4-FFF2-40B4-BE49-F238E27FC236}">
                <a16:creationId xmlns:a16="http://schemas.microsoft.com/office/drawing/2014/main" id="{38434056-515B-EFD4-3A95-C29EE35550BE}"/>
              </a:ext>
            </a:extLst>
          </p:cNvPr>
          <p:cNvSpPr txBox="1"/>
          <p:nvPr/>
        </p:nvSpPr>
        <p:spPr>
          <a:xfrm>
            <a:off x="1063669" y="1372300"/>
            <a:ext cx="2012514" cy="461665"/>
          </a:xfrm>
          <a:prstGeom prst="rect">
            <a:avLst/>
          </a:prstGeom>
          <a:noFill/>
        </p:spPr>
        <p:txBody>
          <a:bodyPr wrap="square" rtlCol="0">
            <a:spAutoFit/>
          </a:bodyPr>
          <a:lstStyle/>
          <a:p>
            <a:pPr algn="ctr"/>
            <a:r>
              <a:rPr lang="en-US" sz="2400" b="1" dirty="0">
                <a:solidFill>
                  <a:schemeClr val="tx2"/>
                </a:solidFill>
              </a:rPr>
              <a:t>Activity Wise</a:t>
            </a:r>
            <a:endParaRPr lang="en-IN" sz="2400" b="1" dirty="0">
              <a:solidFill>
                <a:schemeClr val="tx2"/>
              </a:solidFill>
            </a:endParaRPr>
          </a:p>
        </p:txBody>
      </p:sp>
      <p:graphicFrame>
        <p:nvGraphicFramePr>
          <p:cNvPr id="10" name="Chart 9">
            <a:extLst>
              <a:ext uri="{FF2B5EF4-FFF2-40B4-BE49-F238E27FC236}">
                <a16:creationId xmlns:a16="http://schemas.microsoft.com/office/drawing/2014/main" id="{0AF7822C-773B-2497-7B0B-E039D81A2A99}"/>
              </a:ext>
            </a:extLst>
          </p:cNvPr>
          <p:cNvGraphicFramePr/>
          <p:nvPr>
            <p:extLst>
              <p:ext uri="{D42A27DB-BD31-4B8C-83A1-F6EECF244321}">
                <p14:modId xmlns:p14="http://schemas.microsoft.com/office/powerpoint/2010/main" val="3467275250"/>
              </p:ext>
            </p:extLst>
          </p:nvPr>
        </p:nvGraphicFramePr>
        <p:xfrm>
          <a:off x="8172186" y="4398756"/>
          <a:ext cx="2816269" cy="220230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845D667-7A72-66FD-9068-4B9929B8AD10}"/>
              </a:ext>
            </a:extLst>
          </p:cNvPr>
          <p:cNvSpPr txBox="1"/>
          <p:nvPr/>
        </p:nvSpPr>
        <p:spPr>
          <a:xfrm>
            <a:off x="8489513" y="2116010"/>
            <a:ext cx="1524001" cy="707886"/>
          </a:xfrm>
          <a:prstGeom prst="rect">
            <a:avLst/>
          </a:prstGeom>
          <a:noFill/>
        </p:spPr>
        <p:txBody>
          <a:bodyPr wrap="square" rtlCol="0">
            <a:spAutoFit/>
          </a:bodyPr>
          <a:lstStyle/>
          <a:p>
            <a:pPr algn="ctr"/>
            <a:r>
              <a:rPr lang="en-US" sz="2000" b="1" dirty="0">
                <a:solidFill>
                  <a:schemeClr val="bg2">
                    <a:lumMod val="10000"/>
                  </a:schemeClr>
                </a:solidFill>
              </a:rPr>
              <a:t>2016: </a:t>
            </a:r>
            <a:r>
              <a:rPr lang="en-US" sz="2000" dirty="0">
                <a:solidFill>
                  <a:schemeClr val="bg2">
                    <a:lumMod val="10000"/>
                  </a:schemeClr>
                </a:solidFill>
              </a:rPr>
              <a:t>65         </a:t>
            </a:r>
          </a:p>
          <a:p>
            <a:pPr algn="ctr"/>
            <a:r>
              <a:rPr lang="en-US" sz="2000" b="1" dirty="0">
                <a:solidFill>
                  <a:schemeClr val="bg2">
                    <a:lumMod val="10000"/>
                  </a:schemeClr>
                </a:solidFill>
              </a:rPr>
              <a:t>2017: </a:t>
            </a:r>
            <a:r>
              <a:rPr lang="en-US" sz="2000" dirty="0">
                <a:solidFill>
                  <a:schemeClr val="bg2">
                    <a:lumMod val="10000"/>
                  </a:schemeClr>
                </a:solidFill>
              </a:rPr>
              <a:t>35 </a:t>
            </a:r>
            <a:endParaRPr lang="en-IN" sz="2000" dirty="0">
              <a:solidFill>
                <a:schemeClr val="bg2">
                  <a:lumMod val="10000"/>
                </a:schemeClr>
              </a:solidFill>
            </a:endParaRPr>
          </a:p>
        </p:txBody>
      </p:sp>
      <p:sp>
        <p:nvSpPr>
          <p:cNvPr id="13" name="TextBox 12">
            <a:extLst>
              <a:ext uri="{FF2B5EF4-FFF2-40B4-BE49-F238E27FC236}">
                <a16:creationId xmlns:a16="http://schemas.microsoft.com/office/drawing/2014/main" id="{0DB3FFFD-A3AC-DFAD-0962-899724A22C67}"/>
              </a:ext>
            </a:extLst>
          </p:cNvPr>
          <p:cNvSpPr txBox="1"/>
          <p:nvPr/>
        </p:nvSpPr>
        <p:spPr>
          <a:xfrm>
            <a:off x="6873659" y="3125363"/>
            <a:ext cx="4755711" cy="707886"/>
          </a:xfrm>
          <a:prstGeom prst="rect">
            <a:avLst/>
          </a:prstGeom>
          <a:noFill/>
        </p:spPr>
        <p:txBody>
          <a:bodyPr wrap="square" rtlCol="0">
            <a:spAutoFit/>
          </a:bodyPr>
          <a:lstStyle/>
          <a:p>
            <a:r>
              <a:rPr lang="en-US" sz="2000" dirty="0"/>
              <a:t>The drop in new users in 2017, the priority should be on </a:t>
            </a:r>
            <a:r>
              <a:rPr lang="en-US" sz="2000" b="1" dirty="0"/>
              <a:t>boosting user acquisition</a:t>
            </a:r>
            <a:endParaRPr lang="en-IN" sz="2000" dirty="0"/>
          </a:p>
        </p:txBody>
      </p:sp>
      <p:sp>
        <p:nvSpPr>
          <p:cNvPr id="14" name="TextBox 13">
            <a:extLst>
              <a:ext uri="{FF2B5EF4-FFF2-40B4-BE49-F238E27FC236}">
                <a16:creationId xmlns:a16="http://schemas.microsoft.com/office/drawing/2014/main" id="{2EA07BE3-737C-676F-14AC-C1D5284CA946}"/>
              </a:ext>
            </a:extLst>
          </p:cNvPr>
          <p:cNvSpPr txBox="1"/>
          <p:nvPr/>
        </p:nvSpPr>
        <p:spPr>
          <a:xfrm>
            <a:off x="592900" y="3125363"/>
            <a:ext cx="5258845" cy="707886"/>
          </a:xfrm>
          <a:prstGeom prst="rect">
            <a:avLst/>
          </a:prstGeom>
          <a:noFill/>
        </p:spPr>
        <p:txBody>
          <a:bodyPr wrap="square" rtlCol="0">
            <a:spAutoFit/>
          </a:bodyPr>
          <a:lstStyle/>
          <a:p>
            <a:r>
              <a:rPr lang="en-US" sz="2000" dirty="0"/>
              <a:t>The </a:t>
            </a:r>
            <a:r>
              <a:rPr lang="en-US" sz="2000" b="1" dirty="0"/>
              <a:t>26 inactive users</a:t>
            </a:r>
            <a:r>
              <a:rPr lang="en-US" sz="2000" dirty="0"/>
              <a:t> highlight a potential </a:t>
            </a:r>
            <a:r>
              <a:rPr lang="en-US" sz="2000" b="1" dirty="0"/>
              <a:t>retention</a:t>
            </a:r>
            <a:r>
              <a:rPr lang="en-US" sz="2000" dirty="0"/>
              <a:t> issue. </a:t>
            </a:r>
            <a:endParaRPr lang="en-IN" sz="2000" dirty="0"/>
          </a:p>
        </p:txBody>
      </p:sp>
    </p:spTree>
    <p:extLst>
      <p:ext uri="{BB962C8B-B14F-4D97-AF65-F5344CB8AC3E}">
        <p14:creationId xmlns:p14="http://schemas.microsoft.com/office/powerpoint/2010/main" val="384060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F1749E3-0E64-8C79-E80E-368FA30E9995}"/>
              </a:ext>
            </a:extLst>
          </p:cNvPr>
          <p:cNvGraphicFramePr/>
          <p:nvPr>
            <p:extLst>
              <p:ext uri="{D42A27DB-BD31-4B8C-83A1-F6EECF244321}">
                <p14:modId xmlns:p14="http://schemas.microsoft.com/office/powerpoint/2010/main" val="2006708500"/>
              </p:ext>
            </p:extLst>
          </p:nvPr>
        </p:nvGraphicFramePr>
        <p:xfrm>
          <a:off x="696760" y="3726956"/>
          <a:ext cx="10688877" cy="19064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115BDE8-33B6-84B2-CD47-807F08F36059}"/>
              </a:ext>
            </a:extLst>
          </p:cNvPr>
          <p:cNvSpPr txBox="1"/>
          <p:nvPr/>
        </p:nvSpPr>
        <p:spPr>
          <a:xfrm>
            <a:off x="597074" y="297670"/>
            <a:ext cx="10256295" cy="584775"/>
          </a:xfrm>
          <a:prstGeom prst="rect">
            <a:avLst/>
          </a:prstGeom>
          <a:noFill/>
        </p:spPr>
        <p:txBody>
          <a:bodyPr vert="horz" wrap="square" rtlCol="0">
            <a:spAutoFit/>
          </a:bodyPr>
          <a:lstStyle/>
          <a:p>
            <a:r>
              <a:rPr lang="en-US" sz="3200" b="1" u="sng" dirty="0">
                <a:solidFill>
                  <a:srgbClr val="FF7C80"/>
                </a:solidFill>
              </a:rPr>
              <a:t>2. POSTS- NO. OF PHOTOS POSTED                </a:t>
            </a:r>
            <a:endParaRPr lang="en-IN" sz="3200" b="1" u="sng" dirty="0">
              <a:solidFill>
                <a:srgbClr val="FF7C80"/>
              </a:solidFill>
            </a:endParaRPr>
          </a:p>
        </p:txBody>
      </p:sp>
      <p:sp>
        <p:nvSpPr>
          <p:cNvPr id="7" name="Rectangle 2">
            <a:extLst>
              <a:ext uri="{FF2B5EF4-FFF2-40B4-BE49-F238E27FC236}">
                <a16:creationId xmlns:a16="http://schemas.microsoft.com/office/drawing/2014/main" id="{BBEF479C-F96C-6D45-2FE2-5E43D12C0E11}"/>
              </a:ext>
            </a:extLst>
          </p:cNvPr>
          <p:cNvSpPr>
            <a:spLocks noChangeArrowheads="1"/>
          </p:cNvSpPr>
          <p:nvPr/>
        </p:nvSpPr>
        <p:spPr bwMode="auto">
          <a:xfrm>
            <a:off x="696760" y="1642981"/>
            <a:ext cx="107984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lvl="1" indent="-288925"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rPr>
              <a:t>High Inactivity</a:t>
            </a:r>
            <a:r>
              <a:rPr kumimoji="0" lang="en-US" altLang="en-US" sz="2000" b="0" i="0" u="none" strike="noStrike" cap="none" normalizeH="0" baseline="0" dirty="0">
                <a:ln>
                  <a:noFill/>
                </a:ln>
                <a:solidFill>
                  <a:schemeClr val="tx1"/>
                </a:solidFill>
                <a:effectLst/>
              </a:rPr>
              <a:t>: 26 users have posted 0 photos, highlighting a large portion of inactive users</a:t>
            </a:r>
            <a:endParaRPr lang="en-US" altLang="en-US" sz="2000" dirty="0"/>
          </a:p>
          <a:p>
            <a:pPr marL="225425" lvl="1"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endParaRPr>
          </a:p>
          <a:p>
            <a:pPr marL="514350" marR="0" lvl="0" indent="-288925"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Few Highly Active Users</a:t>
            </a:r>
            <a:r>
              <a:rPr kumimoji="0" lang="en-US" altLang="en-US" sz="2000" b="0" i="0" u="none" strike="noStrike" cap="none" normalizeH="0" baseline="0" dirty="0">
                <a:ln>
                  <a:noFill/>
                </a:ln>
                <a:solidFill>
                  <a:schemeClr val="tx1"/>
                </a:solidFill>
                <a:effectLst/>
              </a:rPr>
              <a:t>: Only 6 users posted more than 6 photos</a:t>
            </a:r>
            <a:r>
              <a:rPr lang="en-US" altLang="en-US" sz="2000" dirty="0"/>
              <a:t> and </a:t>
            </a:r>
            <a:r>
              <a:rPr kumimoji="0" lang="en-US" altLang="en-US" sz="2000" b="0" i="0" u="none" strike="noStrike" cap="none" normalizeH="0" baseline="0" dirty="0">
                <a:ln>
                  <a:noFill/>
                </a:ln>
                <a:solidFill>
                  <a:schemeClr val="tx1"/>
                </a:solidFill>
                <a:effectLst/>
              </a:rPr>
              <a:t>1 user reaching 12 posts, revealing a lack of highly active users on the platform.</a:t>
            </a:r>
          </a:p>
        </p:txBody>
      </p:sp>
    </p:spTree>
    <p:extLst>
      <p:ext uri="{BB962C8B-B14F-4D97-AF65-F5344CB8AC3E}">
        <p14:creationId xmlns:p14="http://schemas.microsoft.com/office/powerpoint/2010/main" val="262240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AC0C3-4860-6FDD-D467-9D84910302DD}"/>
              </a:ext>
            </a:extLst>
          </p:cNvPr>
          <p:cNvSpPr txBox="1"/>
          <p:nvPr/>
        </p:nvSpPr>
        <p:spPr>
          <a:xfrm>
            <a:off x="566191" y="408118"/>
            <a:ext cx="10256295" cy="584775"/>
          </a:xfrm>
          <a:prstGeom prst="rect">
            <a:avLst/>
          </a:prstGeom>
          <a:noFill/>
        </p:spPr>
        <p:txBody>
          <a:bodyPr vert="horz" wrap="square" rtlCol="0">
            <a:spAutoFit/>
          </a:bodyPr>
          <a:lstStyle/>
          <a:p>
            <a:r>
              <a:rPr lang="en-US" sz="3200" b="1" u="sng" dirty="0">
                <a:solidFill>
                  <a:srgbClr val="FF7C80"/>
                </a:solidFill>
              </a:rPr>
              <a:t>3. TAGS</a:t>
            </a:r>
            <a:endParaRPr lang="en-IN" sz="3200" b="1" u="sng" dirty="0">
              <a:solidFill>
                <a:srgbClr val="FF7C80"/>
              </a:solidFill>
            </a:endParaRPr>
          </a:p>
        </p:txBody>
      </p:sp>
      <p:sp>
        <p:nvSpPr>
          <p:cNvPr id="4" name="TextBox 3">
            <a:extLst>
              <a:ext uri="{FF2B5EF4-FFF2-40B4-BE49-F238E27FC236}">
                <a16:creationId xmlns:a16="http://schemas.microsoft.com/office/drawing/2014/main" id="{5105EE5A-59EC-2C76-A58A-B8667062EACA}"/>
              </a:ext>
            </a:extLst>
          </p:cNvPr>
          <p:cNvSpPr txBox="1"/>
          <p:nvPr/>
        </p:nvSpPr>
        <p:spPr>
          <a:xfrm>
            <a:off x="726510" y="1027496"/>
            <a:ext cx="10496811" cy="400110"/>
          </a:xfrm>
          <a:prstGeom prst="rect">
            <a:avLst/>
          </a:prstGeom>
          <a:noFill/>
        </p:spPr>
        <p:txBody>
          <a:bodyPr wrap="square" rtlCol="0">
            <a:spAutoFit/>
          </a:bodyPr>
          <a:lstStyle/>
          <a:p>
            <a:r>
              <a:rPr lang="en-US" sz="2000" dirty="0"/>
              <a:t>In total there are 21 different tags used by the users.</a:t>
            </a:r>
            <a:endParaRPr lang="en-IN" sz="2000" dirty="0"/>
          </a:p>
        </p:txBody>
      </p:sp>
      <p:graphicFrame>
        <p:nvGraphicFramePr>
          <p:cNvPr id="6" name="Chart 5">
            <a:extLst>
              <a:ext uri="{FF2B5EF4-FFF2-40B4-BE49-F238E27FC236}">
                <a16:creationId xmlns:a16="http://schemas.microsoft.com/office/drawing/2014/main" id="{839D40B3-D3A4-0FEB-A683-200DD092C322}"/>
              </a:ext>
            </a:extLst>
          </p:cNvPr>
          <p:cNvGraphicFramePr/>
          <p:nvPr>
            <p:extLst>
              <p:ext uri="{D42A27DB-BD31-4B8C-83A1-F6EECF244321}">
                <p14:modId xmlns:p14="http://schemas.microsoft.com/office/powerpoint/2010/main" val="4228239953"/>
              </p:ext>
            </p:extLst>
          </p:nvPr>
        </p:nvGraphicFramePr>
        <p:xfrm>
          <a:off x="726510" y="3995802"/>
          <a:ext cx="10891811" cy="252000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1">
            <a:extLst>
              <a:ext uri="{FF2B5EF4-FFF2-40B4-BE49-F238E27FC236}">
                <a16:creationId xmlns:a16="http://schemas.microsoft.com/office/drawing/2014/main" id="{D7CDB3BF-BDC2-242E-E598-1C7ACF977D92}"/>
              </a:ext>
            </a:extLst>
          </p:cNvPr>
          <p:cNvSpPr>
            <a:spLocks noChangeArrowheads="1"/>
          </p:cNvSpPr>
          <p:nvPr/>
        </p:nvSpPr>
        <p:spPr bwMode="auto">
          <a:xfrm rot="10800000" flipV="1">
            <a:off x="1158658" y="1616141"/>
            <a:ext cx="33507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High Inactivity with Tags</a:t>
            </a: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31 users have used 0 tags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I</a:t>
            </a:r>
            <a:r>
              <a:rPr kumimoji="0" lang="en-US" altLang="en-US" sz="2000" b="0" i="0" u="none" strike="noStrike" cap="none" normalizeH="0" baseline="0" dirty="0">
                <a:ln>
                  <a:noFill/>
                </a:ln>
                <a:solidFill>
                  <a:schemeClr val="tx1"/>
                </a:solidFill>
                <a:effectLst/>
              </a:rPr>
              <a:t>ndicating a significant portion of users who do not engage with tags at all.</a:t>
            </a:r>
          </a:p>
        </p:txBody>
      </p:sp>
      <p:sp>
        <p:nvSpPr>
          <p:cNvPr id="5" name="TextBox 4">
            <a:extLst>
              <a:ext uri="{FF2B5EF4-FFF2-40B4-BE49-F238E27FC236}">
                <a16:creationId xmlns:a16="http://schemas.microsoft.com/office/drawing/2014/main" id="{F1B07429-8E9F-D2C6-9B68-0F18594F16D2}"/>
              </a:ext>
            </a:extLst>
          </p:cNvPr>
          <p:cNvSpPr txBox="1"/>
          <p:nvPr/>
        </p:nvSpPr>
        <p:spPr>
          <a:xfrm>
            <a:off x="5193297" y="1616141"/>
            <a:ext cx="6425024"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Few Highly Active Tag Users</a:t>
            </a: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Only a small number of users have used more than 6 tags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1 user using up to 15 tags</a:t>
            </a:r>
            <a:r>
              <a:rPr lang="en-US" altLang="en-US" sz="2000" dirty="0"/>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It </a:t>
            </a:r>
            <a:r>
              <a:rPr kumimoji="0" lang="en-US" altLang="en-US" sz="2000" b="0" i="0" u="none" strike="noStrike" cap="none" normalizeH="0" baseline="0" dirty="0">
                <a:ln>
                  <a:noFill/>
                </a:ln>
                <a:solidFill>
                  <a:schemeClr val="tx1"/>
                </a:solidFill>
                <a:effectLst/>
              </a:rPr>
              <a:t>demonstrate that few users are highly engaged with tagging.</a:t>
            </a:r>
          </a:p>
        </p:txBody>
      </p:sp>
    </p:spTree>
    <p:extLst>
      <p:ext uri="{BB962C8B-B14F-4D97-AF65-F5344CB8AC3E}">
        <p14:creationId xmlns:p14="http://schemas.microsoft.com/office/powerpoint/2010/main" val="98481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TotalTime>
  <Words>1601</Words>
  <Application>Microsoft Office PowerPoint</Application>
  <PresentationFormat>Widescreen</PresentationFormat>
  <Paragraphs>261</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Century Gothic</vt:lpstr>
      <vt:lpstr>Lato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Ravindra Raghav</dc:creator>
  <cp:lastModifiedBy>Ravindra Raghav</cp:lastModifiedBy>
  <cp:revision>24</cp:revision>
  <dcterms:created xsi:type="dcterms:W3CDTF">2024-10-04T21:31:11Z</dcterms:created>
  <dcterms:modified xsi:type="dcterms:W3CDTF">2024-10-12T18:41:55Z</dcterms:modified>
</cp:coreProperties>
</file>