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74" r:id="rId8"/>
    <p:sldId id="262" r:id="rId9"/>
    <p:sldId id="263" r:id="rId10"/>
    <p:sldId id="264" r:id="rId11"/>
    <p:sldId id="265" r:id="rId12"/>
    <p:sldId id="267" r:id="rId13"/>
    <p:sldId id="275" r:id="rId14"/>
    <p:sldId id="276" r:id="rId15"/>
    <p:sldId id="277" r:id="rId16"/>
    <p:sldId id="278" r:id="rId17"/>
    <p:sldId id="272" r:id="rId18"/>
    <p:sldId id="271" r:id="rId19"/>
    <p:sldId id="266" r:id="rId20"/>
    <p:sldId id="268" r:id="rId21"/>
    <p:sldId id="269"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7C80"/>
    <a:srgbClr val="FF9999"/>
    <a:srgbClr val="A5C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DELL\Desktop\Excel%20Project\Nikita_Zomato_Data_1.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EXCEL\Excel%20Project\Nikita_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EXCEL\Excel%20Project\Nikita_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EXCEL\Excel%20Project\Nikita_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Excel%20Project\Nikita_Zomato_Data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oleObject" Target="file:///C:\Users\DELL\Desktop\Excel%20Project\Nikita_Zomato_Data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[Nikita_Zomato_Data_1.xlsx]Objective Answers!PivotTable1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Countries</a:t>
            </a:r>
            <a:r>
              <a:rPr lang="en-IN" baseline="0"/>
              <a:t> and their average of votes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'Objective Answers'!$B$41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Answers'!$A$42:$A$56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Answers'!$B$42:$B$56</c:f>
              <c:numCache>
                <c:formatCode>0</c:formatCode>
                <c:ptCount val="15"/>
                <c:pt idx="0">
                  <c:v>111.41666666666667</c:v>
                </c:pt>
                <c:pt idx="1">
                  <c:v>19.616666666666667</c:v>
                </c:pt>
                <c:pt idx="2">
                  <c:v>103</c:v>
                </c:pt>
                <c:pt idx="3">
                  <c:v>137.26145303100415</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435.55847255369929</c:v>
                </c:pt>
              </c:numCache>
            </c:numRef>
          </c:val>
          <c:extLst>
            <c:ext xmlns:c16="http://schemas.microsoft.com/office/drawing/2014/chart" uri="{C3380CC4-5D6E-409C-BE32-E72D297353CC}">
              <c16:uniqueId val="{00000000-1A6C-40FE-806B-6A9EF8717990}"/>
            </c:ext>
          </c:extLst>
        </c:ser>
        <c:dLbls>
          <c:dLblPos val="outEnd"/>
          <c:showLegendKey val="0"/>
          <c:showVal val="1"/>
          <c:showCatName val="0"/>
          <c:showSerName val="0"/>
          <c:showPercent val="0"/>
          <c:showBubbleSize val="0"/>
        </c:dLbls>
        <c:gapWidth val="182"/>
        <c:axId val="1449765039"/>
        <c:axId val="1449769839"/>
      </c:barChart>
      <c:catAx>
        <c:axId val="14497650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9769839"/>
        <c:crosses val="autoZero"/>
        <c:auto val="1"/>
        <c:lblAlgn val="ctr"/>
        <c:lblOffset val="100"/>
        <c:noMultiLvlLbl val="0"/>
      </c:catAx>
      <c:valAx>
        <c:axId val="1449769839"/>
        <c:scaling>
          <c:orientation val="minMax"/>
        </c:scaling>
        <c:delete val="1"/>
        <c:axPos val="b"/>
        <c:numFmt formatCode="0" sourceLinked="1"/>
        <c:majorTickMark val="none"/>
        <c:minorTickMark val="none"/>
        <c:tickLblPos val="nextTo"/>
        <c:crossAx val="1449765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[Nikita_Zomato_Data_1.xlsx]Pivot Table!Provides Online Delivery</c:name>
    <c:fmtId val="13"/>
  </c:pivotSource>
  <c:chart>
    <c:title>
      <c:tx>
        <c:rich>
          <a:bodyPr rot="0" spcFirstLastPara="1" vertOverflow="ellipsis" vert="horz" wrap="square" anchor="ctr" anchorCtr="1"/>
          <a:lstStyle/>
          <a:p>
            <a:pPr>
              <a:defRPr sz="1050" b="1" i="0" u="none" strike="noStrike" kern="1200" spc="0" baseline="0">
                <a:solidFill>
                  <a:schemeClr val="tx1">
                    <a:lumMod val="75000"/>
                    <a:lumOff val="25000"/>
                  </a:schemeClr>
                </a:solidFill>
                <a:latin typeface="Bahnschrift SemiBold" panose="020B0502040204020203" pitchFamily="34" charset="0"/>
                <a:ea typeface="+mn-ea"/>
                <a:cs typeface="+mn-cs"/>
              </a:defRPr>
            </a:pPr>
            <a:r>
              <a:rPr lang="en-US" sz="1050" b="1">
                <a:solidFill>
                  <a:schemeClr val="tx1">
                    <a:lumMod val="75000"/>
                    <a:lumOff val="25000"/>
                  </a:schemeClr>
                </a:solidFill>
                <a:latin typeface="Bahnschrift SemiBold" panose="020B0502040204020203" pitchFamily="34" charset="0"/>
              </a:rPr>
              <a:t>Provide</a:t>
            </a:r>
            <a:r>
              <a:rPr lang="en-US" sz="1050" b="1" baseline="0">
                <a:solidFill>
                  <a:schemeClr val="tx1">
                    <a:lumMod val="75000"/>
                    <a:lumOff val="25000"/>
                  </a:schemeClr>
                </a:solidFill>
                <a:latin typeface="Bahnschrift SemiBold" panose="020B0502040204020203" pitchFamily="34" charset="0"/>
              </a:rPr>
              <a:t> Online Delivery</a:t>
            </a:r>
            <a:endParaRPr lang="en-US" sz="1050" b="1">
              <a:solidFill>
                <a:schemeClr val="tx1">
                  <a:lumMod val="75000"/>
                  <a:lumOff val="25000"/>
                </a:schemeClr>
              </a:solidFill>
              <a:latin typeface="Bahnschrift SemiBold" panose="020B0502040204020203" pitchFamily="34" charset="0"/>
            </a:endParaRPr>
          </a:p>
        </c:rich>
      </c:tx>
      <c:layout>
        <c:manualLayout>
          <c:xMode val="edge"/>
          <c:yMode val="edge"/>
          <c:x val="0.19583086356023935"/>
          <c:y val="2.3148106445119648E-2"/>
        </c:manualLayout>
      </c:layout>
      <c:overlay val="0"/>
      <c:spPr>
        <a:noFill/>
        <a:ln>
          <a:noFill/>
        </a:ln>
        <a:effectLst/>
      </c:spPr>
    </c:title>
    <c:autoTitleDeleted val="0"/>
    <c:pivotFmts>
      <c:pivotFmt>
        <c:idx val="0"/>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8431940556374665"/>
          <c:y val="0.16695277489605914"/>
          <c:w val="0.67578239510871796"/>
          <c:h val="0.70875233028381213"/>
        </c:manualLayout>
      </c:layout>
      <c:doughnutChart>
        <c:varyColors val="1"/>
        <c:ser>
          <c:idx val="0"/>
          <c:order val="0"/>
          <c:tx>
            <c:strRef>
              <c:f>'Pivot Table'!$E$9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0B-4482-8C51-8002CEB25F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0B-4482-8C51-8002CEB25F72}"/>
              </c:ext>
            </c:extLst>
          </c:dPt>
          <c:cat>
            <c:strRef>
              <c:f>'Pivot Table'!$D$10:$D$11</c:f>
              <c:strCache>
                <c:ptCount val="2"/>
                <c:pt idx="0">
                  <c:v>No</c:v>
                </c:pt>
                <c:pt idx="1">
                  <c:v>Yes</c:v>
                </c:pt>
              </c:strCache>
            </c:strRef>
          </c:cat>
          <c:val>
            <c:numRef>
              <c:f>'Pivot Table'!$E$10:$E$11</c:f>
              <c:numCache>
                <c:formatCode>General</c:formatCode>
                <c:ptCount val="2"/>
                <c:pt idx="0">
                  <c:v>7077</c:v>
                </c:pt>
                <c:pt idx="1">
                  <c:v>2451</c:v>
                </c:pt>
              </c:numCache>
            </c:numRef>
          </c:val>
          <c:extLst>
            <c:ext xmlns:c16="http://schemas.microsoft.com/office/drawing/2014/chart" uri="{C3380CC4-5D6E-409C-BE32-E72D297353CC}">
              <c16:uniqueId val="{00000004-CA0B-4482-8C51-8002CEB25F72}"/>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41276984807378997"/>
          <c:y val="0.39036855724273861"/>
          <c:w val="0.1758822039347627"/>
          <c:h val="0.21561000642602018"/>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57150" cap="flat"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[Nikita_Zomato_Data_1.xlsx]Pivot Table!Table Booking &amp; Online Delivery Affects Rating</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Bahnschrift SemiBold" panose="020B0502040204020203" pitchFamily="34" charset="0"/>
                <a:ea typeface="+mn-ea"/>
                <a:cs typeface="+mn-cs"/>
              </a:defRPr>
            </a:pPr>
            <a:r>
              <a:rPr lang="en-IN" sz="1400" b="1">
                <a:latin typeface="Bahnschrift SemiBold" panose="020B0502040204020203" pitchFamily="34" charset="0"/>
              </a:rPr>
              <a:t>Table Booking &amp; Online Delivery Affects Rating</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Bahnschrift SemiBold" panose="020B0502040204020203"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212335762260052"/>
          <c:y val="0.10270504162037328"/>
          <c:w val="0.74615983134187158"/>
          <c:h val="0.89729506730415365"/>
        </c:manualLayout>
      </c:layout>
      <c:barChart>
        <c:barDir val="bar"/>
        <c:grouping val="clustered"/>
        <c:varyColors val="0"/>
        <c:ser>
          <c:idx val="0"/>
          <c:order val="0"/>
          <c:tx>
            <c:strRef>
              <c:f>'Pivot Table'!$F$33:$F$34</c:f>
              <c:strCache>
                <c:ptCount val="1"/>
                <c:pt idx="0">
                  <c:v>online Delivery 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Table'!$E$35:$E$36</c:f>
              <c:strCache>
                <c:ptCount val="2"/>
                <c:pt idx="0">
                  <c:v>Table booking- Yes</c:v>
                </c:pt>
                <c:pt idx="1">
                  <c:v>Table booking- No</c:v>
                </c:pt>
              </c:strCache>
            </c:strRef>
          </c:cat>
          <c:val>
            <c:numRef>
              <c:f>'Pivot Table'!$F$35:$F$36</c:f>
              <c:numCache>
                <c:formatCode>0.0</c:formatCode>
                <c:ptCount val="2"/>
                <c:pt idx="0">
                  <c:v>3.411618257261408</c:v>
                </c:pt>
                <c:pt idx="1">
                  <c:v>2.6756373937677029</c:v>
                </c:pt>
              </c:numCache>
            </c:numRef>
          </c:val>
          <c:extLst>
            <c:ext xmlns:c16="http://schemas.microsoft.com/office/drawing/2014/chart" uri="{C3380CC4-5D6E-409C-BE32-E72D297353CC}">
              <c16:uniqueId val="{00000000-B181-46C4-BFEE-0788A901C3AE}"/>
            </c:ext>
          </c:extLst>
        </c:ser>
        <c:ser>
          <c:idx val="1"/>
          <c:order val="1"/>
          <c:tx>
            <c:strRef>
              <c:f>'Pivot Table'!$G$33:$G$34</c:f>
              <c:strCache>
                <c:ptCount val="1"/>
                <c:pt idx="0">
                  <c:v>online Delivery - 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Table'!$E$35:$E$36</c:f>
              <c:strCache>
                <c:ptCount val="2"/>
                <c:pt idx="0">
                  <c:v>Table booking- Yes</c:v>
                </c:pt>
                <c:pt idx="1">
                  <c:v>Table booking- No</c:v>
                </c:pt>
              </c:strCache>
            </c:strRef>
          </c:cat>
          <c:val>
            <c:numRef>
              <c:f>'Pivot Table'!$G$35:$G$36</c:f>
              <c:numCache>
                <c:formatCode>0.0</c:formatCode>
                <c:ptCount val="2"/>
                <c:pt idx="0">
                  <c:v>3.6004597701149414</c:v>
                </c:pt>
                <c:pt idx="1">
                  <c:v>3.2205853174603218</c:v>
                </c:pt>
              </c:numCache>
            </c:numRef>
          </c:val>
          <c:extLst>
            <c:ext xmlns:c16="http://schemas.microsoft.com/office/drawing/2014/chart" uri="{C3380CC4-5D6E-409C-BE32-E72D297353CC}">
              <c16:uniqueId val="{00000001-B181-46C4-BFEE-0788A901C3AE}"/>
            </c:ext>
          </c:extLst>
        </c:ser>
        <c:dLbls>
          <c:dLblPos val="outEnd"/>
          <c:showLegendKey val="0"/>
          <c:showVal val="1"/>
          <c:showCatName val="0"/>
          <c:showSerName val="0"/>
          <c:showPercent val="0"/>
          <c:showBubbleSize val="0"/>
        </c:dLbls>
        <c:gapWidth val="182"/>
        <c:axId val="492397903"/>
        <c:axId val="492401743"/>
      </c:barChart>
      <c:catAx>
        <c:axId val="492397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Bahnschrift SemiBold" panose="020B0502040204020203" pitchFamily="34" charset="0"/>
                <a:ea typeface="+mn-ea"/>
                <a:cs typeface="+mn-cs"/>
              </a:defRPr>
            </a:pPr>
            <a:endParaRPr lang="en-US"/>
          </a:p>
        </c:txPr>
        <c:crossAx val="492401743"/>
        <c:crosses val="autoZero"/>
        <c:auto val="1"/>
        <c:lblAlgn val="ctr"/>
        <c:lblOffset val="100"/>
        <c:noMultiLvlLbl val="0"/>
      </c:catAx>
      <c:valAx>
        <c:axId val="492401743"/>
        <c:scaling>
          <c:orientation val="minMax"/>
        </c:scaling>
        <c:delete val="1"/>
        <c:axPos val="b"/>
        <c:numFmt formatCode="0.0" sourceLinked="1"/>
        <c:majorTickMark val="none"/>
        <c:minorTickMark val="none"/>
        <c:tickLblPos val="nextTo"/>
        <c:crossAx val="492397903"/>
        <c:crosses val="autoZero"/>
        <c:crossBetween val="between"/>
      </c:valAx>
      <c:spPr>
        <a:noFill/>
        <a:ln>
          <a:noFill/>
        </a:ln>
        <a:effectLst/>
      </c:spPr>
    </c:plotArea>
    <c:legend>
      <c:legendPos val="r"/>
      <c:layout>
        <c:manualLayout>
          <c:xMode val="edge"/>
          <c:yMode val="edge"/>
          <c:x val="0.34518743745082009"/>
          <c:y val="0.45889755858315412"/>
          <c:w val="0.32183904232525828"/>
          <c:h val="0.1659781029305833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Bahnschrift SemiBold" panose="020B050204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5715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[Nikita_Zomato_Data_1.xlsx]Subjective Answers!PivotTable7</c:name>
    <c:fmtId val="30"/>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a:t> </a:t>
            </a:r>
            <a:r>
              <a:rPr lang="en-IN" sz="1400" b="0" i="0" u="none" strike="noStrike" kern="1200" baseline="0">
                <a:solidFill>
                  <a:srgbClr val="000000">
                    <a:lumMod val="65000"/>
                    <a:lumOff val="35000"/>
                  </a:srgbClr>
                </a:solidFill>
              </a:rPr>
              <a:t>No. of Restaurants opened in each country</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'Subjective Answers'!$B$3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Answers'!$A$4:$A$19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Answers'!$B$4:$B$19</c:f>
              <c:numCache>
                <c:formatCode>General</c:formatCode>
                <c:ptCount val="15"/>
                <c:pt idx="0">
                  <c:v>24</c:v>
                </c:pt>
                <c:pt idx="1">
                  <c:v>60</c:v>
                </c:pt>
                <c:pt idx="2">
                  <c:v>4</c:v>
                </c:pt>
                <c:pt idx="3">
                  <c:v>8644</c:v>
                </c:pt>
                <c:pt idx="4">
                  <c:v>21</c:v>
                </c:pt>
                <c:pt idx="5">
                  <c:v>40</c:v>
                </c:pt>
                <c:pt idx="6">
                  <c:v>22</c:v>
                </c:pt>
                <c:pt idx="7">
                  <c:v>20</c:v>
                </c:pt>
                <c:pt idx="8">
                  <c:v>20</c:v>
                </c:pt>
                <c:pt idx="9">
                  <c:v>60</c:v>
                </c:pt>
                <c:pt idx="10">
                  <c:v>20</c:v>
                </c:pt>
                <c:pt idx="11">
                  <c:v>34</c:v>
                </c:pt>
                <c:pt idx="12">
                  <c:v>60</c:v>
                </c:pt>
                <c:pt idx="13">
                  <c:v>80</c:v>
                </c:pt>
                <c:pt idx="14">
                  <c:v>419</c:v>
                </c:pt>
              </c:numCache>
            </c:numRef>
          </c:val>
          <c:extLst>
            <c:ext xmlns:c16="http://schemas.microsoft.com/office/drawing/2014/chart" uri="{C3380CC4-5D6E-409C-BE32-E72D297353CC}">
              <c16:uniqueId val="{00000000-B693-43A0-B8F0-9B1946838FB3}"/>
            </c:ext>
          </c:extLst>
        </c:ser>
        <c:dLbls>
          <c:dLblPos val="outEnd"/>
          <c:showLegendKey val="0"/>
          <c:showVal val="1"/>
          <c:showCatName val="0"/>
          <c:showSerName val="0"/>
          <c:showPercent val="0"/>
          <c:showBubbleSize val="0"/>
        </c:dLbls>
        <c:gapWidth val="182"/>
        <c:axId val="1262098559"/>
        <c:axId val="1262083679"/>
      </c:barChart>
      <c:catAx>
        <c:axId val="126209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083679"/>
        <c:crosses val="autoZero"/>
        <c:auto val="1"/>
        <c:lblAlgn val="ctr"/>
        <c:lblOffset val="100"/>
        <c:noMultiLvlLbl val="0"/>
      </c:catAx>
      <c:valAx>
        <c:axId val="1262083679"/>
        <c:scaling>
          <c:orientation val="minMax"/>
        </c:scaling>
        <c:delete val="1"/>
        <c:axPos val="b"/>
        <c:numFmt formatCode="General" sourceLinked="1"/>
        <c:majorTickMark val="none"/>
        <c:minorTickMark val="none"/>
        <c:tickLblPos val="nextTo"/>
        <c:crossAx val="1262098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[Nikita_Zomato_Data_1.xlsx]Objective Answers!PivotTable3</c:name>
    <c:fmtId val="15"/>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13548286432266102"/>
          <c:y val="3.7990746138675709E-2"/>
          <c:w val="0.84809173247143366"/>
          <c:h val="0.73142063820969749"/>
        </c:manualLayout>
      </c:layout>
      <c:lineChart>
        <c:grouping val="standard"/>
        <c:varyColors val="0"/>
        <c:ser>
          <c:idx val="0"/>
          <c:order val="0"/>
          <c:tx>
            <c:strRef>
              <c:f>'Objective Answers'!$B$22</c:f>
              <c:strCache>
                <c:ptCount val="1"/>
                <c:pt idx="0">
                  <c:v>Total</c:v>
                </c:pt>
              </c:strCache>
            </c:strRef>
          </c:tx>
          <c:spPr>
            <a:ln w="28575" cap="rnd">
              <a:solidFill>
                <a:schemeClr val="accent1"/>
              </a:solidFill>
              <a:round/>
            </a:ln>
            <a:effectLst/>
          </c:spPr>
          <c:marker>
            <c:symbol val="none"/>
          </c:marker>
          <c:dPt>
            <c:idx val="0"/>
            <c:marker>
              <c:symbol val="none"/>
            </c:marker>
            <c:bubble3D val="0"/>
            <c:spPr>
              <a:ln w="28575" cap="rnd">
                <a:solidFill>
                  <a:schemeClr val="accent1"/>
                </a:solidFill>
                <a:round/>
              </a:ln>
              <a:effectLst/>
            </c:spPr>
            <c:extLst>
              <c:ext xmlns:c16="http://schemas.microsoft.com/office/drawing/2014/chart" uri="{C3380CC4-5D6E-409C-BE32-E72D297353CC}">
                <c16:uniqueId val="{00000001-A6BF-4E36-B306-910737D03284}"/>
              </c:ext>
            </c:extLst>
          </c:dPt>
          <c:dPt>
            <c:idx val="1"/>
            <c:marker>
              <c:symbol val="none"/>
            </c:marker>
            <c:bubble3D val="0"/>
            <c:spPr>
              <a:ln w="28575" cap="rnd">
                <a:solidFill>
                  <a:schemeClr val="accent1"/>
                </a:solidFill>
                <a:round/>
              </a:ln>
              <a:effectLst/>
            </c:spPr>
            <c:extLst>
              <c:ext xmlns:c16="http://schemas.microsoft.com/office/drawing/2014/chart" uri="{C3380CC4-5D6E-409C-BE32-E72D297353CC}">
                <c16:uniqueId val="{00000003-A6BF-4E36-B306-910737D03284}"/>
              </c:ext>
            </c:extLst>
          </c:dPt>
          <c:dPt>
            <c:idx val="2"/>
            <c:marker>
              <c:symbol val="none"/>
            </c:marker>
            <c:bubble3D val="0"/>
            <c:spPr>
              <a:ln w="28575" cap="rnd">
                <a:solidFill>
                  <a:schemeClr val="accent1"/>
                </a:solidFill>
                <a:round/>
              </a:ln>
              <a:effectLst/>
            </c:spPr>
            <c:extLst>
              <c:ext xmlns:c16="http://schemas.microsoft.com/office/drawing/2014/chart" uri="{C3380CC4-5D6E-409C-BE32-E72D297353CC}">
                <c16:uniqueId val="{00000005-A6BF-4E36-B306-910737D03284}"/>
              </c:ext>
            </c:extLst>
          </c:dPt>
          <c:dPt>
            <c:idx val="3"/>
            <c:marker>
              <c:symbol val="none"/>
            </c:marker>
            <c:bubble3D val="0"/>
            <c:spPr>
              <a:ln w="28575" cap="rnd">
                <a:solidFill>
                  <a:schemeClr val="accent1"/>
                </a:solidFill>
                <a:round/>
              </a:ln>
              <a:effectLst/>
            </c:spPr>
            <c:extLst>
              <c:ext xmlns:c16="http://schemas.microsoft.com/office/drawing/2014/chart" uri="{C3380CC4-5D6E-409C-BE32-E72D297353CC}">
                <c16:uniqueId val="{00000007-A6BF-4E36-B306-910737D03284}"/>
              </c:ext>
            </c:extLst>
          </c:dPt>
          <c:dPt>
            <c:idx val="4"/>
            <c:marker>
              <c:symbol val="none"/>
            </c:marker>
            <c:bubble3D val="0"/>
            <c:spPr>
              <a:ln w="28575" cap="rnd">
                <a:solidFill>
                  <a:schemeClr val="accent1"/>
                </a:solidFill>
                <a:round/>
              </a:ln>
              <a:effectLst/>
            </c:spPr>
            <c:extLst>
              <c:ext xmlns:c16="http://schemas.microsoft.com/office/drawing/2014/chart" uri="{C3380CC4-5D6E-409C-BE32-E72D297353CC}">
                <c16:uniqueId val="{00000009-A6BF-4E36-B306-910737D03284}"/>
              </c:ext>
            </c:extLst>
          </c:dPt>
          <c:dPt>
            <c:idx val="5"/>
            <c:marker>
              <c:symbol val="none"/>
            </c:marker>
            <c:bubble3D val="0"/>
            <c:spPr>
              <a:ln w="28575" cap="rnd">
                <a:solidFill>
                  <a:schemeClr val="accent1"/>
                </a:solidFill>
                <a:round/>
              </a:ln>
              <a:effectLst/>
            </c:spPr>
            <c:extLst>
              <c:ext xmlns:c16="http://schemas.microsoft.com/office/drawing/2014/chart" uri="{C3380CC4-5D6E-409C-BE32-E72D297353CC}">
                <c16:uniqueId val="{0000000B-A6BF-4E36-B306-910737D03284}"/>
              </c:ext>
            </c:extLst>
          </c:dPt>
          <c:dPt>
            <c:idx val="6"/>
            <c:marker>
              <c:symbol val="none"/>
            </c:marker>
            <c:bubble3D val="0"/>
            <c:spPr>
              <a:ln w="28575" cap="rnd">
                <a:solidFill>
                  <a:schemeClr val="accent1"/>
                </a:solidFill>
                <a:round/>
              </a:ln>
              <a:effectLst/>
            </c:spPr>
            <c:extLst>
              <c:ext xmlns:c16="http://schemas.microsoft.com/office/drawing/2014/chart" uri="{C3380CC4-5D6E-409C-BE32-E72D297353CC}">
                <c16:uniqueId val="{0000000D-A6BF-4E36-B306-910737D03284}"/>
              </c:ext>
            </c:extLst>
          </c:dPt>
          <c:dPt>
            <c:idx val="7"/>
            <c:marker>
              <c:symbol val="none"/>
            </c:marker>
            <c:bubble3D val="0"/>
            <c:spPr>
              <a:ln w="28575" cap="rnd">
                <a:solidFill>
                  <a:schemeClr val="accent1"/>
                </a:solidFill>
                <a:round/>
              </a:ln>
              <a:effectLst/>
            </c:spPr>
            <c:extLst>
              <c:ext xmlns:c16="http://schemas.microsoft.com/office/drawing/2014/chart" uri="{C3380CC4-5D6E-409C-BE32-E72D297353CC}">
                <c16:uniqueId val="{0000000F-A6BF-4E36-B306-910737D03284}"/>
              </c:ext>
            </c:extLst>
          </c:dPt>
          <c:dPt>
            <c:idx val="8"/>
            <c:marker>
              <c:symbol val="none"/>
            </c:marker>
            <c:bubble3D val="0"/>
            <c:spPr>
              <a:ln w="28575" cap="rnd">
                <a:solidFill>
                  <a:schemeClr val="accent1"/>
                </a:solidFill>
                <a:round/>
              </a:ln>
              <a:effectLst/>
            </c:spPr>
            <c:extLst>
              <c:ext xmlns:c16="http://schemas.microsoft.com/office/drawing/2014/chart" uri="{C3380CC4-5D6E-409C-BE32-E72D297353CC}">
                <c16:uniqueId val="{00000011-A6BF-4E36-B306-910737D0328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Answers'!$A$23:$A$32</c:f>
              <c:strCache>
                <c:ptCount val="9"/>
                <c:pt idx="0">
                  <c:v>2010</c:v>
                </c:pt>
                <c:pt idx="1">
                  <c:v>2011</c:v>
                </c:pt>
                <c:pt idx="2">
                  <c:v>2012</c:v>
                </c:pt>
                <c:pt idx="3">
                  <c:v>2013</c:v>
                </c:pt>
                <c:pt idx="4">
                  <c:v>2014</c:v>
                </c:pt>
                <c:pt idx="5">
                  <c:v>2015</c:v>
                </c:pt>
                <c:pt idx="6">
                  <c:v>2016</c:v>
                </c:pt>
                <c:pt idx="7">
                  <c:v>2017</c:v>
                </c:pt>
                <c:pt idx="8">
                  <c:v>2018</c:v>
                </c:pt>
              </c:strCache>
            </c:strRef>
          </c:cat>
          <c:val>
            <c:numRef>
              <c:f>'Objective Answers'!$B$23:$B$32</c:f>
              <c:numCache>
                <c:formatCode>General</c:formatCode>
                <c:ptCount val="9"/>
                <c:pt idx="0">
                  <c:v>1079</c:v>
                </c:pt>
                <c:pt idx="1">
                  <c:v>1096</c:v>
                </c:pt>
                <c:pt idx="2">
                  <c:v>1019</c:v>
                </c:pt>
                <c:pt idx="3">
                  <c:v>1058</c:v>
                </c:pt>
                <c:pt idx="4">
                  <c:v>1048</c:v>
                </c:pt>
                <c:pt idx="5">
                  <c:v>1020</c:v>
                </c:pt>
                <c:pt idx="6">
                  <c:v>1025</c:v>
                </c:pt>
                <c:pt idx="7">
                  <c:v>1082</c:v>
                </c:pt>
                <c:pt idx="8">
                  <c:v>1101</c:v>
                </c:pt>
              </c:numCache>
            </c:numRef>
          </c:val>
          <c:smooth val="0"/>
          <c:extLst>
            <c:ext xmlns:c16="http://schemas.microsoft.com/office/drawing/2014/chart" uri="{C3380CC4-5D6E-409C-BE32-E72D297353CC}">
              <c16:uniqueId val="{00000012-A6BF-4E36-B306-910737D03284}"/>
            </c:ext>
          </c:extLst>
        </c:ser>
        <c:dLbls>
          <c:dLblPos val="t"/>
          <c:showLegendKey val="0"/>
          <c:showVal val="1"/>
          <c:showCatName val="0"/>
          <c:showSerName val="0"/>
          <c:showPercent val="0"/>
          <c:showBubbleSize val="0"/>
        </c:dLbls>
        <c:smooth val="0"/>
        <c:axId val="1534006815"/>
        <c:axId val="1534008735"/>
      </c:lineChart>
      <c:catAx>
        <c:axId val="15340068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layout>
            <c:manualLayout>
              <c:xMode val="edge"/>
              <c:yMode val="edge"/>
              <c:x val="0.51980359963432532"/>
              <c:y val="0.8967708246995441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008735"/>
        <c:crosses val="autoZero"/>
        <c:auto val="1"/>
        <c:lblAlgn val="ctr"/>
        <c:lblOffset val="100"/>
        <c:noMultiLvlLbl val="0"/>
      </c:catAx>
      <c:valAx>
        <c:axId val="1534008735"/>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Restaurants</a:t>
                </a:r>
                <a:endParaRPr lang="en-IN"/>
              </a:p>
            </c:rich>
          </c:tx>
          <c:layout>
            <c:manualLayout>
              <c:xMode val="edge"/>
              <c:yMode val="edge"/>
              <c:x val="7.211667925931993E-2"/>
              <c:y val="0.1836243147962881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1534006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[Nikita_Zomato_Data_1.xlsx]Pivot Table!PivotTable2</c:name>
    <c:fmtId val="19"/>
  </c:pivotSource>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en-US" sz="1050" b="1"/>
              <a:t>Average Rating of Each Country</a:t>
            </a:r>
          </a:p>
        </c:rich>
      </c:tx>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413313838368164"/>
          <c:y val="0.14268518518518519"/>
          <c:w val="0.7121090130703277"/>
          <c:h val="0.80638888888888893"/>
        </c:manualLayout>
      </c:layout>
      <c:barChart>
        <c:barDir val="bar"/>
        <c:grouping val="clustered"/>
        <c:varyColors val="0"/>
        <c:ser>
          <c:idx val="0"/>
          <c:order val="0"/>
          <c:tx>
            <c:strRef>
              <c:f>'Pivot Table'!$I$44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Table'!$H$45:$H$59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Table'!$I$45:$I$59</c:f>
              <c:numCache>
                <c:formatCode>0.0</c:formatCode>
                <c:ptCount val="15"/>
                <c:pt idx="0">
                  <c:v>3.6583333333333337</c:v>
                </c:pt>
                <c:pt idx="1">
                  <c:v>3.8466666666666667</c:v>
                </c:pt>
                <c:pt idx="2">
                  <c:v>3.5750000000000002</c:v>
                </c:pt>
                <c:pt idx="3">
                  <c:v>2.7695511337343861</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4.0183770883054875</c:v>
                </c:pt>
              </c:numCache>
            </c:numRef>
          </c:val>
          <c:extLst>
            <c:ext xmlns:c16="http://schemas.microsoft.com/office/drawing/2014/chart" uri="{C3380CC4-5D6E-409C-BE32-E72D297353CC}">
              <c16:uniqueId val="{00000000-394C-44A0-B9F8-52CE69FDCE76}"/>
            </c:ext>
          </c:extLst>
        </c:ser>
        <c:dLbls>
          <c:dLblPos val="outEnd"/>
          <c:showLegendKey val="0"/>
          <c:showVal val="1"/>
          <c:showCatName val="0"/>
          <c:showSerName val="0"/>
          <c:showPercent val="0"/>
          <c:showBubbleSize val="0"/>
        </c:dLbls>
        <c:gapWidth val="182"/>
        <c:axId val="88573823"/>
        <c:axId val="560764095"/>
      </c:barChart>
      <c:catAx>
        <c:axId val="885738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764095"/>
        <c:crosses val="autoZero"/>
        <c:auto val="1"/>
        <c:lblAlgn val="ctr"/>
        <c:lblOffset val="100"/>
        <c:noMultiLvlLbl val="0"/>
      </c:catAx>
      <c:valAx>
        <c:axId val="560764095"/>
        <c:scaling>
          <c:orientation val="minMax"/>
        </c:scaling>
        <c:delete val="1"/>
        <c:axPos val="b"/>
        <c:numFmt formatCode="0.0" sourceLinked="1"/>
        <c:majorTickMark val="none"/>
        <c:minorTickMark val="none"/>
        <c:tickLblPos val="nextTo"/>
        <c:crossAx val="8857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5715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[Nikita_Zomato_Data_1.xlsx]Subjective Answers!PivotTable7</c:name>
    <c:fmtId val="3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count of</a:t>
            </a:r>
            <a:r>
              <a:rPr lang="en-US" baseline="0"/>
              <a:t> Restaurant in each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'Subjective Answers'!$B$3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Answers'!$A$4:$A$19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Answers'!$B$4:$B$19</c:f>
              <c:numCache>
                <c:formatCode>General</c:formatCode>
                <c:ptCount val="15"/>
                <c:pt idx="0">
                  <c:v>24</c:v>
                </c:pt>
                <c:pt idx="1">
                  <c:v>60</c:v>
                </c:pt>
                <c:pt idx="2">
                  <c:v>4</c:v>
                </c:pt>
                <c:pt idx="3">
                  <c:v>8644</c:v>
                </c:pt>
                <c:pt idx="4">
                  <c:v>21</c:v>
                </c:pt>
                <c:pt idx="5">
                  <c:v>40</c:v>
                </c:pt>
                <c:pt idx="6">
                  <c:v>22</c:v>
                </c:pt>
                <c:pt idx="7">
                  <c:v>20</c:v>
                </c:pt>
                <c:pt idx="8">
                  <c:v>20</c:v>
                </c:pt>
                <c:pt idx="9">
                  <c:v>60</c:v>
                </c:pt>
                <c:pt idx="10">
                  <c:v>20</c:v>
                </c:pt>
                <c:pt idx="11">
                  <c:v>34</c:v>
                </c:pt>
                <c:pt idx="12">
                  <c:v>60</c:v>
                </c:pt>
                <c:pt idx="13">
                  <c:v>80</c:v>
                </c:pt>
                <c:pt idx="14">
                  <c:v>419</c:v>
                </c:pt>
              </c:numCache>
            </c:numRef>
          </c:val>
          <c:extLst>
            <c:ext xmlns:c16="http://schemas.microsoft.com/office/drawing/2014/chart" uri="{C3380CC4-5D6E-409C-BE32-E72D297353CC}">
              <c16:uniqueId val="{00000000-79C9-48F5-AB08-FEBDAEEAA10F}"/>
            </c:ext>
          </c:extLst>
        </c:ser>
        <c:dLbls>
          <c:dLblPos val="outEnd"/>
          <c:showLegendKey val="0"/>
          <c:showVal val="1"/>
          <c:showCatName val="0"/>
          <c:showSerName val="0"/>
          <c:showPercent val="0"/>
          <c:showBubbleSize val="0"/>
        </c:dLbls>
        <c:gapWidth val="182"/>
        <c:axId val="1888846896"/>
        <c:axId val="1888863216"/>
      </c:barChart>
      <c:catAx>
        <c:axId val="18888468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63216"/>
        <c:crosses val="autoZero"/>
        <c:auto val="1"/>
        <c:lblAlgn val="ctr"/>
        <c:lblOffset val="100"/>
        <c:noMultiLvlLbl val="0"/>
      </c:catAx>
      <c:valAx>
        <c:axId val="1888863216"/>
        <c:scaling>
          <c:orientation val="minMax"/>
        </c:scaling>
        <c:delete val="1"/>
        <c:axPos val="b"/>
        <c:numFmt formatCode="General" sourceLinked="1"/>
        <c:majorTickMark val="none"/>
        <c:minorTickMark val="none"/>
        <c:tickLblPos val="nextTo"/>
        <c:crossAx val="188884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[Nikita_Zomato_Data_1.xlsx]Subjective Answers!PivotTable16</c:name>
    <c:fmtId val="3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State</a:t>
            </a:r>
            <a:r>
              <a:rPr lang="en-IN" baseline="0"/>
              <a:t> and Cities in each Country</a:t>
            </a:r>
            <a:endParaRPr lang="en-IN"/>
          </a:p>
        </c:rich>
      </c:tx>
      <c:layout>
        <c:manualLayout>
          <c:xMode val="edge"/>
          <c:yMode val="edge"/>
          <c:x val="0.42644545429819575"/>
          <c:y val="2.097692340218609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67080638267074"/>
          <c:y val="1.3824409434939094E-2"/>
          <c:w val="0.86272148947253002"/>
          <c:h val="0.62822555952134584"/>
        </c:manualLayout>
      </c:layout>
      <c:barChart>
        <c:barDir val="col"/>
        <c:grouping val="clustered"/>
        <c:varyColors val="0"/>
        <c:ser>
          <c:idx val="0"/>
          <c:order val="0"/>
          <c:tx>
            <c:strRef>
              <c:f>'Subjective Answers'!$E$3</c:f>
              <c:strCache>
                <c:ptCount val="1"/>
                <c:pt idx="0">
                  <c:v>Count of State</c:v>
                </c:pt>
              </c:strCache>
            </c:strRef>
          </c:tx>
          <c:spPr>
            <a:solidFill>
              <a:schemeClr val="accent1"/>
            </a:solidFill>
            <a:ln>
              <a:noFill/>
            </a:ln>
            <a:effectLst/>
          </c:spPr>
          <c:invertIfNegative val="0"/>
          <c:cat>
            <c:strRef>
              <c:f>'Subjective Answers'!$D$4:$D$19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Answers'!$E$4:$E$19</c:f>
              <c:numCache>
                <c:formatCode>General</c:formatCode>
                <c:ptCount val="15"/>
                <c:pt idx="0">
                  <c:v>5</c:v>
                </c:pt>
                <c:pt idx="1">
                  <c:v>3</c:v>
                </c:pt>
                <c:pt idx="2">
                  <c:v>3</c:v>
                </c:pt>
                <c:pt idx="3">
                  <c:v>22</c:v>
                </c:pt>
                <c:pt idx="4">
                  <c:v>3</c:v>
                </c:pt>
                <c:pt idx="5">
                  <c:v>2</c:v>
                </c:pt>
                <c:pt idx="6">
                  <c:v>2</c:v>
                </c:pt>
                <c:pt idx="7">
                  <c:v>1</c:v>
                </c:pt>
                <c:pt idx="8">
                  <c:v>1</c:v>
                </c:pt>
                <c:pt idx="9">
                  <c:v>3</c:v>
                </c:pt>
                <c:pt idx="10">
                  <c:v>1</c:v>
                </c:pt>
                <c:pt idx="11">
                  <c:v>2</c:v>
                </c:pt>
                <c:pt idx="12">
                  <c:v>3</c:v>
                </c:pt>
                <c:pt idx="13">
                  <c:v>4</c:v>
                </c:pt>
                <c:pt idx="14">
                  <c:v>19</c:v>
                </c:pt>
              </c:numCache>
            </c:numRef>
          </c:val>
          <c:extLst>
            <c:ext xmlns:c16="http://schemas.microsoft.com/office/drawing/2014/chart" uri="{C3380CC4-5D6E-409C-BE32-E72D297353CC}">
              <c16:uniqueId val="{00000000-7468-48BF-AE5F-0F61CB18EF80}"/>
            </c:ext>
          </c:extLst>
        </c:ser>
        <c:dLbls>
          <c:showLegendKey val="0"/>
          <c:showVal val="0"/>
          <c:showCatName val="0"/>
          <c:showSerName val="0"/>
          <c:showPercent val="0"/>
          <c:showBubbleSize val="0"/>
        </c:dLbls>
        <c:gapWidth val="219"/>
        <c:overlap val="-27"/>
        <c:axId val="1888893936"/>
        <c:axId val="1888891056"/>
      </c:barChart>
      <c:lineChart>
        <c:grouping val="standard"/>
        <c:varyColors val="0"/>
        <c:ser>
          <c:idx val="1"/>
          <c:order val="1"/>
          <c:tx>
            <c:strRef>
              <c:f>'Subjective Answers'!$F$3</c:f>
              <c:strCache>
                <c:ptCount val="1"/>
                <c:pt idx="0">
                  <c:v>Count of City</c:v>
                </c:pt>
              </c:strCache>
            </c:strRef>
          </c:tx>
          <c:spPr>
            <a:ln w="28575" cap="rnd">
              <a:solidFill>
                <a:schemeClr val="accent2"/>
              </a:solidFill>
              <a:round/>
            </a:ln>
            <a:effectLst/>
          </c:spPr>
          <c:marker>
            <c:symbol val="none"/>
          </c:marker>
          <c:cat>
            <c:strRef>
              <c:f>'Subjective Answers'!$D$4:$D$19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Answers'!$F$4:$F$19</c:f>
              <c:numCache>
                <c:formatCode>General</c:formatCode>
                <c:ptCount val="15"/>
                <c:pt idx="0">
                  <c:v>23</c:v>
                </c:pt>
                <c:pt idx="1">
                  <c:v>3</c:v>
                </c:pt>
                <c:pt idx="2">
                  <c:v>4</c:v>
                </c:pt>
                <c:pt idx="3">
                  <c:v>43</c:v>
                </c:pt>
                <c:pt idx="4">
                  <c:v>4</c:v>
                </c:pt>
                <c:pt idx="5">
                  <c:v>2</c:v>
                </c:pt>
                <c:pt idx="6">
                  <c:v>9</c:v>
                </c:pt>
                <c:pt idx="7">
                  <c:v>1</c:v>
                </c:pt>
                <c:pt idx="8">
                  <c:v>1</c:v>
                </c:pt>
                <c:pt idx="9">
                  <c:v>6</c:v>
                </c:pt>
                <c:pt idx="10">
                  <c:v>1</c:v>
                </c:pt>
                <c:pt idx="11">
                  <c:v>2</c:v>
                </c:pt>
                <c:pt idx="12">
                  <c:v>3</c:v>
                </c:pt>
                <c:pt idx="13">
                  <c:v>4</c:v>
                </c:pt>
                <c:pt idx="14">
                  <c:v>34</c:v>
                </c:pt>
              </c:numCache>
            </c:numRef>
          </c:val>
          <c:smooth val="0"/>
          <c:extLst>
            <c:ext xmlns:c16="http://schemas.microsoft.com/office/drawing/2014/chart" uri="{C3380CC4-5D6E-409C-BE32-E72D297353CC}">
              <c16:uniqueId val="{00000001-7468-48BF-AE5F-0F61CB18EF80}"/>
            </c:ext>
          </c:extLst>
        </c:ser>
        <c:dLbls>
          <c:showLegendKey val="0"/>
          <c:showVal val="0"/>
          <c:showCatName val="0"/>
          <c:showSerName val="0"/>
          <c:showPercent val="0"/>
          <c:showBubbleSize val="0"/>
        </c:dLbls>
        <c:marker val="1"/>
        <c:smooth val="0"/>
        <c:axId val="1888893936"/>
        <c:axId val="1888891056"/>
      </c:lineChart>
      <c:catAx>
        <c:axId val="188889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91056"/>
        <c:crosses val="autoZero"/>
        <c:auto val="1"/>
        <c:lblAlgn val="ctr"/>
        <c:lblOffset val="100"/>
        <c:noMultiLvlLbl val="0"/>
      </c:catAx>
      <c:valAx>
        <c:axId val="1888891056"/>
        <c:scaling>
          <c:orientation val="minMax"/>
        </c:scaling>
        <c:delete val="1"/>
        <c:axPos val="l"/>
        <c:numFmt formatCode="General" sourceLinked="1"/>
        <c:majorTickMark val="none"/>
        <c:minorTickMark val="none"/>
        <c:tickLblPos val="nextTo"/>
        <c:crossAx val="18888939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[Nikita_Zomato_Data_1.xlsx]Subjective Answers!PivotTable1</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Rating and Average no. of Votes in each Country</a:t>
            </a:r>
          </a:p>
        </c:rich>
      </c:tx>
      <c:layout>
        <c:manualLayout>
          <c:xMode val="edge"/>
          <c:yMode val="edge"/>
          <c:x val="0.15775542113807303"/>
          <c:y val="1.38889503977656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647003194773526E-2"/>
          <c:y val="0.16695342104991223"/>
          <c:w val="0.92978018714910149"/>
          <c:h val="0.46094973642216153"/>
        </c:manualLayout>
      </c:layout>
      <c:barChart>
        <c:barDir val="col"/>
        <c:grouping val="clustered"/>
        <c:varyColors val="0"/>
        <c:ser>
          <c:idx val="1"/>
          <c:order val="1"/>
          <c:tx>
            <c:strRef>
              <c:f>'Subjective Answers'!$J$3</c:f>
              <c:strCache>
                <c:ptCount val="1"/>
                <c:pt idx="0">
                  <c:v>Average of Votes</c:v>
                </c:pt>
              </c:strCache>
            </c:strRef>
          </c:tx>
          <c:spPr>
            <a:solidFill>
              <a:schemeClr val="accent2"/>
            </a:solidFill>
            <a:ln>
              <a:noFill/>
            </a:ln>
            <a:effectLst/>
          </c:spPr>
          <c:invertIfNegative val="0"/>
          <c:cat>
            <c:strRef>
              <c:f>'Subjective Answers'!$H$4:$H$19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Answers'!$J$4:$J$19</c:f>
              <c:numCache>
                <c:formatCode>0</c:formatCode>
                <c:ptCount val="15"/>
                <c:pt idx="0">
                  <c:v>111.41666666666667</c:v>
                </c:pt>
                <c:pt idx="1">
                  <c:v>19.616666666666667</c:v>
                </c:pt>
                <c:pt idx="2">
                  <c:v>103</c:v>
                </c:pt>
                <c:pt idx="3">
                  <c:v>137.26145303100415</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435.55847255369929</c:v>
                </c:pt>
              </c:numCache>
            </c:numRef>
          </c:val>
          <c:extLst>
            <c:ext xmlns:c16="http://schemas.microsoft.com/office/drawing/2014/chart" uri="{C3380CC4-5D6E-409C-BE32-E72D297353CC}">
              <c16:uniqueId val="{00000000-BF26-4CAE-9A29-A720299CCE67}"/>
            </c:ext>
          </c:extLst>
        </c:ser>
        <c:dLbls>
          <c:showLegendKey val="0"/>
          <c:showVal val="0"/>
          <c:showCatName val="0"/>
          <c:showSerName val="0"/>
          <c:showPercent val="0"/>
          <c:showBubbleSize val="0"/>
        </c:dLbls>
        <c:gapWidth val="219"/>
        <c:axId val="1888882896"/>
        <c:axId val="1888871856"/>
      </c:barChart>
      <c:lineChart>
        <c:grouping val="standard"/>
        <c:varyColors val="0"/>
        <c:ser>
          <c:idx val="0"/>
          <c:order val="0"/>
          <c:tx>
            <c:strRef>
              <c:f>'Subjective Answers'!$I$3</c:f>
              <c:strCache>
                <c:ptCount val="1"/>
                <c:pt idx="0">
                  <c:v>Average of Rating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'Subjective Answers'!$H$4:$H$19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 Answers'!$I$4:$I$19</c:f>
              <c:numCache>
                <c:formatCode>0.0</c:formatCode>
                <c:ptCount val="15"/>
                <c:pt idx="0">
                  <c:v>3.6583333333333337</c:v>
                </c:pt>
                <c:pt idx="1">
                  <c:v>3.8466666666666667</c:v>
                </c:pt>
                <c:pt idx="2">
                  <c:v>3.5750000000000002</c:v>
                </c:pt>
                <c:pt idx="3">
                  <c:v>2.7695511337343861</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4.0183770883054875</c:v>
                </c:pt>
              </c:numCache>
            </c:numRef>
          </c:val>
          <c:smooth val="0"/>
          <c:extLst>
            <c:ext xmlns:c16="http://schemas.microsoft.com/office/drawing/2014/chart" uri="{C3380CC4-5D6E-409C-BE32-E72D297353CC}">
              <c16:uniqueId val="{00000001-BF26-4CAE-9A29-A720299CCE67}"/>
            </c:ext>
          </c:extLst>
        </c:ser>
        <c:dLbls>
          <c:showLegendKey val="0"/>
          <c:showVal val="0"/>
          <c:showCatName val="0"/>
          <c:showSerName val="0"/>
          <c:showPercent val="0"/>
          <c:showBubbleSize val="0"/>
        </c:dLbls>
        <c:marker val="1"/>
        <c:smooth val="0"/>
        <c:axId val="1888873776"/>
        <c:axId val="1888879536"/>
      </c:lineChart>
      <c:catAx>
        <c:axId val="188888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71856"/>
        <c:crosses val="autoZero"/>
        <c:auto val="1"/>
        <c:lblAlgn val="ctr"/>
        <c:lblOffset val="100"/>
        <c:noMultiLvlLbl val="0"/>
      </c:catAx>
      <c:valAx>
        <c:axId val="1888871856"/>
        <c:scaling>
          <c:orientation val="minMax"/>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82896"/>
        <c:crosses val="autoZero"/>
        <c:crossBetween val="between"/>
        <c:majorUnit val="300"/>
      </c:valAx>
      <c:valAx>
        <c:axId val="1888879536"/>
        <c:scaling>
          <c:orientation val="minMax"/>
        </c:scaling>
        <c:delete val="0"/>
        <c:axPos val="r"/>
        <c:majorGridlines>
          <c:spPr>
            <a:ln w="9525" cap="flat" cmpd="sng" algn="ctr">
              <a:noFill/>
              <a:round/>
            </a:ln>
            <a:effectLst/>
          </c:spPr>
        </c:majorGridlines>
        <c:minorGridlines>
          <c:spPr>
            <a:ln w="9525" cap="flat" cmpd="sng" algn="ctr">
              <a:noFill/>
              <a:round/>
            </a:ln>
            <a:effectLst/>
          </c:spPr>
        </c:minorGridlines>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73776"/>
        <c:crosses val="max"/>
        <c:crossBetween val="between"/>
        <c:majorUnit val="1"/>
      </c:valAx>
      <c:catAx>
        <c:axId val="1888873776"/>
        <c:scaling>
          <c:orientation val="minMax"/>
        </c:scaling>
        <c:delete val="1"/>
        <c:axPos val="b"/>
        <c:numFmt formatCode="General" sourceLinked="1"/>
        <c:majorTickMark val="out"/>
        <c:minorTickMark val="none"/>
        <c:tickLblPos val="nextTo"/>
        <c:crossAx val="1888879536"/>
        <c:crosses val="autoZero"/>
        <c:auto val="1"/>
        <c:lblAlgn val="ctr"/>
        <c:lblOffset val="100"/>
        <c:noMultiLvlLbl val="0"/>
      </c:catAx>
      <c:spPr>
        <a:noFill/>
        <a:ln>
          <a:noFill/>
        </a:ln>
        <a:effectLst/>
      </c:spPr>
    </c:plotArea>
    <c:legend>
      <c:legendPos val="r"/>
      <c:layout>
        <c:manualLayout>
          <c:xMode val="edge"/>
          <c:yMode val="edge"/>
          <c:x val="1.6660704883771839E-2"/>
          <c:y val="0.87558734826375206"/>
          <c:w val="0.64037107820325101"/>
          <c:h val="9.8517424905220155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PRICE VS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v>MINIMUM PRICE OBSERVATION</c:v>
          </c:tx>
          <c:spPr>
            <a:ln w="25400" cap="rnd">
              <a:noFill/>
              <a:round/>
            </a:ln>
            <a:effectLst/>
          </c:spPr>
          <c:marker>
            <c:symbol val="circle"/>
            <c:size val="5"/>
            <c:spPr>
              <a:solidFill>
                <a:schemeClr val="accent2"/>
              </a:solidFill>
              <a:ln w="9525">
                <a:solidFill>
                  <a:schemeClr val="accent2"/>
                </a:solidFill>
              </a:ln>
              <a:effectLst/>
            </c:spPr>
          </c:marker>
          <c:xVal>
            <c:numRef>
              <c:f>'Subjective Answers'!$C$298:$C$317</c:f>
              <c:numCache>
                <c:formatCode>General</c:formatCode>
                <c:ptCount val="20"/>
                <c:pt idx="0">
                  <c:v>4.4000000000000004</c:v>
                </c:pt>
                <c:pt idx="1">
                  <c:v>4.4000000000000004</c:v>
                </c:pt>
                <c:pt idx="2">
                  <c:v>4.5999999999999996</c:v>
                </c:pt>
                <c:pt idx="3">
                  <c:v>3.4</c:v>
                </c:pt>
                <c:pt idx="4">
                  <c:v>4.0999999999999996</c:v>
                </c:pt>
                <c:pt idx="5">
                  <c:v>4.5999999999999996</c:v>
                </c:pt>
                <c:pt idx="6">
                  <c:v>4.5999999999999996</c:v>
                </c:pt>
                <c:pt idx="7">
                  <c:v>4.5999999999999996</c:v>
                </c:pt>
                <c:pt idx="8">
                  <c:v>4.9000000000000004</c:v>
                </c:pt>
                <c:pt idx="9">
                  <c:v>3.5</c:v>
                </c:pt>
                <c:pt idx="10">
                  <c:v>4.2</c:v>
                </c:pt>
                <c:pt idx="11">
                  <c:v>4.7</c:v>
                </c:pt>
                <c:pt idx="12">
                  <c:v>4.8499999999999996</c:v>
                </c:pt>
                <c:pt idx="13">
                  <c:v>4.9000000000000004</c:v>
                </c:pt>
                <c:pt idx="14">
                  <c:v>3.4</c:v>
                </c:pt>
                <c:pt idx="15">
                  <c:v>1</c:v>
                </c:pt>
                <c:pt idx="16">
                  <c:v>4.5999999999999996</c:v>
                </c:pt>
                <c:pt idx="17">
                  <c:v>4.8</c:v>
                </c:pt>
                <c:pt idx="18">
                  <c:v>4.8</c:v>
                </c:pt>
                <c:pt idx="19">
                  <c:v>4.9000000000000004</c:v>
                </c:pt>
              </c:numCache>
            </c:numRef>
          </c:xVal>
          <c:yVal>
            <c:numRef>
              <c:f>'Subjective Answers'!$B$298:$B$317</c:f>
              <c:numCache>
                <c:formatCode>General</c:formatCode>
                <c:ptCount val="20"/>
                <c:pt idx="0">
                  <c:v>1653</c:v>
                </c:pt>
                <c:pt idx="1">
                  <c:v>1653</c:v>
                </c:pt>
                <c:pt idx="2">
                  <c:v>1102</c:v>
                </c:pt>
                <c:pt idx="3">
                  <c:v>1100</c:v>
                </c:pt>
                <c:pt idx="4">
                  <c:v>2050</c:v>
                </c:pt>
                <c:pt idx="5">
                  <c:v>4240</c:v>
                </c:pt>
                <c:pt idx="6">
                  <c:v>1060</c:v>
                </c:pt>
                <c:pt idx="7">
                  <c:v>874.5</c:v>
                </c:pt>
                <c:pt idx="8">
                  <c:v>1060</c:v>
                </c:pt>
                <c:pt idx="9">
                  <c:v>2016</c:v>
                </c:pt>
                <c:pt idx="10">
                  <c:v>1450</c:v>
                </c:pt>
                <c:pt idx="11">
                  <c:v>4350</c:v>
                </c:pt>
                <c:pt idx="12">
                  <c:v>1160</c:v>
                </c:pt>
                <c:pt idx="13">
                  <c:v>8700</c:v>
                </c:pt>
                <c:pt idx="14">
                  <c:v>1100</c:v>
                </c:pt>
                <c:pt idx="15">
                  <c:v>500</c:v>
                </c:pt>
                <c:pt idx="16">
                  <c:v>2452.5</c:v>
                </c:pt>
                <c:pt idx="17">
                  <c:v>2025</c:v>
                </c:pt>
                <c:pt idx="18">
                  <c:v>1035</c:v>
                </c:pt>
                <c:pt idx="19">
                  <c:v>6930</c:v>
                </c:pt>
              </c:numCache>
            </c:numRef>
          </c:yVal>
          <c:smooth val="0"/>
          <c:extLst>
            <c:ext xmlns:c16="http://schemas.microsoft.com/office/drawing/2014/chart" uri="{C3380CC4-5D6E-409C-BE32-E72D297353CC}">
              <c16:uniqueId val="{00000000-805F-4343-8A52-007FE8CF4CAE}"/>
            </c:ext>
          </c:extLst>
        </c:ser>
        <c:ser>
          <c:idx val="0"/>
          <c:order val="1"/>
          <c:tx>
            <c:v>MAXIMUM PRICE OBSERVATION</c:v>
          </c:tx>
          <c:spPr>
            <a:ln w="25400" cap="rnd">
              <a:noFill/>
              <a:round/>
            </a:ln>
            <a:effectLst/>
          </c:spPr>
          <c:marker>
            <c:symbol val="circle"/>
            <c:size val="5"/>
            <c:spPr>
              <a:solidFill>
                <a:schemeClr val="accent1"/>
              </a:solidFill>
              <a:ln w="9525">
                <a:solidFill>
                  <a:schemeClr val="accent1"/>
                </a:solidFill>
              </a:ln>
              <a:effectLst/>
            </c:spPr>
          </c:marker>
          <c:xVal>
            <c:numRef>
              <c:f>'Subjective Answers'!$E$298:$E$317</c:f>
              <c:numCache>
                <c:formatCode>General</c:formatCode>
                <c:ptCount val="20"/>
                <c:pt idx="0">
                  <c:v>4.4000000000000004</c:v>
                </c:pt>
                <c:pt idx="1">
                  <c:v>4.4000000000000004</c:v>
                </c:pt>
                <c:pt idx="2">
                  <c:v>3.9</c:v>
                </c:pt>
                <c:pt idx="3">
                  <c:v>4.4000000000000004</c:v>
                </c:pt>
                <c:pt idx="4">
                  <c:v>4.3</c:v>
                </c:pt>
                <c:pt idx="5">
                  <c:v>4.5999999999999996</c:v>
                </c:pt>
                <c:pt idx="6">
                  <c:v>4.5999999999999996</c:v>
                </c:pt>
                <c:pt idx="7">
                  <c:v>4.5999999999999996</c:v>
                </c:pt>
                <c:pt idx="8">
                  <c:v>4.9000000000000004</c:v>
                </c:pt>
                <c:pt idx="9">
                  <c:v>4.9000000000000004</c:v>
                </c:pt>
                <c:pt idx="10">
                  <c:v>4.5</c:v>
                </c:pt>
                <c:pt idx="11">
                  <c:v>4.7</c:v>
                </c:pt>
                <c:pt idx="12">
                  <c:v>4.8499999999999996</c:v>
                </c:pt>
                <c:pt idx="13">
                  <c:v>4.9000000000000004</c:v>
                </c:pt>
                <c:pt idx="14">
                  <c:v>4.4000000000000004</c:v>
                </c:pt>
                <c:pt idx="15">
                  <c:v>4.4000000000000004</c:v>
                </c:pt>
                <c:pt idx="16">
                  <c:v>4.5999999999999996</c:v>
                </c:pt>
                <c:pt idx="17">
                  <c:v>4.8</c:v>
                </c:pt>
                <c:pt idx="18">
                  <c:v>4.3</c:v>
                </c:pt>
                <c:pt idx="19">
                  <c:v>4.9000000000000004</c:v>
                </c:pt>
              </c:numCache>
            </c:numRef>
          </c:xVal>
          <c:yVal>
            <c:numRef>
              <c:f>'Subjective Answers'!$D$298:$D$317</c:f>
              <c:numCache>
                <c:formatCode>General</c:formatCode>
                <c:ptCount val="20"/>
                <c:pt idx="0">
                  <c:v>1653</c:v>
                </c:pt>
                <c:pt idx="1">
                  <c:v>1653</c:v>
                </c:pt>
                <c:pt idx="2">
                  <c:v>2050</c:v>
                </c:pt>
                <c:pt idx="3">
                  <c:v>9550</c:v>
                </c:pt>
                <c:pt idx="4">
                  <c:v>4270</c:v>
                </c:pt>
                <c:pt idx="5">
                  <c:v>4240</c:v>
                </c:pt>
                <c:pt idx="6">
                  <c:v>1060</c:v>
                </c:pt>
                <c:pt idx="7">
                  <c:v>874.5</c:v>
                </c:pt>
                <c:pt idx="8">
                  <c:v>1060</c:v>
                </c:pt>
                <c:pt idx="9">
                  <c:v>2650</c:v>
                </c:pt>
                <c:pt idx="10">
                  <c:v>1740</c:v>
                </c:pt>
                <c:pt idx="11">
                  <c:v>4350</c:v>
                </c:pt>
                <c:pt idx="12">
                  <c:v>1160</c:v>
                </c:pt>
                <c:pt idx="13">
                  <c:v>8700</c:v>
                </c:pt>
                <c:pt idx="14">
                  <c:v>9550</c:v>
                </c:pt>
                <c:pt idx="15">
                  <c:v>2025</c:v>
                </c:pt>
                <c:pt idx="16">
                  <c:v>2452.5</c:v>
                </c:pt>
                <c:pt idx="17">
                  <c:v>2025</c:v>
                </c:pt>
                <c:pt idx="18">
                  <c:v>3774</c:v>
                </c:pt>
                <c:pt idx="19">
                  <c:v>6930</c:v>
                </c:pt>
              </c:numCache>
            </c:numRef>
          </c:yVal>
          <c:smooth val="0"/>
          <c:extLst>
            <c:ext xmlns:c16="http://schemas.microsoft.com/office/drawing/2014/chart" uri="{C3380CC4-5D6E-409C-BE32-E72D297353CC}">
              <c16:uniqueId val="{00000001-805F-4343-8A52-007FE8CF4CAE}"/>
            </c:ext>
          </c:extLst>
        </c:ser>
        <c:dLbls>
          <c:showLegendKey val="0"/>
          <c:showVal val="0"/>
          <c:showCatName val="0"/>
          <c:showSerName val="0"/>
          <c:showPercent val="0"/>
          <c:showBubbleSize val="0"/>
        </c:dLbls>
        <c:axId val="1453471407"/>
        <c:axId val="1453470447"/>
      </c:scatterChart>
      <c:valAx>
        <c:axId val="14534714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470447"/>
        <c:crosses val="autoZero"/>
        <c:crossBetween val="midCat"/>
      </c:valAx>
      <c:valAx>
        <c:axId val="145347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4714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[Nikita_Zomato_Data_1.xlsx]Pivot Table!Table Booking Available</c:name>
    <c:fmtId val="27"/>
  </c:pivotSource>
  <c:chart>
    <c:title>
      <c:tx>
        <c:rich>
          <a:bodyPr rot="0" spcFirstLastPara="1" vertOverflow="ellipsis" vert="horz" wrap="square" anchor="ctr" anchorCtr="1"/>
          <a:lstStyle/>
          <a:p>
            <a:pPr>
              <a:defRPr sz="1050" b="1" i="0" u="none" strike="noStrike" kern="1200" spc="0" baseline="0">
                <a:solidFill>
                  <a:schemeClr val="tx1">
                    <a:lumMod val="75000"/>
                    <a:lumOff val="25000"/>
                  </a:schemeClr>
                </a:solidFill>
                <a:latin typeface="Bahnschrift SemiBold" panose="020B0502040204020203" pitchFamily="34" charset="0"/>
                <a:ea typeface="+mn-ea"/>
                <a:cs typeface="+mn-cs"/>
              </a:defRPr>
            </a:pPr>
            <a:r>
              <a:rPr lang="en-US" sz="1050" b="1">
                <a:solidFill>
                  <a:schemeClr val="tx1">
                    <a:lumMod val="75000"/>
                    <a:lumOff val="25000"/>
                  </a:schemeClr>
                </a:solidFill>
                <a:latin typeface="Bahnschrift SemiBold" panose="020B0502040204020203" pitchFamily="34" charset="0"/>
              </a:rPr>
              <a:t>Table Booking Available</a:t>
            </a:r>
          </a:p>
        </c:rich>
      </c:tx>
      <c:layout>
        <c:manualLayout>
          <c:xMode val="edge"/>
          <c:yMode val="edge"/>
          <c:x val="0.15059488650746772"/>
          <c:y val="4.0164926417041696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circle"/>
          <c:size val="5"/>
        </c:marker>
      </c:pivotFmt>
      <c:pivotFmt>
        <c:idx val="1"/>
        <c:spPr>
          <a:solidFill>
            <a:schemeClr val="accent2"/>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manualLayout>
          <c:layoutTarget val="inner"/>
          <c:xMode val="edge"/>
          <c:yMode val="edge"/>
          <c:x val="0.17279909756671655"/>
          <c:y val="0.17559162374982318"/>
          <c:w val="0.69976018013136798"/>
          <c:h val="0.72008655792845944"/>
        </c:manualLayout>
      </c:layout>
      <c:doughnutChart>
        <c:varyColors val="1"/>
        <c:ser>
          <c:idx val="0"/>
          <c:order val="0"/>
          <c:tx>
            <c:strRef>
              <c:f>'Pivot Table'!$E$3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BF-4696-9106-09BE09750F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BF-4696-9106-09BE09750F5C}"/>
              </c:ext>
            </c:extLst>
          </c:dPt>
          <c:cat>
            <c:strRef>
              <c:f>'Pivot Table'!$D$4:$D$5</c:f>
              <c:strCache>
                <c:ptCount val="2"/>
                <c:pt idx="0">
                  <c:v>No</c:v>
                </c:pt>
                <c:pt idx="1">
                  <c:v>Yes</c:v>
                </c:pt>
              </c:strCache>
            </c:strRef>
          </c:cat>
          <c:val>
            <c:numRef>
              <c:f>'Pivot Table'!$E$4:$E$5</c:f>
              <c:numCache>
                <c:formatCode>General</c:formatCode>
                <c:ptCount val="2"/>
                <c:pt idx="0">
                  <c:v>8370</c:v>
                </c:pt>
                <c:pt idx="1">
                  <c:v>1158</c:v>
                </c:pt>
              </c:numCache>
            </c:numRef>
          </c:val>
          <c:extLst>
            <c:ext xmlns:c16="http://schemas.microsoft.com/office/drawing/2014/chart" uri="{C3380CC4-5D6E-409C-BE32-E72D297353CC}">
              <c16:uniqueId val="{00000004-7CBF-4696-9106-09BE09750F5C}"/>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40661826201289475"/>
          <c:y val="0.38975297283076954"/>
          <c:w val="0.18039117285239087"/>
          <c:h val="0.216975225420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57150" cap="flat"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84E6-2E7F-7351-BD8D-725328F59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0001AC-A852-EF86-AA84-C0F0B6B6A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BC3EB-45F5-BD2D-C6A1-7D379DB3EE75}"/>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23FE6B60-E0C5-84BD-C177-9B348FB7A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6974F-D5F7-D1E0-AA23-EAFF9E714098}"/>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8423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F2F-065A-D7BF-4C1C-7105B91771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97E422-2880-9DE6-1F8D-6F587D9A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1AC58-4D75-0C76-3D2A-6A1B7C666807}"/>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ACC6267F-6541-FF7B-DBDE-C733F6031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D140A-BF99-355D-307C-08E9E306654B}"/>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383084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45482-D9D6-77F6-8186-C7649D5B5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AF9C9-581C-9DD9-FA83-016ECECC53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9E191-6430-8089-A396-829B1CA4498B}"/>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C518E04A-BCBE-A8EC-7B01-A0F24B453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1523D-2377-D8BC-2927-524366F9A09A}"/>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398041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708B-5307-EB99-96A1-4E9CA05B58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D0CCC-BF9E-2774-45FF-8FA3F5D4F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D5CC3-C870-53E5-DDD1-9B99BC473F62}"/>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3013398D-8D48-0D62-4A96-510B21568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2A46A-91D9-697D-24FB-D0370FA5DCB9}"/>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423292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4D22-B0BE-0F93-DD01-0340B0AF1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02E22C-432D-DE0C-2DE2-C7E8ED813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D3D53-7BA7-C19F-DED1-127772944F43}"/>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B8FF9BC0-25A1-6477-436F-D85C0874F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2AA4A-5726-0D01-E949-67F7CD28172B}"/>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81768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FB45-FA88-818A-0517-4CA84205C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7120A-18EC-BEEB-595A-EE31F9B5E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ECD7B4-D3B1-2E64-DB94-DF7799403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D1987B-A97C-4B8B-1C1C-4D4A1CB8A151}"/>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6" name="Footer Placeholder 5">
            <a:extLst>
              <a:ext uri="{FF2B5EF4-FFF2-40B4-BE49-F238E27FC236}">
                <a16:creationId xmlns:a16="http://schemas.microsoft.com/office/drawing/2014/main" id="{DA27D83E-4BBF-5EB0-9834-D19EDF2BE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6AED2-8F87-999F-9D5B-9A9152DB0B5A}"/>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194036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86E2-E9B5-8B5F-F8E3-3F38A79761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346DE2-0DF0-711B-AD95-906F12216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CA74A-9785-8F98-814B-ACC0E111E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2788A6-7FDB-CCAF-2216-B52FB758B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F3891-D851-3A18-DB12-B4FAE4CBE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7E21D7-410C-8D70-CD2C-FA6A52DBE69C}"/>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8" name="Footer Placeholder 7">
            <a:extLst>
              <a:ext uri="{FF2B5EF4-FFF2-40B4-BE49-F238E27FC236}">
                <a16:creationId xmlns:a16="http://schemas.microsoft.com/office/drawing/2014/main" id="{B43043C7-19B8-A830-8761-8074E4FD46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F635A7-506B-C467-5B0E-882A5BBC4A54}"/>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424378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452C-298C-870A-7862-391CC424FD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7A6BB-DF37-CF95-E49D-717B3EBFBE36}"/>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4" name="Footer Placeholder 3">
            <a:extLst>
              <a:ext uri="{FF2B5EF4-FFF2-40B4-BE49-F238E27FC236}">
                <a16:creationId xmlns:a16="http://schemas.microsoft.com/office/drawing/2014/main" id="{C8E7A557-AC6D-28B1-ADAF-B1A19E1C23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206EDB-87AA-9D80-ED40-6491A2223355}"/>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341254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EA366-BF70-6E89-F270-F910398D4CAC}"/>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3" name="Footer Placeholder 2">
            <a:extLst>
              <a:ext uri="{FF2B5EF4-FFF2-40B4-BE49-F238E27FC236}">
                <a16:creationId xmlns:a16="http://schemas.microsoft.com/office/drawing/2014/main" id="{3BDB879F-CD13-DEDC-5034-06A8A2690E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1447B-3FA4-359E-E515-EF65018541D6}"/>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100969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1AF7-75F4-8E1A-854B-3D921ABA8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6597F7-92FC-CFC2-DB7A-02CDE9463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BD9BC1-EF1F-64B0-F778-4CE1E7729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199AA-A093-4CE5-DB39-0117318DD971}"/>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6" name="Footer Placeholder 5">
            <a:extLst>
              <a:ext uri="{FF2B5EF4-FFF2-40B4-BE49-F238E27FC236}">
                <a16:creationId xmlns:a16="http://schemas.microsoft.com/office/drawing/2014/main" id="{4ED8181B-9035-2B49-9FD6-8793A9BCA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192D31-BAC6-C3D5-C05C-C8006E184A66}"/>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387143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5451-3B5E-C3EC-0BB6-32B342E33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74E9B-37C1-BEBA-8C2D-B83FDB1A9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1B1D80-C480-88C7-5059-4C18D25AA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1DD16-349F-1A51-C06B-5F6B5ADFDB05}"/>
              </a:ext>
            </a:extLst>
          </p:cNvPr>
          <p:cNvSpPr>
            <a:spLocks noGrp="1"/>
          </p:cNvSpPr>
          <p:nvPr>
            <p:ph type="dt" sz="half" idx="10"/>
          </p:nvPr>
        </p:nvSpPr>
        <p:spPr/>
        <p:txBody>
          <a:bodyPr/>
          <a:lstStyle/>
          <a:p>
            <a:fld id="{9CA64D30-17BD-4EDF-B0A5-797CF98942E4}" type="datetimeFigureOut">
              <a:rPr lang="en-IN" smtClean="0"/>
              <a:t>02-08-2024</a:t>
            </a:fld>
            <a:endParaRPr lang="en-IN"/>
          </a:p>
        </p:txBody>
      </p:sp>
      <p:sp>
        <p:nvSpPr>
          <p:cNvPr id="6" name="Footer Placeholder 5">
            <a:extLst>
              <a:ext uri="{FF2B5EF4-FFF2-40B4-BE49-F238E27FC236}">
                <a16:creationId xmlns:a16="http://schemas.microsoft.com/office/drawing/2014/main" id="{7167D3C7-00E2-5E31-3825-310683397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9D8B8-99AA-D53C-7237-CAAD958FD83C}"/>
              </a:ext>
            </a:extLst>
          </p:cNvPr>
          <p:cNvSpPr>
            <a:spLocks noGrp="1"/>
          </p:cNvSpPr>
          <p:nvPr>
            <p:ph type="sldNum" sz="quarter" idx="12"/>
          </p:nvPr>
        </p:nvSpPr>
        <p:spPr/>
        <p:txBody>
          <a:bodyPr/>
          <a:lstStyle/>
          <a:p>
            <a:fld id="{D0064AF9-248D-440C-BC17-404D5D27EB3B}" type="slidenum">
              <a:rPr lang="en-IN" smtClean="0"/>
              <a:t>‹#›</a:t>
            </a:fld>
            <a:endParaRPr lang="en-IN"/>
          </a:p>
        </p:txBody>
      </p:sp>
    </p:spTree>
    <p:extLst>
      <p:ext uri="{BB962C8B-B14F-4D97-AF65-F5344CB8AC3E}">
        <p14:creationId xmlns:p14="http://schemas.microsoft.com/office/powerpoint/2010/main" val="90970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B30C8-0F93-5089-D353-4DAA26DA4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C29669-C603-B4F4-B9DD-5C8DFDFCD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8C93B-31D9-2B64-E4E7-5BDB3633C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64D30-17BD-4EDF-B0A5-797CF98942E4}" type="datetimeFigureOut">
              <a:rPr lang="en-IN" smtClean="0"/>
              <a:t>02-08-2024</a:t>
            </a:fld>
            <a:endParaRPr lang="en-IN"/>
          </a:p>
        </p:txBody>
      </p:sp>
      <p:sp>
        <p:nvSpPr>
          <p:cNvPr id="5" name="Footer Placeholder 4">
            <a:extLst>
              <a:ext uri="{FF2B5EF4-FFF2-40B4-BE49-F238E27FC236}">
                <a16:creationId xmlns:a16="http://schemas.microsoft.com/office/drawing/2014/main" id="{26D5AD1E-8A43-8475-F9C8-5DF253247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F55686-C4C5-0D2E-F5C9-5B36C6821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64AF9-248D-440C-BC17-404D5D27EB3B}" type="slidenum">
              <a:rPr lang="en-IN" smtClean="0"/>
              <a:t>‹#›</a:t>
            </a:fld>
            <a:endParaRPr lang="en-IN"/>
          </a:p>
        </p:txBody>
      </p:sp>
    </p:spTree>
    <p:extLst>
      <p:ext uri="{BB962C8B-B14F-4D97-AF65-F5344CB8AC3E}">
        <p14:creationId xmlns:p14="http://schemas.microsoft.com/office/powerpoint/2010/main" val="92937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I Got An Internship At Zomato ...">
            <a:extLst>
              <a:ext uri="{FF2B5EF4-FFF2-40B4-BE49-F238E27FC236}">
                <a16:creationId xmlns:a16="http://schemas.microsoft.com/office/drawing/2014/main" id="{4E98DAD0-92C7-18D3-DA6C-A3D368CC7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405688" cy="49281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omato">
            <a:extLst>
              <a:ext uri="{FF2B5EF4-FFF2-40B4-BE49-F238E27FC236}">
                <a16:creationId xmlns:a16="http://schemas.microsoft.com/office/drawing/2014/main" id="{F0D2CF5C-26CC-ED65-0AF1-1CFAA6451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10" r="1826" b="21986"/>
          <a:stretch/>
        </p:blipFill>
        <p:spPr bwMode="auto">
          <a:xfrm>
            <a:off x="7405689" y="4928149"/>
            <a:ext cx="4786312" cy="192985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0;p2">
            <a:extLst>
              <a:ext uri="{FF2B5EF4-FFF2-40B4-BE49-F238E27FC236}">
                <a16:creationId xmlns:a16="http://schemas.microsoft.com/office/drawing/2014/main" id="{0321E613-3CA5-648F-68F0-42314482F5B1}"/>
              </a:ext>
            </a:extLst>
          </p:cNvPr>
          <p:cNvSpPr txBox="1"/>
          <p:nvPr/>
        </p:nvSpPr>
        <p:spPr>
          <a:xfrm>
            <a:off x="7711271" y="1929851"/>
            <a:ext cx="4480729" cy="105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tx2"/>
                </a:solidFill>
                <a:latin typeface="Lato"/>
                <a:ea typeface="Lato"/>
                <a:cs typeface="Lato"/>
                <a:sym typeface="Lato"/>
              </a:rPr>
              <a:t>Spreadsheet Project:</a:t>
            </a:r>
            <a:endParaRPr sz="2400" b="1" i="0" u="none" strike="noStrike" cap="none" dirty="0">
              <a:solidFill>
                <a:schemeClr val="tx2"/>
              </a:solidFill>
              <a:latin typeface="Lato"/>
              <a:ea typeface="Lato"/>
              <a:cs typeface="Lato"/>
              <a:sym typeface="Lato"/>
            </a:endParaRPr>
          </a:p>
          <a:p>
            <a:pPr marL="0" marR="0" lvl="0" indent="0" algn="l" rtl="0">
              <a:lnSpc>
                <a:spcPct val="100000"/>
              </a:lnSpc>
              <a:spcBef>
                <a:spcPts val="1000"/>
              </a:spcBef>
              <a:spcAft>
                <a:spcPts val="0"/>
              </a:spcAft>
              <a:buClr>
                <a:schemeClr val="dk1"/>
              </a:buClr>
              <a:buSzPts val="1100"/>
              <a:buFont typeface="Arial"/>
              <a:buNone/>
            </a:pPr>
            <a:r>
              <a:rPr lang="en-GB" sz="2400" b="1" i="0" u="none" strike="noStrike" cap="none" dirty="0">
                <a:solidFill>
                  <a:schemeClr val="tx2"/>
                </a:solidFill>
                <a:latin typeface="Lato"/>
                <a:ea typeface="Lato"/>
                <a:cs typeface="Lato"/>
                <a:sym typeface="Lato"/>
              </a:rPr>
              <a:t>Zomato Restaurants Analysis</a:t>
            </a:r>
            <a:endParaRPr sz="2400" b="1" i="0" u="none" strike="noStrike" cap="none" dirty="0">
              <a:solidFill>
                <a:schemeClr val="tx2"/>
              </a:solidFill>
              <a:latin typeface="Lato"/>
              <a:ea typeface="Lato"/>
              <a:cs typeface="Lato"/>
              <a:sym typeface="Lato"/>
            </a:endParaRPr>
          </a:p>
        </p:txBody>
      </p:sp>
      <p:sp>
        <p:nvSpPr>
          <p:cNvPr id="3" name="Google Shape;60;p2">
            <a:extLst>
              <a:ext uri="{FF2B5EF4-FFF2-40B4-BE49-F238E27FC236}">
                <a16:creationId xmlns:a16="http://schemas.microsoft.com/office/drawing/2014/main" id="{EAD55279-FB74-80E6-57E4-45F9BFF45E50}"/>
              </a:ext>
            </a:extLst>
          </p:cNvPr>
          <p:cNvSpPr txBox="1"/>
          <p:nvPr/>
        </p:nvSpPr>
        <p:spPr>
          <a:xfrm>
            <a:off x="563085" y="5367174"/>
            <a:ext cx="4480729" cy="105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tx2"/>
                </a:solidFill>
                <a:latin typeface="Lato"/>
                <a:ea typeface="Lato"/>
                <a:cs typeface="Lato"/>
                <a:sym typeface="Lato"/>
              </a:rPr>
              <a:t>Submitted by: </a:t>
            </a:r>
            <a:endParaRPr sz="2400" b="1" i="0" u="none" strike="noStrike" cap="none" dirty="0">
              <a:solidFill>
                <a:schemeClr val="tx2"/>
              </a:solidFill>
              <a:latin typeface="Lato"/>
              <a:ea typeface="Lato"/>
              <a:cs typeface="Lato"/>
              <a:sym typeface="Lato"/>
            </a:endParaRPr>
          </a:p>
          <a:p>
            <a:pPr marL="0" marR="0" lvl="0" indent="0" algn="l" rtl="0">
              <a:lnSpc>
                <a:spcPct val="100000"/>
              </a:lnSpc>
              <a:spcBef>
                <a:spcPts val="1000"/>
              </a:spcBef>
              <a:spcAft>
                <a:spcPts val="0"/>
              </a:spcAft>
              <a:buClr>
                <a:schemeClr val="dk1"/>
              </a:buClr>
              <a:buSzPts val="1100"/>
              <a:buFont typeface="Arial"/>
              <a:buNone/>
            </a:pPr>
            <a:r>
              <a:rPr lang="en-GB" sz="2400" b="1" i="0" u="none" strike="noStrike" cap="none" dirty="0">
                <a:solidFill>
                  <a:schemeClr val="tx2"/>
                </a:solidFill>
                <a:latin typeface="Lato"/>
                <a:ea typeface="Lato"/>
                <a:cs typeface="Lato"/>
                <a:sym typeface="Lato"/>
              </a:rPr>
              <a:t>Nikita Singh Raghav</a:t>
            </a:r>
            <a:endParaRPr sz="2400" b="1" i="0" u="none" strike="noStrike" cap="none" dirty="0">
              <a:solidFill>
                <a:schemeClr val="tx2"/>
              </a:solidFill>
              <a:latin typeface="Lato"/>
              <a:ea typeface="Lato"/>
              <a:cs typeface="Lato"/>
              <a:sym typeface="Lato"/>
            </a:endParaRPr>
          </a:p>
        </p:txBody>
      </p:sp>
    </p:spTree>
    <p:extLst>
      <p:ext uri="{BB962C8B-B14F-4D97-AF65-F5344CB8AC3E}">
        <p14:creationId xmlns:p14="http://schemas.microsoft.com/office/powerpoint/2010/main" val="197947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0DE2B-63A9-7CE9-369E-2C3D95D44B00}"/>
              </a:ext>
            </a:extLst>
          </p:cNvPr>
          <p:cNvSpPr txBox="1"/>
          <p:nvPr/>
        </p:nvSpPr>
        <p:spPr>
          <a:xfrm>
            <a:off x="948947" y="5151672"/>
            <a:ext cx="10801611" cy="1569660"/>
          </a:xfrm>
          <a:prstGeom prst="rect">
            <a:avLst/>
          </a:prstGeom>
          <a:noFill/>
        </p:spPr>
        <p:txBody>
          <a:bodyPr wrap="square" rtlCol="0">
            <a:spAutoFit/>
          </a:bodyPr>
          <a:lstStyle/>
          <a:p>
            <a:r>
              <a:rPr lang="en-US" sz="2400" dirty="0"/>
              <a:t>Calculated the total number of restaurants per country and explored yearly trends, visualizing these insights through intuitive charts for better Strategic Decision Making.</a:t>
            </a:r>
          </a:p>
          <a:p>
            <a:r>
              <a:rPr lang="en-US" sz="2400" dirty="0"/>
              <a:t>It will be very advisable to open up the new restaurants. Like- Canada, Australia</a:t>
            </a:r>
          </a:p>
          <a:p>
            <a:endParaRPr lang="en-US" sz="2400" dirty="0">
              <a:solidFill>
                <a:schemeClr val="bg2">
                  <a:lumMod val="10000"/>
                </a:schemeClr>
              </a:solidFill>
            </a:endParaRPr>
          </a:p>
        </p:txBody>
      </p:sp>
      <p:sp>
        <p:nvSpPr>
          <p:cNvPr id="5" name="TextBox 4">
            <a:extLst>
              <a:ext uri="{FF2B5EF4-FFF2-40B4-BE49-F238E27FC236}">
                <a16:creationId xmlns:a16="http://schemas.microsoft.com/office/drawing/2014/main" id="{FDB901C5-482F-CFBA-DFA5-620EEB98E6AB}"/>
              </a:ext>
            </a:extLst>
          </p:cNvPr>
          <p:cNvSpPr txBox="1"/>
          <p:nvPr/>
        </p:nvSpPr>
        <p:spPr>
          <a:xfrm>
            <a:off x="273886" y="139346"/>
            <a:ext cx="10256295" cy="584775"/>
          </a:xfrm>
          <a:prstGeom prst="rect">
            <a:avLst/>
          </a:prstGeom>
          <a:noFill/>
        </p:spPr>
        <p:txBody>
          <a:bodyPr vert="horz" wrap="square" rtlCol="0">
            <a:spAutoFit/>
          </a:bodyPr>
          <a:lstStyle/>
          <a:p>
            <a:r>
              <a:rPr lang="en-US" sz="3200" b="1" u="sng" dirty="0">
                <a:solidFill>
                  <a:srgbClr val="FF7C80"/>
                </a:solidFill>
              </a:rPr>
              <a:t>COUNT OF RESTAURANTS</a:t>
            </a:r>
            <a:endParaRPr lang="en-IN" sz="3200" b="1" u="sng" dirty="0">
              <a:solidFill>
                <a:srgbClr val="FF7C80"/>
              </a:solidFill>
            </a:endParaRPr>
          </a:p>
        </p:txBody>
      </p:sp>
      <p:graphicFrame>
        <p:nvGraphicFramePr>
          <p:cNvPr id="4" name="Chart 3">
            <a:extLst>
              <a:ext uri="{FF2B5EF4-FFF2-40B4-BE49-F238E27FC236}">
                <a16:creationId xmlns:a16="http://schemas.microsoft.com/office/drawing/2014/main" id="{6EE46838-556F-E67C-7EDB-A8E32CD80B2F}"/>
              </a:ext>
            </a:extLst>
          </p:cNvPr>
          <p:cNvGraphicFramePr>
            <a:graphicFrameLocks/>
          </p:cNvGraphicFramePr>
          <p:nvPr>
            <p:extLst>
              <p:ext uri="{D42A27DB-BD31-4B8C-83A1-F6EECF244321}">
                <p14:modId xmlns:p14="http://schemas.microsoft.com/office/powerpoint/2010/main" val="951053547"/>
              </p:ext>
            </p:extLst>
          </p:nvPr>
        </p:nvGraphicFramePr>
        <p:xfrm>
          <a:off x="428916" y="833289"/>
          <a:ext cx="6225718" cy="39837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EAADA8B-26B4-CD01-5F3E-689CDF2B308B}"/>
              </a:ext>
            </a:extLst>
          </p:cNvPr>
          <p:cNvGraphicFramePr>
            <a:graphicFrameLocks/>
          </p:cNvGraphicFramePr>
          <p:nvPr>
            <p:extLst>
              <p:ext uri="{D42A27DB-BD31-4B8C-83A1-F6EECF244321}">
                <p14:modId xmlns:p14="http://schemas.microsoft.com/office/powerpoint/2010/main" val="565376451"/>
              </p:ext>
            </p:extLst>
          </p:nvPr>
        </p:nvGraphicFramePr>
        <p:xfrm>
          <a:off x="6161944" y="1386296"/>
          <a:ext cx="5774531" cy="3543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76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946AB-8ADE-14DF-A102-7506CAED5DE9}"/>
              </a:ext>
            </a:extLst>
          </p:cNvPr>
          <p:cNvSpPr txBox="1"/>
          <p:nvPr/>
        </p:nvSpPr>
        <p:spPr>
          <a:xfrm>
            <a:off x="563671" y="1110891"/>
            <a:ext cx="5223353" cy="5262979"/>
          </a:xfrm>
          <a:prstGeom prst="rect">
            <a:avLst/>
          </a:prstGeom>
          <a:noFill/>
        </p:spPr>
        <p:txBody>
          <a:bodyPr wrap="square" rtlCol="0">
            <a:spAutoFit/>
          </a:bodyPr>
          <a:lstStyle/>
          <a:p>
            <a:r>
              <a:rPr lang="en-US" sz="2400" dirty="0"/>
              <a:t>Utilized statistical methods to calculate critical metrics such as average ratings for guiding operational improvements and strategic adjustments.</a:t>
            </a:r>
          </a:p>
          <a:p>
            <a:endParaRPr lang="en-US" sz="2400" dirty="0"/>
          </a:p>
          <a:p>
            <a:r>
              <a:rPr lang="en-US" sz="2400" dirty="0"/>
              <a:t>Country with high rating and low rating have their won reasons to be considered for opening new restaurants:</a:t>
            </a:r>
          </a:p>
          <a:p>
            <a:endParaRPr lang="en-US" sz="2400" dirty="0"/>
          </a:p>
          <a:p>
            <a:r>
              <a:rPr lang="en-US" sz="2400" b="1" u="sng" dirty="0"/>
              <a:t>HIGH RATING- </a:t>
            </a:r>
            <a:r>
              <a:rPr lang="en-US" sz="2400" dirty="0"/>
              <a:t>Such countries have high market appeal.</a:t>
            </a:r>
          </a:p>
          <a:p>
            <a:endParaRPr lang="en-US" sz="2400" dirty="0"/>
          </a:p>
          <a:p>
            <a:r>
              <a:rPr lang="en-US" sz="2400" b="1" u="sng" dirty="0"/>
              <a:t>LOW RATING- </a:t>
            </a:r>
            <a:r>
              <a:rPr lang="en-US" sz="2400" dirty="0"/>
              <a:t>Such countries have opportunity for improvement</a:t>
            </a:r>
            <a:endParaRPr lang="en-IN" sz="2400" dirty="0"/>
          </a:p>
        </p:txBody>
      </p:sp>
      <p:graphicFrame>
        <p:nvGraphicFramePr>
          <p:cNvPr id="4" name="Chart 3">
            <a:extLst>
              <a:ext uri="{FF2B5EF4-FFF2-40B4-BE49-F238E27FC236}">
                <a16:creationId xmlns:a16="http://schemas.microsoft.com/office/drawing/2014/main" id="{698704C5-0A54-4840-8A7B-F18DB57DAE47}"/>
              </a:ext>
            </a:extLst>
          </p:cNvPr>
          <p:cNvGraphicFramePr>
            <a:graphicFrameLocks/>
          </p:cNvGraphicFramePr>
          <p:nvPr>
            <p:extLst>
              <p:ext uri="{D42A27DB-BD31-4B8C-83A1-F6EECF244321}">
                <p14:modId xmlns:p14="http://schemas.microsoft.com/office/powerpoint/2010/main" val="938354791"/>
              </p:ext>
            </p:extLst>
          </p:nvPr>
        </p:nvGraphicFramePr>
        <p:xfrm>
          <a:off x="5686816" y="997817"/>
          <a:ext cx="6340346" cy="51023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9A912A1-E8E0-4A13-5326-BF2DB93596E8}"/>
              </a:ext>
            </a:extLst>
          </p:cNvPr>
          <p:cNvSpPr txBox="1"/>
          <p:nvPr/>
        </p:nvSpPr>
        <p:spPr>
          <a:xfrm>
            <a:off x="273886" y="139346"/>
            <a:ext cx="10256295" cy="584775"/>
          </a:xfrm>
          <a:prstGeom prst="rect">
            <a:avLst/>
          </a:prstGeom>
          <a:noFill/>
        </p:spPr>
        <p:txBody>
          <a:bodyPr vert="horz" wrap="square" rtlCol="0">
            <a:spAutoFit/>
          </a:bodyPr>
          <a:lstStyle/>
          <a:p>
            <a:r>
              <a:rPr lang="en-US" sz="3200" b="1" u="sng" dirty="0">
                <a:solidFill>
                  <a:srgbClr val="FF7C80"/>
                </a:solidFill>
              </a:rPr>
              <a:t>AVERAGE RATING OF RESTAURANTS IN EACH COUNTRY</a:t>
            </a:r>
            <a:endParaRPr lang="en-IN" sz="3200" b="1" u="sng" dirty="0">
              <a:solidFill>
                <a:srgbClr val="FF7C80"/>
              </a:solidFill>
            </a:endParaRPr>
          </a:p>
        </p:txBody>
      </p:sp>
    </p:spTree>
    <p:extLst>
      <p:ext uri="{BB962C8B-B14F-4D97-AF65-F5344CB8AC3E}">
        <p14:creationId xmlns:p14="http://schemas.microsoft.com/office/powerpoint/2010/main" val="158851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F9447-5E80-1FAE-C1AB-68A575A061D8}"/>
              </a:ext>
            </a:extLst>
          </p:cNvPr>
          <p:cNvSpPr txBox="1"/>
          <p:nvPr/>
        </p:nvSpPr>
        <p:spPr>
          <a:xfrm>
            <a:off x="123573" y="130198"/>
            <a:ext cx="10256295" cy="584775"/>
          </a:xfrm>
          <a:prstGeom prst="rect">
            <a:avLst/>
          </a:prstGeom>
          <a:noFill/>
        </p:spPr>
        <p:txBody>
          <a:bodyPr vert="horz" wrap="square" rtlCol="0">
            <a:spAutoFit/>
          </a:bodyPr>
          <a:lstStyle/>
          <a:p>
            <a:r>
              <a:rPr lang="en-US" sz="3200" b="1" u="sng" dirty="0">
                <a:solidFill>
                  <a:srgbClr val="FF7C80"/>
                </a:solidFill>
              </a:rPr>
              <a:t>SUGGESTIONS FOR THE COUNTRY</a:t>
            </a:r>
            <a:endParaRPr lang="en-IN" sz="3200" b="1" u="sng" dirty="0">
              <a:solidFill>
                <a:srgbClr val="FF7C80"/>
              </a:solidFill>
            </a:endParaRPr>
          </a:p>
        </p:txBody>
      </p:sp>
      <p:sp>
        <p:nvSpPr>
          <p:cNvPr id="4" name="TextBox 3">
            <a:extLst>
              <a:ext uri="{FF2B5EF4-FFF2-40B4-BE49-F238E27FC236}">
                <a16:creationId xmlns:a16="http://schemas.microsoft.com/office/drawing/2014/main" id="{41B00D12-102D-8F97-A8F5-5E1A7083E3D6}"/>
              </a:ext>
            </a:extLst>
          </p:cNvPr>
          <p:cNvSpPr txBox="1"/>
          <p:nvPr/>
        </p:nvSpPr>
        <p:spPr>
          <a:xfrm>
            <a:off x="123573" y="931193"/>
            <a:ext cx="12068427" cy="1868781"/>
          </a:xfrm>
          <a:prstGeom prst="rect">
            <a:avLst/>
          </a:prstGeom>
          <a:noFill/>
        </p:spPr>
        <p:txBody>
          <a:bodyPr wrap="square" rtlCol="0">
            <a:spAutoFit/>
          </a:bodyPr>
          <a:lstStyle/>
          <a:p>
            <a:pPr marL="228600" marR="0">
              <a:lnSpc>
                <a:spcPct val="107000"/>
              </a:lnSpc>
              <a:spcBef>
                <a:spcPts val="0"/>
              </a:spcBef>
              <a:spcAft>
                <a:spcPts val="800"/>
              </a:spcAft>
            </a:pPr>
            <a:r>
              <a:rPr lang="en-IN" kern="100" dirty="0">
                <a:effectLst/>
                <a:ea typeface="Calibri" panose="020F0502020204030204" pitchFamily="34" charset="0"/>
                <a:cs typeface="Mangal" panose="02040503050203030202" pitchFamily="18" charset="0"/>
              </a:rPr>
              <a:t>To determine the lesser competition, I used following parameters to visualize through pivot table and make recommendations for country to open new restaurants</a:t>
            </a:r>
          </a:p>
          <a:p>
            <a:pPr marL="800100" marR="0" lvl="1" indent="-342900">
              <a:lnSpc>
                <a:spcPct val="107000"/>
              </a:lnSpc>
              <a:spcBef>
                <a:spcPts val="0"/>
              </a:spcBef>
              <a:spcAft>
                <a:spcPts val="800"/>
              </a:spcAft>
              <a:buClr>
                <a:srgbClr val="000000"/>
              </a:buClr>
              <a:buFont typeface="+mj-lt"/>
              <a:buAutoNum type="alphaUcPeriod"/>
            </a:pPr>
            <a:r>
              <a:rPr lang="en-IN" b="1" u="sng" strike="noStrike" kern="100" dirty="0">
                <a:effectLst/>
                <a:ea typeface="Calibri" panose="020F0502020204030204" pitchFamily="34" charset="0"/>
                <a:cs typeface="Calibri" panose="020F0502020204030204" pitchFamily="34" charset="0"/>
              </a:rPr>
              <a:t>Density of restaurants:</a:t>
            </a:r>
            <a:endParaRPr lang="en-IN" b="1" u="sng" kern="100" dirty="0">
              <a:ea typeface="Calibri" panose="020F0502020204030204" pitchFamily="34" charset="0"/>
              <a:cs typeface="Mangal" panose="02040503050203030202" pitchFamily="18" charset="0"/>
            </a:endParaRPr>
          </a:p>
          <a:p>
            <a:pPr marR="0" lvl="1">
              <a:lnSpc>
                <a:spcPct val="107000"/>
              </a:lnSpc>
              <a:spcBef>
                <a:spcPts val="0"/>
              </a:spcBef>
              <a:spcAft>
                <a:spcPts val="800"/>
              </a:spcAft>
              <a:buClr>
                <a:srgbClr val="000000"/>
              </a:buClr>
            </a:pPr>
            <a:r>
              <a:rPr lang="en-IN" kern="100" dirty="0">
                <a:effectLst/>
                <a:ea typeface="Calibri" panose="020F0502020204030204" pitchFamily="34" charset="0"/>
                <a:cs typeface="Calibri" panose="020F0502020204030204" pitchFamily="34" charset="0"/>
              </a:rPr>
              <a:t>1.   Count of restaurants in Country</a:t>
            </a:r>
            <a:r>
              <a:rPr lang="en-IN" kern="100" dirty="0">
                <a:ea typeface="Calibri" panose="020F0502020204030204" pitchFamily="34" charset="0"/>
                <a:cs typeface="Mangal" panose="02040503050203030202" pitchFamily="18" charset="0"/>
              </a:rPr>
              <a:t>                      2.   </a:t>
            </a:r>
            <a:r>
              <a:rPr lang="en-IN" kern="100" dirty="0">
                <a:effectLst/>
                <a:ea typeface="Calibri" panose="020F0502020204030204" pitchFamily="34" charset="0"/>
                <a:cs typeface="Calibri" panose="020F0502020204030204" pitchFamily="34" charset="0"/>
              </a:rPr>
              <a:t>Count of states in Country</a:t>
            </a:r>
            <a:endParaRPr lang="en-IN" kern="100" dirty="0">
              <a:effectLst/>
              <a:ea typeface="Calibri" panose="020F0502020204030204" pitchFamily="34" charset="0"/>
              <a:cs typeface="Mangal" panose="02040503050203030202" pitchFamily="18" charset="0"/>
            </a:endParaRPr>
          </a:p>
          <a:p>
            <a:pPr marR="0" lvl="0">
              <a:lnSpc>
                <a:spcPct val="107000"/>
              </a:lnSpc>
              <a:spcBef>
                <a:spcPts val="0"/>
              </a:spcBef>
              <a:spcAft>
                <a:spcPts val="800"/>
              </a:spcAft>
            </a:pPr>
            <a:r>
              <a:rPr lang="en-IN" kern="100" dirty="0">
                <a:effectLst/>
                <a:ea typeface="Calibri" panose="020F0502020204030204" pitchFamily="34" charset="0"/>
                <a:cs typeface="Calibri" panose="020F0502020204030204" pitchFamily="34" charset="0"/>
              </a:rPr>
              <a:t>         3.   Count of cities in Country</a:t>
            </a:r>
            <a:r>
              <a:rPr lang="en-IN" kern="100" dirty="0">
                <a:ea typeface="Calibri" panose="020F0502020204030204" pitchFamily="34" charset="0"/>
                <a:cs typeface="Mangal" panose="02040503050203030202" pitchFamily="18" charset="0"/>
              </a:rPr>
              <a:t>                                 4.   </a:t>
            </a:r>
            <a:r>
              <a:rPr lang="en-IN" kern="100" dirty="0">
                <a:effectLst/>
                <a:ea typeface="Calibri" panose="020F0502020204030204" pitchFamily="34" charset="0"/>
                <a:cs typeface="Calibri" panose="020F0502020204030204" pitchFamily="34" charset="0"/>
              </a:rPr>
              <a:t>Geographical size of the country. (Canada being the largest)</a:t>
            </a:r>
            <a:endParaRPr lang="en-IN" kern="100" dirty="0">
              <a:ea typeface="Calibri" panose="020F0502020204030204" pitchFamily="34" charset="0"/>
              <a:cs typeface="Mangal" panose="02040503050203030202" pitchFamily="18" charset="0"/>
            </a:endParaRPr>
          </a:p>
        </p:txBody>
      </p:sp>
      <p:graphicFrame>
        <p:nvGraphicFramePr>
          <p:cNvPr id="8" name="Chart 7">
            <a:extLst>
              <a:ext uri="{FF2B5EF4-FFF2-40B4-BE49-F238E27FC236}">
                <a16:creationId xmlns:a16="http://schemas.microsoft.com/office/drawing/2014/main" id="{71B8486E-986F-CE7F-4D62-18F0E5D5D032}"/>
              </a:ext>
            </a:extLst>
          </p:cNvPr>
          <p:cNvGraphicFramePr>
            <a:graphicFrameLocks/>
          </p:cNvGraphicFramePr>
          <p:nvPr>
            <p:extLst>
              <p:ext uri="{D42A27DB-BD31-4B8C-83A1-F6EECF244321}">
                <p14:modId xmlns:p14="http://schemas.microsoft.com/office/powerpoint/2010/main" val="3189868834"/>
              </p:ext>
            </p:extLst>
          </p:nvPr>
        </p:nvGraphicFramePr>
        <p:xfrm>
          <a:off x="1136576" y="3016194"/>
          <a:ext cx="3118098" cy="34980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DDCFBA7-CEDB-B0EB-1B4D-B172B6E1388C}"/>
              </a:ext>
            </a:extLst>
          </p:cNvPr>
          <p:cNvGraphicFramePr>
            <a:graphicFrameLocks/>
          </p:cNvGraphicFramePr>
          <p:nvPr>
            <p:extLst>
              <p:ext uri="{D42A27DB-BD31-4B8C-83A1-F6EECF244321}">
                <p14:modId xmlns:p14="http://schemas.microsoft.com/office/powerpoint/2010/main" val="2903220956"/>
              </p:ext>
            </p:extLst>
          </p:nvPr>
        </p:nvGraphicFramePr>
        <p:xfrm>
          <a:off x="5464277" y="3223600"/>
          <a:ext cx="6123543" cy="30832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456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0D4B8-4336-9198-DF83-3E01E71FD992}"/>
              </a:ext>
            </a:extLst>
          </p:cNvPr>
          <p:cNvSpPr txBox="1"/>
          <p:nvPr/>
        </p:nvSpPr>
        <p:spPr>
          <a:xfrm>
            <a:off x="61786" y="505308"/>
            <a:ext cx="12068427" cy="1173463"/>
          </a:xfrm>
          <a:prstGeom prst="rect">
            <a:avLst/>
          </a:prstGeom>
          <a:noFill/>
        </p:spPr>
        <p:txBody>
          <a:bodyPr wrap="square" rtlCol="0">
            <a:spAutoFit/>
          </a:bodyPr>
          <a:lstStyle/>
          <a:p>
            <a:pPr marL="806450" marR="0" lvl="0" indent="-342900">
              <a:lnSpc>
                <a:spcPct val="107000"/>
              </a:lnSpc>
              <a:spcBef>
                <a:spcPts val="0"/>
              </a:spcBef>
              <a:spcAft>
                <a:spcPts val="800"/>
              </a:spcAft>
              <a:buAutoNum type="alphaUcPeriod" startAt="2"/>
            </a:pPr>
            <a:r>
              <a:rPr lang="en-IN" b="1" u="sng" strike="noStrike" kern="100" dirty="0">
                <a:effectLst/>
                <a:ea typeface="Calibri" panose="020F0502020204030204" pitchFamily="34" charset="0"/>
                <a:cs typeface="Calibri" panose="020F0502020204030204" pitchFamily="34" charset="0"/>
              </a:rPr>
              <a:t>Position of Restaurant in Market</a:t>
            </a:r>
          </a:p>
          <a:p>
            <a:pPr marL="806450" marR="0" lvl="0" indent="-342900">
              <a:lnSpc>
                <a:spcPct val="107000"/>
              </a:lnSpc>
              <a:spcBef>
                <a:spcPts val="0"/>
              </a:spcBef>
              <a:spcAft>
                <a:spcPts val="800"/>
              </a:spcAft>
              <a:buFont typeface="+mj-lt"/>
              <a:buAutoNum type="arabicPeriod"/>
            </a:pPr>
            <a:r>
              <a:rPr lang="en-IN" kern="100" dirty="0">
                <a:effectLst/>
                <a:ea typeface="Calibri" panose="020F0502020204030204" pitchFamily="34" charset="0"/>
                <a:cs typeface="Calibri" panose="020F0502020204030204" pitchFamily="34" charset="0"/>
              </a:rPr>
              <a:t>Average Rating</a:t>
            </a:r>
            <a:r>
              <a:rPr lang="en-IN" kern="100" dirty="0">
                <a:ea typeface="Calibri" panose="020F0502020204030204" pitchFamily="34" charset="0"/>
                <a:cs typeface="Mangal" panose="02040503050203030202" pitchFamily="18" charset="0"/>
              </a:rPr>
              <a:t>                                                   2.   </a:t>
            </a:r>
            <a:r>
              <a:rPr lang="en-IN" kern="100" dirty="0">
                <a:effectLst/>
                <a:ea typeface="Calibri" panose="020F0502020204030204" pitchFamily="34" charset="0"/>
                <a:cs typeface="Calibri" panose="020F0502020204030204" pitchFamily="34" charset="0"/>
              </a:rPr>
              <a:t>Average no. on interaction- total no. of votes</a:t>
            </a:r>
            <a:endParaRPr lang="en-IN" kern="100" dirty="0">
              <a:effectLst/>
              <a:ea typeface="Calibri" panose="020F0502020204030204" pitchFamily="34" charset="0"/>
              <a:cs typeface="Mangal" panose="02040503050203030202" pitchFamily="18" charset="0"/>
            </a:endParaRPr>
          </a:p>
          <a:p>
            <a:pPr marL="228600" marR="0">
              <a:lnSpc>
                <a:spcPct val="107000"/>
              </a:lnSpc>
              <a:spcBef>
                <a:spcPts val="0"/>
              </a:spcBef>
              <a:spcAft>
                <a:spcPts val="800"/>
              </a:spcAft>
            </a:pPr>
            <a:endParaRPr lang="en-IN" kern="100" dirty="0">
              <a:effectLst/>
              <a:ea typeface="Calibri" panose="020F0502020204030204" pitchFamily="34" charset="0"/>
              <a:cs typeface="Mangal" panose="02040503050203030202" pitchFamily="18" charset="0"/>
            </a:endParaRPr>
          </a:p>
        </p:txBody>
      </p:sp>
      <p:graphicFrame>
        <p:nvGraphicFramePr>
          <p:cNvPr id="3" name="Chart 2">
            <a:extLst>
              <a:ext uri="{FF2B5EF4-FFF2-40B4-BE49-F238E27FC236}">
                <a16:creationId xmlns:a16="http://schemas.microsoft.com/office/drawing/2014/main" id="{287C97A2-BC1D-923D-8F37-E3467C63D2E6}"/>
              </a:ext>
            </a:extLst>
          </p:cNvPr>
          <p:cNvGraphicFramePr>
            <a:graphicFrameLocks/>
          </p:cNvGraphicFramePr>
          <p:nvPr>
            <p:extLst>
              <p:ext uri="{D42A27DB-BD31-4B8C-83A1-F6EECF244321}">
                <p14:modId xmlns:p14="http://schemas.microsoft.com/office/powerpoint/2010/main" val="4102612160"/>
              </p:ext>
            </p:extLst>
          </p:nvPr>
        </p:nvGraphicFramePr>
        <p:xfrm>
          <a:off x="1304794" y="1874077"/>
          <a:ext cx="9582411" cy="39004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221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6F23-0295-A327-067E-92848E530B5A}"/>
              </a:ext>
            </a:extLst>
          </p:cNvPr>
          <p:cNvSpPr txBox="1"/>
          <p:nvPr/>
        </p:nvSpPr>
        <p:spPr>
          <a:xfrm>
            <a:off x="123573" y="130198"/>
            <a:ext cx="10256295" cy="584775"/>
          </a:xfrm>
          <a:prstGeom prst="rect">
            <a:avLst/>
          </a:prstGeom>
          <a:noFill/>
        </p:spPr>
        <p:txBody>
          <a:bodyPr vert="horz" wrap="square" rtlCol="0">
            <a:spAutoFit/>
          </a:bodyPr>
          <a:lstStyle/>
          <a:p>
            <a:r>
              <a:rPr lang="en-US" sz="3200" b="1" u="sng" dirty="0">
                <a:solidFill>
                  <a:srgbClr val="FF7C80"/>
                </a:solidFill>
              </a:rPr>
              <a:t>SUGGESTED COUNTRIES   - SCOPE OF IMPROVEMENT</a:t>
            </a:r>
            <a:endParaRPr lang="en-IN" sz="3200" b="1" u="sng" dirty="0">
              <a:solidFill>
                <a:srgbClr val="FF7C80"/>
              </a:solidFill>
            </a:endParaRPr>
          </a:p>
        </p:txBody>
      </p:sp>
      <p:sp>
        <p:nvSpPr>
          <p:cNvPr id="4" name="TextBox 3">
            <a:extLst>
              <a:ext uri="{FF2B5EF4-FFF2-40B4-BE49-F238E27FC236}">
                <a16:creationId xmlns:a16="http://schemas.microsoft.com/office/drawing/2014/main" id="{FC78E60F-F194-ECED-2A9A-6F2C87FDFF97}"/>
              </a:ext>
            </a:extLst>
          </p:cNvPr>
          <p:cNvSpPr txBox="1"/>
          <p:nvPr/>
        </p:nvSpPr>
        <p:spPr>
          <a:xfrm>
            <a:off x="6096000" y="3953995"/>
            <a:ext cx="5728569" cy="2646878"/>
          </a:xfrm>
          <a:prstGeom prst="rect">
            <a:avLst/>
          </a:prstGeom>
          <a:noFill/>
        </p:spPr>
        <p:txBody>
          <a:bodyPr wrap="square" rtlCol="0">
            <a:spAutoFit/>
          </a:bodyPr>
          <a:lstStyle/>
          <a:p>
            <a:pPr algn="ctr"/>
            <a:r>
              <a:rPr lang="en-US" sz="2000" b="1" u="sng" dirty="0">
                <a:solidFill>
                  <a:srgbClr val="FF7C80"/>
                </a:solidFill>
              </a:rPr>
              <a:t>CANADA</a:t>
            </a:r>
          </a:p>
          <a:p>
            <a:pPr algn="ctr"/>
            <a:endParaRPr lang="en-US" sz="2000" b="1" u="sng" dirty="0">
              <a:solidFill>
                <a:srgbClr val="FF7C80"/>
              </a:solidFill>
            </a:endParaRPr>
          </a:p>
          <a:p>
            <a:pPr marL="342900" indent="-342900">
              <a:buAutoNum type="arabicPeriod"/>
            </a:pPr>
            <a:r>
              <a:rPr lang="en-US" dirty="0"/>
              <a:t>Only 4 restaurants are opened in 4 different cities and 3 different states</a:t>
            </a:r>
          </a:p>
          <a:p>
            <a:pPr marL="342900" indent="-342900">
              <a:buAutoNum type="arabicPeriod"/>
            </a:pPr>
            <a:endParaRPr lang="en-US" dirty="0"/>
          </a:p>
          <a:p>
            <a:pPr marL="342900" indent="-342900">
              <a:buAutoNum type="arabicPeriod"/>
            </a:pPr>
            <a:r>
              <a:rPr lang="en-US" dirty="0"/>
              <a:t>Second lowest average rating of restaurants</a:t>
            </a:r>
          </a:p>
          <a:p>
            <a:pPr marL="342900" indent="-342900">
              <a:buAutoNum type="arabicPeriod"/>
            </a:pPr>
            <a:endParaRPr lang="en-US" dirty="0"/>
          </a:p>
          <a:p>
            <a:r>
              <a:rPr lang="en-IN" u="sng" dirty="0"/>
              <a:t>Conclusion</a:t>
            </a:r>
            <a:r>
              <a:rPr lang="en-IN" dirty="0"/>
              <a:t>: New restaurants can be opened here because of less competition and scope of improvement</a:t>
            </a:r>
          </a:p>
        </p:txBody>
      </p:sp>
      <p:graphicFrame>
        <p:nvGraphicFramePr>
          <p:cNvPr id="5" name="Table 4">
            <a:extLst>
              <a:ext uri="{FF2B5EF4-FFF2-40B4-BE49-F238E27FC236}">
                <a16:creationId xmlns:a16="http://schemas.microsoft.com/office/drawing/2014/main" id="{9EC3C00F-4B07-F9C7-FF40-019BDC322CA3}"/>
              </a:ext>
            </a:extLst>
          </p:cNvPr>
          <p:cNvGraphicFramePr>
            <a:graphicFrameLocks noGrp="1"/>
          </p:cNvGraphicFramePr>
          <p:nvPr>
            <p:extLst>
              <p:ext uri="{D42A27DB-BD31-4B8C-83A1-F6EECF244321}">
                <p14:modId xmlns:p14="http://schemas.microsoft.com/office/powerpoint/2010/main" val="1799490304"/>
              </p:ext>
            </p:extLst>
          </p:nvPr>
        </p:nvGraphicFramePr>
        <p:xfrm>
          <a:off x="6876105" y="1095923"/>
          <a:ext cx="5077900" cy="1854200"/>
        </p:xfrm>
        <a:graphic>
          <a:graphicData uri="http://schemas.openxmlformats.org/drawingml/2006/table">
            <a:tbl>
              <a:tblPr firstRow="1" bandRow="1">
                <a:tableStyleId>{22838BEF-8BB2-4498-84A7-C5851F593DF1}</a:tableStyleId>
              </a:tblPr>
              <a:tblGrid>
                <a:gridCol w="3056693">
                  <a:extLst>
                    <a:ext uri="{9D8B030D-6E8A-4147-A177-3AD203B41FA5}">
                      <a16:colId xmlns:a16="http://schemas.microsoft.com/office/drawing/2014/main" val="1793211294"/>
                    </a:ext>
                  </a:extLst>
                </a:gridCol>
                <a:gridCol w="2021207">
                  <a:extLst>
                    <a:ext uri="{9D8B030D-6E8A-4147-A177-3AD203B41FA5}">
                      <a16:colId xmlns:a16="http://schemas.microsoft.com/office/drawing/2014/main" val="2845173292"/>
                    </a:ext>
                  </a:extLst>
                </a:gridCol>
              </a:tblGrid>
              <a:tr h="370840">
                <a:tc>
                  <a:txBody>
                    <a:bodyPr/>
                    <a:lstStyle/>
                    <a:p>
                      <a:r>
                        <a:rPr lang="en-US" b="1" dirty="0">
                          <a:solidFill>
                            <a:srgbClr val="0070C0"/>
                          </a:solidFill>
                        </a:rPr>
                        <a:t>TOTAL RESTAURANTS</a:t>
                      </a:r>
                      <a:endParaRPr lang="en-IN" b="1" dirty="0">
                        <a:solidFill>
                          <a:srgbClr val="0070C0"/>
                        </a:solidFill>
                      </a:endParaRPr>
                    </a:p>
                  </a:txBody>
                  <a:tcPr/>
                </a:tc>
                <a:tc>
                  <a:txBody>
                    <a:bodyPr/>
                    <a:lstStyle/>
                    <a:p>
                      <a:r>
                        <a:rPr lang="en-US" b="1" dirty="0">
                          <a:solidFill>
                            <a:srgbClr val="0070C0"/>
                          </a:solidFill>
                        </a:rPr>
                        <a:t>24</a:t>
                      </a:r>
                      <a:endParaRPr lang="en-IN" b="1" dirty="0">
                        <a:solidFill>
                          <a:srgbClr val="0070C0"/>
                        </a:solidFill>
                      </a:endParaRPr>
                    </a:p>
                  </a:txBody>
                  <a:tcPr/>
                </a:tc>
                <a:extLst>
                  <a:ext uri="{0D108BD9-81ED-4DB2-BD59-A6C34878D82A}">
                    <a16:rowId xmlns:a16="http://schemas.microsoft.com/office/drawing/2014/main" val="1411624980"/>
                  </a:ext>
                </a:extLst>
              </a:tr>
              <a:tr h="370840">
                <a:tc>
                  <a:txBody>
                    <a:bodyPr/>
                    <a:lstStyle/>
                    <a:p>
                      <a:r>
                        <a:rPr lang="en-US" b="1" dirty="0">
                          <a:solidFill>
                            <a:srgbClr val="0070C0"/>
                          </a:solidFill>
                        </a:rPr>
                        <a:t>NO. OF STATES</a:t>
                      </a:r>
                      <a:endParaRPr lang="en-IN" b="1" dirty="0">
                        <a:solidFill>
                          <a:srgbClr val="0070C0"/>
                        </a:solidFill>
                      </a:endParaRPr>
                    </a:p>
                  </a:txBody>
                  <a:tcPr/>
                </a:tc>
                <a:tc>
                  <a:txBody>
                    <a:bodyPr/>
                    <a:lstStyle/>
                    <a:p>
                      <a:r>
                        <a:rPr lang="en-US" b="1" dirty="0">
                          <a:solidFill>
                            <a:srgbClr val="0070C0"/>
                          </a:solidFill>
                        </a:rPr>
                        <a:t>5</a:t>
                      </a:r>
                      <a:endParaRPr lang="en-IN" b="1" dirty="0">
                        <a:solidFill>
                          <a:srgbClr val="0070C0"/>
                        </a:solidFill>
                      </a:endParaRPr>
                    </a:p>
                  </a:txBody>
                  <a:tcPr/>
                </a:tc>
                <a:extLst>
                  <a:ext uri="{0D108BD9-81ED-4DB2-BD59-A6C34878D82A}">
                    <a16:rowId xmlns:a16="http://schemas.microsoft.com/office/drawing/2014/main" val="729289481"/>
                  </a:ext>
                </a:extLst>
              </a:tr>
              <a:tr h="370840">
                <a:tc>
                  <a:txBody>
                    <a:bodyPr/>
                    <a:lstStyle/>
                    <a:p>
                      <a:r>
                        <a:rPr lang="en-US" b="1" dirty="0">
                          <a:solidFill>
                            <a:srgbClr val="0070C0"/>
                          </a:solidFill>
                        </a:rPr>
                        <a:t>NO. OF CITIES</a:t>
                      </a:r>
                      <a:endParaRPr lang="en-IN" b="1" dirty="0">
                        <a:solidFill>
                          <a:srgbClr val="0070C0"/>
                        </a:solidFill>
                      </a:endParaRPr>
                    </a:p>
                  </a:txBody>
                  <a:tcPr/>
                </a:tc>
                <a:tc>
                  <a:txBody>
                    <a:bodyPr/>
                    <a:lstStyle/>
                    <a:p>
                      <a:r>
                        <a:rPr lang="en-US" b="1" dirty="0">
                          <a:solidFill>
                            <a:srgbClr val="0070C0"/>
                          </a:solidFill>
                        </a:rPr>
                        <a:t>23</a:t>
                      </a:r>
                      <a:endParaRPr lang="en-IN" b="1" dirty="0">
                        <a:solidFill>
                          <a:srgbClr val="0070C0"/>
                        </a:solidFill>
                      </a:endParaRPr>
                    </a:p>
                  </a:txBody>
                  <a:tcPr/>
                </a:tc>
                <a:extLst>
                  <a:ext uri="{0D108BD9-81ED-4DB2-BD59-A6C34878D82A}">
                    <a16:rowId xmlns:a16="http://schemas.microsoft.com/office/drawing/2014/main" val="2250168520"/>
                  </a:ext>
                </a:extLst>
              </a:tr>
              <a:tr h="370840">
                <a:tc>
                  <a:txBody>
                    <a:bodyPr/>
                    <a:lstStyle/>
                    <a:p>
                      <a:r>
                        <a:rPr lang="en-US" b="1" dirty="0">
                          <a:solidFill>
                            <a:srgbClr val="0070C0"/>
                          </a:solidFill>
                        </a:rPr>
                        <a:t>AVERAGE RATING</a:t>
                      </a:r>
                      <a:endParaRPr lang="en-IN" b="1" dirty="0">
                        <a:solidFill>
                          <a:srgbClr val="0070C0"/>
                        </a:solidFill>
                      </a:endParaRPr>
                    </a:p>
                  </a:txBody>
                  <a:tcPr/>
                </a:tc>
                <a:tc>
                  <a:txBody>
                    <a:bodyPr/>
                    <a:lstStyle/>
                    <a:p>
                      <a:r>
                        <a:rPr lang="en-US" b="1" dirty="0">
                          <a:solidFill>
                            <a:srgbClr val="0070C0"/>
                          </a:solidFill>
                        </a:rPr>
                        <a:t>3.7</a:t>
                      </a:r>
                      <a:endParaRPr lang="en-IN" b="1" dirty="0">
                        <a:solidFill>
                          <a:srgbClr val="0070C0"/>
                        </a:solidFill>
                      </a:endParaRPr>
                    </a:p>
                  </a:txBody>
                  <a:tcPr/>
                </a:tc>
                <a:extLst>
                  <a:ext uri="{0D108BD9-81ED-4DB2-BD59-A6C34878D82A}">
                    <a16:rowId xmlns:a16="http://schemas.microsoft.com/office/drawing/2014/main" val="1940059537"/>
                  </a:ext>
                </a:extLst>
              </a:tr>
              <a:tr h="370840">
                <a:tc>
                  <a:txBody>
                    <a:bodyPr/>
                    <a:lstStyle/>
                    <a:p>
                      <a:r>
                        <a:rPr lang="en-US" b="1" dirty="0">
                          <a:solidFill>
                            <a:srgbClr val="0070C0"/>
                          </a:solidFill>
                        </a:rPr>
                        <a:t>AVERAGE NO. OF VOTES</a:t>
                      </a:r>
                      <a:endParaRPr lang="en-IN" b="1" dirty="0">
                        <a:solidFill>
                          <a:srgbClr val="0070C0"/>
                        </a:solidFill>
                      </a:endParaRPr>
                    </a:p>
                  </a:txBody>
                  <a:tcPr/>
                </a:tc>
                <a:tc>
                  <a:txBody>
                    <a:bodyPr/>
                    <a:lstStyle/>
                    <a:p>
                      <a:r>
                        <a:rPr lang="en-US" b="1" dirty="0">
                          <a:solidFill>
                            <a:srgbClr val="0070C0"/>
                          </a:solidFill>
                        </a:rPr>
                        <a:t>111</a:t>
                      </a:r>
                      <a:endParaRPr lang="en-IN" b="1" dirty="0">
                        <a:solidFill>
                          <a:srgbClr val="0070C0"/>
                        </a:solidFill>
                      </a:endParaRPr>
                    </a:p>
                  </a:txBody>
                  <a:tcPr/>
                </a:tc>
                <a:extLst>
                  <a:ext uri="{0D108BD9-81ED-4DB2-BD59-A6C34878D82A}">
                    <a16:rowId xmlns:a16="http://schemas.microsoft.com/office/drawing/2014/main" val="3846518433"/>
                  </a:ext>
                </a:extLst>
              </a:tr>
            </a:tbl>
          </a:graphicData>
        </a:graphic>
      </p:graphicFrame>
      <p:graphicFrame>
        <p:nvGraphicFramePr>
          <p:cNvPr id="6" name="Table 5">
            <a:extLst>
              <a:ext uri="{FF2B5EF4-FFF2-40B4-BE49-F238E27FC236}">
                <a16:creationId xmlns:a16="http://schemas.microsoft.com/office/drawing/2014/main" id="{20976FB1-BA27-160D-A322-A2BF363547A1}"/>
              </a:ext>
            </a:extLst>
          </p:cNvPr>
          <p:cNvGraphicFramePr>
            <a:graphicFrameLocks noGrp="1"/>
          </p:cNvGraphicFramePr>
          <p:nvPr>
            <p:extLst>
              <p:ext uri="{D42A27DB-BD31-4B8C-83A1-F6EECF244321}">
                <p14:modId xmlns:p14="http://schemas.microsoft.com/office/powerpoint/2010/main" val="1047076488"/>
              </p:ext>
            </p:extLst>
          </p:nvPr>
        </p:nvGraphicFramePr>
        <p:xfrm>
          <a:off x="552890" y="4404406"/>
          <a:ext cx="5077900" cy="1854200"/>
        </p:xfrm>
        <a:graphic>
          <a:graphicData uri="http://schemas.openxmlformats.org/drawingml/2006/table">
            <a:tbl>
              <a:tblPr firstRow="1" bandRow="1">
                <a:tableStyleId>{22838BEF-8BB2-4498-84A7-C5851F593DF1}</a:tableStyleId>
              </a:tblPr>
              <a:tblGrid>
                <a:gridCol w="3056693">
                  <a:extLst>
                    <a:ext uri="{9D8B030D-6E8A-4147-A177-3AD203B41FA5}">
                      <a16:colId xmlns:a16="http://schemas.microsoft.com/office/drawing/2014/main" val="1793211294"/>
                    </a:ext>
                  </a:extLst>
                </a:gridCol>
                <a:gridCol w="2021207">
                  <a:extLst>
                    <a:ext uri="{9D8B030D-6E8A-4147-A177-3AD203B41FA5}">
                      <a16:colId xmlns:a16="http://schemas.microsoft.com/office/drawing/2014/main" val="2845173292"/>
                    </a:ext>
                  </a:extLst>
                </a:gridCol>
              </a:tblGrid>
              <a:tr h="370840">
                <a:tc>
                  <a:txBody>
                    <a:bodyPr/>
                    <a:lstStyle/>
                    <a:p>
                      <a:r>
                        <a:rPr lang="en-US" b="1" dirty="0">
                          <a:solidFill>
                            <a:srgbClr val="0070C0"/>
                          </a:solidFill>
                        </a:rPr>
                        <a:t>TOTAL RESTAURANTS</a:t>
                      </a:r>
                      <a:endParaRPr lang="en-IN" b="1" dirty="0">
                        <a:solidFill>
                          <a:srgbClr val="0070C0"/>
                        </a:solidFill>
                      </a:endParaRPr>
                    </a:p>
                  </a:txBody>
                  <a:tcPr/>
                </a:tc>
                <a:tc>
                  <a:txBody>
                    <a:bodyPr/>
                    <a:lstStyle/>
                    <a:p>
                      <a:r>
                        <a:rPr lang="en-US" b="1" dirty="0">
                          <a:solidFill>
                            <a:srgbClr val="0070C0"/>
                          </a:solidFill>
                        </a:rPr>
                        <a:t>4</a:t>
                      </a:r>
                      <a:endParaRPr lang="en-IN" b="1" dirty="0">
                        <a:solidFill>
                          <a:srgbClr val="0070C0"/>
                        </a:solidFill>
                      </a:endParaRPr>
                    </a:p>
                  </a:txBody>
                  <a:tcPr/>
                </a:tc>
                <a:extLst>
                  <a:ext uri="{0D108BD9-81ED-4DB2-BD59-A6C34878D82A}">
                    <a16:rowId xmlns:a16="http://schemas.microsoft.com/office/drawing/2014/main" val="1411624980"/>
                  </a:ext>
                </a:extLst>
              </a:tr>
              <a:tr h="370840">
                <a:tc>
                  <a:txBody>
                    <a:bodyPr/>
                    <a:lstStyle/>
                    <a:p>
                      <a:r>
                        <a:rPr lang="en-US" b="1" dirty="0">
                          <a:solidFill>
                            <a:srgbClr val="0070C0"/>
                          </a:solidFill>
                        </a:rPr>
                        <a:t>NO. OF STATES</a:t>
                      </a:r>
                      <a:endParaRPr lang="en-IN" b="1" dirty="0">
                        <a:solidFill>
                          <a:srgbClr val="0070C0"/>
                        </a:solidFill>
                      </a:endParaRPr>
                    </a:p>
                  </a:txBody>
                  <a:tcPr/>
                </a:tc>
                <a:tc>
                  <a:txBody>
                    <a:bodyPr/>
                    <a:lstStyle/>
                    <a:p>
                      <a:r>
                        <a:rPr lang="en-US" b="1" dirty="0">
                          <a:solidFill>
                            <a:srgbClr val="0070C0"/>
                          </a:solidFill>
                        </a:rPr>
                        <a:t>3</a:t>
                      </a:r>
                      <a:endParaRPr lang="en-IN" b="1" dirty="0">
                        <a:solidFill>
                          <a:srgbClr val="0070C0"/>
                        </a:solidFill>
                      </a:endParaRPr>
                    </a:p>
                  </a:txBody>
                  <a:tcPr/>
                </a:tc>
                <a:extLst>
                  <a:ext uri="{0D108BD9-81ED-4DB2-BD59-A6C34878D82A}">
                    <a16:rowId xmlns:a16="http://schemas.microsoft.com/office/drawing/2014/main" val="729289481"/>
                  </a:ext>
                </a:extLst>
              </a:tr>
              <a:tr h="370840">
                <a:tc>
                  <a:txBody>
                    <a:bodyPr/>
                    <a:lstStyle/>
                    <a:p>
                      <a:r>
                        <a:rPr lang="en-US" b="1" dirty="0">
                          <a:solidFill>
                            <a:srgbClr val="0070C0"/>
                          </a:solidFill>
                        </a:rPr>
                        <a:t>NO. OF CITIES</a:t>
                      </a:r>
                      <a:endParaRPr lang="en-IN" b="1" dirty="0">
                        <a:solidFill>
                          <a:srgbClr val="0070C0"/>
                        </a:solidFill>
                      </a:endParaRPr>
                    </a:p>
                  </a:txBody>
                  <a:tcPr/>
                </a:tc>
                <a:tc>
                  <a:txBody>
                    <a:bodyPr/>
                    <a:lstStyle/>
                    <a:p>
                      <a:r>
                        <a:rPr lang="en-US" b="1" dirty="0">
                          <a:solidFill>
                            <a:srgbClr val="0070C0"/>
                          </a:solidFill>
                        </a:rPr>
                        <a:t>4</a:t>
                      </a:r>
                      <a:endParaRPr lang="en-IN" b="1" dirty="0">
                        <a:solidFill>
                          <a:srgbClr val="0070C0"/>
                        </a:solidFill>
                      </a:endParaRPr>
                    </a:p>
                  </a:txBody>
                  <a:tcPr/>
                </a:tc>
                <a:extLst>
                  <a:ext uri="{0D108BD9-81ED-4DB2-BD59-A6C34878D82A}">
                    <a16:rowId xmlns:a16="http://schemas.microsoft.com/office/drawing/2014/main" val="2250168520"/>
                  </a:ext>
                </a:extLst>
              </a:tr>
              <a:tr h="370840">
                <a:tc>
                  <a:txBody>
                    <a:bodyPr/>
                    <a:lstStyle/>
                    <a:p>
                      <a:r>
                        <a:rPr lang="en-US" b="1" dirty="0">
                          <a:solidFill>
                            <a:srgbClr val="0070C0"/>
                          </a:solidFill>
                        </a:rPr>
                        <a:t>AVERAGE RATING</a:t>
                      </a:r>
                      <a:endParaRPr lang="en-IN" b="1" dirty="0">
                        <a:solidFill>
                          <a:srgbClr val="0070C0"/>
                        </a:solidFill>
                      </a:endParaRPr>
                    </a:p>
                  </a:txBody>
                  <a:tcPr/>
                </a:tc>
                <a:tc>
                  <a:txBody>
                    <a:bodyPr/>
                    <a:lstStyle/>
                    <a:p>
                      <a:r>
                        <a:rPr lang="en-US" b="1" dirty="0">
                          <a:solidFill>
                            <a:srgbClr val="0070C0"/>
                          </a:solidFill>
                        </a:rPr>
                        <a:t>3.6</a:t>
                      </a:r>
                      <a:endParaRPr lang="en-IN" b="1" dirty="0">
                        <a:solidFill>
                          <a:srgbClr val="0070C0"/>
                        </a:solidFill>
                      </a:endParaRPr>
                    </a:p>
                  </a:txBody>
                  <a:tcPr/>
                </a:tc>
                <a:extLst>
                  <a:ext uri="{0D108BD9-81ED-4DB2-BD59-A6C34878D82A}">
                    <a16:rowId xmlns:a16="http://schemas.microsoft.com/office/drawing/2014/main" val="1940059537"/>
                  </a:ext>
                </a:extLst>
              </a:tr>
              <a:tr h="370840">
                <a:tc>
                  <a:txBody>
                    <a:bodyPr/>
                    <a:lstStyle/>
                    <a:p>
                      <a:r>
                        <a:rPr lang="en-US" b="1" dirty="0">
                          <a:solidFill>
                            <a:srgbClr val="0070C0"/>
                          </a:solidFill>
                        </a:rPr>
                        <a:t>AVERAGE NO. OF VOTES</a:t>
                      </a:r>
                      <a:endParaRPr lang="en-IN" b="1" dirty="0">
                        <a:solidFill>
                          <a:srgbClr val="0070C0"/>
                        </a:solidFill>
                      </a:endParaRPr>
                    </a:p>
                  </a:txBody>
                  <a:tcPr/>
                </a:tc>
                <a:tc>
                  <a:txBody>
                    <a:bodyPr/>
                    <a:lstStyle/>
                    <a:p>
                      <a:r>
                        <a:rPr lang="en-US" b="1" dirty="0">
                          <a:solidFill>
                            <a:srgbClr val="0070C0"/>
                          </a:solidFill>
                        </a:rPr>
                        <a:t>103</a:t>
                      </a:r>
                      <a:endParaRPr lang="en-IN" b="1" dirty="0">
                        <a:solidFill>
                          <a:srgbClr val="0070C0"/>
                        </a:solidFill>
                      </a:endParaRPr>
                    </a:p>
                  </a:txBody>
                  <a:tcPr/>
                </a:tc>
                <a:extLst>
                  <a:ext uri="{0D108BD9-81ED-4DB2-BD59-A6C34878D82A}">
                    <a16:rowId xmlns:a16="http://schemas.microsoft.com/office/drawing/2014/main" val="3846518433"/>
                  </a:ext>
                </a:extLst>
              </a:tr>
            </a:tbl>
          </a:graphicData>
        </a:graphic>
      </p:graphicFrame>
      <p:sp>
        <p:nvSpPr>
          <p:cNvPr id="7" name="TextBox 6">
            <a:extLst>
              <a:ext uri="{FF2B5EF4-FFF2-40B4-BE49-F238E27FC236}">
                <a16:creationId xmlns:a16="http://schemas.microsoft.com/office/drawing/2014/main" id="{0093D674-1F6A-6C2A-2519-3C94D42DAFD4}"/>
              </a:ext>
            </a:extLst>
          </p:cNvPr>
          <p:cNvSpPr txBox="1"/>
          <p:nvPr/>
        </p:nvSpPr>
        <p:spPr>
          <a:xfrm>
            <a:off x="552889" y="812899"/>
            <a:ext cx="6161061" cy="2646878"/>
          </a:xfrm>
          <a:prstGeom prst="rect">
            <a:avLst/>
          </a:prstGeom>
          <a:noFill/>
        </p:spPr>
        <p:txBody>
          <a:bodyPr wrap="square" rtlCol="0">
            <a:spAutoFit/>
          </a:bodyPr>
          <a:lstStyle/>
          <a:p>
            <a:pPr algn="ctr"/>
            <a:r>
              <a:rPr lang="en-US" sz="2000" b="1" u="sng" dirty="0">
                <a:solidFill>
                  <a:srgbClr val="FF7C80"/>
                </a:solidFill>
              </a:rPr>
              <a:t>AUSTRALIA</a:t>
            </a:r>
          </a:p>
          <a:p>
            <a:pPr algn="ctr"/>
            <a:endParaRPr lang="en-US" sz="2000" b="1" u="sng" dirty="0">
              <a:solidFill>
                <a:srgbClr val="FF7C80"/>
              </a:solidFill>
            </a:endParaRPr>
          </a:p>
          <a:p>
            <a:pPr marL="342900" indent="-342900">
              <a:buAutoNum type="arabicPeriod"/>
            </a:pPr>
            <a:r>
              <a:rPr lang="en-IN" dirty="0"/>
              <a:t>24 restaurants in 23 different cities</a:t>
            </a:r>
          </a:p>
          <a:p>
            <a:pPr marL="342900" indent="-342900">
              <a:buAutoNum type="arabicPeriod"/>
            </a:pPr>
            <a:endParaRPr lang="en-IN" dirty="0"/>
          </a:p>
          <a:p>
            <a:pPr marL="342900" indent="-342900">
              <a:buAutoNum type="arabicPeriod"/>
            </a:pPr>
            <a:r>
              <a:rPr lang="en-IN" dirty="0"/>
              <a:t>One of the Lowest average rating of restaurants with impressive data of customer interactions</a:t>
            </a:r>
          </a:p>
          <a:p>
            <a:r>
              <a:rPr lang="en-US" dirty="0"/>
              <a:t> </a:t>
            </a:r>
          </a:p>
          <a:p>
            <a:r>
              <a:rPr lang="en-IN" u="sng" dirty="0"/>
              <a:t>Conclusion</a:t>
            </a:r>
            <a:r>
              <a:rPr lang="en-IN" dirty="0"/>
              <a:t>: New restaurants can be opened here because of less competition and scope of improvement</a:t>
            </a:r>
          </a:p>
        </p:txBody>
      </p:sp>
    </p:spTree>
    <p:extLst>
      <p:ext uri="{BB962C8B-B14F-4D97-AF65-F5344CB8AC3E}">
        <p14:creationId xmlns:p14="http://schemas.microsoft.com/office/powerpoint/2010/main" val="274487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7BF6F6-8E0D-F59F-3875-3A2107E2D6DB}"/>
              </a:ext>
            </a:extLst>
          </p:cNvPr>
          <p:cNvSpPr txBox="1"/>
          <p:nvPr/>
        </p:nvSpPr>
        <p:spPr>
          <a:xfrm>
            <a:off x="0" y="1029112"/>
            <a:ext cx="4029205" cy="3108543"/>
          </a:xfrm>
          <a:prstGeom prst="rect">
            <a:avLst/>
          </a:prstGeom>
          <a:noFill/>
        </p:spPr>
        <p:txBody>
          <a:bodyPr wrap="square" rtlCol="0">
            <a:spAutoFit/>
          </a:bodyPr>
          <a:lstStyle/>
          <a:p>
            <a:pPr algn="ctr"/>
            <a:r>
              <a:rPr lang="en-US" sz="2000" b="1" u="sng" dirty="0">
                <a:solidFill>
                  <a:srgbClr val="FF7C80"/>
                </a:solidFill>
              </a:rPr>
              <a:t>INDONESIA</a:t>
            </a:r>
          </a:p>
          <a:p>
            <a:pPr marL="342900" indent="-342900">
              <a:buAutoNum type="arabicPeriod"/>
            </a:pPr>
            <a:r>
              <a:rPr lang="en-IN" sz="1600" dirty="0"/>
              <a:t>Less no. of restaurants and bigger in geographical size as compare to all other countries having same no. of restaurants</a:t>
            </a:r>
          </a:p>
          <a:p>
            <a:pPr marL="342900" indent="-342900">
              <a:buAutoNum type="arabicPeriod"/>
            </a:pPr>
            <a:endParaRPr lang="en-IN" sz="1600" dirty="0"/>
          </a:p>
          <a:p>
            <a:pPr marL="342900" indent="-342900">
              <a:buAutoNum type="arabicPeriod"/>
            </a:pPr>
            <a:r>
              <a:rPr lang="en-IN" sz="1600" dirty="0"/>
              <a:t>One of the highest average rating of restaurants with impressive data of customer interactions</a:t>
            </a:r>
          </a:p>
          <a:p>
            <a:pPr marL="342900" indent="-342900">
              <a:buAutoNum type="arabicPeriod"/>
            </a:pPr>
            <a:endParaRPr lang="en-IN" sz="1600" dirty="0"/>
          </a:p>
          <a:p>
            <a:r>
              <a:rPr lang="en-IN" sz="1600" u="sng" dirty="0"/>
              <a:t>Conclusion: </a:t>
            </a:r>
            <a:r>
              <a:rPr lang="en-IN" sz="1600" dirty="0"/>
              <a:t>New Restaurants can be opened because of less no. of restaurants and high market appeal</a:t>
            </a:r>
          </a:p>
        </p:txBody>
      </p:sp>
      <p:sp>
        <p:nvSpPr>
          <p:cNvPr id="4" name="TextBox 3">
            <a:extLst>
              <a:ext uri="{FF2B5EF4-FFF2-40B4-BE49-F238E27FC236}">
                <a16:creationId xmlns:a16="http://schemas.microsoft.com/office/drawing/2014/main" id="{23921966-065D-1FE1-9DB7-6C59D4397854}"/>
              </a:ext>
            </a:extLst>
          </p:cNvPr>
          <p:cNvSpPr txBox="1"/>
          <p:nvPr/>
        </p:nvSpPr>
        <p:spPr>
          <a:xfrm>
            <a:off x="4374714" y="1029112"/>
            <a:ext cx="3442571" cy="2616101"/>
          </a:xfrm>
          <a:prstGeom prst="rect">
            <a:avLst/>
          </a:prstGeom>
          <a:noFill/>
        </p:spPr>
        <p:txBody>
          <a:bodyPr wrap="square" rtlCol="0">
            <a:spAutoFit/>
          </a:bodyPr>
          <a:lstStyle/>
          <a:p>
            <a:pPr algn="ctr"/>
            <a:r>
              <a:rPr lang="en-IN" sz="2000" b="1" u="sng" dirty="0">
                <a:solidFill>
                  <a:srgbClr val="FF7C80"/>
                </a:solidFill>
              </a:rPr>
              <a:t>PHILIPPINES</a:t>
            </a:r>
          </a:p>
          <a:p>
            <a:pPr marL="342900" indent="-342900">
              <a:buAutoNum type="arabicPeriod"/>
            </a:pPr>
            <a:r>
              <a:rPr lang="en-IN" sz="1600" dirty="0"/>
              <a:t>22 Restaurants in 9 different cities.</a:t>
            </a:r>
          </a:p>
          <a:p>
            <a:pPr marL="342900" indent="-342900">
              <a:buAutoNum type="arabicPeriod"/>
            </a:pPr>
            <a:endParaRPr lang="en-IN" sz="1600" dirty="0"/>
          </a:p>
          <a:p>
            <a:pPr marL="342900" indent="-342900">
              <a:buAutoNum type="arabicPeriod"/>
            </a:pPr>
            <a:r>
              <a:rPr lang="en-IN" sz="1600" dirty="0"/>
              <a:t>One of the highest average rating of restaurants with impressive data of customer interactions</a:t>
            </a:r>
          </a:p>
          <a:p>
            <a:pPr marL="342900" indent="-342900">
              <a:buAutoNum type="arabicPeriod"/>
            </a:pPr>
            <a:endParaRPr lang="en-IN" sz="1600" dirty="0"/>
          </a:p>
          <a:p>
            <a:r>
              <a:rPr lang="en-IN" sz="1600" u="sng" dirty="0"/>
              <a:t>Conclusion: </a:t>
            </a:r>
            <a:r>
              <a:rPr lang="en-IN" sz="1600" dirty="0"/>
              <a:t>New Restaurants can be opened because of less competition and high market appeal</a:t>
            </a:r>
          </a:p>
        </p:txBody>
      </p:sp>
      <p:sp>
        <p:nvSpPr>
          <p:cNvPr id="5" name="TextBox 4">
            <a:extLst>
              <a:ext uri="{FF2B5EF4-FFF2-40B4-BE49-F238E27FC236}">
                <a16:creationId xmlns:a16="http://schemas.microsoft.com/office/drawing/2014/main" id="{2BEF5232-F553-52A3-338B-D94F5208D73D}"/>
              </a:ext>
            </a:extLst>
          </p:cNvPr>
          <p:cNvSpPr txBox="1"/>
          <p:nvPr/>
        </p:nvSpPr>
        <p:spPr>
          <a:xfrm>
            <a:off x="8171111" y="1029112"/>
            <a:ext cx="3799562" cy="3108543"/>
          </a:xfrm>
          <a:prstGeom prst="rect">
            <a:avLst/>
          </a:prstGeom>
          <a:noFill/>
        </p:spPr>
        <p:txBody>
          <a:bodyPr wrap="square" rtlCol="0">
            <a:spAutoFit/>
          </a:bodyPr>
          <a:lstStyle/>
          <a:p>
            <a:pPr algn="ctr"/>
            <a:r>
              <a:rPr lang="en-IN" sz="2000" b="1" u="sng" dirty="0">
                <a:solidFill>
                  <a:srgbClr val="FF7C80"/>
                </a:solidFill>
              </a:rPr>
              <a:t>SOUTH AFRICA</a:t>
            </a:r>
          </a:p>
          <a:p>
            <a:pPr marL="342900" indent="-342900">
              <a:buAutoNum type="arabicPeriod"/>
            </a:pPr>
            <a:r>
              <a:rPr lang="en-IN" sz="1600" dirty="0"/>
              <a:t>60 Restaurants in 6 different cities but it has large geographical size. So it can accommodate few new </a:t>
            </a:r>
            <a:r>
              <a:rPr lang="en-US" sz="1600" dirty="0"/>
              <a:t>restaurants.</a:t>
            </a:r>
          </a:p>
          <a:p>
            <a:pPr marL="342900" indent="-342900">
              <a:buAutoNum type="arabicPeriod"/>
            </a:pPr>
            <a:endParaRPr lang="en-IN" sz="1600" dirty="0"/>
          </a:p>
          <a:p>
            <a:pPr marL="342900" indent="-342900">
              <a:buAutoNum type="arabicPeriod"/>
            </a:pPr>
            <a:r>
              <a:rPr lang="en-IN" sz="1600" dirty="0"/>
              <a:t>One of the highest average rating of restaurants with biggest data of customer interactions</a:t>
            </a:r>
          </a:p>
          <a:p>
            <a:pPr marL="342900" indent="-342900">
              <a:buAutoNum type="arabicPeriod"/>
            </a:pPr>
            <a:endParaRPr lang="en-IN" sz="1600" dirty="0"/>
          </a:p>
          <a:p>
            <a:r>
              <a:rPr lang="en-IN" sz="1600" u="sng" dirty="0"/>
              <a:t>Conclusion: </a:t>
            </a:r>
            <a:r>
              <a:rPr lang="en-IN" sz="1600" dirty="0"/>
              <a:t>New Restaurants can be opened because high market appeal and its large geographical size</a:t>
            </a:r>
          </a:p>
        </p:txBody>
      </p:sp>
      <p:sp>
        <p:nvSpPr>
          <p:cNvPr id="6" name="TextBox 5">
            <a:extLst>
              <a:ext uri="{FF2B5EF4-FFF2-40B4-BE49-F238E27FC236}">
                <a16:creationId xmlns:a16="http://schemas.microsoft.com/office/drawing/2014/main" id="{0134F624-E232-054A-9610-80713993F905}"/>
              </a:ext>
            </a:extLst>
          </p:cNvPr>
          <p:cNvSpPr txBox="1"/>
          <p:nvPr/>
        </p:nvSpPr>
        <p:spPr>
          <a:xfrm>
            <a:off x="123573" y="130198"/>
            <a:ext cx="10256295" cy="584775"/>
          </a:xfrm>
          <a:prstGeom prst="rect">
            <a:avLst/>
          </a:prstGeom>
          <a:noFill/>
        </p:spPr>
        <p:txBody>
          <a:bodyPr vert="horz" wrap="square" rtlCol="0">
            <a:spAutoFit/>
          </a:bodyPr>
          <a:lstStyle/>
          <a:p>
            <a:r>
              <a:rPr lang="en-US" sz="3200" b="1" u="sng" dirty="0">
                <a:solidFill>
                  <a:srgbClr val="FF7C80"/>
                </a:solidFill>
              </a:rPr>
              <a:t>SUGGESTED COUNTRIES   - HIGH MARKET APPEAL</a:t>
            </a:r>
            <a:endParaRPr lang="en-IN" sz="3200" b="1" u="sng" dirty="0">
              <a:solidFill>
                <a:srgbClr val="FF7C80"/>
              </a:solidFill>
            </a:endParaRPr>
          </a:p>
        </p:txBody>
      </p:sp>
      <p:graphicFrame>
        <p:nvGraphicFramePr>
          <p:cNvPr id="9" name="Table 8">
            <a:extLst>
              <a:ext uri="{FF2B5EF4-FFF2-40B4-BE49-F238E27FC236}">
                <a16:creationId xmlns:a16="http://schemas.microsoft.com/office/drawing/2014/main" id="{2D8EB1AF-B968-0DD7-D98C-9F9EB5C725E9}"/>
              </a:ext>
            </a:extLst>
          </p:cNvPr>
          <p:cNvGraphicFramePr>
            <a:graphicFrameLocks noGrp="1"/>
          </p:cNvGraphicFramePr>
          <p:nvPr>
            <p:extLst>
              <p:ext uri="{D42A27DB-BD31-4B8C-83A1-F6EECF244321}">
                <p14:modId xmlns:p14="http://schemas.microsoft.com/office/powerpoint/2010/main" val="891349175"/>
              </p:ext>
            </p:extLst>
          </p:nvPr>
        </p:nvGraphicFramePr>
        <p:xfrm>
          <a:off x="123573" y="4813424"/>
          <a:ext cx="3306871" cy="1750215"/>
        </p:xfrm>
        <a:graphic>
          <a:graphicData uri="http://schemas.openxmlformats.org/drawingml/2006/table">
            <a:tbl>
              <a:tblPr firstRow="1" bandRow="1">
                <a:tableStyleId>{22838BEF-8BB2-4498-84A7-C5851F593DF1}</a:tableStyleId>
              </a:tblPr>
              <a:tblGrid>
                <a:gridCol w="2576026">
                  <a:extLst>
                    <a:ext uri="{9D8B030D-6E8A-4147-A177-3AD203B41FA5}">
                      <a16:colId xmlns:a16="http://schemas.microsoft.com/office/drawing/2014/main" val="1793211294"/>
                    </a:ext>
                  </a:extLst>
                </a:gridCol>
                <a:gridCol w="730845">
                  <a:extLst>
                    <a:ext uri="{9D8B030D-6E8A-4147-A177-3AD203B41FA5}">
                      <a16:colId xmlns:a16="http://schemas.microsoft.com/office/drawing/2014/main" val="2845173292"/>
                    </a:ext>
                  </a:extLst>
                </a:gridCol>
              </a:tblGrid>
              <a:tr h="350043">
                <a:tc>
                  <a:txBody>
                    <a:bodyPr/>
                    <a:lstStyle/>
                    <a:p>
                      <a:r>
                        <a:rPr lang="en-US" sz="1400" b="1" dirty="0">
                          <a:solidFill>
                            <a:srgbClr val="0070C0"/>
                          </a:solidFill>
                        </a:rPr>
                        <a:t>TOTAL RESTAURANTS</a:t>
                      </a:r>
                      <a:endParaRPr lang="en-IN" sz="1400" b="1" dirty="0">
                        <a:solidFill>
                          <a:srgbClr val="0070C0"/>
                        </a:solidFill>
                      </a:endParaRPr>
                    </a:p>
                  </a:txBody>
                  <a:tcPr/>
                </a:tc>
                <a:tc>
                  <a:txBody>
                    <a:bodyPr/>
                    <a:lstStyle/>
                    <a:p>
                      <a:r>
                        <a:rPr lang="en-US" sz="1400" b="1" dirty="0">
                          <a:solidFill>
                            <a:srgbClr val="0070C0"/>
                          </a:solidFill>
                        </a:rPr>
                        <a:t>21</a:t>
                      </a:r>
                      <a:endParaRPr lang="en-IN" sz="1400" b="1" dirty="0">
                        <a:solidFill>
                          <a:srgbClr val="0070C0"/>
                        </a:solidFill>
                      </a:endParaRPr>
                    </a:p>
                  </a:txBody>
                  <a:tcPr/>
                </a:tc>
                <a:extLst>
                  <a:ext uri="{0D108BD9-81ED-4DB2-BD59-A6C34878D82A}">
                    <a16:rowId xmlns:a16="http://schemas.microsoft.com/office/drawing/2014/main" val="1411624980"/>
                  </a:ext>
                </a:extLst>
              </a:tr>
              <a:tr h="350043">
                <a:tc>
                  <a:txBody>
                    <a:bodyPr/>
                    <a:lstStyle/>
                    <a:p>
                      <a:r>
                        <a:rPr lang="en-US" sz="1400" b="1" dirty="0">
                          <a:solidFill>
                            <a:srgbClr val="0070C0"/>
                          </a:solidFill>
                        </a:rPr>
                        <a:t>NO. OF STATES</a:t>
                      </a:r>
                      <a:endParaRPr lang="en-IN" sz="1400" b="1" dirty="0">
                        <a:solidFill>
                          <a:srgbClr val="0070C0"/>
                        </a:solidFill>
                      </a:endParaRPr>
                    </a:p>
                  </a:txBody>
                  <a:tcPr/>
                </a:tc>
                <a:tc>
                  <a:txBody>
                    <a:bodyPr/>
                    <a:lstStyle/>
                    <a:p>
                      <a:r>
                        <a:rPr lang="en-US" sz="1400" b="1" dirty="0">
                          <a:solidFill>
                            <a:srgbClr val="0070C0"/>
                          </a:solidFill>
                        </a:rPr>
                        <a:t>3</a:t>
                      </a:r>
                      <a:endParaRPr lang="en-IN" sz="1400" b="1" dirty="0">
                        <a:solidFill>
                          <a:srgbClr val="0070C0"/>
                        </a:solidFill>
                      </a:endParaRPr>
                    </a:p>
                  </a:txBody>
                  <a:tcPr/>
                </a:tc>
                <a:extLst>
                  <a:ext uri="{0D108BD9-81ED-4DB2-BD59-A6C34878D82A}">
                    <a16:rowId xmlns:a16="http://schemas.microsoft.com/office/drawing/2014/main" val="729289481"/>
                  </a:ext>
                </a:extLst>
              </a:tr>
              <a:tr h="350043">
                <a:tc>
                  <a:txBody>
                    <a:bodyPr/>
                    <a:lstStyle/>
                    <a:p>
                      <a:r>
                        <a:rPr lang="en-US" sz="1400" b="1" dirty="0">
                          <a:solidFill>
                            <a:srgbClr val="0070C0"/>
                          </a:solidFill>
                        </a:rPr>
                        <a:t>NO. OF CITIES</a:t>
                      </a:r>
                      <a:endParaRPr lang="en-IN" sz="1400" b="1" dirty="0">
                        <a:solidFill>
                          <a:srgbClr val="0070C0"/>
                        </a:solidFill>
                      </a:endParaRPr>
                    </a:p>
                  </a:txBody>
                  <a:tcPr/>
                </a:tc>
                <a:tc>
                  <a:txBody>
                    <a:bodyPr/>
                    <a:lstStyle/>
                    <a:p>
                      <a:r>
                        <a:rPr lang="en-US" sz="1400" b="1" dirty="0">
                          <a:solidFill>
                            <a:srgbClr val="0070C0"/>
                          </a:solidFill>
                        </a:rPr>
                        <a:t>4</a:t>
                      </a:r>
                      <a:endParaRPr lang="en-IN" sz="1400" b="1" dirty="0">
                        <a:solidFill>
                          <a:srgbClr val="0070C0"/>
                        </a:solidFill>
                      </a:endParaRPr>
                    </a:p>
                  </a:txBody>
                  <a:tcPr/>
                </a:tc>
                <a:extLst>
                  <a:ext uri="{0D108BD9-81ED-4DB2-BD59-A6C34878D82A}">
                    <a16:rowId xmlns:a16="http://schemas.microsoft.com/office/drawing/2014/main" val="2250168520"/>
                  </a:ext>
                </a:extLst>
              </a:tr>
              <a:tr h="350043">
                <a:tc>
                  <a:txBody>
                    <a:bodyPr/>
                    <a:lstStyle/>
                    <a:p>
                      <a:r>
                        <a:rPr lang="en-US" sz="1400" b="1" dirty="0">
                          <a:solidFill>
                            <a:srgbClr val="0070C0"/>
                          </a:solidFill>
                        </a:rPr>
                        <a:t>AVERAGE RATING</a:t>
                      </a:r>
                      <a:endParaRPr lang="en-IN" sz="1400" b="1" dirty="0">
                        <a:solidFill>
                          <a:srgbClr val="0070C0"/>
                        </a:solidFill>
                      </a:endParaRPr>
                    </a:p>
                  </a:txBody>
                  <a:tcPr/>
                </a:tc>
                <a:tc>
                  <a:txBody>
                    <a:bodyPr/>
                    <a:lstStyle/>
                    <a:p>
                      <a:r>
                        <a:rPr lang="en-US" sz="1400" b="1" dirty="0">
                          <a:solidFill>
                            <a:srgbClr val="0070C0"/>
                          </a:solidFill>
                        </a:rPr>
                        <a:t>4.3</a:t>
                      </a:r>
                      <a:endParaRPr lang="en-IN" sz="1400" b="1" dirty="0">
                        <a:solidFill>
                          <a:srgbClr val="0070C0"/>
                        </a:solidFill>
                      </a:endParaRPr>
                    </a:p>
                  </a:txBody>
                  <a:tcPr/>
                </a:tc>
                <a:extLst>
                  <a:ext uri="{0D108BD9-81ED-4DB2-BD59-A6C34878D82A}">
                    <a16:rowId xmlns:a16="http://schemas.microsoft.com/office/drawing/2014/main" val="1940059537"/>
                  </a:ext>
                </a:extLst>
              </a:tr>
              <a:tr h="350043">
                <a:tc>
                  <a:txBody>
                    <a:bodyPr/>
                    <a:lstStyle/>
                    <a:p>
                      <a:r>
                        <a:rPr lang="en-US" sz="1400" b="1" dirty="0">
                          <a:solidFill>
                            <a:srgbClr val="0070C0"/>
                          </a:solidFill>
                        </a:rPr>
                        <a:t>AVERAGE NO. OF VOTES</a:t>
                      </a:r>
                      <a:endParaRPr lang="en-IN" sz="1400" b="1" dirty="0">
                        <a:solidFill>
                          <a:srgbClr val="0070C0"/>
                        </a:solidFill>
                      </a:endParaRPr>
                    </a:p>
                  </a:txBody>
                  <a:tcPr/>
                </a:tc>
                <a:tc>
                  <a:txBody>
                    <a:bodyPr/>
                    <a:lstStyle/>
                    <a:p>
                      <a:r>
                        <a:rPr lang="en-US" sz="1400" b="1" dirty="0">
                          <a:solidFill>
                            <a:srgbClr val="0070C0"/>
                          </a:solidFill>
                        </a:rPr>
                        <a:t>772</a:t>
                      </a:r>
                      <a:endParaRPr lang="en-IN" sz="1400" b="1" dirty="0">
                        <a:solidFill>
                          <a:srgbClr val="0070C0"/>
                        </a:solidFill>
                      </a:endParaRPr>
                    </a:p>
                  </a:txBody>
                  <a:tcPr/>
                </a:tc>
                <a:extLst>
                  <a:ext uri="{0D108BD9-81ED-4DB2-BD59-A6C34878D82A}">
                    <a16:rowId xmlns:a16="http://schemas.microsoft.com/office/drawing/2014/main" val="3846518433"/>
                  </a:ext>
                </a:extLst>
              </a:tr>
            </a:tbl>
          </a:graphicData>
        </a:graphic>
      </p:graphicFrame>
      <p:graphicFrame>
        <p:nvGraphicFramePr>
          <p:cNvPr id="10" name="Table 9">
            <a:extLst>
              <a:ext uri="{FF2B5EF4-FFF2-40B4-BE49-F238E27FC236}">
                <a16:creationId xmlns:a16="http://schemas.microsoft.com/office/drawing/2014/main" id="{A4F1AEDB-BE61-0948-85FD-2E4FB22D7A70}"/>
              </a:ext>
            </a:extLst>
          </p:cNvPr>
          <p:cNvGraphicFramePr>
            <a:graphicFrameLocks noGrp="1"/>
          </p:cNvGraphicFramePr>
          <p:nvPr>
            <p:extLst>
              <p:ext uri="{D42A27DB-BD31-4B8C-83A1-F6EECF244321}">
                <p14:modId xmlns:p14="http://schemas.microsoft.com/office/powerpoint/2010/main" val="2889969910"/>
              </p:ext>
            </p:extLst>
          </p:nvPr>
        </p:nvGraphicFramePr>
        <p:xfrm>
          <a:off x="4442563" y="4813424"/>
          <a:ext cx="3306871" cy="1750215"/>
        </p:xfrm>
        <a:graphic>
          <a:graphicData uri="http://schemas.openxmlformats.org/drawingml/2006/table">
            <a:tbl>
              <a:tblPr firstRow="1" bandRow="1">
                <a:tableStyleId>{22838BEF-8BB2-4498-84A7-C5851F593DF1}</a:tableStyleId>
              </a:tblPr>
              <a:tblGrid>
                <a:gridCol w="2576026">
                  <a:extLst>
                    <a:ext uri="{9D8B030D-6E8A-4147-A177-3AD203B41FA5}">
                      <a16:colId xmlns:a16="http://schemas.microsoft.com/office/drawing/2014/main" val="1793211294"/>
                    </a:ext>
                  </a:extLst>
                </a:gridCol>
                <a:gridCol w="730845">
                  <a:extLst>
                    <a:ext uri="{9D8B030D-6E8A-4147-A177-3AD203B41FA5}">
                      <a16:colId xmlns:a16="http://schemas.microsoft.com/office/drawing/2014/main" val="2845173292"/>
                    </a:ext>
                  </a:extLst>
                </a:gridCol>
              </a:tblGrid>
              <a:tr h="350043">
                <a:tc>
                  <a:txBody>
                    <a:bodyPr/>
                    <a:lstStyle/>
                    <a:p>
                      <a:r>
                        <a:rPr lang="en-US" sz="1400" b="1" dirty="0">
                          <a:solidFill>
                            <a:srgbClr val="0070C0"/>
                          </a:solidFill>
                        </a:rPr>
                        <a:t>TOTAL RESTAURANTS</a:t>
                      </a:r>
                      <a:endParaRPr lang="en-IN" sz="1400" b="1" dirty="0">
                        <a:solidFill>
                          <a:srgbClr val="0070C0"/>
                        </a:solidFill>
                      </a:endParaRPr>
                    </a:p>
                  </a:txBody>
                  <a:tcPr/>
                </a:tc>
                <a:tc>
                  <a:txBody>
                    <a:bodyPr/>
                    <a:lstStyle/>
                    <a:p>
                      <a:r>
                        <a:rPr lang="en-US" sz="1400" b="1" dirty="0">
                          <a:solidFill>
                            <a:srgbClr val="0070C0"/>
                          </a:solidFill>
                        </a:rPr>
                        <a:t>22</a:t>
                      </a:r>
                      <a:endParaRPr lang="en-IN" sz="1400" b="1" dirty="0">
                        <a:solidFill>
                          <a:srgbClr val="0070C0"/>
                        </a:solidFill>
                      </a:endParaRPr>
                    </a:p>
                  </a:txBody>
                  <a:tcPr/>
                </a:tc>
                <a:extLst>
                  <a:ext uri="{0D108BD9-81ED-4DB2-BD59-A6C34878D82A}">
                    <a16:rowId xmlns:a16="http://schemas.microsoft.com/office/drawing/2014/main" val="1411624980"/>
                  </a:ext>
                </a:extLst>
              </a:tr>
              <a:tr h="350043">
                <a:tc>
                  <a:txBody>
                    <a:bodyPr/>
                    <a:lstStyle/>
                    <a:p>
                      <a:r>
                        <a:rPr lang="en-US" sz="1400" b="1" dirty="0">
                          <a:solidFill>
                            <a:srgbClr val="0070C0"/>
                          </a:solidFill>
                        </a:rPr>
                        <a:t>NO. OF STATES</a:t>
                      </a:r>
                      <a:endParaRPr lang="en-IN" sz="1400" b="1" dirty="0">
                        <a:solidFill>
                          <a:srgbClr val="0070C0"/>
                        </a:solidFill>
                      </a:endParaRPr>
                    </a:p>
                  </a:txBody>
                  <a:tcPr/>
                </a:tc>
                <a:tc>
                  <a:txBody>
                    <a:bodyPr/>
                    <a:lstStyle/>
                    <a:p>
                      <a:r>
                        <a:rPr lang="en-US" sz="1400" b="1" dirty="0">
                          <a:solidFill>
                            <a:srgbClr val="0070C0"/>
                          </a:solidFill>
                        </a:rPr>
                        <a:t>2</a:t>
                      </a:r>
                      <a:endParaRPr lang="en-IN" sz="1400" b="1" dirty="0">
                        <a:solidFill>
                          <a:srgbClr val="0070C0"/>
                        </a:solidFill>
                      </a:endParaRPr>
                    </a:p>
                  </a:txBody>
                  <a:tcPr/>
                </a:tc>
                <a:extLst>
                  <a:ext uri="{0D108BD9-81ED-4DB2-BD59-A6C34878D82A}">
                    <a16:rowId xmlns:a16="http://schemas.microsoft.com/office/drawing/2014/main" val="729289481"/>
                  </a:ext>
                </a:extLst>
              </a:tr>
              <a:tr h="350043">
                <a:tc>
                  <a:txBody>
                    <a:bodyPr/>
                    <a:lstStyle/>
                    <a:p>
                      <a:r>
                        <a:rPr lang="en-US" sz="1400" b="1" dirty="0">
                          <a:solidFill>
                            <a:srgbClr val="0070C0"/>
                          </a:solidFill>
                        </a:rPr>
                        <a:t>NO. OF CITIES</a:t>
                      </a:r>
                      <a:endParaRPr lang="en-IN" sz="1400" b="1" dirty="0">
                        <a:solidFill>
                          <a:srgbClr val="0070C0"/>
                        </a:solidFill>
                      </a:endParaRPr>
                    </a:p>
                  </a:txBody>
                  <a:tcPr/>
                </a:tc>
                <a:tc>
                  <a:txBody>
                    <a:bodyPr/>
                    <a:lstStyle/>
                    <a:p>
                      <a:r>
                        <a:rPr lang="en-US" sz="1400" b="1" dirty="0">
                          <a:solidFill>
                            <a:srgbClr val="0070C0"/>
                          </a:solidFill>
                        </a:rPr>
                        <a:t>9</a:t>
                      </a:r>
                      <a:endParaRPr lang="en-IN" sz="1400" b="1" dirty="0">
                        <a:solidFill>
                          <a:srgbClr val="0070C0"/>
                        </a:solidFill>
                      </a:endParaRPr>
                    </a:p>
                  </a:txBody>
                  <a:tcPr/>
                </a:tc>
                <a:extLst>
                  <a:ext uri="{0D108BD9-81ED-4DB2-BD59-A6C34878D82A}">
                    <a16:rowId xmlns:a16="http://schemas.microsoft.com/office/drawing/2014/main" val="2250168520"/>
                  </a:ext>
                </a:extLst>
              </a:tr>
              <a:tr h="350043">
                <a:tc>
                  <a:txBody>
                    <a:bodyPr/>
                    <a:lstStyle/>
                    <a:p>
                      <a:r>
                        <a:rPr lang="en-US" sz="1400" b="1" dirty="0">
                          <a:solidFill>
                            <a:srgbClr val="0070C0"/>
                          </a:solidFill>
                        </a:rPr>
                        <a:t>AVERAGE RATING</a:t>
                      </a:r>
                      <a:endParaRPr lang="en-IN" sz="1400" b="1" dirty="0">
                        <a:solidFill>
                          <a:srgbClr val="0070C0"/>
                        </a:solidFill>
                      </a:endParaRPr>
                    </a:p>
                  </a:txBody>
                  <a:tcPr/>
                </a:tc>
                <a:tc>
                  <a:txBody>
                    <a:bodyPr/>
                    <a:lstStyle/>
                    <a:p>
                      <a:r>
                        <a:rPr lang="en-US" sz="1400" b="1" dirty="0">
                          <a:solidFill>
                            <a:srgbClr val="0070C0"/>
                          </a:solidFill>
                        </a:rPr>
                        <a:t>4.5</a:t>
                      </a:r>
                      <a:endParaRPr lang="en-IN" sz="1400" b="1" dirty="0">
                        <a:solidFill>
                          <a:srgbClr val="0070C0"/>
                        </a:solidFill>
                      </a:endParaRPr>
                    </a:p>
                  </a:txBody>
                  <a:tcPr/>
                </a:tc>
                <a:extLst>
                  <a:ext uri="{0D108BD9-81ED-4DB2-BD59-A6C34878D82A}">
                    <a16:rowId xmlns:a16="http://schemas.microsoft.com/office/drawing/2014/main" val="1940059537"/>
                  </a:ext>
                </a:extLst>
              </a:tr>
              <a:tr h="350043">
                <a:tc>
                  <a:txBody>
                    <a:bodyPr/>
                    <a:lstStyle/>
                    <a:p>
                      <a:r>
                        <a:rPr lang="en-US" sz="1400" b="1" dirty="0">
                          <a:solidFill>
                            <a:srgbClr val="0070C0"/>
                          </a:solidFill>
                        </a:rPr>
                        <a:t>AVERAGE NO. OF VOTES</a:t>
                      </a:r>
                      <a:endParaRPr lang="en-IN" sz="1400" b="1" dirty="0">
                        <a:solidFill>
                          <a:srgbClr val="0070C0"/>
                        </a:solidFill>
                      </a:endParaRPr>
                    </a:p>
                  </a:txBody>
                  <a:tcPr/>
                </a:tc>
                <a:tc>
                  <a:txBody>
                    <a:bodyPr/>
                    <a:lstStyle/>
                    <a:p>
                      <a:r>
                        <a:rPr lang="en-US" sz="1400" b="1" dirty="0">
                          <a:solidFill>
                            <a:srgbClr val="0070C0"/>
                          </a:solidFill>
                        </a:rPr>
                        <a:t>407</a:t>
                      </a:r>
                      <a:endParaRPr lang="en-IN" sz="1400" b="1" dirty="0">
                        <a:solidFill>
                          <a:srgbClr val="0070C0"/>
                        </a:solidFill>
                      </a:endParaRPr>
                    </a:p>
                  </a:txBody>
                  <a:tcPr/>
                </a:tc>
                <a:extLst>
                  <a:ext uri="{0D108BD9-81ED-4DB2-BD59-A6C34878D82A}">
                    <a16:rowId xmlns:a16="http://schemas.microsoft.com/office/drawing/2014/main" val="3846518433"/>
                  </a:ext>
                </a:extLst>
              </a:tr>
            </a:tbl>
          </a:graphicData>
        </a:graphic>
      </p:graphicFrame>
      <p:graphicFrame>
        <p:nvGraphicFramePr>
          <p:cNvPr id="11" name="Table 10">
            <a:extLst>
              <a:ext uri="{FF2B5EF4-FFF2-40B4-BE49-F238E27FC236}">
                <a16:creationId xmlns:a16="http://schemas.microsoft.com/office/drawing/2014/main" id="{2B186200-6BBF-FA0C-7414-2983AE30C4EE}"/>
              </a:ext>
            </a:extLst>
          </p:cNvPr>
          <p:cNvGraphicFramePr>
            <a:graphicFrameLocks noGrp="1"/>
          </p:cNvGraphicFramePr>
          <p:nvPr>
            <p:extLst>
              <p:ext uri="{D42A27DB-BD31-4B8C-83A1-F6EECF244321}">
                <p14:modId xmlns:p14="http://schemas.microsoft.com/office/powerpoint/2010/main" val="2597245288"/>
              </p:ext>
            </p:extLst>
          </p:nvPr>
        </p:nvGraphicFramePr>
        <p:xfrm>
          <a:off x="8520186" y="4790349"/>
          <a:ext cx="3306871" cy="1750215"/>
        </p:xfrm>
        <a:graphic>
          <a:graphicData uri="http://schemas.openxmlformats.org/drawingml/2006/table">
            <a:tbl>
              <a:tblPr firstRow="1" bandRow="1">
                <a:tableStyleId>{22838BEF-8BB2-4498-84A7-C5851F593DF1}</a:tableStyleId>
              </a:tblPr>
              <a:tblGrid>
                <a:gridCol w="2576026">
                  <a:extLst>
                    <a:ext uri="{9D8B030D-6E8A-4147-A177-3AD203B41FA5}">
                      <a16:colId xmlns:a16="http://schemas.microsoft.com/office/drawing/2014/main" val="1793211294"/>
                    </a:ext>
                  </a:extLst>
                </a:gridCol>
                <a:gridCol w="730845">
                  <a:extLst>
                    <a:ext uri="{9D8B030D-6E8A-4147-A177-3AD203B41FA5}">
                      <a16:colId xmlns:a16="http://schemas.microsoft.com/office/drawing/2014/main" val="2845173292"/>
                    </a:ext>
                  </a:extLst>
                </a:gridCol>
              </a:tblGrid>
              <a:tr h="350043">
                <a:tc>
                  <a:txBody>
                    <a:bodyPr/>
                    <a:lstStyle/>
                    <a:p>
                      <a:r>
                        <a:rPr lang="en-US" sz="1400" b="1" dirty="0">
                          <a:solidFill>
                            <a:srgbClr val="0070C0"/>
                          </a:solidFill>
                        </a:rPr>
                        <a:t>TOTAL RESTAURANTS</a:t>
                      </a:r>
                      <a:endParaRPr lang="en-IN" sz="1400" b="1" dirty="0">
                        <a:solidFill>
                          <a:srgbClr val="0070C0"/>
                        </a:solidFill>
                      </a:endParaRPr>
                    </a:p>
                  </a:txBody>
                  <a:tcPr/>
                </a:tc>
                <a:tc>
                  <a:txBody>
                    <a:bodyPr/>
                    <a:lstStyle/>
                    <a:p>
                      <a:r>
                        <a:rPr lang="en-US" sz="1400" b="1" dirty="0">
                          <a:solidFill>
                            <a:srgbClr val="0070C0"/>
                          </a:solidFill>
                        </a:rPr>
                        <a:t>60</a:t>
                      </a:r>
                      <a:endParaRPr lang="en-IN" sz="1400" b="1" dirty="0">
                        <a:solidFill>
                          <a:srgbClr val="0070C0"/>
                        </a:solidFill>
                      </a:endParaRPr>
                    </a:p>
                  </a:txBody>
                  <a:tcPr/>
                </a:tc>
                <a:extLst>
                  <a:ext uri="{0D108BD9-81ED-4DB2-BD59-A6C34878D82A}">
                    <a16:rowId xmlns:a16="http://schemas.microsoft.com/office/drawing/2014/main" val="1411624980"/>
                  </a:ext>
                </a:extLst>
              </a:tr>
              <a:tr h="350043">
                <a:tc>
                  <a:txBody>
                    <a:bodyPr/>
                    <a:lstStyle/>
                    <a:p>
                      <a:r>
                        <a:rPr lang="en-US" sz="1400" b="1" dirty="0">
                          <a:solidFill>
                            <a:srgbClr val="0070C0"/>
                          </a:solidFill>
                        </a:rPr>
                        <a:t>NO. OF STATES</a:t>
                      </a:r>
                      <a:endParaRPr lang="en-IN" sz="1400" b="1" dirty="0">
                        <a:solidFill>
                          <a:srgbClr val="0070C0"/>
                        </a:solidFill>
                      </a:endParaRPr>
                    </a:p>
                  </a:txBody>
                  <a:tcPr/>
                </a:tc>
                <a:tc>
                  <a:txBody>
                    <a:bodyPr/>
                    <a:lstStyle/>
                    <a:p>
                      <a:r>
                        <a:rPr lang="en-US" sz="1400" b="1" dirty="0">
                          <a:solidFill>
                            <a:srgbClr val="0070C0"/>
                          </a:solidFill>
                        </a:rPr>
                        <a:t>3</a:t>
                      </a:r>
                      <a:endParaRPr lang="en-IN" sz="1400" b="1" dirty="0">
                        <a:solidFill>
                          <a:srgbClr val="0070C0"/>
                        </a:solidFill>
                      </a:endParaRPr>
                    </a:p>
                  </a:txBody>
                  <a:tcPr/>
                </a:tc>
                <a:extLst>
                  <a:ext uri="{0D108BD9-81ED-4DB2-BD59-A6C34878D82A}">
                    <a16:rowId xmlns:a16="http://schemas.microsoft.com/office/drawing/2014/main" val="729289481"/>
                  </a:ext>
                </a:extLst>
              </a:tr>
              <a:tr h="350043">
                <a:tc>
                  <a:txBody>
                    <a:bodyPr/>
                    <a:lstStyle/>
                    <a:p>
                      <a:r>
                        <a:rPr lang="en-US" sz="1400" b="1" dirty="0">
                          <a:solidFill>
                            <a:srgbClr val="0070C0"/>
                          </a:solidFill>
                        </a:rPr>
                        <a:t>NO. OF CITIES</a:t>
                      </a:r>
                      <a:endParaRPr lang="en-IN" sz="1400" b="1" dirty="0">
                        <a:solidFill>
                          <a:srgbClr val="0070C0"/>
                        </a:solidFill>
                      </a:endParaRPr>
                    </a:p>
                  </a:txBody>
                  <a:tcPr/>
                </a:tc>
                <a:tc>
                  <a:txBody>
                    <a:bodyPr/>
                    <a:lstStyle/>
                    <a:p>
                      <a:r>
                        <a:rPr lang="en-US" sz="1400" b="1" dirty="0">
                          <a:solidFill>
                            <a:srgbClr val="0070C0"/>
                          </a:solidFill>
                        </a:rPr>
                        <a:t>6</a:t>
                      </a:r>
                      <a:endParaRPr lang="en-IN" sz="1400" b="1" dirty="0">
                        <a:solidFill>
                          <a:srgbClr val="0070C0"/>
                        </a:solidFill>
                      </a:endParaRPr>
                    </a:p>
                  </a:txBody>
                  <a:tcPr/>
                </a:tc>
                <a:extLst>
                  <a:ext uri="{0D108BD9-81ED-4DB2-BD59-A6C34878D82A}">
                    <a16:rowId xmlns:a16="http://schemas.microsoft.com/office/drawing/2014/main" val="2250168520"/>
                  </a:ext>
                </a:extLst>
              </a:tr>
              <a:tr h="350043">
                <a:tc>
                  <a:txBody>
                    <a:bodyPr/>
                    <a:lstStyle/>
                    <a:p>
                      <a:r>
                        <a:rPr lang="en-US" sz="1400" b="1" dirty="0">
                          <a:solidFill>
                            <a:srgbClr val="0070C0"/>
                          </a:solidFill>
                        </a:rPr>
                        <a:t>AVERAGE RATING</a:t>
                      </a:r>
                      <a:endParaRPr lang="en-IN" sz="1400" b="1" dirty="0">
                        <a:solidFill>
                          <a:srgbClr val="0070C0"/>
                        </a:solidFill>
                      </a:endParaRPr>
                    </a:p>
                  </a:txBody>
                  <a:tcPr/>
                </a:tc>
                <a:tc>
                  <a:txBody>
                    <a:bodyPr/>
                    <a:lstStyle/>
                    <a:p>
                      <a:r>
                        <a:rPr lang="en-US" sz="1400" b="1" dirty="0">
                          <a:solidFill>
                            <a:srgbClr val="0070C0"/>
                          </a:solidFill>
                        </a:rPr>
                        <a:t>4.2</a:t>
                      </a:r>
                      <a:endParaRPr lang="en-IN" sz="1400" b="1" dirty="0">
                        <a:solidFill>
                          <a:srgbClr val="0070C0"/>
                        </a:solidFill>
                      </a:endParaRPr>
                    </a:p>
                  </a:txBody>
                  <a:tcPr/>
                </a:tc>
                <a:extLst>
                  <a:ext uri="{0D108BD9-81ED-4DB2-BD59-A6C34878D82A}">
                    <a16:rowId xmlns:a16="http://schemas.microsoft.com/office/drawing/2014/main" val="1940059537"/>
                  </a:ext>
                </a:extLst>
              </a:tr>
              <a:tr h="350043">
                <a:tc>
                  <a:txBody>
                    <a:bodyPr/>
                    <a:lstStyle/>
                    <a:p>
                      <a:r>
                        <a:rPr lang="en-US" sz="1400" b="1" dirty="0">
                          <a:solidFill>
                            <a:srgbClr val="0070C0"/>
                          </a:solidFill>
                        </a:rPr>
                        <a:t>AVERAGE NO. OF VOTES</a:t>
                      </a:r>
                      <a:endParaRPr lang="en-IN" sz="1400" b="1" dirty="0">
                        <a:solidFill>
                          <a:srgbClr val="0070C0"/>
                        </a:solidFill>
                      </a:endParaRPr>
                    </a:p>
                  </a:txBody>
                  <a:tcPr/>
                </a:tc>
                <a:tc>
                  <a:txBody>
                    <a:bodyPr/>
                    <a:lstStyle/>
                    <a:p>
                      <a:r>
                        <a:rPr lang="en-US" sz="1400" b="1" dirty="0">
                          <a:solidFill>
                            <a:srgbClr val="0070C0"/>
                          </a:solidFill>
                        </a:rPr>
                        <a:t>315</a:t>
                      </a:r>
                      <a:endParaRPr lang="en-IN" sz="1400" b="1" dirty="0">
                        <a:solidFill>
                          <a:srgbClr val="0070C0"/>
                        </a:solidFill>
                      </a:endParaRPr>
                    </a:p>
                  </a:txBody>
                  <a:tcPr/>
                </a:tc>
                <a:extLst>
                  <a:ext uri="{0D108BD9-81ED-4DB2-BD59-A6C34878D82A}">
                    <a16:rowId xmlns:a16="http://schemas.microsoft.com/office/drawing/2014/main" val="3846518433"/>
                  </a:ext>
                </a:extLst>
              </a:tr>
            </a:tbl>
          </a:graphicData>
        </a:graphic>
      </p:graphicFrame>
    </p:spTree>
    <p:extLst>
      <p:ext uri="{BB962C8B-B14F-4D97-AF65-F5344CB8AC3E}">
        <p14:creationId xmlns:p14="http://schemas.microsoft.com/office/powerpoint/2010/main" val="234868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A1C4C-F7AB-941F-9891-9F36807E6B32}"/>
              </a:ext>
            </a:extLst>
          </p:cNvPr>
          <p:cNvSpPr txBox="1"/>
          <p:nvPr/>
        </p:nvSpPr>
        <p:spPr>
          <a:xfrm>
            <a:off x="123573" y="931193"/>
            <a:ext cx="12068427" cy="375552"/>
          </a:xfrm>
          <a:prstGeom prst="rect">
            <a:avLst/>
          </a:prstGeom>
          <a:noFill/>
        </p:spPr>
        <p:txBody>
          <a:bodyPr wrap="square" rtlCol="0">
            <a:spAutoFit/>
          </a:bodyPr>
          <a:lstStyle/>
          <a:p>
            <a:pPr marL="2286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rPr>
              <a:t>I suggested states and the cities having less no. of restaurants holding high potential of expanding there.</a:t>
            </a:r>
            <a:endParaRPr lang="en-IN" kern="100" dirty="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C25BDEFB-C510-2DD0-41C3-A8DED3316200}"/>
              </a:ext>
            </a:extLst>
          </p:cNvPr>
          <p:cNvSpPr txBox="1"/>
          <p:nvPr/>
        </p:nvSpPr>
        <p:spPr>
          <a:xfrm>
            <a:off x="366385" y="178588"/>
            <a:ext cx="10205581" cy="584775"/>
          </a:xfrm>
          <a:prstGeom prst="rect">
            <a:avLst/>
          </a:prstGeom>
          <a:noFill/>
        </p:spPr>
        <p:txBody>
          <a:bodyPr wrap="square">
            <a:spAutoFit/>
          </a:bodyPr>
          <a:lstStyle/>
          <a:p>
            <a:r>
              <a:rPr lang="en-US" sz="3200" b="1" u="sng" dirty="0">
                <a:solidFill>
                  <a:srgbClr val="FF7C80"/>
                </a:solidFill>
              </a:rPr>
              <a:t>SUGGESTIONS FOR THE STATE AND CITY</a:t>
            </a:r>
            <a:endParaRPr lang="en-IN" sz="3200" b="1" u="sng" dirty="0">
              <a:solidFill>
                <a:srgbClr val="FF7C80"/>
              </a:solidFill>
            </a:endParaRPr>
          </a:p>
        </p:txBody>
      </p:sp>
      <p:graphicFrame>
        <p:nvGraphicFramePr>
          <p:cNvPr id="5" name="Table 4">
            <a:extLst>
              <a:ext uri="{FF2B5EF4-FFF2-40B4-BE49-F238E27FC236}">
                <a16:creationId xmlns:a16="http://schemas.microsoft.com/office/drawing/2014/main" id="{CCE69CE4-1152-0663-D70A-B59EC6FB8F17}"/>
              </a:ext>
            </a:extLst>
          </p:cNvPr>
          <p:cNvGraphicFramePr>
            <a:graphicFrameLocks noGrp="1"/>
          </p:cNvGraphicFramePr>
          <p:nvPr>
            <p:extLst>
              <p:ext uri="{D42A27DB-BD31-4B8C-83A1-F6EECF244321}">
                <p14:modId xmlns:p14="http://schemas.microsoft.com/office/powerpoint/2010/main" val="1210977688"/>
              </p:ext>
            </p:extLst>
          </p:nvPr>
        </p:nvGraphicFramePr>
        <p:xfrm>
          <a:off x="215029" y="1474575"/>
          <a:ext cx="11761941" cy="5076538"/>
        </p:xfrm>
        <a:graphic>
          <a:graphicData uri="http://schemas.openxmlformats.org/drawingml/2006/table">
            <a:tbl>
              <a:tblPr>
                <a:tableStyleId>{46F890A9-2807-4EBB-B81D-B2AA78EC7F39}</a:tableStyleId>
              </a:tblPr>
              <a:tblGrid>
                <a:gridCol w="1918169">
                  <a:extLst>
                    <a:ext uri="{9D8B030D-6E8A-4147-A177-3AD203B41FA5}">
                      <a16:colId xmlns:a16="http://schemas.microsoft.com/office/drawing/2014/main" val="3327723936"/>
                    </a:ext>
                  </a:extLst>
                </a:gridCol>
                <a:gridCol w="2104373">
                  <a:extLst>
                    <a:ext uri="{9D8B030D-6E8A-4147-A177-3AD203B41FA5}">
                      <a16:colId xmlns:a16="http://schemas.microsoft.com/office/drawing/2014/main" val="1693733722"/>
                    </a:ext>
                  </a:extLst>
                </a:gridCol>
                <a:gridCol w="1841326">
                  <a:extLst>
                    <a:ext uri="{9D8B030D-6E8A-4147-A177-3AD203B41FA5}">
                      <a16:colId xmlns:a16="http://schemas.microsoft.com/office/drawing/2014/main" val="214029887"/>
                    </a:ext>
                  </a:extLst>
                </a:gridCol>
                <a:gridCol w="1791222">
                  <a:extLst>
                    <a:ext uri="{9D8B030D-6E8A-4147-A177-3AD203B41FA5}">
                      <a16:colId xmlns:a16="http://schemas.microsoft.com/office/drawing/2014/main" val="3562607594"/>
                    </a:ext>
                  </a:extLst>
                </a:gridCol>
                <a:gridCol w="1628384">
                  <a:extLst>
                    <a:ext uri="{9D8B030D-6E8A-4147-A177-3AD203B41FA5}">
                      <a16:colId xmlns:a16="http://schemas.microsoft.com/office/drawing/2014/main" val="552368666"/>
                    </a:ext>
                  </a:extLst>
                </a:gridCol>
                <a:gridCol w="1476048">
                  <a:extLst>
                    <a:ext uri="{9D8B030D-6E8A-4147-A177-3AD203B41FA5}">
                      <a16:colId xmlns:a16="http://schemas.microsoft.com/office/drawing/2014/main" val="2454033366"/>
                    </a:ext>
                  </a:extLst>
                </a:gridCol>
                <a:gridCol w="1002419">
                  <a:extLst>
                    <a:ext uri="{9D8B030D-6E8A-4147-A177-3AD203B41FA5}">
                      <a16:colId xmlns:a16="http://schemas.microsoft.com/office/drawing/2014/main" val="2459658364"/>
                    </a:ext>
                  </a:extLst>
                </a:gridCol>
              </a:tblGrid>
              <a:tr h="369651">
                <a:tc>
                  <a:txBody>
                    <a:bodyPr/>
                    <a:lstStyle/>
                    <a:p>
                      <a:pPr algn="ctr" fontAlgn="ctr"/>
                      <a:r>
                        <a:rPr lang="en-IN" sz="1600" b="1" u="none" strike="noStrike" dirty="0">
                          <a:effectLst/>
                          <a:highlight>
                            <a:srgbClr val="A9D08E"/>
                          </a:highlight>
                        </a:rPr>
                        <a:t>Suggested Country</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State </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City 1</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City 2</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City 3</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City 4</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effectLst/>
                          <a:highlight>
                            <a:srgbClr val="A9D08E"/>
                          </a:highlight>
                        </a:rPr>
                        <a:t>City 5</a:t>
                      </a:r>
                      <a:endParaRPr lang="en-IN" sz="1600" b="1" i="0" u="none" strike="noStrike" dirty="0">
                        <a:solidFill>
                          <a:srgbClr val="000000"/>
                        </a:solidFill>
                        <a:effectLst/>
                        <a:highlight>
                          <a:srgbClr val="A9D08E"/>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7296718"/>
                  </a:ext>
                </a:extLst>
              </a:tr>
              <a:tr h="357329">
                <a:tc rowSpan="3">
                  <a:txBody>
                    <a:bodyPr/>
                    <a:lstStyle/>
                    <a:p>
                      <a:pPr algn="ctr" fontAlgn="ctr"/>
                      <a:r>
                        <a:rPr lang="en-IN" sz="1400" u="none" strike="noStrike" dirty="0">
                          <a:effectLst/>
                        </a:rPr>
                        <a:t>Canada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Alberta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a:effectLst/>
                        </a:rPr>
                        <a:t>Cochrane</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Consort</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2356092"/>
                  </a:ext>
                </a:extLst>
              </a:tr>
              <a:tr h="357329">
                <a:tc vMerge="1">
                  <a:txBody>
                    <a:bodyPr/>
                    <a:lstStyle/>
                    <a:p>
                      <a:endParaRPr lang="en-IN"/>
                    </a:p>
                  </a:txBody>
                  <a:tcPr/>
                </a:tc>
                <a:tc>
                  <a:txBody>
                    <a:bodyPr/>
                    <a:lstStyle/>
                    <a:p>
                      <a:pPr algn="ctr" fontAlgn="ctr"/>
                      <a:r>
                        <a:rPr lang="en-IN" sz="1400" u="none" strike="noStrike" dirty="0">
                          <a:effectLst/>
                        </a:rPr>
                        <a:t>Ontario</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a:effectLst/>
                        </a:rPr>
                        <a:t>Chatham-Kent</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Vineland Station</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84395201"/>
                  </a:ext>
                </a:extLst>
              </a:tr>
              <a:tr h="369651">
                <a:tc vMerge="1">
                  <a:txBody>
                    <a:bodyPr/>
                    <a:lstStyle/>
                    <a:p>
                      <a:endParaRPr lang="en-IN"/>
                    </a:p>
                  </a:txBody>
                  <a:tcPr/>
                </a:tc>
                <a:tc>
                  <a:txBody>
                    <a:bodyPr/>
                    <a:lstStyle/>
                    <a:p>
                      <a:pPr algn="ctr" fontAlgn="ctr"/>
                      <a:r>
                        <a:rPr lang="en-IN" sz="1400" u="none" strike="noStrike" dirty="0">
                          <a:effectLst/>
                        </a:rPr>
                        <a:t>Saskatchewan</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Yorkton</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139634"/>
                  </a:ext>
                </a:extLst>
              </a:tr>
              <a:tr h="357329">
                <a:tc rowSpan="4">
                  <a:txBody>
                    <a:bodyPr/>
                    <a:lstStyle/>
                    <a:p>
                      <a:pPr algn="ctr" fontAlgn="ctr"/>
                      <a:r>
                        <a:rPr lang="en-IN" sz="1400" u="none" strike="noStrike" dirty="0">
                          <a:effectLst/>
                        </a:rPr>
                        <a:t>Australia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Western Australia</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a:effectLst/>
                        </a:rPr>
                        <a:t>Balingup</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a:effectLst/>
                        </a:rPr>
                        <a:t>Middleton Beach</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13822611"/>
                  </a:ext>
                </a:extLst>
              </a:tr>
              <a:tr h="357329">
                <a:tc vMerge="1">
                  <a:txBody>
                    <a:bodyPr/>
                    <a:lstStyle/>
                    <a:p>
                      <a:endParaRPr lang="en-IN"/>
                    </a:p>
                  </a:txBody>
                  <a:tcPr/>
                </a:tc>
                <a:tc>
                  <a:txBody>
                    <a:bodyPr/>
                    <a:lstStyle/>
                    <a:p>
                      <a:pPr algn="ctr" fontAlgn="ctr"/>
                      <a:r>
                        <a:rPr lang="en-IN" sz="1400" u="none" strike="noStrike" dirty="0">
                          <a:effectLst/>
                        </a:rPr>
                        <a:t>South Australia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Victor Harbor</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a:effectLst/>
                        </a:rPr>
                        <a:t>Tanunda</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err="1">
                          <a:effectLst/>
                        </a:rPr>
                        <a:t>Penola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19359781"/>
                  </a:ext>
                </a:extLst>
              </a:tr>
              <a:tr h="357329">
                <a:tc vMerge="1">
                  <a:txBody>
                    <a:bodyPr/>
                    <a:lstStyle/>
                    <a:p>
                      <a:endParaRPr lang="en-IN"/>
                    </a:p>
                  </a:txBody>
                  <a:tcPr/>
                </a:tc>
                <a:tc>
                  <a:txBody>
                    <a:bodyPr/>
                    <a:lstStyle/>
                    <a:p>
                      <a:pPr algn="ctr" fontAlgn="ctr"/>
                      <a:r>
                        <a:rPr lang="en-IN" sz="1400" u="none" strike="noStrike" dirty="0">
                          <a:effectLst/>
                        </a:rPr>
                        <a:t>Queensland</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Dicky Beach</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a:effectLst/>
                        </a:rPr>
                        <a:t>Flaxton</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Montville</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Palm Cove</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3614735"/>
                  </a:ext>
                </a:extLst>
              </a:tr>
              <a:tr h="369651">
                <a:tc vMerge="1">
                  <a:txBody>
                    <a:bodyPr/>
                    <a:lstStyle/>
                    <a:p>
                      <a:endParaRPr lang="en-IN"/>
                    </a:p>
                  </a:txBody>
                  <a:tcPr/>
                </a:tc>
                <a:tc>
                  <a:txBody>
                    <a:bodyPr/>
                    <a:lstStyle/>
                    <a:p>
                      <a:pPr algn="ctr" fontAlgn="ctr"/>
                      <a:r>
                        <a:rPr lang="en-IN" sz="1400" u="none" strike="noStrike">
                          <a:effectLst/>
                        </a:rPr>
                        <a:t>New South Wales</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Armidale</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East Ballina</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Huskisson</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err="1">
                          <a:effectLst/>
                        </a:rPr>
                        <a:t>Lorn</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Mayfield</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147524"/>
                  </a:ext>
                </a:extLst>
              </a:tr>
              <a:tr h="357329">
                <a:tc rowSpan="2">
                  <a:txBody>
                    <a:bodyPr/>
                    <a:lstStyle/>
                    <a:p>
                      <a:pPr algn="ctr" fontAlgn="ctr"/>
                      <a:r>
                        <a:rPr lang="en-IN" sz="1400" u="none" strike="noStrike" dirty="0">
                          <a:effectLst/>
                        </a:rPr>
                        <a:t>Indonesia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Banten</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Tangerang</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7525393"/>
                  </a:ext>
                </a:extLst>
              </a:tr>
              <a:tr h="369651">
                <a:tc vMerge="1">
                  <a:txBody>
                    <a:bodyPr/>
                    <a:lstStyle/>
                    <a:p>
                      <a:endParaRPr lang="en-IN"/>
                    </a:p>
                  </a:txBody>
                  <a:tcPr/>
                </a:tc>
                <a:tc>
                  <a:txBody>
                    <a:bodyPr/>
                    <a:lstStyle/>
                    <a:p>
                      <a:pPr algn="ctr" fontAlgn="ctr"/>
                      <a:r>
                        <a:rPr lang="en-IN" sz="1400" u="none" strike="noStrike">
                          <a:effectLst/>
                        </a:rPr>
                        <a:t>West Java</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Bandung</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a:effectLst/>
                        </a:rPr>
                        <a:t>Bogor</a:t>
                      </a: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endParaRPr lang="en-IN" sz="14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3568981"/>
                  </a:ext>
                </a:extLst>
              </a:tr>
              <a:tr h="357329">
                <a:tc rowSpan="2">
                  <a:txBody>
                    <a:bodyPr/>
                    <a:lstStyle/>
                    <a:p>
                      <a:pPr algn="ctr" fontAlgn="ctr"/>
                      <a:r>
                        <a:rPr lang="en-IN" sz="1400" u="none" strike="noStrike" dirty="0">
                          <a:effectLst/>
                        </a:rPr>
                        <a:t>South Africa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Johannesburg</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Inner City</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772147"/>
                  </a:ext>
                </a:extLst>
              </a:tr>
              <a:tr h="369651">
                <a:tc vMerge="1">
                  <a:txBody>
                    <a:bodyPr/>
                    <a:lstStyle/>
                    <a:p>
                      <a:endParaRPr lang="en-IN"/>
                    </a:p>
                  </a:txBody>
                  <a:tcPr/>
                </a:tc>
                <a:tc>
                  <a:txBody>
                    <a:bodyPr/>
                    <a:lstStyle/>
                    <a:p>
                      <a:pPr algn="ctr" fontAlgn="ctr"/>
                      <a:r>
                        <a:rPr lang="en-IN" sz="1400" u="none" strike="noStrike" dirty="0">
                          <a:effectLst/>
                        </a:rPr>
                        <a:t>Western Cape</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Cape town</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49741"/>
                  </a:ext>
                </a:extLst>
              </a:tr>
              <a:tr h="357329">
                <a:tc rowSpan="2">
                  <a:txBody>
                    <a:bodyPr/>
                    <a:lstStyle/>
                    <a:p>
                      <a:pPr algn="ctr" fontAlgn="ctr"/>
                      <a:r>
                        <a:rPr lang="en-IN" sz="1400" u="none" strike="noStrike" dirty="0">
                          <a:effectLst/>
                        </a:rPr>
                        <a:t>Philippines</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Laguna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Santa Rosa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6405548"/>
                  </a:ext>
                </a:extLst>
              </a:tr>
              <a:tr h="369651">
                <a:tc vMerge="1">
                  <a:txBody>
                    <a:bodyPr/>
                    <a:lstStyle/>
                    <a:p>
                      <a:endParaRPr lang="en-IN"/>
                    </a:p>
                  </a:txBody>
                  <a:tcPr/>
                </a:tc>
                <a:tc>
                  <a:txBody>
                    <a:bodyPr/>
                    <a:lstStyle/>
                    <a:p>
                      <a:pPr algn="ctr" fontAlgn="ctr"/>
                      <a:r>
                        <a:rPr lang="en-IN" sz="1400" u="none" strike="noStrike" dirty="0">
                          <a:effectLst/>
                        </a:rPr>
                        <a:t>Metro Manila</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Tagaytay City</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Quezon City</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Makati City</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San Juan City</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4626195"/>
                  </a:ext>
                </a:extLst>
              </a:tr>
            </a:tbl>
          </a:graphicData>
        </a:graphic>
      </p:graphicFrame>
    </p:spTree>
    <p:extLst>
      <p:ext uri="{BB962C8B-B14F-4D97-AF65-F5344CB8AC3E}">
        <p14:creationId xmlns:p14="http://schemas.microsoft.com/office/powerpoint/2010/main" val="112366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B5E45-C343-CA3F-AAC1-AE57CE7A1389}"/>
              </a:ext>
            </a:extLst>
          </p:cNvPr>
          <p:cNvSpPr txBox="1"/>
          <p:nvPr/>
        </p:nvSpPr>
        <p:spPr>
          <a:xfrm>
            <a:off x="236308" y="129068"/>
            <a:ext cx="10256295" cy="584775"/>
          </a:xfrm>
          <a:prstGeom prst="rect">
            <a:avLst/>
          </a:prstGeom>
          <a:noFill/>
        </p:spPr>
        <p:txBody>
          <a:bodyPr vert="horz" wrap="square" rtlCol="0">
            <a:spAutoFit/>
          </a:bodyPr>
          <a:lstStyle/>
          <a:p>
            <a:r>
              <a:rPr lang="en-US" sz="3200" b="1" u="sng" dirty="0">
                <a:solidFill>
                  <a:srgbClr val="FF7C80"/>
                </a:solidFill>
              </a:rPr>
              <a:t>CUISINES TO FOCUS IN NEWER RESTAURANTS</a:t>
            </a:r>
            <a:endParaRPr lang="en-IN" sz="3200" b="1" u="sng" dirty="0">
              <a:solidFill>
                <a:srgbClr val="FF7C80"/>
              </a:solidFill>
            </a:endParaRPr>
          </a:p>
        </p:txBody>
      </p:sp>
      <p:sp>
        <p:nvSpPr>
          <p:cNvPr id="4" name="TextBox 3">
            <a:extLst>
              <a:ext uri="{FF2B5EF4-FFF2-40B4-BE49-F238E27FC236}">
                <a16:creationId xmlns:a16="http://schemas.microsoft.com/office/drawing/2014/main" id="{9E6309BD-40A4-A980-9723-E5A2CC0D4743}"/>
              </a:ext>
            </a:extLst>
          </p:cNvPr>
          <p:cNvSpPr txBox="1"/>
          <p:nvPr/>
        </p:nvSpPr>
        <p:spPr>
          <a:xfrm>
            <a:off x="526093" y="741546"/>
            <a:ext cx="10910170" cy="646331"/>
          </a:xfrm>
          <a:prstGeom prst="rect">
            <a:avLst/>
          </a:prstGeom>
          <a:noFill/>
        </p:spPr>
        <p:txBody>
          <a:bodyPr wrap="square" rtlCol="0">
            <a:spAutoFit/>
          </a:bodyPr>
          <a:lstStyle/>
          <a:p>
            <a:r>
              <a:rPr lang="en-US" dirty="0"/>
              <a:t>To decide Which Cuisines, we should focus on in the newer Restaurant, We will focus on two factors: </a:t>
            </a:r>
            <a:r>
              <a:rPr lang="en-US" b="1" dirty="0"/>
              <a:t>Cuisine’s rating &amp; total votes each cuisines got</a:t>
            </a:r>
            <a:r>
              <a:rPr lang="en-US" dirty="0"/>
              <a:t>.</a:t>
            </a:r>
            <a:endParaRPr lang="en-IN" dirty="0"/>
          </a:p>
        </p:txBody>
      </p:sp>
      <p:pic>
        <p:nvPicPr>
          <p:cNvPr id="6" name="Picture 5">
            <a:extLst>
              <a:ext uri="{FF2B5EF4-FFF2-40B4-BE49-F238E27FC236}">
                <a16:creationId xmlns:a16="http://schemas.microsoft.com/office/drawing/2014/main" id="{927702E0-EF00-02CB-C430-8CCCD94EFE12}"/>
              </a:ext>
            </a:extLst>
          </p:cNvPr>
          <p:cNvPicPr>
            <a:picLocks noChangeAspect="1"/>
          </p:cNvPicPr>
          <p:nvPr/>
        </p:nvPicPr>
        <p:blipFill>
          <a:blip r:embed="rId2"/>
          <a:stretch>
            <a:fillRect/>
          </a:stretch>
        </p:blipFill>
        <p:spPr>
          <a:xfrm>
            <a:off x="142775" y="1442156"/>
            <a:ext cx="3424257" cy="3432905"/>
          </a:xfrm>
          <a:prstGeom prst="rect">
            <a:avLst/>
          </a:prstGeom>
        </p:spPr>
      </p:pic>
      <p:pic>
        <p:nvPicPr>
          <p:cNvPr id="8" name="Picture 7">
            <a:extLst>
              <a:ext uri="{FF2B5EF4-FFF2-40B4-BE49-F238E27FC236}">
                <a16:creationId xmlns:a16="http://schemas.microsoft.com/office/drawing/2014/main" id="{BF4447DA-38EF-22BD-D53B-5C3465787019}"/>
              </a:ext>
            </a:extLst>
          </p:cNvPr>
          <p:cNvPicPr>
            <a:picLocks noChangeAspect="1"/>
          </p:cNvPicPr>
          <p:nvPr/>
        </p:nvPicPr>
        <p:blipFill>
          <a:blip r:embed="rId3"/>
          <a:stretch>
            <a:fillRect/>
          </a:stretch>
        </p:blipFill>
        <p:spPr>
          <a:xfrm>
            <a:off x="3788535" y="3578601"/>
            <a:ext cx="3832254" cy="754133"/>
          </a:xfrm>
          <a:prstGeom prst="rect">
            <a:avLst/>
          </a:prstGeom>
        </p:spPr>
      </p:pic>
      <p:pic>
        <p:nvPicPr>
          <p:cNvPr id="18" name="Picture 17">
            <a:extLst>
              <a:ext uri="{FF2B5EF4-FFF2-40B4-BE49-F238E27FC236}">
                <a16:creationId xmlns:a16="http://schemas.microsoft.com/office/drawing/2014/main" id="{BF25CE63-0A01-2992-4994-B972AFCE6F6C}"/>
              </a:ext>
            </a:extLst>
          </p:cNvPr>
          <p:cNvPicPr>
            <a:picLocks noChangeAspect="1"/>
          </p:cNvPicPr>
          <p:nvPr/>
        </p:nvPicPr>
        <p:blipFill>
          <a:blip r:embed="rId4"/>
          <a:stretch>
            <a:fillRect/>
          </a:stretch>
        </p:blipFill>
        <p:spPr>
          <a:xfrm>
            <a:off x="7816782" y="3445163"/>
            <a:ext cx="3806744" cy="1469844"/>
          </a:xfrm>
          <a:prstGeom prst="rect">
            <a:avLst/>
          </a:prstGeom>
        </p:spPr>
      </p:pic>
      <p:sp>
        <p:nvSpPr>
          <p:cNvPr id="19" name="TextBox 18">
            <a:extLst>
              <a:ext uri="{FF2B5EF4-FFF2-40B4-BE49-F238E27FC236}">
                <a16:creationId xmlns:a16="http://schemas.microsoft.com/office/drawing/2014/main" id="{F02FAB37-3AF1-7AFB-F677-893E210DA2F9}"/>
              </a:ext>
            </a:extLst>
          </p:cNvPr>
          <p:cNvSpPr txBox="1"/>
          <p:nvPr/>
        </p:nvSpPr>
        <p:spPr>
          <a:xfrm>
            <a:off x="108559" y="5006768"/>
            <a:ext cx="11974882" cy="1700209"/>
          </a:xfrm>
          <a:prstGeom prst="rect">
            <a:avLst/>
          </a:prstGeom>
          <a:noFill/>
        </p:spPr>
        <p:txBody>
          <a:bodyPr wrap="square" rtlCol="0">
            <a:spAutoFit/>
          </a:bodyPr>
          <a:lstStyle/>
          <a:p>
            <a:pPr>
              <a:lnSpc>
                <a:spcPct val="107000"/>
              </a:lnSpc>
              <a:spcAft>
                <a:spcPts val="800"/>
              </a:spcAft>
            </a:pPr>
            <a:r>
              <a:rPr lang="en-US" sz="1600" dirty="0"/>
              <a:t>For countries- </a:t>
            </a:r>
            <a:r>
              <a:rPr lang="en-US" sz="1600" b="1" u="sng" dirty="0"/>
              <a:t>Canda, Indonesia and Australia</a:t>
            </a:r>
            <a:r>
              <a:rPr lang="en-US" sz="1600" dirty="0"/>
              <a:t>, cuisines with highest no. of Rating, also got highest no. of votes. </a:t>
            </a:r>
            <a:endParaRPr lang="en-IN" sz="1600" dirty="0"/>
          </a:p>
          <a:p>
            <a:pPr marL="0" marR="0">
              <a:lnSpc>
                <a:spcPct val="107000"/>
              </a:lnSpc>
              <a:spcBef>
                <a:spcPts val="0"/>
              </a:spcBef>
              <a:spcAft>
                <a:spcPts val="800"/>
              </a:spcAft>
            </a:pPr>
            <a:r>
              <a:rPr lang="en-IN" sz="1600" kern="100" dirty="0">
                <a:solidFill>
                  <a:srgbClr val="000000"/>
                </a:solidFill>
                <a:effectLst/>
                <a:ea typeface="Calibri" panose="020F0502020204030204" pitchFamily="34" charset="0"/>
                <a:cs typeface="Mangal" panose="02040503050203030202" pitchFamily="18" charset="0"/>
              </a:rPr>
              <a:t>For countries </a:t>
            </a:r>
            <a:r>
              <a:rPr lang="en-IN" sz="1600" b="1" u="sng" kern="100" dirty="0">
                <a:solidFill>
                  <a:srgbClr val="000000"/>
                </a:solidFill>
                <a:effectLst/>
                <a:ea typeface="Calibri" panose="020F0502020204030204" pitchFamily="34" charset="0"/>
                <a:cs typeface="Mangal" panose="02040503050203030202" pitchFamily="18" charset="0"/>
              </a:rPr>
              <a:t>Philippines and South Africa</a:t>
            </a:r>
            <a:r>
              <a:rPr lang="en-IN" sz="1600" kern="100" dirty="0">
                <a:solidFill>
                  <a:srgbClr val="000000"/>
                </a:solidFill>
                <a:effectLst/>
                <a:ea typeface="Calibri" panose="020F0502020204030204" pitchFamily="34" charset="0"/>
                <a:cs typeface="Mangal" panose="02040503050203030202" pitchFamily="18" charset="0"/>
              </a:rPr>
              <a:t>, some of the highest rating (4.8-4.9) cuisines have less no. of votes than some cuisines having rating 4.5-4.7. so, It was better to chose those cuisines which have rating&gt;=4.5 and has good no. of votes.</a:t>
            </a:r>
            <a:endParaRPr lang="en-IN" sz="1600" kern="100" dirty="0">
              <a:effectLst/>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rgbClr val="000000"/>
                </a:solidFill>
                <a:effectLst/>
                <a:ea typeface="Calibri" panose="020F0502020204030204" pitchFamily="34" charset="0"/>
                <a:cs typeface="Mangal" panose="02040503050203030202" pitchFamily="18" charset="0"/>
              </a:rPr>
              <a:t>Reason: a. With fewer votes, a 4.9 rating might be more susceptible to fluctuation.</a:t>
            </a:r>
            <a:endParaRPr lang="en-IN" sz="1600" kern="100" dirty="0">
              <a:effectLst/>
              <a:ea typeface="Calibri" panose="020F0502020204030204" pitchFamily="34" charset="0"/>
              <a:cs typeface="Mangal" panose="02040503050203030202" pitchFamily="18" charset="0"/>
            </a:endParaRPr>
          </a:p>
          <a:p>
            <a:r>
              <a:rPr lang="en-IN" sz="1600" dirty="0">
                <a:solidFill>
                  <a:srgbClr val="000000"/>
                </a:solidFill>
                <a:effectLst/>
                <a:ea typeface="Calibri" panose="020F0502020204030204" pitchFamily="34" charset="0"/>
              </a:rPr>
              <a:t>               b. 4.5 rating with many votes suggests a more stable and reliable average</a:t>
            </a:r>
            <a:endParaRPr lang="en-IN" sz="1600" dirty="0"/>
          </a:p>
        </p:txBody>
      </p:sp>
      <p:pic>
        <p:nvPicPr>
          <p:cNvPr id="21" name="Picture 20">
            <a:extLst>
              <a:ext uri="{FF2B5EF4-FFF2-40B4-BE49-F238E27FC236}">
                <a16:creationId xmlns:a16="http://schemas.microsoft.com/office/drawing/2014/main" id="{855F3AF0-95F0-8EF6-1B17-F6A42C291593}"/>
              </a:ext>
            </a:extLst>
          </p:cNvPr>
          <p:cNvPicPr>
            <a:picLocks noChangeAspect="1"/>
          </p:cNvPicPr>
          <p:nvPr/>
        </p:nvPicPr>
        <p:blipFill>
          <a:blip r:embed="rId5"/>
          <a:stretch>
            <a:fillRect/>
          </a:stretch>
        </p:blipFill>
        <p:spPr>
          <a:xfrm>
            <a:off x="7765763" y="1387878"/>
            <a:ext cx="3962682" cy="1925578"/>
          </a:xfrm>
          <a:prstGeom prst="rect">
            <a:avLst/>
          </a:prstGeom>
        </p:spPr>
      </p:pic>
      <p:pic>
        <p:nvPicPr>
          <p:cNvPr id="23" name="Picture 22">
            <a:extLst>
              <a:ext uri="{FF2B5EF4-FFF2-40B4-BE49-F238E27FC236}">
                <a16:creationId xmlns:a16="http://schemas.microsoft.com/office/drawing/2014/main" id="{CF2B4B55-609F-2B8A-27BD-A95176B16692}"/>
              </a:ext>
            </a:extLst>
          </p:cNvPr>
          <p:cNvPicPr>
            <a:picLocks noChangeAspect="1"/>
          </p:cNvPicPr>
          <p:nvPr/>
        </p:nvPicPr>
        <p:blipFill>
          <a:blip r:embed="rId6"/>
          <a:stretch>
            <a:fillRect/>
          </a:stretch>
        </p:blipFill>
        <p:spPr>
          <a:xfrm>
            <a:off x="3788535" y="1922681"/>
            <a:ext cx="3806744" cy="1524213"/>
          </a:xfrm>
          <a:prstGeom prst="rect">
            <a:avLst/>
          </a:prstGeom>
        </p:spPr>
      </p:pic>
    </p:spTree>
    <p:extLst>
      <p:ext uri="{BB962C8B-B14F-4D97-AF65-F5344CB8AC3E}">
        <p14:creationId xmlns:p14="http://schemas.microsoft.com/office/powerpoint/2010/main" val="390573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840FC-4D55-EDFB-26DA-7EF015A429B8}"/>
              </a:ext>
            </a:extLst>
          </p:cNvPr>
          <p:cNvSpPr txBox="1"/>
          <p:nvPr/>
        </p:nvSpPr>
        <p:spPr>
          <a:xfrm>
            <a:off x="236308" y="129068"/>
            <a:ext cx="10256295" cy="584775"/>
          </a:xfrm>
          <a:prstGeom prst="rect">
            <a:avLst/>
          </a:prstGeom>
          <a:noFill/>
        </p:spPr>
        <p:txBody>
          <a:bodyPr vert="horz" wrap="square" rtlCol="0">
            <a:spAutoFit/>
          </a:bodyPr>
          <a:lstStyle/>
          <a:p>
            <a:r>
              <a:rPr lang="en-US" sz="3200" b="1" u="sng" dirty="0">
                <a:solidFill>
                  <a:srgbClr val="FF7C80"/>
                </a:solidFill>
              </a:rPr>
              <a:t>HOW PRICING OF CUISINES AFFECT THE RATING?</a:t>
            </a:r>
            <a:endParaRPr lang="en-IN" sz="3200" b="1" u="sng" dirty="0">
              <a:solidFill>
                <a:srgbClr val="FF7C80"/>
              </a:solidFill>
            </a:endParaRPr>
          </a:p>
        </p:txBody>
      </p:sp>
      <p:sp>
        <p:nvSpPr>
          <p:cNvPr id="10" name="TextBox 9">
            <a:extLst>
              <a:ext uri="{FF2B5EF4-FFF2-40B4-BE49-F238E27FC236}">
                <a16:creationId xmlns:a16="http://schemas.microsoft.com/office/drawing/2014/main" id="{6386F066-2D9F-648E-E347-AD908ED1945E}"/>
              </a:ext>
            </a:extLst>
          </p:cNvPr>
          <p:cNvSpPr txBox="1"/>
          <p:nvPr/>
        </p:nvSpPr>
        <p:spPr>
          <a:xfrm>
            <a:off x="466780" y="1112538"/>
            <a:ext cx="5420454" cy="5078313"/>
          </a:xfrm>
          <a:prstGeom prst="rect">
            <a:avLst/>
          </a:prstGeom>
          <a:noFill/>
        </p:spPr>
        <p:txBody>
          <a:bodyPr wrap="square">
            <a:spAutoFit/>
          </a:bodyPr>
          <a:lstStyle/>
          <a:p>
            <a:r>
              <a:rPr lang="en-US" b="1" u="sng" dirty="0"/>
              <a:t>X- axis:</a:t>
            </a:r>
            <a:r>
              <a:rPr lang="en-US" dirty="0"/>
              <a:t> Avg. Rating of cuisines      </a:t>
            </a:r>
          </a:p>
          <a:p>
            <a:r>
              <a:rPr lang="en-US" dirty="0"/>
              <a:t> </a:t>
            </a:r>
            <a:r>
              <a:rPr lang="en-US" b="1" u="sng" dirty="0"/>
              <a:t>Y-axis:</a:t>
            </a:r>
            <a:r>
              <a:rPr lang="en-US" dirty="0"/>
              <a:t> Price for two in INR</a:t>
            </a:r>
          </a:p>
          <a:p>
            <a:endParaRPr lang="en-US" dirty="0"/>
          </a:p>
          <a:p>
            <a:r>
              <a:rPr lang="en-US" b="1" u="sng" dirty="0"/>
              <a:t>MAXIMUM RATING OBSERVATION</a:t>
            </a:r>
            <a:r>
              <a:rPr lang="en-US" dirty="0"/>
              <a:t>- Maximum price of suggested cuisines and its average rating.</a:t>
            </a:r>
          </a:p>
          <a:p>
            <a:r>
              <a:rPr lang="en-US" b="1" u="sng" dirty="0"/>
              <a:t>MINIMUM RATING OBSERVATION </a:t>
            </a:r>
            <a:r>
              <a:rPr lang="en-US" dirty="0"/>
              <a:t>-Minimum price of suggested cuisines and its average rating </a:t>
            </a:r>
          </a:p>
          <a:p>
            <a:endParaRPr lang="en-US" dirty="0"/>
          </a:p>
          <a:p>
            <a:r>
              <a:rPr lang="en-US" b="1" u="sng" dirty="0">
                <a:solidFill>
                  <a:schemeClr val="accent2"/>
                </a:solidFill>
              </a:rPr>
              <a:t>Orange dots- </a:t>
            </a:r>
            <a:r>
              <a:rPr lang="en-US" dirty="0"/>
              <a:t>Majority of the dots lie under the price range of 2000, and majority of the avg. rating lies around 4.</a:t>
            </a:r>
          </a:p>
          <a:p>
            <a:r>
              <a:rPr lang="en-US" b="1" u="sng" dirty="0">
                <a:solidFill>
                  <a:srgbClr val="0070C0"/>
                </a:solidFill>
              </a:rPr>
              <a:t>Blue dots </a:t>
            </a:r>
            <a:r>
              <a:rPr lang="en-US" dirty="0">
                <a:solidFill>
                  <a:srgbClr val="0070C0"/>
                </a:solidFill>
              </a:rPr>
              <a:t>- </a:t>
            </a:r>
            <a:r>
              <a:rPr lang="en-US" dirty="0"/>
              <a:t>Approximately all the dots lie between avg. rating 4.4 to 5. Few dots which lie between the price range 6000 and 10000 have the highest rating close to 5. </a:t>
            </a:r>
          </a:p>
          <a:p>
            <a:endParaRPr lang="en-US" dirty="0"/>
          </a:p>
          <a:p>
            <a:r>
              <a:rPr lang="en-US" u="sng" dirty="0"/>
              <a:t>So, this shows, when rates of cuisines are higher, they are better rated than when rates of cuisines are lower</a:t>
            </a:r>
          </a:p>
        </p:txBody>
      </p:sp>
      <p:graphicFrame>
        <p:nvGraphicFramePr>
          <p:cNvPr id="14" name="Chart 13">
            <a:extLst>
              <a:ext uri="{FF2B5EF4-FFF2-40B4-BE49-F238E27FC236}">
                <a16:creationId xmlns:a16="http://schemas.microsoft.com/office/drawing/2014/main" id="{B8D44439-5F09-3942-ECAE-9136FF153C8E}"/>
              </a:ext>
            </a:extLst>
          </p:cNvPr>
          <p:cNvGraphicFramePr>
            <a:graphicFrameLocks/>
          </p:cNvGraphicFramePr>
          <p:nvPr>
            <p:extLst>
              <p:ext uri="{D42A27DB-BD31-4B8C-83A1-F6EECF244321}">
                <p14:modId xmlns:p14="http://schemas.microsoft.com/office/powerpoint/2010/main" val="3000039982"/>
              </p:ext>
            </p:extLst>
          </p:nvPr>
        </p:nvGraphicFramePr>
        <p:xfrm>
          <a:off x="6141101" y="1237687"/>
          <a:ext cx="5721905" cy="3897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416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5624B-0F69-30A0-DB35-D335C5BC448D}"/>
              </a:ext>
            </a:extLst>
          </p:cNvPr>
          <p:cNvSpPr txBox="1"/>
          <p:nvPr/>
        </p:nvSpPr>
        <p:spPr>
          <a:xfrm>
            <a:off x="479321" y="3913007"/>
            <a:ext cx="6041721" cy="923330"/>
          </a:xfrm>
          <a:prstGeom prst="rect">
            <a:avLst/>
          </a:prstGeom>
          <a:noFill/>
        </p:spPr>
        <p:txBody>
          <a:bodyPr wrap="square" rtlCol="0">
            <a:spAutoFit/>
          </a:bodyPr>
          <a:lstStyle/>
          <a:p>
            <a:r>
              <a:rPr lang="en-US" dirty="0"/>
              <a:t>Employed pie charts to depict categorical data distributions such as booking options and delivery services, offering a comprehensive view of operational characteristics.</a:t>
            </a:r>
          </a:p>
        </p:txBody>
      </p:sp>
      <p:sp>
        <p:nvSpPr>
          <p:cNvPr id="3" name="TextBox 2">
            <a:extLst>
              <a:ext uri="{FF2B5EF4-FFF2-40B4-BE49-F238E27FC236}">
                <a16:creationId xmlns:a16="http://schemas.microsoft.com/office/drawing/2014/main" id="{940D3E32-8861-FE07-1515-C167CD272FC7}"/>
              </a:ext>
            </a:extLst>
          </p:cNvPr>
          <p:cNvSpPr txBox="1"/>
          <p:nvPr/>
        </p:nvSpPr>
        <p:spPr>
          <a:xfrm>
            <a:off x="273886" y="139346"/>
            <a:ext cx="10256295" cy="584775"/>
          </a:xfrm>
          <a:prstGeom prst="rect">
            <a:avLst/>
          </a:prstGeom>
          <a:noFill/>
        </p:spPr>
        <p:txBody>
          <a:bodyPr vert="horz" wrap="square" rtlCol="0">
            <a:spAutoFit/>
          </a:bodyPr>
          <a:lstStyle/>
          <a:p>
            <a:r>
              <a:rPr lang="en-US" sz="3200" b="1" u="sng" dirty="0">
                <a:solidFill>
                  <a:srgbClr val="FF7C80"/>
                </a:solidFill>
              </a:rPr>
              <a:t>BOOKING OPTIONS AND DELIVERY OPTIONS</a:t>
            </a:r>
            <a:endParaRPr lang="en-IN" sz="3200" b="1" u="sng" dirty="0">
              <a:solidFill>
                <a:srgbClr val="FF7C80"/>
              </a:solidFill>
            </a:endParaRPr>
          </a:p>
        </p:txBody>
      </p:sp>
      <p:graphicFrame>
        <p:nvGraphicFramePr>
          <p:cNvPr id="4" name="Chart 3">
            <a:extLst>
              <a:ext uri="{FF2B5EF4-FFF2-40B4-BE49-F238E27FC236}">
                <a16:creationId xmlns:a16="http://schemas.microsoft.com/office/drawing/2014/main" id="{6E2DB810-C3E3-4515-A306-DDF326CFDDEB}"/>
              </a:ext>
            </a:extLst>
          </p:cNvPr>
          <p:cNvGraphicFramePr>
            <a:graphicFrameLocks/>
          </p:cNvGraphicFramePr>
          <p:nvPr>
            <p:extLst>
              <p:ext uri="{D42A27DB-BD31-4B8C-83A1-F6EECF244321}">
                <p14:modId xmlns:p14="http://schemas.microsoft.com/office/powerpoint/2010/main" val="902840837"/>
              </p:ext>
            </p:extLst>
          </p:nvPr>
        </p:nvGraphicFramePr>
        <p:xfrm>
          <a:off x="85173" y="768075"/>
          <a:ext cx="3278488" cy="28736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0597A81-6229-4F39-90F5-E622A1AA4BAF}"/>
              </a:ext>
            </a:extLst>
          </p:cNvPr>
          <p:cNvGraphicFramePr>
            <a:graphicFrameLocks/>
          </p:cNvGraphicFramePr>
          <p:nvPr>
            <p:extLst>
              <p:ext uri="{D42A27DB-BD31-4B8C-83A1-F6EECF244321}">
                <p14:modId xmlns:p14="http://schemas.microsoft.com/office/powerpoint/2010/main" val="3684362898"/>
              </p:ext>
            </p:extLst>
          </p:nvPr>
        </p:nvGraphicFramePr>
        <p:xfrm>
          <a:off x="2814182" y="790571"/>
          <a:ext cx="3912294" cy="2873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5B03FAC-F930-4D8A-852F-51C99FC01D03}"/>
              </a:ext>
            </a:extLst>
          </p:cNvPr>
          <p:cNvGraphicFramePr>
            <a:graphicFrameLocks/>
          </p:cNvGraphicFramePr>
          <p:nvPr>
            <p:extLst>
              <p:ext uri="{D42A27DB-BD31-4B8C-83A1-F6EECF244321}">
                <p14:modId xmlns:p14="http://schemas.microsoft.com/office/powerpoint/2010/main" val="1653423713"/>
              </p:ext>
            </p:extLst>
          </p:nvPr>
        </p:nvGraphicFramePr>
        <p:xfrm>
          <a:off x="6726476" y="724121"/>
          <a:ext cx="5235880" cy="31888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D0B07DD0-D1D4-0B28-F471-CE0ADCC1B879}"/>
              </a:ext>
            </a:extLst>
          </p:cNvPr>
          <p:cNvGraphicFramePr>
            <a:graphicFrameLocks noGrp="1"/>
          </p:cNvGraphicFramePr>
          <p:nvPr>
            <p:extLst>
              <p:ext uri="{D42A27DB-BD31-4B8C-83A1-F6EECF244321}">
                <p14:modId xmlns:p14="http://schemas.microsoft.com/office/powerpoint/2010/main" val="3259741433"/>
              </p:ext>
            </p:extLst>
          </p:nvPr>
        </p:nvGraphicFramePr>
        <p:xfrm>
          <a:off x="575355" y="5085081"/>
          <a:ext cx="5520645" cy="1112520"/>
        </p:xfrm>
        <a:graphic>
          <a:graphicData uri="http://schemas.openxmlformats.org/drawingml/2006/table">
            <a:tbl>
              <a:tblPr firstRow="1" bandRow="1">
                <a:tableStyleId>{5C22544A-7EE6-4342-B048-85BDC9FD1C3A}</a:tableStyleId>
              </a:tblPr>
              <a:tblGrid>
                <a:gridCol w="2614607">
                  <a:extLst>
                    <a:ext uri="{9D8B030D-6E8A-4147-A177-3AD203B41FA5}">
                      <a16:colId xmlns:a16="http://schemas.microsoft.com/office/drawing/2014/main" val="3321411472"/>
                    </a:ext>
                  </a:extLst>
                </a:gridCol>
                <a:gridCol w="1728592">
                  <a:extLst>
                    <a:ext uri="{9D8B030D-6E8A-4147-A177-3AD203B41FA5}">
                      <a16:colId xmlns:a16="http://schemas.microsoft.com/office/drawing/2014/main" val="3753721125"/>
                    </a:ext>
                  </a:extLst>
                </a:gridCol>
                <a:gridCol w="1177446">
                  <a:extLst>
                    <a:ext uri="{9D8B030D-6E8A-4147-A177-3AD203B41FA5}">
                      <a16:colId xmlns:a16="http://schemas.microsoft.com/office/drawing/2014/main" val="892715672"/>
                    </a:ext>
                  </a:extLst>
                </a:gridCol>
              </a:tblGrid>
              <a:tr h="370840">
                <a:tc>
                  <a:txBody>
                    <a:bodyPr/>
                    <a:lstStyle/>
                    <a:p>
                      <a:r>
                        <a:rPr lang="en-US" dirty="0"/>
                        <a:t>NO. OF RESTAURANTS</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1504315936"/>
                  </a:ext>
                </a:extLst>
              </a:tr>
              <a:tr h="370840">
                <a:tc>
                  <a:txBody>
                    <a:bodyPr/>
                    <a:lstStyle/>
                    <a:p>
                      <a:r>
                        <a:rPr lang="en-US" dirty="0"/>
                        <a:t>TABLE BOOKING</a:t>
                      </a:r>
                      <a:endParaRPr lang="en-IN" dirty="0"/>
                    </a:p>
                  </a:txBody>
                  <a:tcPr/>
                </a:tc>
                <a:tc>
                  <a:txBody>
                    <a:bodyPr/>
                    <a:lstStyle/>
                    <a:p>
                      <a:r>
                        <a:rPr lang="en-US" dirty="0"/>
                        <a:t>1158</a:t>
                      </a:r>
                      <a:endParaRPr lang="en-IN" dirty="0"/>
                    </a:p>
                  </a:txBody>
                  <a:tcPr/>
                </a:tc>
                <a:tc>
                  <a:txBody>
                    <a:bodyPr/>
                    <a:lstStyle/>
                    <a:p>
                      <a:r>
                        <a:rPr lang="en-US" dirty="0"/>
                        <a:t>8370</a:t>
                      </a:r>
                      <a:endParaRPr lang="en-IN" dirty="0"/>
                    </a:p>
                  </a:txBody>
                  <a:tcPr/>
                </a:tc>
                <a:extLst>
                  <a:ext uri="{0D108BD9-81ED-4DB2-BD59-A6C34878D82A}">
                    <a16:rowId xmlns:a16="http://schemas.microsoft.com/office/drawing/2014/main" val="2091371689"/>
                  </a:ext>
                </a:extLst>
              </a:tr>
              <a:tr h="370840">
                <a:tc>
                  <a:txBody>
                    <a:bodyPr/>
                    <a:lstStyle/>
                    <a:p>
                      <a:r>
                        <a:rPr lang="en-US" dirty="0"/>
                        <a:t>ONLINE DELIVERY</a:t>
                      </a:r>
                      <a:endParaRPr lang="en-IN" dirty="0"/>
                    </a:p>
                  </a:txBody>
                  <a:tcPr/>
                </a:tc>
                <a:tc>
                  <a:txBody>
                    <a:bodyPr/>
                    <a:lstStyle/>
                    <a:p>
                      <a:r>
                        <a:rPr lang="en-US" dirty="0"/>
                        <a:t>2451</a:t>
                      </a:r>
                      <a:endParaRPr lang="en-IN" dirty="0"/>
                    </a:p>
                  </a:txBody>
                  <a:tcPr/>
                </a:tc>
                <a:tc>
                  <a:txBody>
                    <a:bodyPr/>
                    <a:lstStyle/>
                    <a:p>
                      <a:r>
                        <a:rPr lang="en-US" dirty="0"/>
                        <a:t>7077</a:t>
                      </a:r>
                      <a:endParaRPr lang="en-IN" dirty="0"/>
                    </a:p>
                  </a:txBody>
                  <a:tcPr/>
                </a:tc>
                <a:extLst>
                  <a:ext uri="{0D108BD9-81ED-4DB2-BD59-A6C34878D82A}">
                    <a16:rowId xmlns:a16="http://schemas.microsoft.com/office/drawing/2014/main" val="334771286"/>
                  </a:ext>
                </a:extLst>
              </a:tr>
            </a:tbl>
          </a:graphicData>
        </a:graphic>
      </p:graphicFrame>
      <p:sp>
        <p:nvSpPr>
          <p:cNvPr id="8" name="TextBox 7">
            <a:extLst>
              <a:ext uri="{FF2B5EF4-FFF2-40B4-BE49-F238E27FC236}">
                <a16:creationId xmlns:a16="http://schemas.microsoft.com/office/drawing/2014/main" id="{966EB048-1BB5-3E7B-9CB4-E5057B56A542}"/>
              </a:ext>
            </a:extLst>
          </p:cNvPr>
          <p:cNvSpPr txBox="1"/>
          <p:nvPr/>
        </p:nvSpPr>
        <p:spPr>
          <a:xfrm>
            <a:off x="7060925" y="3913007"/>
            <a:ext cx="2546538" cy="1200329"/>
          </a:xfrm>
          <a:prstGeom prst="rect">
            <a:avLst/>
          </a:prstGeom>
          <a:noFill/>
        </p:spPr>
        <p:txBody>
          <a:bodyPr wrap="square" rtlCol="0">
            <a:spAutoFit/>
          </a:bodyPr>
          <a:lstStyle/>
          <a:p>
            <a:r>
              <a:rPr lang="en-US" dirty="0"/>
              <a:t>Highest Rating – 3.6 </a:t>
            </a:r>
          </a:p>
          <a:p>
            <a:r>
              <a:rPr lang="en-US" dirty="0"/>
              <a:t>Service : </a:t>
            </a:r>
            <a:r>
              <a:rPr lang="en-US" b="1" dirty="0"/>
              <a:t>Both </a:t>
            </a:r>
            <a:r>
              <a:rPr lang="en-US" dirty="0"/>
              <a:t>table booking and Online Delivery</a:t>
            </a:r>
            <a:endParaRPr lang="en-IN" dirty="0"/>
          </a:p>
        </p:txBody>
      </p:sp>
      <p:sp>
        <p:nvSpPr>
          <p:cNvPr id="11" name="TextBox 10">
            <a:extLst>
              <a:ext uri="{FF2B5EF4-FFF2-40B4-BE49-F238E27FC236}">
                <a16:creationId xmlns:a16="http://schemas.microsoft.com/office/drawing/2014/main" id="{E24E126A-A364-9D75-59AE-041D3BF2F8A7}"/>
              </a:ext>
            </a:extLst>
          </p:cNvPr>
          <p:cNvSpPr txBox="1"/>
          <p:nvPr/>
        </p:nvSpPr>
        <p:spPr>
          <a:xfrm>
            <a:off x="9607463" y="3879200"/>
            <a:ext cx="2354893" cy="1200329"/>
          </a:xfrm>
          <a:prstGeom prst="rect">
            <a:avLst/>
          </a:prstGeom>
          <a:noFill/>
        </p:spPr>
        <p:txBody>
          <a:bodyPr wrap="square" rtlCol="0">
            <a:spAutoFit/>
          </a:bodyPr>
          <a:lstStyle/>
          <a:p>
            <a:r>
              <a:rPr lang="en-US" dirty="0"/>
              <a:t>Lowest Rating – 2.7 </a:t>
            </a:r>
          </a:p>
          <a:p>
            <a:r>
              <a:rPr lang="en-US" dirty="0"/>
              <a:t>Service : </a:t>
            </a:r>
            <a:r>
              <a:rPr lang="en-US" b="1" dirty="0"/>
              <a:t>Neither</a:t>
            </a:r>
            <a:r>
              <a:rPr lang="en-US" dirty="0"/>
              <a:t> table booking nor Online Delivery</a:t>
            </a:r>
            <a:endParaRPr lang="en-IN" dirty="0"/>
          </a:p>
        </p:txBody>
      </p:sp>
      <p:sp>
        <p:nvSpPr>
          <p:cNvPr id="12" name="TextBox 11">
            <a:extLst>
              <a:ext uri="{FF2B5EF4-FFF2-40B4-BE49-F238E27FC236}">
                <a16:creationId xmlns:a16="http://schemas.microsoft.com/office/drawing/2014/main" id="{FAA6F174-4F4D-AA91-CB8B-1FA63681EAA3}"/>
              </a:ext>
            </a:extLst>
          </p:cNvPr>
          <p:cNvSpPr txBox="1"/>
          <p:nvPr/>
        </p:nvSpPr>
        <p:spPr>
          <a:xfrm>
            <a:off x="7060925" y="5151854"/>
            <a:ext cx="4860099" cy="1200329"/>
          </a:xfrm>
          <a:prstGeom prst="rect">
            <a:avLst/>
          </a:prstGeom>
          <a:noFill/>
        </p:spPr>
        <p:txBody>
          <a:bodyPr wrap="square" rtlCol="0">
            <a:spAutoFit/>
          </a:bodyPr>
          <a:lstStyle/>
          <a:p>
            <a:r>
              <a:rPr lang="en-US" b="1" u="sng" dirty="0"/>
              <a:t>CONCLUSION:</a:t>
            </a:r>
            <a:r>
              <a:rPr lang="en-US" u="sng" dirty="0"/>
              <a:t> </a:t>
            </a:r>
            <a:r>
              <a:rPr lang="en-US" dirty="0"/>
              <a:t> Either of the Table Booking or Online Delivery service should be considered in newer restaurants. If feasible, Both services should be there for better Rating </a:t>
            </a:r>
            <a:endParaRPr lang="en-IN" dirty="0"/>
          </a:p>
        </p:txBody>
      </p:sp>
    </p:spTree>
    <p:extLst>
      <p:ext uri="{BB962C8B-B14F-4D97-AF65-F5344CB8AC3E}">
        <p14:creationId xmlns:p14="http://schemas.microsoft.com/office/powerpoint/2010/main" val="277367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1FE66B8B-A625-50C5-D089-36EBC38B4671}"/>
              </a:ext>
            </a:extLst>
          </p:cNvPr>
          <p:cNvSpPr txBox="1"/>
          <p:nvPr/>
        </p:nvSpPr>
        <p:spPr>
          <a:xfrm>
            <a:off x="3000272" y="221236"/>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ABOUT ZOMATO</a:t>
            </a:r>
            <a:endParaRPr lang="en-US" sz="7200" b="1" dirty="0">
              <a:solidFill>
                <a:schemeClr val="tx2"/>
              </a:solidFill>
              <a:latin typeface="Century Gothic" panose="020B0502020202020204" pitchFamily="34" charset="0"/>
              <a:ea typeface="Lato Heavy" charset="0"/>
              <a:cs typeface="Poppins" pitchFamily="2" charset="77"/>
            </a:endParaRPr>
          </a:p>
        </p:txBody>
      </p:sp>
      <p:pic>
        <p:nvPicPr>
          <p:cNvPr id="2056" name="Picture 8" descr="7 Features to Add to Your Zomato Clone and Be a $4 Bn Company">
            <a:extLst>
              <a:ext uri="{FF2B5EF4-FFF2-40B4-BE49-F238E27FC236}">
                <a16:creationId xmlns:a16="http://schemas.microsoft.com/office/drawing/2014/main" id="{CBFAEE7D-1BCC-F6D5-C4CE-056E34B34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62930"/>
            <a:ext cx="9753600" cy="43950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8FDBB1-AE46-6BF0-1BB2-83FB41FA369F}"/>
              </a:ext>
            </a:extLst>
          </p:cNvPr>
          <p:cNvSpPr txBox="1"/>
          <p:nvPr/>
        </p:nvSpPr>
        <p:spPr>
          <a:xfrm>
            <a:off x="880996" y="972751"/>
            <a:ext cx="11089710" cy="1384995"/>
          </a:xfrm>
          <a:prstGeom prst="rect">
            <a:avLst/>
          </a:prstGeom>
          <a:noFill/>
        </p:spPr>
        <p:txBody>
          <a:bodyPr wrap="square" rtlCol="0">
            <a:spAutoFit/>
          </a:bodyPr>
          <a:lstStyle/>
          <a:p>
            <a:r>
              <a:rPr lang="en-US" sz="2800" dirty="0"/>
              <a:t>Zomato provides information, menus and user-reviews of restaurants as well as food delivery options from partner restaurants in more than 1,000 Indian cities and towns</a:t>
            </a:r>
            <a:endParaRPr lang="en-IN" sz="2800" dirty="0"/>
          </a:p>
        </p:txBody>
      </p:sp>
    </p:spTree>
    <p:extLst>
      <p:ext uri="{BB962C8B-B14F-4D97-AF65-F5344CB8AC3E}">
        <p14:creationId xmlns:p14="http://schemas.microsoft.com/office/powerpoint/2010/main" val="49355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8DE173B4-9F85-1C5F-B625-BE15A8AFA8F0}"/>
              </a:ext>
            </a:extLst>
          </p:cNvPr>
          <p:cNvSpPr txBox="1"/>
          <p:nvPr/>
        </p:nvSpPr>
        <p:spPr>
          <a:xfrm>
            <a:off x="0" y="52798"/>
            <a:ext cx="1219200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DASHBOARD</a:t>
            </a:r>
          </a:p>
        </p:txBody>
      </p:sp>
      <p:sp>
        <p:nvSpPr>
          <p:cNvPr id="5" name="TextBox 4">
            <a:extLst>
              <a:ext uri="{FF2B5EF4-FFF2-40B4-BE49-F238E27FC236}">
                <a16:creationId xmlns:a16="http://schemas.microsoft.com/office/drawing/2014/main" id="{F7A21397-77ED-E1E3-371D-631F81615F67}"/>
              </a:ext>
            </a:extLst>
          </p:cNvPr>
          <p:cNvSpPr txBox="1"/>
          <p:nvPr/>
        </p:nvSpPr>
        <p:spPr>
          <a:xfrm>
            <a:off x="87683" y="4358378"/>
            <a:ext cx="1402914" cy="1569660"/>
          </a:xfrm>
          <a:prstGeom prst="rect">
            <a:avLst/>
          </a:prstGeom>
          <a:noFill/>
        </p:spPr>
        <p:txBody>
          <a:bodyPr wrap="square" rtlCol="0">
            <a:spAutoFit/>
          </a:bodyPr>
          <a:lstStyle/>
          <a:p>
            <a:r>
              <a:rPr lang="en-US" sz="2000" b="1" u="sng" dirty="0"/>
              <a:t>SLICER</a:t>
            </a:r>
            <a:endParaRPr lang="en-US" sz="2400" b="1" u="sng" dirty="0"/>
          </a:p>
          <a:p>
            <a:pPr marL="342900" indent="-342900">
              <a:buAutoNum type="arabicPeriod"/>
            </a:pPr>
            <a:r>
              <a:rPr lang="en-US" sz="1900" dirty="0"/>
              <a:t>Country</a:t>
            </a:r>
          </a:p>
          <a:p>
            <a:pPr marL="342900" indent="-342900">
              <a:buAutoNum type="arabicPeriod"/>
            </a:pPr>
            <a:r>
              <a:rPr lang="en-US" sz="1900" dirty="0"/>
              <a:t>Opening Year</a:t>
            </a:r>
          </a:p>
          <a:p>
            <a:pPr marL="342900" indent="-342900">
              <a:buAutoNum type="arabicPeriod"/>
            </a:pPr>
            <a:r>
              <a:rPr lang="en-US" sz="1900" dirty="0"/>
              <a:t>Quarter</a:t>
            </a:r>
            <a:endParaRPr lang="en-IN" sz="1900" dirty="0"/>
          </a:p>
        </p:txBody>
      </p:sp>
      <p:sp>
        <p:nvSpPr>
          <p:cNvPr id="6" name="TextBox 5">
            <a:extLst>
              <a:ext uri="{FF2B5EF4-FFF2-40B4-BE49-F238E27FC236}">
                <a16:creationId xmlns:a16="http://schemas.microsoft.com/office/drawing/2014/main" id="{FB807E45-808B-3EAA-231F-26DDD3F1650A}"/>
              </a:ext>
            </a:extLst>
          </p:cNvPr>
          <p:cNvSpPr txBox="1"/>
          <p:nvPr/>
        </p:nvSpPr>
        <p:spPr>
          <a:xfrm>
            <a:off x="1653432" y="4358378"/>
            <a:ext cx="2104375" cy="2446824"/>
          </a:xfrm>
          <a:prstGeom prst="rect">
            <a:avLst/>
          </a:prstGeom>
          <a:noFill/>
        </p:spPr>
        <p:txBody>
          <a:bodyPr wrap="square" rtlCol="0">
            <a:spAutoFit/>
          </a:bodyPr>
          <a:lstStyle/>
          <a:p>
            <a:r>
              <a:rPr lang="en-US" sz="2000" b="1" u="sng" dirty="0"/>
              <a:t>DONUGHT GRAPH</a:t>
            </a:r>
          </a:p>
          <a:p>
            <a:r>
              <a:rPr lang="en-US" sz="1900" dirty="0"/>
              <a:t>To have the idea of services availability in restaurants</a:t>
            </a:r>
          </a:p>
          <a:p>
            <a:pPr marL="342900" indent="-342900">
              <a:buAutoNum type="arabicPeriod"/>
            </a:pPr>
            <a:r>
              <a:rPr lang="en-US" sz="1900" dirty="0"/>
              <a:t>Table booking </a:t>
            </a:r>
          </a:p>
          <a:p>
            <a:pPr marL="342900" indent="-342900">
              <a:buAutoNum type="arabicPeriod"/>
            </a:pPr>
            <a:r>
              <a:rPr lang="en-US" sz="1900" dirty="0"/>
              <a:t>Online Order</a:t>
            </a:r>
          </a:p>
          <a:p>
            <a:pPr marL="342900" indent="-342900">
              <a:buAutoNum type="arabicPeriod"/>
            </a:pPr>
            <a:endParaRPr lang="en-IN" dirty="0"/>
          </a:p>
        </p:txBody>
      </p:sp>
      <p:sp>
        <p:nvSpPr>
          <p:cNvPr id="7" name="TextBox 6">
            <a:extLst>
              <a:ext uri="{FF2B5EF4-FFF2-40B4-BE49-F238E27FC236}">
                <a16:creationId xmlns:a16="http://schemas.microsoft.com/office/drawing/2014/main" id="{55C24BEF-C059-2559-F7F2-421B85B70655}"/>
              </a:ext>
            </a:extLst>
          </p:cNvPr>
          <p:cNvSpPr txBox="1"/>
          <p:nvPr/>
        </p:nvSpPr>
        <p:spPr>
          <a:xfrm>
            <a:off x="3895592" y="4358378"/>
            <a:ext cx="1820442" cy="2446824"/>
          </a:xfrm>
          <a:prstGeom prst="rect">
            <a:avLst/>
          </a:prstGeom>
          <a:noFill/>
        </p:spPr>
        <p:txBody>
          <a:bodyPr wrap="square" rtlCol="0">
            <a:spAutoFit/>
          </a:bodyPr>
          <a:lstStyle/>
          <a:p>
            <a:r>
              <a:rPr lang="en-US" sz="2000" b="1" u="sng" dirty="0"/>
              <a:t>BAR GRAPH</a:t>
            </a:r>
          </a:p>
          <a:p>
            <a:pPr marL="342900" indent="-342900">
              <a:buAutoNum type="arabicPeriod"/>
            </a:pPr>
            <a:r>
              <a:rPr lang="en-US" sz="1900" dirty="0"/>
              <a:t>Average no. of voters per Country</a:t>
            </a:r>
          </a:p>
          <a:p>
            <a:pPr marL="342900" indent="-342900">
              <a:buAutoNum type="arabicPeriod"/>
            </a:pPr>
            <a:r>
              <a:rPr lang="en-US" sz="1900" dirty="0"/>
              <a:t>Average rating of each Country</a:t>
            </a:r>
            <a:endParaRPr lang="en-IN" sz="1900" dirty="0"/>
          </a:p>
        </p:txBody>
      </p:sp>
      <p:sp>
        <p:nvSpPr>
          <p:cNvPr id="8" name="TextBox 7">
            <a:extLst>
              <a:ext uri="{FF2B5EF4-FFF2-40B4-BE49-F238E27FC236}">
                <a16:creationId xmlns:a16="http://schemas.microsoft.com/office/drawing/2014/main" id="{9385497C-6803-F19A-E5EE-B150314CC2B1}"/>
              </a:ext>
            </a:extLst>
          </p:cNvPr>
          <p:cNvSpPr txBox="1"/>
          <p:nvPr/>
        </p:nvSpPr>
        <p:spPr>
          <a:xfrm>
            <a:off x="5853819" y="4358378"/>
            <a:ext cx="2384129" cy="2446824"/>
          </a:xfrm>
          <a:prstGeom prst="rect">
            <a:avLst/>
          </a:prstGeom>
          <a:noFill/>
        </p:spPr>
        <p:txBody>
          <a:bodyPr wrap="square" rtlCol="0">
            <a:spAutoFit/>
          </a:bodyPr>
          <a:lstStyle/>
          <a:p>
            <a:r>
              <a:rPr lang="en-US" sz="2000" b="1" u="sng" dirty="0"/>
              <a:t>COLUMN GRAPH</a:t>
            </a:r>
          </a:p>
          <a:p>
            <a:pPr marL="342900" indent="-342900">
              <a:buAutoNum type="arabicPeriod"/>
            </a:pPr>
            <a:r>
              <a:rPr lang="en-US" sz="1900" dirty="0"/>
              <a:t>Quarter wise count of Restaurants</a:t>
            </a:r>
          </a:p>
          <a:p>
            <a:pPr marL="342900" indent="-342900">
              <a:buAutoNum type="arabicPeriod"/>
            </a:pPr>
            <a:r>
              <a:rPr lang="en-IN" sz="1900" dirty="0"/>
              <a:t>Average Rating &amp; No. of restaurants For different Price Range</a:t>
            </a:r>
          </a:p>
        </p:txBody>
      </p:sp>
      <p:sp>
        <p:nvSpPr>
          <p:cNvPr id="9" name="TextBox 8">
            <a:extLst>
              <a:ext uri="{FF2B5EF4-FFF2-40B4-BE49-F238E27FC236}">
                <a16:creationId xmlns:a16="http://schemas.microsoft.com/office/drawing/2014/main" id="{BC45D49C-8F90-A568-1E18-5DB8D5A87E96}"/>
              </a:ext>
            </a:extLst>
          </p:cNvPr>
          <p:cNvSpPr txBox="1"/>
          <p:nvPr/>
        </p:nvSpPr>
        <p:spPr>
          <a:xfrm>
            <a:off x="8237948" y="4328822"/>
            <a:ext cx="2384130" cy="2416046"/>
          </a:xfrm>
          <a:prstGeom prst="rect">
            <a:avLst/>
          </a:prstGeom>
          <a:noFill/>
        </p:spPr>
        <p:txBody>
          <a:bodyPr wrap="square" rtlCol="0">
            <a:spAutoFit/>
          </a:bodyPr>
          <a:lstStyle/>
          <a:p>
            <a:r>
              <a:rPr lang="en-US" sz="2000" b="1" u="sng" dirty="0"/>
              <a:t>Combination Graph</a:t>
            </a:r>
          </a:p>
          <a:p>
            <a:pPr marL="342900" indent="-342900">
              <a:buAutoNum type="arabicPeriod"/>
            </a:pPr>
            <a:r>
              <a:rPr lang="en-US" sz="1900" dirty="0"/>
              <a:t>No. of Restaurants  &amp; Average Rating VS Average cost for two</a:t>
            </a:r>
          </a:p>
          <a:p>
            <a:pPr marL="342900" indent="-342900">
              <a:buAutoNum type="arabicPeriod"/>
            </a:pPr>
            <a:r>
              <a:rPr lang="en-US" sz="1900" dirty="0"/>
              <a:t>10 highest cuisines and their rating</a:t>
            </a:r>
          </a:p>
          <a:p>
            <a:pPr marL="342900" indent="-342900">
              <a:buAutoNum type="arabicPeriod"/>
            </a:pPr>
            <a:endParaRPr lang="en-IN" dirty="0"/>
          </a:p>
        </p:txBody>
      </p:sp>
      <p:sp>
        <p:nvSpPr>
          <p:cNvPr id="11" name="TextBox 10">
            <a:extLst>
              <a:ext uri="{FF2B5EF4-FFF2-40B4-BE49-F238E27FC236}">
                <a16:creationId xmlns:a16="http://schemas.microsoft.com/office/drawing/2014/main" id="{16C39B03-8FF6-00BF-56B0-61444BDC866A}"/>
              </a:ext>
            </a:extLst>
          </p:cNvPr>
          <p:cNvSpPr txBox="1"/>
          <p:nvPr/>
        </p:nvSpPr>
        <p:spPr>
          <a:xfrm>
            <a:off x="10759862" y="4358378"/>
            <a:ext cx="1344455" cy="1877437"/>
          </a:xfrm>
          <a:prstGeom prst="rect">
            <a:avLst/>
          </a:prstGeom>
          <a:noFill/>
        </p:spPr>
        <p:txBody>
          <a:bodyPr wrap="square" rtlCol="0">
            <a:spAutoFit/>
          </a:bodyPr>
          <a:lstStyle/>
          <a:p>
            <a:r>
              <a:rPr lang="en-US" sz="2000" b="1" u="sng" dirty="0"/>
              <a:t>LINE GRAPH</a:t>
            </a:r>
            <a:r>
              <a:rPr lang="en-IN" sz="2000" b="1" u="sng" dirty="0"/>
              <a:t> </a:t>
            </a:r>
            <a:r>
              <a:rPr lang="en-IN" sz="1900" dirty="0"/>
              <a:t>to depict Restaurants opened Each Year</a:t>
            </a:r>
            <a:endParaRPr lang="en-US" sz="1900" dirty="0"/>
          </a:p>
        </p:txBody>
      </p:sp>
      <p:pic>
        <p:nvPicPr>
          <p:cNvPr id="4" name="Picture 3">
            <a:extLst>
              <a:ext uri="{FF2B5EF4-FFF2-40B4-BE49-F238E27FC236}">
                <a16:creationId xmlns:a16="http://schemas.microsoft.com/office/drawing/2014/main" id="{6130206A-95B1-AEB6-31E0-07916355ED16}"/>
              </a:ext>
            </a:extLst>
          </p:cNvPr>
          <p:cNvPicPr>
            <a:picLocks noChangeAspect="1"/>
          </p:cNvPicPr>
          <p:nvPr/>
        </p:nvPicPr>
        <p:blipFill>
          <a:blip r:embed="rId2"/>
          <a:stretch>
            <a:fillRect/>
          </a:stretch>
        </p:blipFill>
        <p:spPr>
          <a:xfrm>
            <a:off x="0" y="779314"/>
            <a:ext cx="12192000" cy="3469322"/>
          </a:xfrm>
          <a:prstGeom prst="rect">
            <a:avLst/>
          </a:prstGeom>
        </p:spPr>
      </p:pic>
    </p:spTree>
    <p:extLst>
      <p:ext uri="{BB962C8B-B14F-4D97-AF65-F5344CB8AC3E}">
        <p14:creationId xmlns:p14="http://schemas.microsoft.com/office/powerpoint/2010/main" val="411346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3D308-1D21-BAD0-A7CD-75BA66EAF593}"/>
              </a:ext>
            </a:extLst>
          </p:cNvPr>
          <p:cNvSpPr txBox="1"/>
          <p:nvPr/>
        </p:nvSpPr>
        <p:spPr>
          <a:xfrm>
            <a:off x="5955212" y="34782"/>
            <a:ext cx="6125227" cy="4324261"/>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rgbClr val="FF7C80"/>
                </a:solidFill>
                <a:effectLst/>
              </a:rPr>
              <a:t>STRATEGIC:</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Focus on opening new restaurants in countries with untapped potential and favorable competitive landscapes.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Prioritize cities and states within these countries with lower restaurant density for optimal market entry.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900" dirty="0"/>
              <a:t>Identifying the biggest competitors helps in understanding market leaders and their strategies. This information can guide differentiation strategies for new restaurants, such as offering unique cuisine, better service, or innovative dining experiences.</a:t>
            </a:r>
          </a:p>
          <a:p>
            <a:endParaRPr lang="en-IN" dirty="0"/>
          </a:p>
        </p:txBody>
      </p:sp>
      <p:pic>
        <p:nvPicPr>
          <p:cNvPr id="3075" name="Picture 3" descr="Sharing Ideas Stock Vector Illustration And Royalty Free Sharing Ideas  Clipart | Ideas Clip Art | gonzaleschurchofchrist.org">
            <a:extLst>
              <a:ext uri="{FF2B5EF4-FFF2-40B4-BE49-F238E27FC236}">
                <a16:creationId xmlns:a16="http://schemas.microsoft.com/office/drawing/2014/main" id="{D6978EF3-53EF-C94F-FB30-6368E1D68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1" y="0"/>
            <a:ext cx="5750621" cy="43590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06707C-D74B-B961-A819-1767D7955920}"/>
              </a:ext>
            </a:extLst>
          </p:cNvPr>
          <p:cNvSpPr txBox="1"/>
          <p:nvPr/>
        </p:nvSpPr>
        <p:spPr>
          <a:xfrm>
            <a:off x="204591" y="4072622"/>
            <a:ext cx="5604484" cy="278537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rgbClr val="FF7C80"/>
                </a:solidFill>
                <a:effectLst/>
              </a:rPr>
              <a:t>OPERATIONAL:</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Implement online delivery and table booking systems to enhance customer satisfaction and improve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Emphasize high-quality cuisines and strategic pricing to attract and retain customers effectively.</a:t>
            </a:r>
          </a:p>
          <a:p>
            <a:endParaRPr lang="en-IN" dirty="0"/>
          </a:p>
        </p:txBody>
      </p:sp>
      <p:pic>
        <p:nvPicPr>
          <p:cNvPr id="3077" name="Picture 5" descr="Recommendation Vector Images (over 22,000)">
            <a:extLst>
              <a:ext uri="{FF2B5EF4-FFF2-40B4-BE49-F238E27FC236}">
                <a16:creationId xmlns:a16="http://schemas.microsoft.com/office/drawing/2014/main" id="{9FFA1387-C7AA-C5F6-DDC6-F6D22F0AB82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09074" y="4359042"/>
            <a:ext cx="6382926" cy="249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8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29B47F-8647-F26A-70B4-221BFACB2A91}"/>
              </a:ext>
            </a:extLst>
          </p:cNvPr>
          <p:cNvPicPr>
            <a:picLocks noChangeAspect="1"/>
          </p:cNvPicPr>
          <p:nvPr/>
        </p:nvPicPr>
        <p:blipFill>
          <a:blip r:embed="rId2"/>
          <a:stretch>
            <a:fillRect/>
          </a:stretch>
        </p:blipFill>
        <p:spPr>
          <a:xfrm>
            <a:off x="1217373" y="176582"/>
            <a:ext cx="9757253" cy="6504835"/>
          </a:xfrm>
          <a:prstGeom prst="rect">
            <a:avLst/>
          </a:prstGeom>
        </p:spPr>
      </p:pic>
    </p:spTree>
    <p:extLst>
      <p:ext uri="{BB962C8B-B14F-4D97-AF65-F5344CB8AC3E}">
        <p14:creationId xmlns:p14="http://schemas.microsoft.com/office/powerpoint/2010/main" val="386802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350">
            <a:extLst>
              <a:ext uri="{FF2B5EF4-FFF2-40B4-BE49-F238E27FC236}">
                <a16:creationId xmlns:a16="http://schemas.microsoft.com/office/drawing/2014/main" id="{F8B0D8DC-1966-8E15-5C8B-7298229087EF}"/>
              </a:ext>
            </a:extLst>
          </p:cNvPr>
          <p:cNvSpPr txBox="1"/>
          <p:nvPr/>
        </p:nvSpPr>
        <p:spPr>
          <a:xfrm>
            <a:off x="4897046" y="327304"/>
            <a:ext cx="2161169" cy="646331"/>
          </a:xfrm>
          <a:prstGeom prst="rect">
            <a:avLst/>
          </a:prstGeom>
          <a:noFill/>
        </p:spPr>
        <p:txBody>
          <a:bodyPr wrap="non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AGENDA</a:t>
            </a:r>
            <a:endParaRPr lang="en-US" sz="7200" b="1" dirty="0">
              <a:solidFill>
                <a:schemeClr val="tx2"/>
              </a:solidFill>
              <a:latin typeface="Century Gothic" panose="020B0502020202020204" pitchFamily="34" charset="0"/>
              <a:ea typeface="Lato Heavy" charset="0"/>
              <a:cs typeface="Poppins" pitchFamily="2" charset="77"/>
            </a:endParaRPr>
          </a:p>
        </p:txBody>
      </p:sp>
      <p:grpSp>
        <p:nvGrpSpPr>
          <p:cNvPr id="2" name="Group 1">
            <a:extLst>
              <a:ext uri="{FF2B5EF4-FFF2-40B4-BE49-F238E27FC236}">
                <a16:creationId xmlns:a16="http://schemas.microsoft.com/office/drawing/2014/main" id="{6ADB27CD-1F7A-0C57-E0BE-0E011D5FDE69}"/>
              </a:ext>
            </a:extLst>
          </p:cNvPr>
          <p:cNvGrpSpPr/>
          <p:nvPr/>
        </p:nvGrpSpPr>
        <p:grpSpPr>
          <a:xfrm>
            <a:off x="321502" y="1665961"/>
            <a:ext cx="11548996" cy="4111681"/>
            <a:chOff x="-199194" y="1658163"/>
            <a:chExt cx="12061341" cy="4157058"/>
          </a:xfrm>
        </p:grpSpPr>
        <p:grpSp>
          <p:nvGrpSpPr>
            <p:cNvPr id="3" name="Group 2">
              <a:extLst>
                <a:ext uri="{FF2B5EF4-FFF2-40B4-BE49-F238E27FC236}">
                  <a16:creationId xmlns:a16="http://schemas.microsoft.com/office/drawing/2014/main" id="{3AD26B2D-3FEF-B0B0-17C7-E5ACD37ACCA7}"/>
                </a:ext>
              </a:extLst>
            </p:cNvPr>
            <p:cNvGrpSpPr/>
            <p:nvPr/>
          </p:nvGrpSpPr>
          <p:grpSpPr>
            <a:xfrm>
              <a:off x="-199194" y="1658163"/>
              <a:ext cx="9634867" cy="4157057"/>
              <a:chOff x="1396157" y="4800600"/>
              <a:chExt cx="18335845" cy="7543800"/>
            </a:xfrm>
          </p:grpSpPr>
          <p:sp>
            <p:nvSpPr>
              <p:cNvPr id="4" name="Rectángulo 1">
                <a:extLst>
                  <a:ext uri="{FF2B5EF4-FFF2-40B4-BE49-F238E27FC236}">
                    <a16:creationId xmlns:a16="http://schemas.microsoft.com/office/drawing/2014/main" id="{23E1C657-A16C-7625-E05F-69DBEBB21D96}"/>
                  </a:ext>
                </a:extLst>
              </p:cNvPr>
              <p:cNvSpPr/>
              <p:nvPr/>
            </p:nvSpPr>
            <p:spPr>
              <a:xfrm>
                <a:off x="1396157" y="4800600"/>
                <a:ext cx="4405312" cy="7543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800" dirty="0"/>
              </a:p>
            </p:txBody>
          </p:sp>
          <p:sp>
            <p:nvSpPr>
              <p:cNvPr id="5" name="Rectángulo 25">
                <a:extLst>
                  <a:ext uri="{FF2B5EF4-FFF2-40B4-BE49-F238E27FC236}">
                    <a16:creationId xmlns:a16="http://schemas.microsoft.com/office/drawing/2014/main" id="{A086B002-1F28-26C3-5D23-BE67177DD60A}"/>
                  </a:ext>
                </a:extLst>
              </p:cNvPr>
              <p:cNvSpPr/>
              <p:nvPr/>
            </p:nvSpPr>
            <p:spPr>
              <a:xfrm>
                <a:off x="6039668" y="4800600"/>
                <a:ext cx="4405312" cy="754380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6" name="Rectángulo 26">
                <a:extLst>
                  <a:ext uri="{FF2B5EF4-FFF2-40B4-BE49-F238E27FC236}">
                    <a16:creationId xmlns:a16="http://schemas.microsoft.com/office/drawing/2014/main" id="{4E1DEB74-A237-00E5-CD2E-EA272392DF10}"/>
                  </a:ext>
                </a:extLst>
              </p:cNvPr>
              <p:cNvSpPr/>
              <p:nvPr/>
            </p:nvSpPr>
            <p:spPr>
              <a:xfrm>
                <a:off x="10683179" y="4800600"/>
                <a:ext cx="4405312" cy="7543800"/>
              </a:xfrm>
              <a:prstGeom prst="rect">
                <a:avLst/>
              </a:prstGeom>
              <a:solidFill>
                <a:srgbClr val="A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28">
                <a:extLst>
                  <a:ext uri="{FF2B5EF4-FFF2-40B4-BE49-F238E27FC236}">
                    <a16:creationId xmlns:a16="http://schemas.microsoft.com/office/drawing/2014/main" id="{F460478C-6F1B-C91E-0169-7A225ED768C1}"/>
                  </a:ext>
                </a:extLst>
              </p:cNvPr>
              <p:cNvSpPr/>
              <p:nvPr/>
            </p:nvSpPr>
            <p:spPr>
              <a:xfrm>
                <a:off x="15326690" y="4800600"/>
                <a:ext cx="4405312" cy="7543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8" name="CuadroTexto 350">
                <a:extLst>
                  <a:ext uri="{FF2B5EF4-FFF2-40B4-BE49-F238E27FC236}">
                    <a16:creationId xmlns:a16="http://schemas.microsoft.com/office/drawing/2014/main" id="{BF9B79E7-D704-CE65-213B-F9858FE0B2A6}"/>
                  </a:ext>
                </a:extLst>
              </p:cNvPr>
              <p:cNvSpPr txBox="1"/>
              <p:nvPr/>
            </p:nvSpPr>
            <p:spPr>
              <a:xfrm>
                <a:off x="2693054"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01</a:t>
                </a:r>
                <a:endParaRPr lang="en-US" sz="2000" b="1" spc="-300" dirty="0">
                  <a:solidFill>
                    <a:schemeClr val="bg1"/>
                  </a:solidFill>
                  <a:latin typeface="Century Gothic" panose="020B0502020202020204" pitchFamily="34" charset="0"/>
                  <a:ea typeface="Lato Heavy" charset="0"/>
                  <a:cs typeface="Poppins" pitchFamily="2" charset="77"/>
                </a:endParaRPr>
              </a:p>
            </p:txBody>
          </p:sp>
          <p:sp>
            <p:nvSpPr>
              <p:cNvPr id="9" name="CuadroTexto 350">
                <a:extLst>
                  <a:ext uri="{FF2B5EF4-FFF2-40B4-BE49-F238E27FC236}">
                    <a16:creationId xmlns:a16="http://schemas.microsoft.com/office/drawing/2014/main" id="{AD9A7699-96DE-8ACB-DD17-7F6788B3A0A5}"/>
                  </a:ext>
                </a:extLst>
              </p:cNvPr>
              <p:cNvSpPr txBox="1"/>
              <p:nvPr/>
            </p:nvSpPr>
            <p:spPr>
              <a:xfrm>
                <a:off x="6639163" y="6869873"/>
                <a:ext cx="2305595" cy="1284598"/>
              </a:xfrm>
              <a:prstGeom prst="rect">
                <a:avLst/>
              </a:prstGeom>
              <a:noFill/>
            </p:spPr>
            <p:txBody>
              <a:bodyPr wrap="square" rtlCol="0">
                <a:spAutoFit/>
              </a:bodyPr>
              <a:lstStyle/>
              <a:p>
                <a:r>
                  <a:rPr lang="en-US" sz="4000" b="1" spc="-300" dirty="0">
                    <a:solidFill>
                      <a:schemeClr val="bg1"/>
                    </a:solidFill>
                    <a:latin typeface="Century Gothic" panose="020B0502020202020204" pitchFamily="34" charset="0"/>
                    <a:ea typeface="Lato Heavy" charset="0"/>
                    <a:cs typeface="Poppins" pitchFamily="2" charset="77"/>
                  </a:rPr>
                  <a:t>02</a:t>
                </a:r>
              </a:p>
            </p:txBody>
          </p:sp>
          <p:sp>
            <p:nvSpPr>
              <p:cNvPr id="10" name="CuadroTexto 350">
                <a:extLst>
                  <a:ext uri="{FF2B5EF4-FFF2-40B4-BE49-F238E27FC236}">
                    <a16:creationId xmlns:a16="http://schemas.microsoft.com/office/drawing/2014/main" id="{369CF591-6CD1-7823-37E3-F6B3479E0FF1}"/>
                  </a:ext>
                </a:extLst>
              </p:cNvPr>
              <p:cNvSpPr txBox="1"/>
              <p:nvPr/>
            </p:nvSpPr>
            <p:spPr>
              <a:xfrm>
                <a:off x="11231819"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03</a:t>
                </a:r>
              </a:p>
            </p:txBody>
          </p:sp>
          <p:sp>
            <p:nvSpPr>
              <p:cNvPr id="11" name="CuadroTexto 350">
                <a:extLst>
                  <a:ext uri="{FF2B5EF4-FFF2-40B4-BE49-F238E27FC236}">
                    <a16:creationId xmlns:a16="http://schemas.microsoft.com/office/drawing/2014/main" id="{6FD2736E-77BD-25A3-6FED-90844B45B844}"/>
                  </a:ext>
                </a:extLst>
              </p:cNvPr>
              <p:cNvSpPr txBox="1"/>
              <p:nvPr/>
            </p:nvSpPr>
            <p:spPr>
              <a:xfrm>
                <a:off x="15875331" y="6869873"/>
                <a:ext cx="2305595" cy="1172895"/>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04</a:t>
                </a:r>
              </a:p>
            </p:txBody>
          </p:sp>
          <p:sp>
            <p:nvSpPr>
              <p:cNvPr id="12" name="CuadroTexto 395">
                <a:extLst>
                  <a:ext uri="{FF2B5EF4-FFF2-40B4-BE49-F238E27FC236}">
                    <a16:creationId xmlns:a16="http://schemas.microsoft.com/office/drawing/2014/main" id="{D7D7B3F8-4F50-3979-D3F6-733106CECDCC}"/>
                  </a:ext>
                </a:extLst>
              </p:cNvPr>
              <p:cNvSpPr txBox="1"/>
              <p:nvPr/>
            </p:nvSpPr>
            <p:spPr>
              <a:xfrm>
                <a:off x="2121574" y="8559098"/>
                <a:ext cx="3100333" cy="1284598"/>
              </a:xfrm>
              <a:prstGeom prst="rect">
                <a:avLst/>
              </a:prstGeom>
              <a:noFill/>
            </p:spPr>
            <p:txBody>
              <a:bodyPr wrap="square" rtlCol="0">
                <a:spAutoFit/>
              </a:bodyPr>
              <a:lstStyle/>
              <a:p>
                <a:r>
                  <a:rPr lang="en-GB" sz="2000" b="1" i="0" u="none" strike="noStrike" cap="none" dirty="0">
                    <a:solidFill>
                      <a:schemeClr val="bg1"/>
                    </a:solidFill>
                    <a:latin typeface="Lato"/>
                    <a:ea typeface="Lato"/>
                    <a:cs typeface="Lato"/>
                    <a:sym typeface="Lato"/>
                  </a:rPr>
                  <a:t>Problem Statement</a:t>
                </a:r>
              </a:p>
            </p:txBody>
          </p:sp>
          <p:sp>
            <p:nvSpPr>
              <p:cNvPr id="13" name="Rectangle 56">
                <a:extLst>
                  <a:ext uri="{FF2B5EF4-FFF2-40B4-BE49-F238E27FC236}">
                    <a16:creationId xmlns:a16="http://schemas.microsoft.com/office/drawing/2014/main" id="{1B6F4FB7-C971-71CE-2087-6F6F54C77D1C}"/>
                  </a:ext>
                </a:extLst>
              </p:cNvPr>
              <p:cNvSpPr/>
              <p:nvPr/>
            </p:nvSpPr>
            <p:spPr>
              <a:xfrm>
                <a:off x="1985622" y="9115748"/>
                <a:ext cx="3372239" cy="418890"/>
              </a:xfrm>
              <a:prstGeom prst="rect">
                <a:avLst/>
              </a:prstGeom>
            </p:spPr>
            <p:txBody>
              <a:bodyPr wrap="square">
                <a:spAutoFit/>
              </a:bodyPr>
              <a:lstStyle/>
              <a:p>
                <a:endParaRPr lang="en-US" sz="900" dirty="0">
                  <a:solidFill>
                    <a:schemeClr val="bg1"/>
                  </a:solidFill>
                  <a:latin typeface="Century Gothic" panose="020B0502020202020204" pitchFamily="34" charset="0"/>
                  <a:ea typeface="Lato Light" panose="020F0502020204030203" pitchFamily="34" charset="0"/>
                  <a:cs typeface="Poppins Light" pitchFamily="2" charset="77"/>
                </a:endParaRPr>
              </a:p>
            </p:txBody>
          </p:sp>
          <p:sp>
            <p:nvSpPr>
              <p:cNvPr id="14" name="CuadroTexto 395">
                <a:extLst>
                  <a:ext uri="{FF2B5EF4-FFF2-40B4-BE49-F238E27FC236}">
                    <a16:creationId xmlns:a16="http://schemas.microsoft.com/office/drawing/2014/main" id="{3CD0F28C-951D-2679-887F-367C5A74916D}"/>
                  </a:ext>
                </a:extLst>
              </p:cNvPr>
              <p:cNvSpPr txBox="1"/>
              <p:nvPr/>
            </p:nvSpPr>
            <p:spPr>
              <a:xfrm>
                <a:off x="6689965" y="8530972"/>
                <a:ext cx="3100333" cy="1284598"/>
              </a:xfrm>
              <a:prstGeom prst="rect">
                <a:avLst/>
              </a:prstGeom>
              <a:noFill/>
            </p:spPr>
            <p:txBody>
              <a:bodyPr wrap="square" rtlCol="0">
                <a:spAutoFit/>
              </a:bodyPr>
              <a:lstStyle/>
              <a:p>
                <a:r>
                  <a:rPr lang="en-GB" sz="2000" b="1" i="0" u="none" strike="noStrike" cap="none" dirty="0">
                    <a:solidFill>
                      <a:schemeClr val="bg1"/>
                    </a:solidFill>
                    <a:latin typeface="Lato"/>
                    <a:ea typeface="Lato"/>
                    <a:cs typeface="Lato"/>
                    <a:sym typeface="Lato"/>
                  </a:rPr>
                  <a:t>Data Description</a:t>
                </a:r>
              </a:p>
            </p:txBody>
          </p:sp>
          <p:sp>
            <p:nvSpPr>
              <p:cNvPr id="16" name="CuadroTexto 395">
                <a:extLst>
                  <a:ext uri="{FF2B5EF4-FFF2-40B4-BE49-F238E27FC236}">
                    <a16:creationId xmlns:a16="http://schemas.microsoft.com/office/drawing/2014/main" id="{D67174FA-554D-DF15-3000-02735512B0D0}"/>
                  </a:ext>
                </a:extLst>
              </p:cNvPr>
              <p:cNvSpPr txBox="1"/>
              <p:nvPr/>
            </p:nvSpPr>
            <p:spPr>
              <a:xfrm>
                <a:off x="10600161" y="8428229"/>
                <a:ext cx="4049556" cy="2033018"/>
              </a:xfrm>
              <a:prstGeom prst="rect">
                <a:avLst/>
              </a:prstGeom>
              <a:noFill/>
            </p:spPr>
            <p:txBody>
              <a:bodyPr wrap="square" rtlCol="0">
                <a:spAutoFit/>
              </a:bodyPr>
              <a:lstStyle/>
              <a:p>
                <a:pPr marL="114300" marR="0" lvl="0" algn="l" rtl="0">
                  <a:lnSpc>
                    <a:spcPct val="115000"/>
                  </a:lnSpc>
                  <a:spcBef>
                    <a:spcPts val="0"/>
                  </a:spcBef>
                  <a:spcAft>
                    <a:spcPts val="0"/>
                  </a:spcAft>
                  <a:buClr>
                    <a:srgbClr val="000000"/>
                  </a:buClr>
                  <a:buSzPts val="1800"/>
                </a:pPr>
                <a:r>
                  <a:rPr lang="en-US" sz="2000" b="1" i="0" u="none" strike="noStrike" cap="none" dirty="0">
                    <a:solidFill>
                      <a:schemeClr val="bg1"/>
                    </a:solidFill>
                    <a:latin typeface="Lato"/>
                    <a:ea typeface="Lato"/>
                    <a:cs typeface="Lato"/>
                    <a:sym typeface="Lato"/>
                  </a:rPr>
                  <a:t>Objective Key Metrics and Visualizations</a:t>
                </a:r>
              </a:p>
            </p:txBody>
          </p:sp>
          <p:sp>
            <p:nvSpPr>
              <p:cNvPr id="18" name="CuadroTexto 395">
                <a:extLst>
                  <a:ext uri="{FF2B5EF4-FFF2-40B4-BE49-F238E27FC236}">
                    <a16:creationId xmlns:a16="http://schemas.microsoft.com/office/drawing/2014/main" id="{413AA356-1C8F-B1F5-038C-D37B3C26411A}"/>
                  </a:ext>
                </a:extLst>
              </p:cNvPr>
              <p:cNvSpPr txBox="1"/>
              <p:nvPr/>
            </p:nvSpPr>
            <p:spPr>
              <a:xfrm>
                <a:off x="15954697" y="8530972"/>
                <a:ext cx="3100333" cy="2401641"/>
              </a:xfrm>
              <a:prstGeom prst="rect">
                <a:avLst/>
              </a:prstGeom>
              <a:noFill/>
            </p:spPr>
            <p:txBody>
              <a:bodyPr wrap="square" rtlCol="0">
                <a:spAutoFit/>
              </a:bodyPr>
              <a:lstStyle/>
              <a:p>
                <a:r>
                  <a:rPr lang="en-GB" sz="2000" b="1" i="0" u="none" strike="noStrike" cap="none" dirty="0">
                    <a:solidFill>
                      <a:schemeClr val="bg1"/>
                    </a:solidFill>
                    <a:latin typeface="Lato"/>
                    <a:ea typeface="Lato"/>
                    <a:cs typeface="Lato"/>
                    <a:sym typeface="Lato"/>
                  </a:rPr>
                  <a:t>Insights from Subjective Question</a:t>
                </a:r>
              </a:p>
            </p:txBody>
          </p:sp>
        </p:grpSp>
        <p:sp>
          <p:nvSpPr>
            <p:cNvPr id="25" name="Rectángulo 28">
              <a:extLst>
                <a:ext uri="{FF2B5EF4-FFF2-40B4-BE49-F238E27FC236}">
                  <a16:creationId xmlns:a16="http://schemas.microsoft.com/office/drawing/2014/main" id="{AF2B64DC-61E5-88BB-9E2B-39F3E57262B3}"/>
                </a:ext>
              </a:extLst>
            </p:cNvPr>
            <p:cNvSpPr/>
            <p:nvPr/>
          </p:nvSpPr>
          <p:spPr>
            <a:xfrm>
              <a:off x="9547304" y="1658164"/>
              <a:ext cx="2314843" cy="415705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7" name="CuadroTexto 395">
              <a:extLst>
                <a:ext uri="{FF2B5EF4-FFF2-40B4-BE49-F238E27FC236}">
                  <a16:creationId xmlns:a16="http://schemas.microsoft.com/office/drawing/2014/main" id="{5A997666-DE89-42D8-A3CD-009D81E98AE6}"/>
                </a:ext>
              </a:extLst>
            </p:cNvPr>
            <p:cNvSpPr txBox="1"/>
            <p:nvPr/>
          </p:nvSpPr>
          <p:spPr>
            <a:xfrm>
              <a:off x="9596857" y="3643636"/>
              <a:ext cx="2215737" cy="1015663"/>
            </a:xfrm>
            <a:prstGeom prst="rect">
              <a:avLst/>
            </a:prstGeom>
            <a:noFill/>
          </p:spPr>
          <p:txBody>
            <a:bodyPr wrap="square" rtlCol="0">
              <a:spAutoFit/>
            </a:bodyPr>
            <a:lstStyle/>
            <a:p>
              <a:pPr algn="ctr"/>
              <a:r>
                <a:rPr lang="en-GB" sz="1920" b="1" i="0" u="none" strike="noStrike" cap="none" dirty="0">
                  <a:solidFill>
                    <a:schemeClr val="bg1"/>
                  </a:solidFill>
                  <a:latin typeface="Lato"/>
                  <a:ea typeface="Lato"/>
                  <a:cs typeface="Lato"/>
                  <a:sym typeface="Lato"/>
                </a:rPr>
                <a:t>Strategic Recommendation and Dashboard</a:t>
              </a:r>
            </a:p>
          </p:txBody>
        </p:sp>
        <p:sp>
          <p:nvSpPr>
            <p:cNvPr id="28" name="CuadroTexto 350">
              <a:extLst>
                <a:ext uri="{FF2B5EF4-FFF2-40B4-BE49-F238E27FC236}">
                  <a16:creationId xmlns:a16="http://schemas.microsoft.com/office/drawing/2014/main" id="{45DCFEB7-DF75-A6DE-FA79-BD91F440738B}"/>
                </a:ext>
              </a:extLst>
            </p:cNvPr>
            <p:cNvSpPr txBox="1"/>
            <p:nvPr/>
          </p:nvSpPr>
          <p:spPr>
            <a:xfrm>
              <a:off x="10128358" y="2874515"/>
              <a:ext cx="1123222" cy="646331"/>
            </a:xfrm>
            <a:prstGeom prst="rect">
              <a:avLst/>
            </a:prstGeom>
            <a:noFill/>
          </p:spPr>
          <p:txBody>
            <a:bodyPr wrap="square" rtlCol="0">
              <a:spAutoFit/>
            </a:bodyPr>
            <a:lstStyle/>
            <a:p>
              <a:r>
                <a:rPr lang="en-US" sz="3600" b="1" spc="-300" dirty="0">
                  <a:solidFill>
                    <a:schemeClr val="bg1"/>
                  </a:solidFill>
                  <a:latin typeface="Century Gothic" panose="020B0502020202020204" pitchFamily="34" charset="0"/>
                  <a:ea typeface="Lato Heavy" charset="0"/>
                  <a:cs typeface="Poppins" pitchFamily="2" charset="77"/>
                </a:rPr>
                <a:t>05</a:t>
              </a:r>
            </a:p>
          </p:txBody>
        </p:sp>
      </p:grpSp>
    </p:spTree>
    <p:extLst>
      <p:ext uri="{BB962C8B-B14F-4D97-AF65-F5344CB8AC3E}">
        <p14:creationId xmlns:p14="http://schemas.microsoft.com/office/powerpoint/2010/main" val="169343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3;p4">
            <a:extLst>
              <a:ext uri="{FF2B5EF4-FFF2-40B4-BE49-F238E27FC236}">
                <a16:creationId xmlns:a16="http://schemas.microsoft.com/office/drawing/2014/main" id="{7ACC069B-C299-7E35-DB65-7029F2ABADC3}"/>
              </a:ext>
            </a:extLst>
          </p:cNvPr>
          <p:cNvSpPr txBox="1"/>
          <p:nvPr/>
        </p:nvSpPr>
        <p:spPr>
          <a:xfrm>
            <a:off x="981205" y="1109958"/>
            <a:ext cx="10365426" cy="10156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000000"/>
                </a:solidFill>
                <a:latin typeface="Lato"/>
                <a:ea typeface="Lato"/>
                <a:cs typeface="Lato"/>
                <a:sym typeface="Lato"/>
              </a:rPr>
              <a:t>You are hired as a consultant data analyst by </a:t>
            </a:r>
            <a:r>
              <a:rPr lang="en-GB" dirty="0">
                <a:solidFill>
                  <a:srgbClr val="000000"/>
                </a:solidFill>
                <a:latin typeface="Lato"/>
                <a:ea typeface="Lato"/>
                <a:cs typeface="Lato"/>
                <a:sym typeface="Lato"/>
              </a:rPr>
              <a:t>Z</a:t>
            </a:r>
            <a:r>
              <a:rPr lang="en-GB" sz="1800" b="0" i="0" u="none" strike="noStrike" cap="none" dirty="0">
                <a:solidFill>
                  <a:srgbClr val="000000"/>
                </a:solidFill>
                <a:latin typeface="Lato"/>
                <a:ea typeface="Lato"/>
                <a:cs typeface="Lato"/>
                <a:sym typeface="Lato"/>
              </a:rPr>
              <a:t>omato where the team is looking for </a:t>
            </a:r>
            <a:r>
              <a:rPr lang="en-GB" sz="1800" b="0" i="0" u="none" strike="noStrike" cap="none" dirty="0">
                <a:solidFill>
                  <a:schemeClr val="dk1"/>
                </a:solidFill>
                <a:latin typeface="Lato"/>
                <a:ea typeface="Lato"/>
                <a:cs typeface="Lato"/>
                <a:sym typeface="Lato"/>
              </a:rPr>
              <a:t>expansion and</a:t>
            </a:r>
            <a:r>
              <a:rPr lang="en-GB" sz="1800" b="1" i="0" u="none" strike="noStrike" cap="none" dirty="0">
                <a:solidFill>
                  <a:schemeClr val="dk1"/>
                </a:solidFill>
                <a:latin typeface="Lato"/>
                <a:ea typeface="Lato"/>
                <a:cs typeface="Lato"/>
                <a:sym typeface="Lato"/>
              </a:rPr>
              <a:t> </a:t>
            </a:r>
            <a:r>
              <a:rPr lang="en-GB" sz="1800" b="0" i="0" u="none" strike="noStrike" cap="none" dirty="0">
                <a:solidFill>
                  <a:srgbClr val="000000"/>
                </a:solidFill>
                <a:latin typeface="Lato"/>
                <a:ea typeface="Lato"/>
                <a:cs typeface="Lato"/>
                <a:sym typeface="Lato"/>
              </a:rPr>
              <a:t>opening restaurants. Your task is to come up with strategies/suggestions about opening newer restaurants.</a:t>
            </a:r>
            <a:endParaRPr sz="1800" b="0" i="0" u="none" strike="noStrike" cap="none" dirty="0">
              <a:solidFill>
                <a:srgbClr val="000000"/>
              </a:solidFill>
              <a:latin typeface="Lato"/>
              <a:ea typeface="Lato"/>
              <a:cs typeface="Lato"/>
              <a:sym typeface="Lato"/>
            </a:endParaRPr>
          </a:p>
        </p:txBody>
      </p:sp>
      <p:pic>
        <p:nvPicPr>
          <p:cNvPr id="3" name="Google Shape;74;p4">
            <a:extLst>
              <a:ext uri="{FF2B5EF4-FFF2-40B4-BE49-F238E27FC236}">
                <a16:creationId xmlns:a16="http://schemas.microsoft.com/office/drawing/2014/main" id="{9388CFDE-E131-760D-BC23-30F99E798490}"/>
              </a:ext>
            </a:extLst>
          </p:cNvPr>
          <p:cNvPicPr preferRelativeResize="0"/>
          <p:nvPr/>
        </p:nvPicPr>
        <p:blipFill rotWithShape="1">
          <a:blip r:embed="rId2">
            <a:alphaModFix/>
          </a:blip>
          <a:srcRect/>
          <a:stretch/>
        </p:blipFill>
        <p:spPr>
          <a:xfrm>
            <a:off x="1159701" y="2418240"/>
            <a:ext cx="10365426" cy="3957508"/>
          </a:xfrm>
          <a:prstGeom prst="rect">
            <a:avLst/>
          </a:prstGeom>
          <a:noFill/>
          <a:ln>
            <a:noFill/>
          </a:ln>
        </p:spPr>
      </p:pic>
      <p:sp>
        <p:nvSpPr>
          <p:cNvPr id="4" name="CuadroTexto 350">
            <a:extLst>
              <a:ext uri="{FF2B5EF4-FFF2-40B4-BE49-F238E27FC236}">
                <a16:creationId xmlns:a16="http://schemas.microsoft.com/office/drawing/2014/main" id="{249029C1-2D35-4507-5FCF-4C7484ECE6EA}"/>
              </a:ext>
            </a:extLst>
          </p:cNvPr>
          <p:cNvSpPr txBox="1"/>
          <p:nvPr/>
        </p:nvSpPr>
        <p:spPr>
          <a:xfrm>
            <a:off x="3068190" y="170977"/>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PROBLEM STATEMENT</a:t>
            </a:r>
          </a:p>
        </p:txBody>
      </p:sp>
    </p:spTree>
    <p:extLst>
      <p:ext uri="{BB962C8B-B14F-4D97-AF65-F5344CB8AC3E}">
        <p14:creationId xmlns:p14="http://schemas.microsoft.com/office/powerpoint/2010/main" val="17927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40706C94-973A-9514-DF34-8A5644A42AC4}"/>
              </a:ext>
            </a:extLst>
          </p:cNvPr>
          <p:cNvSpPr txBox="1"/>
          <p:nvPr/>
        </p:nvSpPr>
        <p:spPr>
          <a:xfrm>
            <a:off x="3000272" y="171132"/>
            <a:ext cx="6191455"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DATA DESCRIPTION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3" name="TextBox 2">
            <a:extLst>
              <a:ext uri="{FF2B5EF4-FFF2-40B4-BE49-F238E27FC236}">
                <a16:creationId xmlns:a16="http://schemas.microsoft.com/office/drawing/2014/main" id="{81165637-02C0-04A5-A774-E57B1768DAF4}"/>
              </a:ext>
            </a:extLst>
          </p:cNvPr>
          <p:cNvSpPr txBox="1"/>
          <p:nvPr/>
        </p:nvSpPr>
        <p:spPr>
          <a:xfrm>
            <a:off x="688932" y="817463"/>
            <a:ext cx="11331878" cy="1384995"/>
          </a:xfrm>
          <a:prstGeom prst="rect">
            <a:avLst/>
          </a:prstGeom>
          <a:noFill/>
        </p:spPr>
        <p:txBody>
          <a:bodyPr wrap="square" rtlCol="0">
            <a:spAutoFit/>
          </a:bodyPr>
          <a:lstStyle/>
          <a:p>
            <a:r>
              <a:rPr lang="en-US" sz="2800" dirty="0"/>
              <a:t>The dataset contains information about 9,551 restaurants with 20 columns detailing various attributes of these establishments. Below is an overview of the dataset:</a:t>
            </a:r>
            <a:endParaRPr lang="en-IN" sz="2800" dirty="0"/>
          </a:p>
        </p:txBody>
      </p:sp>
      <p:sp>
        <p:nvSpPr>
          <p:cNvPr id="4" name="Google Shape;79;p5">
            <a:extLst>
              <a:ext uri="{FF2B5EF4-FFF2-40B4-BE49-F238E27FC236}">
                <a16:creationId xmlns:a16="http://schemas.microsoft.com/office/drawing/2014/main" id="{FBE76CE7-2785-E3F0-8C1D-2FF4B0F0FD7F}"/>
              </a:ext>
            </a:extLst>
          </p:cNvPr>
          <p:cNvSpPr txBox="1"/>
          <p:nvPr/>
        </p:nvSpPr>
        <p:spPr>
          <a:xfrm>
            <a:off x="688932" y="2202458"/>
            <a:ext cx="4536000" cy="4187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Restaurant ID: </a:t>
            </a:r>
            <a:r>
              <a:rPr lang="en-GB" sz="1300" b="0" i="0" u="none" strike="noStrike" cap="none" dirty="0">
                <a:solidFill>
                  <a:schemeClr val="dk1"/>
                </a:solidFill>
                <a:latin typeface="Lato"/>
                <a:ea typeface="Lato"/>
                <a:cs typeface="Lato"/>
                <a:sym typeface="Lato"/>
              </a:rPr>
              <a:t>Unique identifier for each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Restaurant Name: </a:t>
            </a:r>
            <a:r>
              <a:rPr lang="en-GB" sz="1300" b="0" i="0" u="none" strike="noStrike" cap="none" dirty="0">
                <a:solidFill>
                  <a:schemeClr val="dk1"/>
                </a:solidFill>
                <a:latin typeface="Lato"/>
                <a:ea typeface="Lato"/>
                <a:cs typeface="Lato"/>
                <a:sym typeface="Lato"/>
              </a:rPr>
              <a:t>The name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err="1">
                <a:solidFill>
                  <a:schemeClr val="dk1"/>
                </a:solidFill>
                <a:latin typeface="Lato"/>
                <a:ea typeface="Lato"/>
                <a:cs typeface="Lato"/>
                <a:sym typeface="Lato"/>
              </a:rPr>
              <a:t>CountryCode</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Country code of the location where the restaurant is situated.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City: </a:t>
            </a:r>
            <a:r>
              <a:rPr lang="en-GB" sz="1300" b="0" i="0" u="none" strike="noStrike" cap="none" dirty="0">
                <a:solidFill>
                  <a:schemeClr val="dk1"/>
                </a:solidFill>
                <a:latin typeface="Lato"/>
                <a:ea typeface="Lato"/>
                <a:cs typeface="Lato"/>
                <a:sym typeface="Lato"/>
              </a:rPr>
              <a:t>The city where the restaurant is located.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Address: </a:t>
            </a:r>
            <a:r>
              <a:rPr lang="en-GB" sz="1300" b="0" i="0" u="none" strike="noStrike" cap="none" dirty="0">
                <a:solidFill>
                  <a:schemeClr val="dk1"/>
                </a:solidFill>
                <a:latin typeface="Lato"/>
                <a:ea typeface="Lato"/>
                <a:cs typeface="Lato"/>
                <a:sym typeface="Lato"/>
              </a:rPr>
              <a:t>The specific address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Locality: </a:t>
            </a:r>
            <a:r>
              <a:rPr lang="en-GB" sz="1300" b="0" i="0" u="none" strike="noStrike" cap="none" dirty="0">
                <a:solidFill>
                  <a:schemeClr val="dk1"/>
                </a:solidFill>
                <a:latin typeface="Lato"/>
                <a:ea typeface="Lato"/>
                <a:cs typeface="Lato"/>
                <a:sym typeface="Lato"/>
              </a:rPr>
              <a:t>The locality or </a:t>
            </a:r>
            <a:r>
              <a:rPr lang="en-GB" sz="1300" b="0" i="0" u="none" strike="noStrike" cap="none" dirty="0" err="1">
                <a:solidFill>
                  <a:schemeClr val="dk1"/>
                </a:solidFill>
                <a:latin typeface="Lato"/>
                <a:ea typeface="Lato"/>
                <a:cs typeface="Lato"/>
                <a:sym typeface="Lato"/>
              </a:rPr>
              <a:t>neighborhood</a:t>
            </a:r>
            <a:r>
              <a:rPr lang="en-GB" sz="1300" b="0" i="0" u="none" strike="noStrike" cap="none" dirty="0">
                <a:solidFill>
                  <a:schemeClr val="dk1"/>
                </a:solidFill>
                <a:latin typeface="Lato"/>
                <a:ea typeface="Lato"/>
                <a:cs typeface="Lato"/>
                <a:sym typeface="Lato"/>
              </a:rPr>
              <a:t> where the restaurant is situated.</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Locality Verbose: </a:t>
            </a:r>
            <a:r>
              <a:rPr lang="en-GB" sz="1300" b="0" i="0" u="none" strike="noStrike" cap="none" dirty="0">
                <a:solidFill>
                  <a:schemeClr val="dk1"/>
                </a:solidFill>
                <a:latin typeface="Lato"/>
                <a:ea typeface="Lato"/>
                <a:cs typeface="Lato"/>
                <a:sym typeface="Lato"/>
              </a:rPr>
              <a:t>Detailed information about the locality.</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Longitude: </a:t>
            </a:r>
            <a:r>
              <a:rPr lang="en-GB" sz="1300" b="0" i="0" u="none" strike="noStrike" cap="none" dirty="0">
                <a:solidFill>
                  <a:schemeClr val="dk1"/>
                </a:solidFill>
                <a:latin typeface="Lato"/>
                <a:ea typeface="Lato"/>
                <a:cs typeface="Lato"/>
                <a:sym typeface="Lato"/>
              </a:rPr>
              <a:t>The geographical longitude coordinate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Latitude: </a:t>
            </a:r>
            <a:r>
              <a:rPr lang="en-GB" sz="1300" b="0" i="0" u="none" strike="noStrike" cap="none" dirty="0">
                <a:solidFill>
                  <a:schemeClr val="dk1"/>
                </a:solidFill>
                <a:latin typeface="Lato"/>
                <a:ea typeface="Lato"/>
                <a:cs typeface="Lato"/>
                <a:sym typeface="Lato"/>
              </a:rPr>
              <a:t>The geographical latitude coordinate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300" b="1" i="0" u="none" strike="noStrike" cap="none" dirty="0">
                <a:solidFill>
                  <a:schemeClr val="dk1"/>
                </a:solidFill>
                <a:latin typeface="Lato"/>
                <a:ea typeface="Lato"/>
                <a:cs typeface="Lato"/>
                <a:sym typeface="Lato"/>
              </a:rPr>
              <a:t>Cuisines: </a:t>
            </a:r>
            <a:r>
              <a:rPr lang="en-GB" sz="1300" b="0" i="0" u="none" strike="noStrike" cap="none" dirty="0">
                <a:solidFill>
                  <a:schemeClr val="dk1"/>
                </a:solidFill>
                <a:latin typeface="Lato"/>
                <a:ea typeface="Lato"/>
                <a:cs typeface="Lato"/>
                <a:sym typeface="Lato"/>
              </a:rPr>
              <a:t>The type of cuisine offered by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a:solidFill>
                  <a:schemeClr val="dk1"/>
                </a:solidFill>
                <a:latin typeface="Lato"/>
                <a:ea typeface="Lato"/>
                <a:cs typeface="Lato"/>
                <a:sym typeface="Lato"/>
              </a:rPr>
              <a:t>Currency: </a:t>
            </a:r>
            <a:r>
              <a:rPr lang="en-GB" sz="1300" b="0" i="0" u="none" strike="noStrike" cap="none" dirty="0">
                <a:solidFill>
                  <a:schemeClr val="dk1"/>
                </a:solidFill>
                <a:latin typeface="Lato"/>
                <a:ea typeface="Lato"/>
                <a:cs typeface="Lato"/>
                <a:sym typeface="Lato"/>
              </a:rPr>
              <a:t>The currency used for transactions in the restaurant.</a:t>
            </a:r>
            <a:endParaRPr sz="13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dirty="0">
              <a:solidFill>
                <a:schemeClr val="dk1"/>
              </a:solidFill>
              <a:latin typeface="Lato"/>
              <a:ea typeface="Lato"/>
              <a:cs typeface="Lato"/>
              <a:sym typeface="Lato"/>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chemeClr val="dk1"/>
              </a:solidFill>
              <a:latin typeface="Lato"/>
              <a:ea typeface="Lato"/>
              <a:cs typeface="Lato"/>
              <a:sym typeface="Lato"/>
            </a:endParaRPr>
          </a:p>
          <a:p>
            <a:pPr marL="0" marR="0" lvl="0" indent="0" algn="l" rtl="0">
              <a:lnSpc>
                <a:spcPct val="115000"/>
              </a:lnSpc>
              <a:spcBef>
                <a:spcPts val="0"/>
              </a:spcBef>
              <a:spcAft>
                <a:spcPts val="0"/>
              </a:spcAft>
              <a:buClr>
                <a:srgbClr val="000000"/>
              </a:buClr>
              <a:buSzPts val="1200"/>
              <a:buFont typeface="Arial"/>
              <a:buNone/>
            </a:pPr>
            <a:endParaRPr sz="1200" b="1"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1"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chemeClr val="dk1"/>
              </a:solidFill>
              <a:latin typeface="Lato"/>
              <a:ea typeface="Lato"/>
              <a:cs typeface="Lato"/>
              <a:sym typeface="Lato"/>
            </a:endParaRPr>
          </a:p>
        </p:txBody>
      </p:sp>
      <p:sp>
        <p:nvSpPr>
          <p:cNvPr id="5" name="Google Shape;80;p5">
            <a:extLst>
              <a:ext uri="{FF2B5EF4-FFF2-40B4-BE49-F238E27FC236}">
                <a16:creationId xmlns:a16="http://schemas.microsoft.com/office/drawing/2014/main" id="{0C7CFCC3-B1AD-60D8-B793-2EA5DD45116F}"/>
              </a:ext>
            </a:extLst>
          </p:cNvPr>
          <p:cNvSpPr txBox="1"/>
          <p:nvPr/>
        </p:nvSpPr>
        <p:spPr>
          <a:xfrm>
            <a:off x="6419371" y="2202458"/>
            <a:ext cx="4407000" cy="4187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Has_Table_booking</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has a table booking option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Has_Online_delivery</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offers online delivery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Is_delivering_now</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the restaurant is currently delivering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Switch_to_order_menu</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Indicates whether users can switch to the order menu (Yes/No).</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Price_range</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A numeric value indicating the price range category of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a:solidFill>
                  <a:schemeClr val="dk1"/>
                </a:solidFill>
                <a:latin typeface="Lato"/>
                <a:ea typeface="Lato"/>
                <a:cs typeface="Lato"/>
                <a:sym typeface="Lato"/>
              </a:rPr>
              <a:t>Votes: </a:t>
            </a:r>
            <a:r>
              <a:rPr lang="en-GB" sz="1300" b="0" i="0" u="none" strike="noStrike" cap="none" dirty="0">
                <a:solidFill>
                  <a:schemeClr val="dk1"/>
                </a:solidFill>
                <a:latin typeface="Lato"/>
                <a:ea typeface="Lato"/>
                <a:cs typeface="Lato"/>
                <a:sym typeface="Lato"/>
              </a:rPr>
              <a:t>The number of votes or ratings/(feedback) received by the restaurant.</a:t>
            </a:r>
            <a:endParaRPr sz="1300" b="0" i="0" u="none" strike="noStrike" cap="none" dirty="0">
              <a:solidFill>
                <a:schemeClr val="dk1"/>
              </a:solidFill>
              <a:latin typeface="Lato"/>
              <a:ea typeface="Lato"/>
              <a:cs typeface="Lato"/>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300" b="1" i="0" u="none" strike="noStrike" cap="none" dirty="0" err="1">
                <a:solidFill>
                  <a:schemeClr val="dk1"/>
                </a:solidFill>
                <a:latin typeface="Lato"/>
                <a:ea typeface="Lato"/>
                <a:cs typeface="Lato"/>
                <a:sym typeface="Lato"/>
              </a:rPr>
              <a:t>Average_Cost_for_two</a:t>
            </a:r>
            <a:r>
              <a:rPr lang="en-GB" sz="1300" b="1" i="0" u="none" strike="noStrike" cap="none" dirty="0">
                <a:solidFill>
                  <a:schemeClr val="dk1"/>
                </a:solidFill>
                <a:latin typeface="Lato"/>
                <a:ea typeface="Lato"/>
                <a:cs typeface="Lato"/>
                <a:sym typeface="Lato"/>
              </a:rPr>
              <a:t>: </a:t>
            </a:r>
            <a:r>
              <a:rPr lang="en-GB" sz="1300" b="0" i="0" u="none" strike="noStrike" cap="none" dirty="0">
                <a:solidFill>
                  <a:schemeClr val="dk1"/>
                </a:solidFill>
                <a:latin typeface="Lato"/>
                <a:ea typeface="Lato"/>
                <a:cs typeface="Lato"/>
                <a:sym typeface="Lato"/>
              </a:rPr>
              <a:t>The average cost for two people dining at the restaurant.</a:t>
            </a:r>
            <a:endParaRPr sz="1300" b="0" i="0" u="none" strike="noStrike" cap="none" dirty="0">
              <a:solidFill>
                <a:schemeClr val="dk1"/>
              </a:solidFill>
              <a:latin typeface="Lato"/>
              <a:ea typeface="Lato"/>
              <a:cs typeface="Lato"/>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200" b="1" i="0" u="none" strike="noStrike" cap="none" dirty="0">
                <a:solidFill>
                  <a:schemeClr val="dk1"/>
                </a:solidFill>
                <a:latin typeface="Lato"/>
                <a:ea typeface="Lato"/>
                <a:cs typeface="Lato"/>
                <a:sym typeface="Lato"/>
              </a:rPr>
              <a:t>Rating: </a:t>
            </a:r>
            <a:r>
              <a:rPr lang="en-GB" sz="1200" b="0" i="0" u="none" strike="noStrike" cap="none" dirty="0">
                <a:solidFill>
                  <a:schemeClr val="dk1"/>
                </a:solidFill>
                <a:latin typeface="Lato"/>
                <a:ea typeface="Lato"/>
                <a:cs typeface="Lato"/>
                <a:sym typeface="Lato"/>
              </a:rPr>
              <a:t>The overall rating of the restaurant is based on user reviews.</a:t>
            </a:r>
            <a:endParaRPr sz="1200" b="0" i="0" u="none" strike="noStrike" cap="none" dirty="0">
              <a:solidFill>
                <a:schemeClr val="dk1"/>
              </a:solidFill>
              <a:latin typeface="Lato"/>
              <a:ea typeface="Lato"/>
              <a:cs typeface="Lato"/>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200" b="1" i="0" u="none" strike="noStrike" cap="none" dirty="0" err="1">
                <a:solidFill>
                  <a:schemeClr val="dk1"/>
                </a:solidFill>
                <a:latin typeface="Lato"/>
                <a:ea typeface="Lato"/>
                <a:cs typeface="Lato"/>
                <a:sym typeface="Lato"/>
              </a:rPr>
              <a:t>Datekey_opening</a:t>
            </a:r>
            <a:r>
              <a:rPr lang="en-GB" sz="1200" b="1" i="0" u="none" strike="noStrike" cap="none" dirty="0">
                <a:solidFill>
                  <a:schemeClr val="dk1"/>
                </a:solidFill>
                <a:latin typeface="Lato"/>
                <a:ea typeface="Lato"/>
                <a:cs typeface="Lato"/>
                <a:sym typeface="Lato"/>
              </a:rPr>
              <a:t>: </a:t>
            </a:r>
            <a:r>
              <a:rPr lang="en-GB" sz="1200" b="0" i="0" u="none" strike="noStrike" cap="none" dirty="0">
                <a:solidFill>
                  <a:schemeClr val="dk1"/>
                </a:solidFill>
                <a:latin typeface="Lato"/>
                <a:ea typeface="Lato"/>
                <a:cs typeface="Lato"/>
                <a:sym typeface="Lato"/>
              </a:rPr>
              <a:t>The date when the restaurant was opened.</a:t>
            </a:r>
            <a:endParaRPr sz="1200" b="0" i="0" u="none" strike="noStrike" cap="none" dirty="0">
              <a:solidFill>
                <a:schemeClr val="dk1"/>
              </a:solidFill>
              <a:latin typeface="Lato"/>
              <a:ea typeface="Lato"/>
              <a:cs typeface="Lato"/>
              <a:sym typeface="Lato"/>
            </a:endParaRPr>
          </a:p>
        </p:txBody>
      </p:sp>
    </p:spTree>
    <p:extLst>
      <p:ext uri="{BB962C8B-B14F-4D97-AF65-F5344CB8AC3E}">
        <p14:creationId xmlns:p14="http://schemas.microsoft.com/office/powerpoint/2010/main" val="14366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F64ED-78EE-C14B-CFD6-E2DE41A4B67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6096000" cy="2741633"/>
          </a:xfrm>
          <a:prstGeom prst="rect">
            <a:avLst/>
          </a:prstGeom>
        </p:spPr>
      </p:pic>
      <p:sp>
        <p:nvSpPr>
          <p:cNvPr id="8" name="TextBox 7">
            <a:extLst>
              <a:ext uri="{FF2B5EF4-FFF2-40B4-BE49-F238E27FC236}">
                <a16:creationId xmlns:a16="http://schemas.microsoft.com/office/drawing/2014/main" id="{797D3338-F07C-4A14-EA19-A2A829621258}"/>
              </a:ext>
            </a:extLst>
          </p:cNvPr>
          <p:cNvSpPr txBox="1"/>
          <p:nvPr/>
        </p:nvSpPr>
        <p:spPr>
          <a:xfrm>
            <a:off x="81419" y="2803211"/>
            <a:ext cx="6014581" cy="4093428"/>
          </a:xfrm>
          <a:prstGeom prst="rect">
            <a:avLst/>
          </a:prstGeom>
          <a:noFill/>
        </p:spPr>
        <p:txBody>
          <a:bodyPr wrap="square" rtlCol="0">
            <a:spAutoFit/>
          </a:bodyPr>
          <a:lstStyle/>
          <a:p>
            <a:endParaRPr lang="en-US" sz="2000" dirty="0"/>
          </a:p>
          <a:p>
            <a:pPr marL="457200" indent="-457200">
              <a:buAutoNum type="arabicPeriod"/>
            </a:pPr>
            <a:r>
              <a:rPr lang="en-US" sz="2000" b="1" dirty="0"/>
              <a:t>Detailed Restaurant Information:</a:t>
            </a:r>
          </a:p>
          <a:p>
            <a:r>
              <a:rPr lang="en-US" sz="2000" dirty="0"/>
              <a:t>Covers IDs, names, addresses, and locations.</a:t>
            </a:r>
          </a:p>
          <a:p>
            <a:endParaRPr lang="en-US" sz="2000" dirty="0"/>
          </a:p>
          <a:p>
            <a:r>
              <a:rPr lang="en-US" sz="2000" dirty="0"/>
              <a:t>2. </a:t>
            </a:r>
            <a:r>
              <a:rPr lang="en-US" sz="2000" b="1" dirty="0"/>
              <a:t>Geographical Data: </a:t>
            </a:r>
          </a:p>
          <a:p>
            <a:r>
              <a:rPr lang="en-US" sz="2000" dirty="0"/>
              <a:t>Provides longitude and latitude for precise location mapping.</a:t>
            </a:r>
          </a:p>
          <a:p>
            <a:endParaRPr lang="en-US" sz="2000" dirty="0"/>
          </a:p>
          <a:p>
            <a:r>
              <a:rPr lang="en-US" sz="2000" dirty="0"/>
              <a:t>3. </a:t>
            </a:r>
            <a:r>
              <a:rPr lang="en-US" sz="2000" b="1" dirty="0"/>
              <a:t>Categorical Data: </a:t>
            </a:r>
          </a:p>
          <a:p>
            <a:r>
              <a:rPr lang="en-US" sz="2000" dirty="0"/>
              <a:t>Includes location (</a:t>
            </a:r>
            <a:r>
              <a:rPr lang="en-US" sz="2000" dirty="0" err="1"/>
              <a:t>CountryCode</a:t>
            </a:r>
            <a:r>
              <a:rPr lang="en-US" sz="2000" dirty="0"/>
              <a:t>, City), cuisine types, and currency.</a:t>
            </a:r>
          </a:p>
          <a:p>
            <a:endParaRPr lang="en-US" sz="2000" dirty="0"/>
          </a:p>
          <a:p>
            <a:endParaRPr lang="en-US" sz="2000" dirty="0"/>
          </a:p>
        </p:txBody>
      </p:sp>
      <p:graphicFrame>
        <p:nvGraphicFramePr>
          <p:cNvPr id="11" name="Table 10">
            <a:extLst>
              <a:ext uri="{FF2B5EF4-FFF2-40B4-BE49-F238E27FC236}">
                <a16:creationId xmlns:a16="http://schemas.microsoft.com/office/drawing/2014/main" id="{B4D4FBC1-02A1-7FD4-3B50-EBB218DB081D}"/>
              </a:ext>
            </a:extLst>
          </p:cNvPr>
          <p:cNvGraphicFramePr>
            <a:graphicFrameLocks noGrp="1"/>
          </p:cNvGraphicFramePr>
          <p:nvPr>
            <p:extLst>
              <p:ext uri="{D42A27DB-BD31-4B8C-83A1-F6EECF244321}">
                <p14:modId xmlns:p14="http://schemas.microsoft.com/office/powerpoint/2010/main" val="1385377548"/>
              </p:ext>
            </p:extLst>
          </p:nvPr>
        </p:nvGraphicFramePr>
        <p:xfrm>
          <a:off x="6336778" y="181313"/>
          <a:ext cx="5855221" cy="2560320"/>
        </p:xfrm>
        <a:graphic>
          <a:graphicData uri="http://schemas.openxmlformats.org/drawingml/2006/table">
            <a:tbl>
              <a:tblPr firstRow="1" bandRow="1">
                <a:tableStyleId>{5A111915-BE36-4E01-A7E5-04B1672EAD32}</a:tableStyleId>
              </a:tblPr>
              <a:tblGrid>
                <a:gridCol w="2136814">
                  <a:extLst>
                    <a:ext uri="{9D8B030D-6E8A-4147-A177-3AD203B41FA5}">
                      <a16:colId xmlns:a16="http://schemas.microsoft.com/office/drawing/2014/main" val="3468951201"/>
                    </a:ext>
                  </a:extLst>
                </a:gridCol>
                <a:gridCol w="3718407">
                  <a:extLst>
                    <a:ext uri="{9D8B030D-6E8A-4147-A177-3AD203B41FA5}">
                      <a16:colId xmlns:a16="http://schemas.microsoft.com/office/drawing/2014/main" val="2599876008"/>
                    </a:ext>
                  </a:extLst>
                </a:gridCol>
              </a:tblGrid>
              <a:tr h="327582">
                <a:tc>
                  <a:txBody>
                    <a:bodyPr/>
                    <a:lstStyle/>
                    <a:p>
                      <a:r>
                        <a:rPr lang="en-US" dirty="0"/>
                        <a:t>Total restaurants</a:t>
                      </a:r>
                      <a:endParaRPr lang="en-IN" dirty="0"/>
                    </a:p>
                  </a:txBody>
                  <a:tcPr/>
                </a:tc>
                <a:tc>
                  <a:txBody>
                    <a:bodyPr/>
                    <a:lstStyle/>
                    <a:p>
                      <a:r>
                        <a:rPr lang="en-US" dirty="0"/>
                        <a:t>9528</a:t>
                      </a:r>
                      <a:endParaRPr lang="en-IN" dirty="0"/>
                    </a:p>
                  </a:txBody>
                  <a:tcPr/>
                </a:tc>
                <a:extLst>
                  <a:ext uri="{0D108BD9-81ED-4DB2-BD59-A6C34878D82A}">
                    <a16:rowId xmlns:a16="http://schemas.microsoft.com/office/drawing/2014/main" val="3584890285"/>
                  </a:ext>
                </a:extLst>
              </a:tr>
              <a:tr h="327582">
                <a:tc>
                  <a:txBody>
                    <a:bodyPr/>
                    <a:lstStyle/>
                    <a:p>
                      <a:r>
                        <a:rPr lang="en-US" dirty="0"/>
                        <a:t>Total Country</a:t>
                      </a:r>
                      <a:endParaRPr lang="en-IN" dirty="0"/>
                    </a:p>
                  </a:txBody>
                  <a:tcPr/>
                </a:tc>
                <a:tc>
                  <a:txBody>
                    <a:bodyPr/>
                    <a:lstStyle/>
                    <a:p>
                      <a:r>
                        <a:rPr lang="en-US" dirty="0"/>
                        <a:t>150</a:t>
                      </a:r>
                      <a:endParaRPr lang="en-IN" dirty="0"/>
                    </a:p>
                  </a:txBody>
                  <a:tcPr/>
                </a:tc>
                <a:extLst>
                  <a:ext uri="{0D108BD9-81ED-4DB2-BD59-A6C34878D82A}">
                    <a16:rowId xmlns:a16="http://schemas.microsoft.com/office/drawing/2014/main" val="369474188"/>
                  </a:ext>
                </a:extLst>
              </a:tr>
              <a:tr h="327582">
                <a:tc>
                  <a:txBody>
                    <a:bodyPr/>
                    <a:lstStyle/>
                    <a:p>
                      <a:r>
                        <a:rPr lang="en-US" dirty="0"/>
                        <a:t>Total Cities</a:t>
                      </a:r>
                      <a:endParaRPr lang="en-IN" dirty="0"/>
                    </a:p>
                  </a:txBody>
                  <a:tcPr/>
                </a:tc>
                <a:tc>
                  <a:txBody>
                    <a:bodyPr/>
                    <a:lstStyle/>
                    <a:p>
                      <a:r>
                        <a:rPr lang="en-US" dirty="0"/>
                        <a:t>140</a:t>
                      </a:r>
                      <a:endParaRPr lang="en-IN" dirty="0"/>
                    </a:p>
                  </a:txBody>
                  <a:tcPr/>
                </a:tc>
                <a:extLst>
                  <a:ext uri="{0D108BD9-81ED-4DB2-BD59-A6C34878D82A}">
                    <a16:rowId xmlns:a16="http://schemas.microsoft.com/office/drawing/2014/main" val="2792968038"/>
                  </a:ext>
                </a:extLst>
              </a:tr>
              <a:tr h="327582">
                <a:tc>
                  <a:txBody>
                    <a:bodyPr/>
                    <a:lstStyle/>
                    <a:p>
                      <a:r>
                        <a:rPr lang="en-US" dirty="0"/>
                        <a:t>Total Cuisines</a:t>
                      </a:r>
                      <a:endParaRPr lang="en-IN" dirty="0"/>
                    </a:p>
                  </a:txBody>
                  <a:tcPr/>
                </a:tc>
                <a:tc>
                  <a:txBody>
                    <a:bodyPr/>
                    <a:lstStyle/>
                    <a:p>
                      <a:r>
                        <a:rPr lang="en-US" dirty="0"/>
                        <a:t>1821</a:t>
                      </a:r>
                      <a:endParaRPr lang="en-IN" dirty="0"/>
                    </a:p>
                  </a:txBody>
                  <a:tcPr/>
                </a:tc>
                <a:extLst>
                  <a:ext uri="{0D108BD9-81ED-4DB2-BD59-A6C34878D82A}">
                    <a16:rowId xmlns:a16="http://schemas.microsoft.com/office/drawing/2014/main" val="1670390670"/>
                  </a:ext>
                </a:extLst>
              </a:tr>
              <a:tr h="327582">
                <a:tc>
                  <a:txBody>
                    <a:bodyPr/>
                    <a:lstStyle/>
                    <a:p>
                      <a:r>
                        <a:rPr lang="en-US" dirty="0"/>
                        <a:t>Service offered</a:t>
                      </a:r>
                      <a:endParaRPr lang="en-IN" dirty="0"/>
                    </a:p>
                  </a:txBody>
                  <a:tcPr/>
                </a:tc>
                <a:tc>
                  <a:txBody>
                    <a:bodyPr/>
                    <a:lstStyle/>
                    <a:p>
                      <a:r>
                        <a:rPr lang="en-US" dirty="0"/>
                        <a:t>Table booking , Online Delivery</a:t>
                      </a:r>
                      <a:endParaRPr lang="en-IN" dirty="0"/>
                    </a:p>
                  </a:txBody>
                  <a:tcPr/>
                </a:tc>
                <a:extLst>
                  <a:ext uri="{0D108BD9-81ED-4DB2-BD59-A6C34878D82A}">
                    <a16:rowId xmlns:a16="http://schemas.microsoft.com/office/drawing/2014/main" val="1225360080"/>
                  </a:ext>
                </a:extLst>
              </a:tr>
              <a:tr h="327582">
                <a:tc>
                  <a:txBody>
                    <a:bodyPr/>
                    <a:lstStyle/>
                    <a:p>
                      <a:r>
                        <a:rPr lang="en-US" dirty="0"/>
                        <a:t>Average Rating </a:t>
                      </a:r>
                      <a:endParaRPr lang="en-IN" dirty="0"/>
                    </a:p>
                  </a:txBody>
                  <a:tcPr/>
                </a:tc>
                <a:tc>
                  <a:txBody>
                    <a:bodyPr/>
                    <a:lstStyle/>
                    <a:p>
                      <a:r>
                        <a:rPr lang="en-US" dirty="0"/>
                        <a:t>2.9</a:t>
                      </a:r>
                      <a:endParaRPr lang="en-IN" dirty="0"/>
                    </a:p>
                  </a:txBody>
                  <a:tcPr/>
                </a:tc>
                <a:extLst>
                  <a:ext uri="{0D108BD9-81ED-4DB2-BD59-A6C34878D82A}">
                    <a16:rowId xmlns:a16="http://schemas.microsoft.com/office/drawing/2014/main" val="966416490"/>
                  </a:ext>
                </a:extLst>
              </a:tr>
              <a:tr h="327582">
                <a:tc>
                  <a:txBody>
                    <a:bodyPr/>
                    <a:lstStyle/>
                    <a:p>
                      <a:r>
                        <a:rPr lang="en-US" dirty="0"/>
                        <a:t>Average Price in INR</a:t>
                      </a:r>
                      <a:endParaRPr lang="en-IN" dirty="0"/>
                    </a:p>
                  </a:txBody>
                  <a:tcPr/>
                </a:tc>
                <a:tc>
                  <a:txBody>
                    <a:bodyPr/>
                    <a:lstStyle/>
                    <a:p>
                      <a:r>
                        <a:rPr lang="en-US" dirty="0"/>
                        <a:t>Rs. 811</a:t>
                      </a:r>
                      <a:endParaRPr lang="en-IN" dirty="0"/>
                    </a:p>
                  </a:txBody>
                  <a:tcPr/>
                </a:tc>
                <a:extLst>
                  <a:ext uri="{0D108BD9-81ED-4DB2-BD59-A6C34878D82A}">
                    <a16:rowId xmlns:a16="http://schemas.microsoft.com/office/drawing/2014/main" val="577761724"/>
                  </a:ext>
                </a:extLst>
              </a:tr>
            </a:tbl>
          </a:graphicData>
        </a:graphic>
      </p:graphicFrame>
      <p:sp>
        <p:nvSpPr>
          <p:cNvPr id="7" name="TextBox 6">
            <a:extLst>
              <a:ext uri="{FF2B5EF4-FFF2-40B4-BE49-F238E27FC236}">
                <a16:creationId xmlns:a16="http://schemas.microsoft.com/office/drawing/2014/main" id="{E835C2D2-BAB4-1E57-4949-7DEB19EC6958}"/>
              </a:ext>
            </a:extLst>
          </p:cNvPr>
          <p:cNvSpPr txBox="1"/>
          <p:nvPr/>
        </p:nvSpPr>
        <p:spPr>
          <a:xfrm>
            <a:off x="6177418" y="2803211"/>
            <a:ext cx="6014581" cy="4401205"/>
          </a:xfrm>
          <a:prstGeom prst="rect">
            <a:avLst/>
          </a:prstGeom>
          <a:noFill/>
        </p:spPr>
        <p:txBody>
          <a:bodyPr wrap="square" rtlCol="0">
            <a:spAutoFit/>
          </a:bodyPr>
          <a:lstStyle/>
          <a:p>
            <a:endParaRPr lang="en-US" sz="2000" b="1" dirty="0"/>
          </a:p>
          <a:p>
            <a:r>
              <a:rPr lang="en-US" sz="2000" b="1" dirty="0"/>
              <a:t>4. Service Indicators: </a:t>
            </a:r>
          </a:p>
          <a:p>
            <a:r>
              <a:rPr lang="en-US" sz="2000" dirty="0"/>
              <a:t>Shows availability of table booking, online delivery, and current delivery status.</a:t>
            </a:r>
          </a:p>
          <a:p>
            <a:endParaRPr lang="en-US" sz="2000" dirty="0"/>
          </a:p>
          <a:p>
            <a:r>
              <a:rPr lang="en-US" sz="2000" b="1" dirty="0"/>
              <a:t>5. Financial Metrics: </a:t>
            </a:r>
          </a:p>
          <a:p>
            <a:r>
              <a:rPr lang="en-US" sz="2000" dirty="0"/>
              <a:t>Contains price range, average cost for two, and rating.</a:t>
            </a:r>
          </a:p>
          <a:p>
            <a:endParaRPr lang="en-US" sz="2000" dirty="0"/>
          </a:p>
          <a:p>
            <a:r>
              <a:rPr lang="en-US" sz="2000" b="1" dirty="0"/>
              <a:t>6. Temporal Aspect: </a:t>
            </a:r>
          </a:p>
          <a:p>
            <a:r>
              <a:rPr lang="en-US" sz="2000" dirty="0"/>
              <a:t>Includes the opening date of each restaurant.</a:t>
            </a:r>
          </a:p>
          <a:p>
            <a:r>
              <a:rPr lang="en-US" sz="2000" dirty="0"/>
              <a:t>.</a:t>
            </a:r>
          </a:p>
          <a:p>
            <a:pPr marL="514350" indent="-514350">
              <a:buFont typeface="Arial" panose="020B0604020202020204" pitchFamily="34" charset="0"/>
              <a:buChar char="•"/>
            </a:pPr>
            <a:endParaRPr lang="en-US" sz="2000" dirty="0"/>
          </a:p>
          <a:p>
            <a:pPr marL="514350" indent="-5143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86992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39400DC-55CA-6A2D-870F-CF631A6BDB27}"/>
              </a:ext>
            </a:extLst>
          </p:cNvPr>
          <p:cNvSpPr txBox="1"/>
          <p:nvPr/>
        </p:nvSpPr>
        <p:spPr>
          <a:xfrm>
            <a:off x="326372" y="3848610"/>
            <a:ext cx="7189244" cy="2769989"/>
          </a:xfrm>
          <a:prstGeom prst="rect">
            <a:avLst/>
          </a:prstGeom>
          <a:noFill/>
        </p:spPr>
        <p:txBody>
          <a:bodyPr wrap="square" rtlCol="0">
            <a:spAutoFit/>
          </a:bodyPr>
          <a:lstStyle/>
          <a:p>
            <a:r>
              <a:rPr lang="en-US" sz="2400" b="1" dirty="0"/>
              <a:t>Data Cleaning</a:t>
            </a:r>
          </a:p>
          <a:p>
            <a:pPr marL="342900" indent="-342900">
              <a:buFont typeface="Arial" panose="020B0604020202020204" pitchFamily="34" charset="0"/>
              <a:buChar char="•"/>
            </a:pPr>
            <a:r>
              <a:rPr lang="en-US" sz="2200" dirty="0"/>
              <a:t>Removed the rows with missing Cuisines.</a:t>
            </a:r>
          </a:p>
          <a:p>
            <a:pPr marL="342900" indent="-342900">
              <a:buFont typeface="Arial" panose="020B0604020202020204" pitchFamily="34" charset="0"/>
              <a:buChar char="•"/>
            </a:pPr>
            <a:r>
              <a:rPr lang="en-US" sz="2200" dirty="0"/>
              <a:t>Trimmed the extra spaces in Address, Locality, locality Verbose</a:t>
            </a:r>
          </a:p>
          <a:p>
            <a:pPr marL="342900" indent="-342900">
              <a:buFont typeface="Arial" panose="020B0604020202020204" pitchFamily="34" charset="0"/>
              <a:buChar char="•"/>
            </a:pPr>
            <a:r>
              <a:rPr lang="en-US" sz="2200" dirty="0"/>
              <a:t>Made ORDER ID consistent , ensure all order id is of 8 characters</a:t>
            </a:r>
          </a:p>
          <a:p>
            <a:pPr marL="342900" indent="-342900">
              <a:buFont typeface="Arial" panose="020B0604020202020204" pitchFamily="34" charset="0"/>
              <a:buChar char="•"/>
            </a:pPr>
            <a:r>
              <a:rPr lang="en-US" sz="2200" dirty="0"/>
              <a:t>Removed the rows having Average price for two = 0.</a:t>
            </a:r>
          </a:p>
          <a:p>
            <a:endParaRPr lang="en-IN" dirty="0"/>
          </a:p>
        </p:txBody>
      </p:sp>
      <p:sp>
        <p:nvSpPr>
          <p:cNvPr id="2" name="TextBox 1">
            <a:extLst>
              <a:ext uri="{FF2B5EF4-FFF2-40B4-BE49-F238E27FC236}">
                <a16:creationId xmlns:a16="http://schemas.microsoft.com/office/drawing/2014/main" id="{3393E78F-771B-FCAF-5F0C-A6A395F5E0C7}"/>
              </a:ext>
            </a:extLst>
          </p:cNvPr>
          <p:cNvSpPr txBox="1"/>
          <p:nvPr/>
        </p:nvSpPr>
        <p:spPr>
          <a:xfrm>
            <a:off x="7390356" y="0"/>
            <a:ext cx="4600532" cy="6524863"/>
          </a:xfrm>
          <a:prstGeom prst="rect">
            <a:avLst/>
          </a:prstGeom>
          <a:noFill/>
        </p:spPr>
        <p:txBody>
          <a:bodyPr wrap="square" rtlCol="0">
            <a:spAutoFit/>
          </a:bodyPr>
          <a:lstStyle/>
          <a:p>
            <a:r>
              <a:rPr lang="en-US" sz="2400" b="1" dirty="0"/>
              <a:t>Pre-processing:</a:t>
            </a:r>
          </a:p>
          <a:p>
            <a:endParaRPr lang="en-US" sz="2400" b="1" dirty="0"/>
          </a:p>
          <a:p>
            <a:pPr marL="342900" indent="-342900">
              <a:buFont typeface="Arial" panose="020B0604020202020204" pitchFamily="34" charset="0"/>
              <a:buChar char="•"/>
            </a:pPr>
            <a:r>
              <a:rPr lang="en-US" sz="2200" dirty="0"/>
              <a:t>Identified the state name from the cities name by using ChatGPT, and added it as a row</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Added the country for respective country code using V-lookup Function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Changed all the ‘average price for two’ currency into INR and then categorized them under Range in new column ‘</a:t>
            </a:r>
            <a:r>
              <a:rPr lang="en-US" sz="2200" dirty="0" err="1"/>
              <a:t>Average_Cost_in_INR</a:t>
            </a:r>
            <a:r>
              <a:rPr lang="en-US" sz="2200" dirty="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Extracted the opening year, month from ‘Date key opening’ using TEXT function</a:t>
            </a:r>
          </a:p>
          <a:p>
            <a:endParaRPr lang="en-IN" dirty="0"/>
          </a:p>
        </p:txBody>
      </p:sp>
      <p:pic>
        <p:nvPicPr>
          <p:cNvPr id="2054" name="Picture 6" descr="Data Preprocessing in Data Mining - A ...">
            <a:extLst>
              <a:ext uri="{FF2B5EF4-FFF2-40B4-BE49-F238E27FC236}">
                <a16:creationId xmlns:a16="http://schemas.microsoft.com/office/drawing/2014/main" id="{78E5F95C-90C8-F3E2-E611-CE050F29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89243" cy="384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17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1C581-9A2C-EADB-757B-FEB46D14CFED}"/>
              </a:ext>
            </a:extLst>
          </p:cNvPr>
          <p:cNvSpPr txBox="1"/>
          <p:nvPr/>
        </p:nvSpPr>
        <p:spPr>
          <a:xfrm>
            <a:off x="413360" y="951398"/>
            <a:ext cx="5173249" cy="4955203"/>
          </a:xfrm>
          <a:prstGeom prst="rect">
            <a:avLst/>
          </a:prstGeom>
          <a:noFill/>
        </p:spPr>
        <p:txBody>
          <a:bodyPr wrap="square" rtlCol="0">
            <a:spAutoFit/>
          </a:bodyPr>
          <a:lstStyle/>
          <a:p>
            <a:r>
              <a:rPr lang="en-US" sz="2400" b="1" dirty="0"/>
              <a:t>DATA CLEANING</a:t>
            </a:r>
            <a:r>
              <a:rPr lang="en-US" sz="2000" dirty="0"/>
              <a:t>: Used TRIM function, Conditional Formatting, Removed missing data to make data accurate</a:t>
            </a:r>
          </a:p>
          <a:p>
            <a:endParaRPr lang="en-US" sz="2000" dirty="0"/>
          </a:p>
          <a:p>
            <a:r>
              <a:rPr lang="en-US" sz="2400" b="1" dirty="0"/>
              <a:t>DATA ENRICHMENT</a:t>
            </a:r>
            <a:r>
              <a:rPr lang="en-US" sz="2000" dirty="0"/>
              <a:t>: Used TEXT function, V-lookup to add few columns to better efficiently understanding the data.</a:t>
            </a:r>
          </a:p>
          <a:p>
            <a:endParaRPr lang="en-US" sz="2000" dirty="0"/>
          </a:p>
          <a:p>
            <a:r>
              <a:rPr lang="en-US" sz="2400" b="1" dirty="0"/>
              <a:t>DESCRIPTIVE ANALYSIS</a:t>
            </a:r>
            <a:r>
              <a:rPr lang="en-US" sz="2000" dirty="0"/>
              <a:t>: Used PIVOT TABLES understand the country- wise, cuisines wise, price wise, rating wise data</a:t>
            </a:r>
          </a:p>
          <a:p>
            <a:endParaRPr lang="en-US" sz="2000" dirty="0"/>
          </a:p>
          <a:p>
            <a:r>
              <a:rPr lang="en-IN" sz="2400" b="1" dirty="0"/>
              <a:t>VISUALIZATION</a:t>
            </a:r>
            <a:r>
              <a:rPr lang="en-IN" sz="2000" dirty="0"/>
              <a:t>: Created different types of chart for data representation and data exploration</a:t>
            </a:r>
          </a:p>
        </p:txBody>
      </p:sp>
      <p:pic>
        <p:nvPicPr>
          <p:cNvPr id="2050" name="Picture 2" descr="DESCRIPTIVE ANALYSIS WITH PYTHON. In this write up, I will be talking… | by  Ejike Emmanuel Chinaza | Medium">
            <a:extLst>
              <a:ext uri="{FF2B5EF4-FFF2-40B4-BE49-F238E27FC236}">
                <a16:creationId xmlns:a16="http://schemas.microsoft.com/office/drawing/2014/main" id="{D0BA2DD9-933A-D899-E359-2B0E783C6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351" y="591719"/>
            <a:ext cx="5674289" cy="506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03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A925BD11-955E-A7CB-A9C8-46C7ED4A56EE}"/>
              </a:ext>
            </a:extLst>
          </p:cNvPr>
          <p:cNvSpPr txBox="1"/>
          <p:nvPr/>
        </p:nvSpPr>
        <p:spPr>
          <a:xfrm>
            <a:off x="592900" y="34101"/>
            <a:ext cx="1159910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Heavy" charset="0"/>
                <a:cs typeface="Poppins" pitchFamily="2" charset="77"/>
              </a:rPr>
              <a:t>KEY METRICS AND VISUALIZATION</a:t>
            </a:r>
            <a:endParaRPr lang="en-US" sz="7200" b="1" dirty="0">
              <a:solidFill>
                <a:schemeClr val="tx2"/>
              </a:solidFill>
              <a:latin typeface="Century Gothic" panose="020B0502020202020204" pitchFamily="34" charset="0"/>
              <a:ea typeface="Lato Heavy" charset="0"/>
              <a:cs typeface="Poppins" pitchFamily="2" charset="77"/>
            </a:endParaRPr>
          </a:p>
        </p:txBody>
      </p:sp>
      <p:sp>
        <p:nvSpPr>
          <p:cNvPr id="3" name="TextBox 2">
            <a:extLst>
              <a:ext uri="{FF2B5EF4-FFF2-40B4-BE49-F238E27FC236}">
                <a16:creationId xmlns:a16="http://schemas.microsoft.com/office/drawing/2014/main" id="{D150DE2B-63A9-7CE9-369E-2C3D95D44B00}"/>
              </a:ext>
            </a:extLst>
          </p:cNvPr>
          <p:cNvSpPr txBox="1"/>
          <p:nvPr/>
        </p:nvSpPr>
        <p:spPr>
          <a:xfrm>
            <a:off x="717299" y="1945605"/>
            <a:ext cx="4747365" cy="4154984"/>
          </a:xfrm>
          <a:prstGeom prst="rect">
            <a:avLst/>
          </a:prstGeom>
          <a:noFill/>
        </p:spPr>
        <p:txBody>
          <a:bodyPr wrap="square" rtlCol="0">
            <a:spAutoFit/>
          </a:bodyPr>
          <a:lstStyle/>
          <a:p>
            <a:r>
              <a:rPr lang="en-US" sz="2400" dirty="0">
                <a:solidFill>
                  <a:schemeClr val="bg2">
                    <a:lumMod val="10000"/>
                  </a:schemeClr>
                </a:solidFill>
              </a:rPr>
              <a:t>Evaluated operational aspects such as the average number of voters per restaurant by country, providing a comparative analysis of customer engagement.</a:t>
            </a:r>
          </a:p>
          <a:p>
            <a:endParaRPr lang="en-US" sz="2400" dirty="0">
              <a:solidFill>
                <a:schemeClr val="bg2">
                  <a:lumMod val="10000"/>
                </a:schemeClr>
              </a:solidFill>
            </a:endParaRPr>
          </a:p>
          <a:p>
            <a:r>
              <a:rPr lang="en-US" sz="2400" dirty="0">
                <a:solidFill>
                  <a:schemeClr val="bg2">
                    <a:lumMod val="10000"/>
                  </a:schemeClr>
                </a:solidFill>
              </a:rPr>
              <a:t>Countries with high no. of voters  depicts higher interaction with customers.</a:t>
            </a:r>
          </a:p>
          <a:p>
            <a:r>
              <a:rPr lang="en-US" sz="2400" dirty="0">
                <a:solidFill>
                  <a:schemeClr val="bg2">
                    <a:lumMod val="10000"/>
                  </a:schemeClr>
                </a:solidFill>
              </a:rPr>
              <a:t>Like : Indonesia</a:t>
            </a:r>
          </a:p>
          <a:p>
            <a:r>
              <a:rPr lang="en-US" sz="2400" dirty="0">
                <a:solidFill>
                  <a:schemeClr val="bg2">
                    <a:lumMod val="10000"/>
                  </a:schemeClr>
                </a:solidFill>
              </a:rPr>
              <a:t>           </a:t>
            </a:r>
            <a:r>
              <a:rPr lang="en-US" sz="2400" dirty="0" err="1">
                <a:solidFill>
                  <a:schemeClr val="bg2">
                    <a:lumMod val="10000"/>
                  </a:schemeClr>
                </a:solidFill>
              </a:rPr>
              <a:t>Phillipines</a:t>
            </a:r>
            <a:endParaRPr lang="en-IN" sz="2400" dirty="0">
              <a:solidFill>
                <a:schemeClr val="bg2">
                  <a:lumMod val="10000"/>
                </a:schemeClr>
              </a:solidFill>
            </a:endParaRPr>
          </a:p>
        </p:txBody>
      </p:sp>
      <p:sp>
        <p:nvSpPr>
          <p:cNvPr id="5" name="TextBox 4">
            <a:extLst>
              <a:ext uri="{FF2B5EF4-FFF2-40B4-BE49-F238E27FC236}">
                <a16:creationId xmlns:a16="http://schemas.microsoft.com/office/drawing/2014/main" id="{FDB901C5-482F-CFBA-DFA5-620EEB98E6AB}"/>
              </a:ext>
            </a:extLst>
          </p:cNvPr>
          <p:cNvSpPr txBox="1"/>
          <p:nvPr/>
        </p:nvSpPr>
        <p:spPr>
          <a:xfrm>
            <a:off x="420881" y="901634"/>
            <a:ext cx="10256295" cy="584775"/>
          </a:xfrm>
          <a:prstGeom prst="rect">
            <a:avLst/>
          </a:prstGeom>
          <a:noFill/>
        </p:spPr>
        <p:txBody>
          <a:bodyPr vert="horz" wrap="square" rtlCol="0">
            <a:spAutoFit/>
          </a:bodyPr>
          <a:lstStyle/>
          <a:p>
            <a:r>
              <a:rPr lang="en-US" sz="3200" b="1" u="sng" dirty="0">
                <a:solidFill>
                  <a:srgbClr val="FF7C80"/>
                </a:solidFill>
              </a:rPr>
              <a:t>NUMBER OF VOTERS</a:t>
            </a:r>
            <a:endParaRPr lang="en-IN" sz="3200" b="1" u="sng" dirty="0">
              <a:solidFill>
                <a:srgbClr val="FF7C80"/>
              </a:solidFill>
            </a:endParaRPr>
          </a:p>
        </p:txBody>
      </p:sp>
      <p:graphicFrame>
        <p:nvGraphicFramePr>
          <p:cNvPr id="6" name="Chart 5">
            <a:extLst>
              <a:ext uri="{FF2B5EF4-FFF2-40B4-BE49-F238E27FC236}">
                <a16:creationId xmlns:a16="http://schemas.microsoft.com/office/drawing/2014/main" id="{6B07AC5B-E887-0100-84C8-3597A4C243DE}"/>
              </a:ext>
            </a:extLst>
          </p:cNvPr>
          <p:cNvGraphicFramePr>
            <a:graphicFrameLocks/>
          </p:cNvGraphicFramePr>
          <p:nvPr>
            <p:extLst>
              <p:ext uri="{D42A27DB-BD31-4B8C-83A1-F6EECF244321}">
                <p14:modId xmlns:p14="http://schemas.microsoft.com/office/powerpoint/2010/main" val="1299997008"/>
              </p:ext>
            </p:extLst>
          </p:nvPr>
        </p:nvGraphicFramePr>
        <p:xfrm>
          <a:off x="5761081" y="1372601"/>
          <a:ext cx="6430919" cy="4914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060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2046</Words>
  <Application>Microsoft Office PowerPoint</Application>
  <PresentationFormat>Widescreen</PresentationFormat>
  <Paragraphs>370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Bahnschrift SemiBold</vt:lpstr>
      <vt:lpstr>Calibri</vt:lpstr>
      <vt:lpstr>Calibri Light</vt:lpstr>
      <vt:lpstr>Century Gothic</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Ravindra Raghav</dc:creator>
  <cp:lastModifiedBy>Ravindra Raghav</cp:lastModifiedBy>
  <cp:revision>18</cp:revision>
  <dcterms:created xsi:type="dcterms:W3CDTF">2024-07-19T18:53:12Z</dcterms:created>
  <dcterms:modified xsi:type="dcterms:W3CDTF">2024-08-02T16:33:40Z</dcterms:modified>
</cp:coreProperties>
</file>