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1"/>
  </p:notesMasterIdLst>
  <p:sldIdLst>
    <p:sldId id="256" r:id="rId2"/>
    <p:sldId id="258" r:id="rId3"/>
    <p:sldId id="278" r:id="rId4"/>
    <p:sldId id="259" r:id="rId5"/>
    <p:sldId id="260" r:id="rId6"/>
    <p:sldId id="272" r:id="rId7"/>
    <p:sldId id="267" r:id="rId8"/>
    <p:sldId id="266" r:id="rId9"/>
    <p:sldId id="261" r:id="rId10"/>
    <p:sldId id="275" r:id="rId11"/>
    <p:sldId id="271" r:id="rId12"/>
    <p:sldId id="277" r:id="rId13"/>
    <p:sldId id="262" r:id="rId14"/>
    <p:sldId id="280" r:id="rId15"/>
    <p:sldId id="264" r:id="rId16"/>
    <p:sldId id="265" r:id="rId17"/>
    <p:sldId id="274" r:id="rId18"/>
    <p:sldId id="269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88" autoAdjust="0"/>
    <p:restoredTop sz="82689" autoAdjust="0"/>
  </p:normalViewPr>
  <p:slideViewPr>
    <p:cSldViewPr snapToGrid="0">
      <p:cViewPr varScale="1">
        <p:scale>
          <a:sx n="60" d="100"/>
          <a:sy n="60" d="100"/>
        </p:scale>
        <p:origin x="8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AC56A-9DFD-4407-BF36-E9695CF3BD38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7A8D9-0DD1-40AC-9104-F27D923D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8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7A8D9-0DD1-40AC-9104-F27D923DAB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03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describe here how we zoomed in on the locations to see where each of the breweries and grocery stores are located 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7A8D9-0DD1-40AC-9104-F27D923DAB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93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Ball’s Brewery (Hopslam)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7A8D9-0DD1-40AC-9104-F27D923DAB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6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Able to generate a CSV file that could then use Python to analyze </a:t>
            </a:r>
          </a:p>
          <a:p>
            <a:r>
              <a:rPr lang="en-US" dirty="0"/>
              <a:t>	- Data presented by County and contained GEO ID </a:t>
            </a:r>
          </a:p>
          <a:p>
            <a:r>
              <a:rPr lang="en-US" dirty="0"/>
              <a:t>	- Required merging 4 data sets into one</a:t>
            </a:r>
          </a:p>
          <a:p>
            <a:r>
              <a:rPr lang="en-US" dirty="0"/>
              <a:t>	- Then created new </a:t>
            </a:r>
            <a:r>
              <a:rPr lang="en-US" dirty="0" err="1"/>
              <a:t>dataFrame</a:t>
            </a:r>
            <a:r>
              <a:rPr lang="en-US" dirty="0"/>
              <a:t> with only San Antonio and Houston</a:t>
            </a:r>
          </a:p>
          <a:p>
            <a:r>
              <a:rPr lang="en-US" dirty="0"/>
              <a:t>	- Little cleaning required mostly on header information.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7A8D9-0DD1-40AC-9104-F27D923DAB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56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limitations on alcohol rules within the state or counties?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7A8D9-0DD1-40AC-9104-F27D923DAB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5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 is constantly shifting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7A8D9-0DD1-40AC-9104-F27D923DAB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19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https://www.brewersassociation.org/insights/shifting-demographics-among-craft-drinkers/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7A8D9-0DD1-40AC-9104-F27D923DAB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8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https://www.craftbrewingbusiness.com/featured/understand-age-changing-demographics-craft-beer-drinkers-market-properly/</a:t>
            </a:r>
          </a:p>
          <a:p>
            <a:endParaRPr lang="en-US" dirty="0"/>
          </a:p>
          <a:p>
            <a:r>
              <a:rPr lang="en-US" dirty="0"/>
              <a:t>~ 70% are males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7A8D9-0DD1-40AC-9104-F27D923DAB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8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Able to generate a CSV file that could then use Python to analyze </a:t>
            </a:r>
          </a:p>
          <a:p>
            <a:r>
              <a:rPr lang="en-US" dirty="0"/>
              <a:t>	- Little cleaning required mostly on header information. </a:t>
            </a:r>
          </a:p>
          <a:p>
            <a:r>
              <a:rPr lang="en-US" dirty="0"/>
              <a:t>Generated using Matplotlib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7A8D9-0DD1-40AC-9104-F27D923DAB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38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7A8D9-0DD1-40AC-9104-F27D923DAB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59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Harris county is 8</a:t>
            </a:r>
            <a:r>
              <a:rPr lang="en-US" baseline="30000" dirty="0"/>
              <a:t>th</a:t>
            </a:r>
            <a:r>
              <a:rPr lang="en-US" dirty="0"/>
              <a:t> in income </a:t>
            </a:r>
          </a:p>
          <a:p>
            <a:r>
              <a:rPr lang="en-US" dirty="0"/>
              <a:t>Bexar county 14</a:t>
            </a:r>
            <a:r>
              <a:rPr lang="en-US" baseline="30000" dirty="0"/>
              <a:t>th</a:t>
            </a:r>
            <a:r>
              <a:rPr lang="en-US" dirty="0"/>
              <a:t> in income </a:t>
            </a:r>
          </a:p>
          <a:p>
            <a:endParaRPr lang="en-US" dirty="0"/>
          </a:p>
          <a:p>
            <a:r>
              <a:rPr lang="en-US" dirty="0"/>
              <a:t>US Census report~ $60,000 US average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7A8D9-0DD1-40AC-9104-F27D923DAB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97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Houston city is located in the center of Harris County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7A8D9-0DD1-40AC-9104-F27D923DAB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7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7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076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2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696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7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9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2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7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6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4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3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4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530E4-26D3-4263-9D85-A7B22DF9A48F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3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F6CF-426D-4D35-BCAA-B345456C6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CRAFT BREWERY DEMOGRAPHIC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16619-6121-4D85-97D2-8831761CD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were interested in digging into what is driving the growth in the craft beer market, and how we could use that data to ensure the continued growth of the market</a:t>
            </a:r>
          </a:p>
        </p:txBody>
      </p:sp>
    </p:spTree>
    <p:extLst>
      <p:ext uri="{BB962C8B-B14F-4D97-AF65-F5344CB8AC3E}">
        <p14:creationId xmlns:p14="http://schemas.microsoft.com/office/powerpoint/2010/main" val="365355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993F-22C2-467E-8B47-B1292AAFF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911687" cy="1280890"/>
          </a:xfrm>
        </p:spPr>
        <p:txBody>
          <a:bodyPr/>
          <a:lstStyle/>
          <a:p>
            <a:r>
              <a:rPr lang="en-US" dirty="0"/>
              <a:t> Results for Target Population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DEF74-67A0-485B-B5B3-0BD40C8B1E67}"/>
              </a:ext>
            </a:extLst>
          </p:cNvPr>
          <p:cNvSpPr txBox="1"/>
          <p:nvPr/>
        </p:nvSpPr>
        <p:spPr>
          <a:xfrm>
            <a:off x="1996595" y="5745297"/>
            <a:ext cx="9727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Harris County (Houston)		–  216,072 </a:t>
            </a:r>
          </a:p>
          <a:p>
            <a:r>
              <a:rPr lang="en-US" dirty="0"/>
              <a:t>Bexar County (San Antonio) 	–  126,963</a:t>
            </a:r>
          </a:p>
          <a:p>
            <a:r>
              <a:rPr lang="en-US" dirty="0"/>
              <a:t>Fort Bend (Houston)			-     14,734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481049-1139-4560-92A4-76BF12E74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25" y="651038"/>
            <a:ext cx="9821036" cy="4910518"/>
          </a:xfrm>
        </p:spPr>
      </p:pic>
    </p:spTree>
    <p:extLst>
      <p:ext uri="{BB962C8B-B14F-4D97-AF65-F5344CB8AC3E}">
        <p14:creationId xmlns:p14="http://schemas.microsoft.com/office/powerpoint/2010/main" val="154543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993F-22C2-467E-8B47-B1292AAFF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45666" cy="1280890"/>
          </a:xfrm>
        </p:spPr>
        <p:txBody>
          <a:bodyPr/>
          <a:lstStyle/>
          <a:p>
            <a:r>
              <a:rPr lang="en-US" dirty="0"/>
              <a:t> Results for Total Household Income (Mean)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35EEC4-BBB0-49FE-B776-AAFD0A88E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633" y="764087"/>
            <a:ext cx="9278241" cy="463912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F2C59D-CBC4-4AAD-B10E-50600927054B}"/>
              </a:ext>
            </a:extLst>
          </p:cNvPr>
          <p:cNvSpPr txBox="1"/>
          <p:nvPr/>
        </p:nvSpPr>
        <p:spPr>
          <a:xfrm>
            <a:off x="1885633" y="5632248"/>
            <a:ext cx="9727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Fort Bend (Houston) 			–  $115,875		(3</a:t>
            </a:r>
            <a:r>
              <a:rPr lang="en-US" baseline="30000" dirty="0"/>
              <a:t>rd</a:t>
            </a:r>
            <a:r>
              <a:rPr lang="en-US" dirty="0"/>
              <a:t> in Target Population) </a:t>
            </a:r>
          </a:p>
          <a:p>
            <a:r>
              <a:rPr lang="en-US" dirty="0"/>
              <a:t>Kendall (San Antonio) 		–  $100,473		(16</a:t>
            </a:r>
            <a:r>
              <a:rPr lang="en-US" baseline="30000" dirty="0"/>
              <a:t>th</a:t>
            </a:r>
            <a:r>
              <a:rPr lang="en-US" dirty="0"/>
              <a:t> in Target Population)</a:t>
            </a:r>
          </a:p>
          <a:p>
            <a:r>
              <a:rPr lang="en-US" dirty="0"/>
              <a:t>Montgomery (Houston)		-   $100,283		(4</a:t>
            </a:r>
            <a:r>
              <a:rPr lang="en-US" baseline="30000" dirty="0"/>
              <a:t>th</a:t>
            </a:r>
            <a:r>
              <a:rPr lang="en-US" dirty="0"/>
              <a:t> in Target Population)</a:t>
            </a:r>
          </a:p>
        </p:txBody>
      </p:sp>
    </p:spTree>
    <p:extLst>
      <p:ext uri="{BB962C8B-B14F-4D97-AF65-F5344CB8AC3E}">
        <p14:creationId xmlns:p14="http://schemas.microsoft.com/office/powerpoint/2010/main" val="324380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6F22-0A3E-4D53-B613-FDAD8481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25" y="0"/>
            <a:ext cx="8911687" cy="1058779"/>
          </a:xfrm>
        </p:spPr>
        <p:txBody>
          <a:bodyPr/>
          <a:lstStyle/>
          <a:p>
            <a:r>
              <a:rPr lang="en-US" dirty="0"/>
              <a:t>Focus on Houston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BAE23A-26C8-4A3A-AC38-985A0DDD1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9810" y="1058779"/>
            <a:ext cx="6100171" cy="53615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FDCD12F-FBDC-4403-ABAD-CC5D644D865C}"/>
              </a:ext>
            </a:extLst>
          </p:cNvPr>
          <p:cNvSpPr txBox="1">
            <a:spLocks/>
          </p:cNvSpPr>
          <p:nvPr/>
        </p:nvSpPr>
        <p:spPr>
          <a:xfrm>
            <a:off x="7325266" y="1058779"/>
            <a:ext cx="4181391" cy="536152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Cities to Explore: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Montgomery (Top)</a:t>
            </a:r>
          </a:p>
          <a:p>
            <a:r>
              <a:rPr lang="en-US" sz="2000" dirty="0">
                <a:solidFill>
                  <a:schemeClr val="tx1"/>
                </a:solidFill>
              </a:rPr>
              <a:t>	11,000 Population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	$100,000 Income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Harris County (Middle) </a:t>
            </a:r>
          </a:p>
          <a:p>
            <a:r>
              <a:rPr lang="en-US" sz="2000" dirty="0">
                <a:solidFill>
                  <a:schemeClr val="tx1"/>
                </a:solidFill>
              </a:rPr>
              <a:t>	216,000 Population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	$83,000 Income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Fort Bend (Lower)</a:t>
            </a:r>
          </a:p>
          <a:p>
            <a:r>
              <a:rPr lang="en-US" sz="2000" dirty="0">
                <a:solidFill>
                  <a:schemeClr val="tx1"/>
                </a:solidFill>
              </a:rPr>
              <a:t>	15,00 Population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	$116,000 Income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dirty="0"/>
              <a:t>	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87A2F5-A2D0-4E44-B4BC-5E1764296C97}"/>
              </a:ext>
            </a:extLst>
          </p:cNvPr>
          <p:cNvSpPr/>
          <p:nvPr/>
        </p:nvSpPr>
        <p:spPr>
          <a:xfrm rot="948992">
            <a:off x="2723692" y="1881111"/>
            <a:ext cx="1221284" cy="32077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8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5D7D8-7406-4D5C-9EEA-A48943BA6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7387" y="5894280"/>
            <a:ext cx="8915400" cy="4937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Orange – Grocery Stores</a:t>
            </a:r>
          </a:p>
          <a:p>
            <a:r>
              <a:rPr lang="en-US" dirty="0"/>
              <a:t>Blue - Breweries</a:t>
            </a:r>
          </a:p>
        </p:txBody>
      </p:sp>
    </p:spTree>
    <p:extLst>
      <p:ext uri="{BB962C8B-B14F-4D97-AF65-F5344CB8AC3E}">
        <p14:creationId xmlns:p14="http://schemas.microsoft.com/office/powerpoint/2010/main" val="194917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E596-8654-425F-ABB1-7B51DEA0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67" y="0"/>
            <a:ext cx="8911687" cy="898358"/>
          </a:xfrm>
        </p:spPr>
        <p:txBody>
          <a:bodyPr/>
          <a:lstStyle/>
          <a:p>
            <a:r>
              <a:rPr lang="en-US" dirty="0"/>
              <a:t>Houston Zoomed 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BD7B8F-1934-4205-AE55-27C70B3FE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546" y="898358"/>
            <a:ext cx="7044907" cy="554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7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D933-00F8-4459-986D-BD601945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66" y="26690"/>
            <a:ext cx="8911687" cy="775415"/>
          </a:xfrm>
        </p:spPr>
        <p:txBody>
          <a:bodyPr/>
          <a:lstStyle/>
          <a:p>
            <a:r>
              <a:rPr lang="en-US" dirty="0"/>
              <a:t>Findings and Recommendation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4E852-0799-4B24-8395-87D77B223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5616" y="2721571"/>
            <a:ext cx="3992732" cy="576262"/>
          </a:xfrm>
        </p:spPr>
        <p:txBody>
          <a:bodyPr/>
          <a:lstStyle/>
          <a:p>
            <a:r>
              <a:rPr lang="en-US" b="1" dirty="0"/>
              <a:t>Brewery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1357-FB43-4293-8CE5-E918CC088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95616" y="3297833"/>
            <a:ext cx="9301773" cy="3352652"/>
          </a:xfrm>
        </p:spPr>
        <p:txBody>
          <a:bodyPr>
            <a:normAutofit/>
          </a:bodyPr>
          <a:lstStyle/>
          <a:p>
            <a:r>
              <a:rPr lang="en-US" sz="2400" dirty="0"/>
              <a:t>Most Breweries in Houston are either Downtown or sporadically placed throughout the suburbs</a:t>
            </a:r>
          </a:p>
          <a:p>
            <a:r>
              <a:rPr lang="en-US" sz="2400" dirty="0"/>
              <a:t>Potential opportunity exists in the Northern Parts of Houston.</a:t>
            </a:r>
          </a:p>
          <a:p>
            <a:pPr lvl="1"/>
            <a:r>
              <a:rPr lang="en-US" sz="2000" dirty="0"/>
              <a:t>Limited number of Breweries in North Houston and Montgomery County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34073F6-69BC-42A1-93D7-450721232274}"/>
              </a:ext>
            </a:extLst>
          </p:cNvPr>
          <p:cNvSpPr txBox="1">
            <a:spLocks/>
          </p:cNvSpPr>
          <p:nvPr/>
        </p:nvSpPr>
        <p:spPr>
          <a:xfrm>
            <a:off x="1895616" y="897445"/>
            <a:ext cx="3992732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Census Findings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A106219-7420-4392-8DF4-4DB41C58B0DA}"/>
              </a:ext>
            </a:extLst>
          </p:cNvPr>
          <p:cNvSpPr txBox="1">
            <a:spLocks/>
          </p:cNvSpPr>
          <p:nvPr/>
        </p:nvSpPr>
        <p:spPr>
          <a:xfrm>
            <a:off x="1895616" y="1489910"/>
            <a:ext cx="9301773" cy="1120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Houston (Montgomery, Harris, and Fort Bend) have high population of our Target Demographic and high SES</a:t>
            </a:r>
          </a:p>
        </p:txBody>
      </p:sp>
    </p:spTree>
    <p:extLst>
      <p:ext uri="{BB962C8B-B14F-4D97-AF65-F5344CB8AC3E}">
        <p14:creationId xmlns:p14="http://schemas.microsoft.com/office/powerpoint/2010/main" val="92703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AAB5-ED79-4643-BB3E-43C3D4E3F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9" y="0"/>
            <a:ext cx="8911687" cy="1171074"/>
          </a:xfrm>
        </p:spPr>
        <p:txBody>
          <a:bodyPr/>
          <a:lstStyle/>
          <a:p>
            <a:r>
              <a:rPr lang="en-US" dirty="0"/>
              <a:t>Next Steps/Considerations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31A83-40BE-4933-933D-B94C63CE6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442" y="1363578"/>
            <a:ext cx="9785684" cy="4700337"/>
          </a:xfrm>
        </p:spPr>
        <p:txBody>
          <a:bodyPr/>
          <a:lstStyle/>
          <a:p>
            <a:r>
              <a:rPr lang="en-US" sz="2800" dirty="0"/>
              <a:t>Conduct Surveys/Research in Area</a:t>
            </a:r>
          </a:p>
          <a:p>
            <a:pPr lvl="1"/>
            <a:r>
              <a:rPr lang="en-US" sz="2400" dirty="0"/>
              <a:t>Research why Breweries not in area identified.</a:t>
            </a:r>
          </a:p>
          <a:p>
            <a:pPr lvl="1"/>
            <a:r>
              <a:rPr lang="en-US" sz="2400" dirty="0"/>
              <a:t>Identify price sensitivities in market.</a:t>
            </a:r>
          </a:p>
          <a:p>
            <a:pPr lvl="1"/>
            <a:r>
              <a:rPr lang="en-US" sz="2400" dirty="0" err="1"/>
              <a:t>Idenitfy</a:t>
            </a:r>
            <a:r>
              <a:rPr lang="en-US" sz="2400" dirty="0"/>
              <a:t> type of Craft Beer. (IPA, Sour, Cider, Lager, etc.</a:t>
            </a:r>
          </a:p>
          <a:p>
            <a:pPr lvl="1"/>
            <a:r>
              <a:rPr lang="en-US" sz="2400" dirty="0"/>
              <a:t>Identify Craft Beer manufactures to present data and findings.</a:t>
            </a:r>
          </a:p>
          <a:p>
            <a:pPr lvl="1"/>
            <a:r>
              <a:rPr lang="en-US" sz="2400" dirty="0"/>
              <a:t>Expand a current Brew Pub to area or only use local establishments to distribute?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3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68C1-9819-4CB6-85AB-EE657AC3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511" y="1896756"/>
            <a:ext cx="8911687" cy="3064487"/>
          </a:xfrm>
        </p:spPr>
        <p:txBody>
          <a:bodyPr anchor="ctr">
            <a:normAutofit/>
          </a:bodyPr>
          <a:lstStyle/>
          <a:p>
            <a:pPr algn="ctr"/>
            <a:r>
              <a:rPr lang="en-US" sz="8000" dirty="0"/>
              <a:t>BAC UP</a:t>
            </a:r>
          </a:p>
        </p:txBody>
      </p:sp>
    </p:spTree>
    <p:extLst>
      <p:ext uri="{BB962C8B-B14F-4D97-AF65-F5344CB8AC3E}">
        <p14:creationId xmlns:p14="http://schemas.microsoft.com/office/powerpoint/2010/main" val="170261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CC6C-A324-443C-88B1-E5DE64EB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32107" cy="898358"/>
          </a:xfrm>
        </p:spPr>
        <p:txBody>
          <a:bodyPr/>
          <a:lstStyle/>
          <a:p>
            <a:r>
              <a:rPr lang="en-US" dirty="0"/>
              <a:t> Houston vs San Antonio Census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66788-8B12-4BE6-9B8A-8724651A2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5283" y="3719015"/>
            <a:ext cx="10240219" cy="2810122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Cleaning of Data</a:t>
            </a:r>
          </a:p>
          <a:p>
            <a:pPr lvl="1"/>
            <a:r>
              <a:rPr lang="en-US" sz="1800" dirty="0"/>
              <a:t>Read and Merging files</a:t>
            </a:r>
          </a:p>
          <a:p>
            <a:pPr lvl="1"/>
            <a:r>
              <a:rPr lang="en-US" sz="1800" dirty="0"/>
              <a:t>Adding Calculations for Target Population</a:t>
            </a:r>
          </a:p>
          <a:p>
            <a:pPr lvl="1"/>
            <a:r>
              <a:rPr lang="en-US" sz="1800" dirty="0"/>
              <a:t>Formatting data</a:t>
            </a:r>
          </a:p>
          <a:p>
            <a:pPr lvl="1"/>
            <a:r>
              <a:rPr lang="en-US" sz="1800" dirty="0"/>
              <a:t>Creation of new Data Frame’s for only counties pertaining to Houston or San Antonio</a:t>
            </a:r>
          </a:p>
          <a:p>
            <a:pPr lvl="1"/>
            <a:r>
              <a:rPr lang="en-US" sz="1800" dirty="0"/>
              <a:t>Generation of maps by Target Population and Household Income (Mean) using GEO ID</a:t>
            </a:r>
          </a:p>
          <a:p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2661EC2-872C-4AE0-AAF2-2D5A3916F315}"/>
              </a:ext>
            </a:extLst>
          </p:cNvPr>
          <p:cNvSpPr txBox="1">
            <a:spLocks/>
          </p:cNvSpPr>
          <p:nvPr/>
        </p:nvSpPr>
        <p:spPr>
          <a:xfrm>
            <a:off x="1205284" y="1225286"/>
            <a:ext cx="10240219" cy="2203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Obtained from US Census Bureau Texas Population Statistics for the following:</a:t>
            </a:r>
          </a:p>
          <a:p>
            <a:pPr lvl="1"/>
            <a:r>
              <a:rPr lang="en-US" sz="1800" dirty="0"/>
              <a:t>Age Demographics</a:t>
            </a:r>
          </a:p>
          <a:p>
            <a:pPr lvl="1"/>
            <a:r>
              <a:rPr lang="en-US" sz="1800" dirty="0"/>
              <a:t>Race Demographics</a:t>
            </a:r>
          </a:p>
          <a:p>
            <a:pPr lvl="1"/>
            <a:r>
              <a:rPr lang="en-US" sz="1800" dirty="0"/>
              <a:t>Sex Demographics</a:t>
            </a:r>
          </a:p>
          <a:p>
            <a:pPr lvl="1"/>
            <a:r>
              <a:rPr lang="en-US" sz="1800" dirty="0"/>
              <a:t>Income Demographics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6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FFE8CE4-AA51-4A90-9213-1B82AC9E328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791222" y="274320"/>
          <a:ext cx="9206829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943">
                  <a:extLst>
                    <a:ext uri="{9D8B030D-6E8A-4147-A177-3AD203B41FA5}">
                      <a16:colId xmlns:a16="http://schemas.microsoft.com/office/drawing/2014/main" val="1641750316"/>
                    </a:ext>
                  </a:extLst>
                </a:gridCol>
                <a:gridCol w="3068943">
                  <a:extLst>
                    <a:ext uri="{9D8B030D-6E8A-4147-A177-3AD203B41FA5}">
                      <a16:colId xmlns:a16="http://schemas.microsoft.com/office/drawing/2014/main" val="2361059056"/>
                    </a:ext>
                  </a:extLst>
                </a:gridCol>
                <a:gridCol w="3068943">
                  <a:extLst>
                    <a:ext uri="{9D8B030D-6E8A-4147-A177-3AD203B41FA5}">
                      <a16:colId xmlns:a16="http://schemas.microsoft.com/office/drawing/2014/main" val="3766836062"/>
                    </a:ext>
                  </a:extLst>
                </a:gridCol>
              </a:tblGrid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28568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Harris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216072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136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Fort Bend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157820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Montgomery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850902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Brazoria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89752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845943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Galveston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384842"/>
                  </a:ext>
                </a:extLst>
              </a:tr>
              <a:tr h="313767">
                <a:tc>
                  <a:txBody>
                    <a:bodyPr/>
                    <a:lstStyle/>
                    <a:p>
                      <a:r>
                        <a:rPr lang="en-US" dirty="0"/>
                        <a:t>Liberty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64448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503224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Waller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55313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Chambers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86183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60943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Austin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068675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Atascosa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69844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449058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Bandera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69329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533129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Bexar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39771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Comal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85664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Guadalupe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1086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115980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Medina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98890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r>
                        <a:rPr lang="en-US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81361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722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24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83F0-8285-4EA7-AAF6-F6FF67EF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3" y="1371485"/>
            <a:ext cx="8911687" cy="1280890"/>
          </a:xfrm>
        </p:spPr>
        <p:txBody>
          <a:bodyPr/>
          <a:lstStyle/>
          <a:p>
            <a:r>
              <a:rPr lang="en-US" dirty="0"/>
              <a:t>Hypothesis: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DADD3-AC4C-4AE1-900D-8915FCF87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2924" y="2016223"/>
            <a:ext cx="6535578" cy="11210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We believed that sanctuary cities would have greater growth potential than non- sanctuary cities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62F40E-B961-4D8A-A323-963F1338D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2924" y="4070585"/>
            <a:ext cx="6251620" cy="15933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There is no correlation between target demographics and sanctuary and non- sanctuary cities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9BF74C2-595B-4C19-A58E-1ADE21C604AE}"/>
              </a:ext>
            </a:extLst>
          </p:cNvPr>
          <p:cNvSpPr txBox="1">
            <a:spLocks/>
          </p:cNvSpPr>
          <p:nvPr/>
        </p:nvSpPr>
        <p:spPr>
          <a:xfrm>
            <a:off x="2592924" y="344837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Null Hypothesis:</a:t>
            </a:r>
          </a:p>
        </p:txBody>
      </p:sp>
    </p:spTree>
    <p:extLst>
      <p:ext uri="{BB962C8B-B14F-4D97-AF65-F5344CB8AC3E}">
        <p14:creationId xmlns:p14="http://schemas.microsoft.com/office/powerpoint/2010/main" val="365628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58B1-B5FA-477B-8257-CBE5A8F7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56" y="0"/>
            <a:ext cx="8911687" cy="737937"/>
          </a:xfrm>
        </p:spPr>
        <p:txBody>
          <a:bodyPr/>
          <a:lstStyle/>
          <a:p>
            <a:r>
              <a:rPr lang="en-US" dirty="0"/>
              <a:t>Questions Needed Answering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E5AD-9A9C-4E00-8FCD-67A18DB34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8567" y="1427747"/>
            <a:ext cx="10780295" cy="5430253"/>
          </a:xfrm>
        </p:spPr>
        <p:txBody>
          <a:bodyPr/>
          <a:lstStyle/>
          <a:p>
            <a:pPr lvl="1"/>
            <a:r>
              <a:rPr lang="en-US" sz="3200" dirty="0"/>
              <a:t>What would be the target demographic?</a:t>
            </a:r>
          </a:p>
          <a:p>
            <a:pPr lvl="1"/>
            <a:r>
              <a:rPr lang="en-US" sz="3200" dirty="0"/>
              <a:t>Where is that target demographic located at?</a:t>
            </a:r>
          </a:p>
          <a:p>
            <a:pPr lvl="1"/>
            <a:r>
              <a:rPr lang="en-US" sz="3200" dirty="0"/>
              <a:t>Where is a sanctuary city and non sanctuary city located with similar characteristics? </a:t>
            </a:r>
          </a:p>
          <a:p>
            <a:pPr lvl="1"/>
            <a:r>
              <a:rPr lang="en-US" sz="3200" dirty="0"/>
              <a:t>What Craft Breweries are located in the region?</a:t>
            </a:r>
          </a:p>
          <a:p>
            <a:pPr lvl="1"/>
            <a:r>
              <a:rPr lang="en-US" sz="3200" dirty="0"/>
              <a:t>What distribution centers are located in the region? </a:t>
            </a:r>
          </a:p>
          <a:p>
            <a:pPr marL="457200" lvl="1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189C5-685D-4C11-9DCC-591F35617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03177" y="1475874"/>
            <a:ext cx="9341286" cy="4700337"/>
          </a:xfrm>
        </p:spPr>
        <p:txBody>
          <a:bodyPr>
            <a:normAutofit/>
          </a:bodyPr>
          <a:lstStyle/>
          <a:p>
            <a:r>
              <a:rPr lang="en-US" sz="2400" dirty="0"/>
              <a:t>Demographic information pulled from </a:t>
            </a:r>
            <a:r>
              <a:rPr lang="en-US" sz="2400" b="1" dirty="0"/>
              <a:t>Brewers Association </a:t>
            </a:r>
            <a:r>
              <a:rPr lang="en-US" sz="2400" dirty="0"/>
              <a:t>specifically the article </a:t>
            </a:r>
            <a:r>
              <a:rPr lang="en-US" sz="2400" b="1" dirty="0"/>
              <a:t>Shifting Demographics Among Craft Drinkers</a:t>
            </a:r>
            <a:endParaRPr lang="en-US" sz="2400" dirty="0"/>
          </a:p>
          <a:p>
            <a:r>
              <a:rPr lang="en-US" sz="2400" dirty="0"/>
              <a:t>Census Data</a:t>
            </a:r>
          </a:p>
          <a:p>
            <a:r>
              <a:rPr lang="en-US" sz="2400" dirty="0"/>
              <a:t>Kaggle for List of Craft Breweries in the United States</a:t>
            </a:r>
          </a:p>
          <a:p>
            <a:r>
              <a:rPr lang="en-US" sz="2400" dirty="0" err="1"/>
              <a:t>Mapquest</a:t>
            </a:r>
            <a:r>
              <a:rPr lang="en-US" sz="2400" dirty="0"/>
              <a:t> API for Latitude, Longitude, and County name for Breweries as well as Grocery locations in San Antonio and Houston</a:t>
            </a:r>
          </a:p>
          <a:p>
            <a:r>
              <a:rPr lang="en-US" sz="2400" dirty="0" err="1"/>
              <a:t>Plotly</a:t>
            </a:r>
            <a:r>
              <a:rPr lang="en-US" sz="2400" dirty="0"/>
              <a:t> to create Chronographs and Plots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8694E0-AFA8-46BA-803B-C019F2C98E32}"/>
              </a:ext>
            </a:extLst>
          </p:cNvPr>
          <p:cNvSpPr txBox="1">
            <a:spLocks/>
          </p:cNvSpPr>
          <p:nvPr/>
        </p:nvSpPr>
        <p:spPr>
          <a:xfrm>
            <a:off x="116156" y="0"/>
            <a:ext cx="8911687" cy="737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Utilized </a:t>
            </a:r>
          </a:p>
        </p:txBody>
      </p:sp>
    </p:spTree>
    <p:extLst>
      <p:ext uri="{BB962C8B-B14F-4D97-AF65-F5344CB8AC3E}">
        <p14:creationId xmlns:p14="http://schemas.microsoft.com/office/powerpoint/2010/main" val="190657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55C4-E0B3-4017-B593-B895302F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9" y="0"/>
            <a:ext cx="8911687" cy="1280890"/>
          </a:xfrm>
        </p:spPr>
        <p:txBody>
          <a:bodyPr/>
          <a:lstStyle/>
          <a:p>
            <a:r>
              <a:rPr lang="en-US" dirty="0"/>
              <a:t> General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8A2BD-1809-458B-9174-4830FEC16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3579" y="1280889"/>
            <a:ext cx="9577137" cy="4991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effort to save time we made the following assumptions/inferences: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Brewers Association Data:</a:t>
            </a:r>
          </a:p>
          <a:p>
            <a:r>
              <a:rPr lang="en-US" sz="2000" dirty="0"/>
              <a:t>Data is unbiased and correct</a:t>
            </a:r>
          </a:p>
          <a:p>
            <a:r>
              <a:rPr lang="en-US" sz="2000" dirty="0"/>
              <a:t>It uses recent population estimates to determine percentages</a:t>
            </a:r>
          </a:p>
          <a:p>
            <a:r>
              <a:rPr lang="en-US" sz="2000" dirty="0"/>
              <a:t>List of Breweries did not include every location, just central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Data Limitations:</a:t>
            </a:r>
          </a:p>
          <a:p>
            <a:r>
              <a:rPr lang="en-US" sz="2000" dirty="0"/>
              <a:t>Last Census was done in 2010</a:t>
            </a:r>
          </a:p>
          <a:p>
            <a:r>
              <a:rPr lang="en-US" sz="2000" dirty="0"/>
              <a:t>Used Census estimated population statistics from 2016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7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26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55C4-E0B3-4017-B593-B895302F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04" y="0"/>
            <a:ext cx="7888637" cy="741162"/>
          </a:xfrm>
        </p:spPr>
        <p:txBody>
          <a:bodyPr/>
          <a:lstStyle/>
          <a:p>
            <a:r>
              <a:rPr lang="en-US" dirty="0"/>
              <a:t>Craft Beer Drinkers Demographics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5FFB60-BC7A-45CD-BAFD-AFF1DF2267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99189" y="1365235"/>
            <a:ext cx="9116617" cy="2368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C30880-8C28-4E3A-AB89-E0395FAB8041}"/>
              </a:ext>
            </a:extLst>
          </p:cNvPr>
          <p:cNvSpPr txBox="1"/>
          <p:nvPr/>
        </p:nvSpPr>
        <p:spPr>
          <a:xfrm>
            <a:off x="2987259" y="4127082"/>
            <a:ext cx="62174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Demographics Historically</a:t>
            </a:r>
          </a:p>
          <a:p>
            <a:pPr marL="342900" indent="-342900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sz="2400" dirty="0"/>
              <a:t>Males </a:t>
            </a:r>
          </a:p>
          <a:p>
            <a:pPr marL="342900" indent="-342900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sz="2400" dirty="0"/>
              <a:t>Higher Socio Economic Status (SES)</a:t>
            </a:r>
          </a:p>
          <a:p>
            <a:pPr marL="342900" indent="-342900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sz="2400" dirty="0"/>
              <a:t>Late 30’s Age Group</a:t>
            </a:r>
          </a:p>
          <a:p>
            <a:pPr marL="342900" indent="-342900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sz="2400" dirty="0"/>
              <a:t>Non Hispanic Population</a:t>
            </a:r>
          </a:p>
        </p:txBody>
      </p:sp>
    </p:spTree>
    <p:extLst>
      <p:ext uri="{BB962C8B-B14F-4D97-AF65-F5344CB8AC3E}">
        <p14:creationId xmlns:p14="http://schemas.microsoft.com/office/powerpoint/2010/main" val="327505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55C4-E0B3-4017-B593-B895302F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62" y="18255"/>
            <a:ext cx="10515600" cy="880103"/>
          </a:xfrm>
        </p:spPr>
        <p:txBody>
          <a:bodyPr/>
          <a:lstStyle/>
          <a:p>
            <a:r>
              <a:rPr lang="en-US" dirty="0"/>
              <a:t>Changing Demographics</a:t>
            </a:r>
          </a:p>
        </p:txBody>
      </p:sp>
      <p:pic>
        <p:nvPicPr>
          <p:cNvPr id="1026" name="Picture 2" descr="Watermark design 2">
            <a:extLst>
              <a:ext uri="{FF2B5EF4-FFF2-40B4-BE49-F238E27FC236}">
                <a16:creationId xmlns:a16="http://schemas.microsoft.com/office/drawing/2014/main" id="{8E6AED2A-9F88-4A87-86BC-91A3EEA93AE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8329" y="2773921"/>
            <a:ext cx="6003671" cy="388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atermark design 3">
            <a:extLst>
              <a:ext uri="{FF2B5EF4-FFF2-40B4-BE49-F238E27FC236}">
                <a16:creationId xmlns:a16="http://schemas.microsoft.com/office/drawing/2014/main" id="{0BBF2A04-4561-48AE-9291-D6051B3FC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62" y="2773922"/>
            <a:ext cx="5960464" cy="388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76D35C-B5ED-4EC2-ACAA-2E33881929EA}"/>
              </a:ext>
            </a:extLst>
          </p:cNvPr>
          <p:cNvSpPr txBox="1"/>
          <p:nvPr/>
        </p:nvSpPr>
        <p:spPr>
          <a:xfrm>
            <a:off x="1050104" y="1343818"/>
            <a:ext cx="10276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sz="2000" dirty="0"/>
              <a:t>Males still continue to make up majority </a:t>
            </a:r>
          </a:p>
          <a:p>
            <a:pPr marL="342900" indent="-342900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sz="2000" dirty="0"/>
              <a:t>Higher Socio Economic Status (SES)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r>
              <a:rPr lang="en-US" sz="2000" b="1" i="1" u="sng" dirty="0"/>
              <a:t>But there are two demographics that are helping shape the craft beer markets…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13399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CC6C-A324-443C-88B1-E5DE64EB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911687" cy="866274"/>
          </a:xfrm>
        </p:spPr>
        <p:txBody>
          <a:bodyPr/>
          <a:lstStyle/>
          <a:p>
            <a:r>
              <a:rPr lang="en-US" dirty="0"/>
              <a:t> Census Data Exploration and Cleaning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650253-E108-4AC0-9EF6-3C21BAB45A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3" y="1219200"/>
            <a:ext cx="7543769" cy="4630462"/>
          </a:xfr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2661EC2-872C-4AE0-AAF2-2D5A3916F315}"/>
              </a:ext>
            </a:extLst>
          </p:cNvPr>
          <p:cNvSpPr txBox="1">
            <a:spLocks/>
          </p:cNvSpPr>
          <p:nvPr/>
        </p:nvSpPr>
        <p:spPr>
          <a:xfrm>
            <a:off x="8039075" y="1921335"/>
            <a:ext cx="3816041" cy="4420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Obtained from US Census Bureau Total Population by State (Hispanic Population)</a:t>
            </a:r>
          </a:p>
          <a:p>
            <a:endParaRPr lang="en-US" dirty="0"/>
          </a:p>
          <a:p>
            <a:r>
              <a:rPr lang="en-US" dirty="0"/>
              <a:t>Cross referencing the above states that contain sanctuary cities we find Texas has a non sanctuary city and sanctuary city close in latitude and population.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C081C32-1B15-4761-B250-25EF238D36C9}"/>
              </a:ext>
            </a:extLst>
          </p:cNvPr>
          <p:cNvSpPr txBox="1">
            <a:spLocks/>
          </p:cNvSpPr>
          <p:nvPr/>
        </p:nvSpPr>
        <p:spPr>
          <a:xfrm>
            <a:off x="975890" y="5963705"/>
            <a:ext cx="10240219" cy="1185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sz="1800" b="1" u="sng" dirty="0"/>
              <a:t>HOUSTON (SANCTUARY) VS SAN ANTONIO (NON SANCTUARY)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7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4131</TotalTime>
  <Words>781</Words>
  <Application>Microsoft Office PowerPoint</Application>
  <PresentationFormat>Widescreen</PresentationFormat>
  <Paragraphs>190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Wingdings 3</vt:lpstr>
      <vt:lpstr>Wisp</vt:lpstr>
      <vt:lpstr>CRAFT BREWERY DEMOGRAPHIC STUDY</vt:lpstr>
      <vt:lpstr>Hypothesis:</vt:lpstr>
      <vt:lpstr>Questions Needed Answering</vt:lpstr>
      <vt:lpstr>PowerPoint Presentation</vt:lpstr>
      <vt:lpstr> General Assumptions</vt:lpstr>
      <vt:lpstr>PowerPoint Presentation</vt:lpstr>
      <vt:lpstr>Craft Beer Drinkers Demographics</vt:lpstr>
      <vt:lpstr>Changing Demographics</vt:lpstr>
      <vt:lpstr> Census Data Exploration and Cleaning</vt:lpstr>
      <vt:lpstr> Results for Target Population</vt:lpstr>
      <vt:lpstr> Results for Total Household Income (Mean)</vt:lpstr>
      <vt:lpstr>Focus on Houston</vt:lpstr>
      <vt:lpstr>PowerPoint Presentation</vt:lpstr>
      <vt:lpstr>Houston Zoomed In</vt:lpstr>
      <vt:lpstr>Findings and Recommendation</vt:lpstr>
      <vt:lpstr>Next Steps/Considerations</vt:lpstr>
      <vt:lpstr>BAC UP</vt:lpstr>
      <vt:lpstr> Houston vs San Antonio Census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BEER!</dc:title>
  <dc:creator>Lea Lamatina</dc:creator>
  <cp:lastModifiedBy>Mike W</cp:lastModifiedBy>
  <cp:revision>40</cp:revision>
  <dcterms:created xsi:type="dcterms:W3CDTF">2018-08-12T15:15:42Z</dcterms:created>
  <dcterms:modified xsi:type="dcterms:W3CDTF">2018-08-21T04:05:45Z</dcterms:modified>
</cp:coreProperties>
</file>