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8" r:id="rId3"/>
    <p:sldId id="278" r:id="rId4"/>
    <p:sldId id="259" r:id="rId5"/>
    <p:sldId id="260" r:id="rId6"/>
    <p:sldId id="272" r:id="rId7"/>
    <p:sldId id="266" r:id="rId8"/>
    <p:sldId id="261" r:id="rId9"/>
    <p:sldId id="275" r:id="rId10"/>
    <p:sldId id="271" r:id="rId11"/>
    <p:sldId id="277" r:id="rId12"/>
    <p:sldId id="262" r:id="rId13"/>
    <p:sldId id="280" r:id="rId14"/>
    <p:sldId id="264" r:id="rId15"/>
    <p:sldId id="265" r:id="rId16"/>
    <p:sldId id="283" r:id="rId17"/>
    <p:sldId id="267" r:id="rId18"/>
    <p:sldId id="269" r:id="rId19"/>
    <p:sldId id="276"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29" autoAdjust="0"/>
    <p:restoredTop sz="67587" autoAdjust="0"/>
  </p:normalViewPr>
  <p:slideViewPr>
    <p:cSldViewPr snapToGrid="0">
      <p:cViewPr varScale="1">
        <p:scale>
          <a:sx n="49" d="100"/>
          <a:sy n="49" d="100"/>
        </p:scale>
        <p:origin x="108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AC56A-9DFD-4407-BF36-E9695CF3BD38}"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7A8D9-0DD1-40AC-9104-F27D923DAB7C}" type="slidenum">
              <a:rPr lang="en-US" smtClean="0"/>
              <a:t>‹#›</a:t>
            </a:fld>
            <a:endParaRPr lang="en-US"/>
          </a:p>
        </p:txBody>
      </p:sp>
    </p:spTree>
    <p:extLst>
      <p:ext uri="{BB962C8B-B14F-4D97-AF65-F5344CB8AC3E}">
        <p14:creationId xmlns:p14="http://schemas.microsoft.com/office/powerpoint/2010/main" val="395358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of Craft Brewer --- A brewer that has a majority of its total beverage alcohol volume in beers whose flavors derive from traditional or innovative brewing ingredients and their fermentation. Usually small volume</a:t>
            </a:r>
          </a:p>
        </p:txBody>
      </p:sp>
      <p:sp>
        <p:nvSpPr>
          <p:cNvPr id="4" name="Slide Number Placeholder 3"/>
          <p:cNvSpPr>
            <a:spLocks noGrp="1"/>
          </p:cNvSpPr>
          <p:nvPr>
            <p:ph type="sldNum" sz="quarter" idx="10"/>
          </p:nvPr>
        </p:nvSpPr>
        <p:spPr/>
        <p:txBody>
          <a:bodyPr/>
          <a:lstStyle/>
          <a:p>
            <a:fld id="{DD17A8D9-0DD1-40AC-9104-F27D923DAB7C}" type="slidenum">
              <a:rPr lang="en-US" smtClean="0"/>
              <a:t>1</a:t>
            </a:fld>
            <a:endParaRPr lang="en-US"/>
          </a:p>
        </p:txBody>
      </p:sp>
    </p:spTree>
    <p:extLst>
      <p:ext uri="{BB962C8B-B14F-4D97-AF65-F5344CB8AC3E}">
        <p14:creationId xmlns:p14="http://schemas.microsoft.com/office/powerpoint/2010/main" val="2679703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7A8D9-0DD1-40AC-9104-F27D923DAB7C}" type="slidenum">
              <a:rPr lang="en-US" smtClean="0"/>
              <a:t>12</a:t>
            </a:fld>
            <a:endParaRPr lang="en-US"/>
          </a:p>
        </p:txBody>
      </p:sp>
    </p:spTree>
    <p:extLst>
      <p:ext uri="{BB962C8B-B14F-4D97-AF65-F5344CB8AC3E}">
        <p14:creationId xmlns:p14="http://schemas.microsoft.com/office/powerpoint/2010/main" val="2650424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Huge area to be used for distribution/brick and mortar locations in Harris County (North of Houston)</a:t>
            </a:r>
          </a:p>
        </p:txBody>
      </p:sp>
      <p:sp>
        <p:nvSpPr>
          <p:cNvPr id="4" name="Slide Number Placeholder 3"/>
          <p:cNvSpPr>
            <a:spLocks noGrp="1"/>
          </p:cNvSpPr>
          <p:nvPr>
            <p:ph type="sldNum" sz="quarter" idx="10"/>
          </p:nvPr>
        </p:nvSpPr>
        <p:spPr/>
        <p:txBody>
          <a:bodyPr/>
          <a:lstStyle/>
          <a:p>
            <a:fld id="{DD17A8D9-0DD1-40AC-9104-F27D923DAB7C}" type="slidenum">
              <a:rPr lang="en-US" smtClean="0"/>
              <a:t>13</a:t>
            </a:fld>
            <a:endParaRPr lang="en-US"/>
          </a:p>
        </p:txBody>
      </p:sp>
    </p:spTree>
    <p:extLst>
      <p:ext uri="{BB962C8B-B14F-4D97-AF65-F5344CB8AC3E}">
        <p14:creationId xmlns:p14="http://schemas.microsoft.com/office/powerpoint/2010/main" val="809993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Ball’s Brewery (Hopslam)</a:t>
            </a:r>
          </a:p>
        </p:txBody>
      </p:sp>
      <p:sp>
        <p:nvSpPr>
          <p:cNvPr id="4" name="Slide Number Placeholder 3"/>
          <p:cNvSpPr>
            <a:spLocks noGrp="1"/>
          </p:cNvSpPr>
          <p:nvPr>
            <p:ph type="sldNum" sz="quarter" idx="10"/>
          </p:nvPr>
        </p:nvSpPr>
        <p:spPr/>
        <p:txBody>
          <a:bodyPr/>
          <a:lstStyle/>
          <a:p>
            <a:fld id="{DD17A8D9-0DD1-40AC-9104-F27D923DAB7C}" type="slidenum">
              <a:rPr lang="en-US" smtClean="0"/>
              <a:t>15</a:t>
            </a:fld>
            <a:endParaRPr lang="en-US"/>
          </a:p>
        </p:txBody>
      </p:sp>
    </p:spTree>
    <p:extLst>
      <p:ext uri="{BB962C8B-B14F-4D97-AF65-F5344CB8AC3E}">
        <p14:creationId xmlns:p14="http://schemas.microsoft.com/office/powerpoint/2010/main" val="228716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https://www.brewersassociation.org/insights/shifting-demographics-among-craft-drinkers/</a:t>
            </a:r>
          </a:p>
        </p:txBody>
      </p:sp>
      <p:sp>
        <p:nvSpPr>
          <p:cNvPr id="4" name="Slide Number Placeholder 3"/>
          <p:cNvSpPr>
            <a:spLocks noGrp="1"/>
          </p:cNvSpPr>
          <p:nvPr>
            <p:ph type="sldNum" sz="quarter" idx="10"/>
          </p:nvPr>
        </p:nvSpPr>
        <p:spPr/>
        <p:txBody>
          <a:bodyPr/>
          <a:lstStyle/>
          <a:p>
            <a:fld id="{DD17A8D9-0DD1-40AC-9104-F27D923DAB7C}" type="slidenum">
              <a:rPr lang="en-US" smtClean="0"/>
              <a:t>17</a:t>
            </a:fld>
            <a:endParaRPr lang="en-US"/>
          </a:p>
        </p:txBody>
      </p:sp>
    </p:spTree>
    <p:extLst>
      <p:ext uri="{BB962C8B-B14F-4D97-AF65-F5344CB8AC3E}">
        <p14:creationId xmlns:p14="http://schemas.microsoft.com/office/powerpoint/2010/main" val="2921388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Able to generate a CSV file that could then use Python to analyze </a:t>
            </a:r>
          </a:p>
          <a:p>
            <a:r>
              <a:rPr lang="en-US" dirty="0"/>
              <a:t>	- Data presented by County and contained GEO ID </a:t>
            </a:r>
          </a:p>
          <a:p>
            <a:r>
              <a:rPr lang="en-US" dirty="0"/>
              <a:t>	- Required merging 4 data sets into one</a:t>
            </a:r>
          </a:p>
          <a:p>
            <a:r>
              <a:rPr lang="en-US" dirty="0"/>
              <a:t>	- Then created new </a:t>
            </a:r>
            <a:r>
              <a:rPr lang="en-US" dirty="0" err="1"/>
              <a:t>dataFrame</a:t>
            </a:r>
            <a:r>
              <a:rPr lang="en-US" dirty="0"/>
              <a:t> with only San Antonio and Houston</a:t>
            </a:r>
          </a:p>
          <a:p>
            <a:r>
              <a:rPr lang="en-US" dirty="0"/>
              <a:t>	- Little cleaning required mostly on header information. </a:t>
            </a:r>
          </a:p>
        </p:txBody>
      </p:sp>
      <p:sp>
        <p:nvSpPr>
          <p:cNvPr id="4" name="Slide Number Placeholder 3"/>
          <p:cNvSpPr>
            <a:spLocks noGrp="1"/>
          </p:cNvSpPr>
          <p:nvPr>
            <p:ph type="sldNum" sz="quarter" idx="10"/>
          </p:nvPr>
        </p:nvSpPr>
        <p:spPr/>
        <p:txBody>
          <a:bodyPr/>
          <a:lstStyle/>
          <a:p>
            <a:fld id="{DD17A8D9-0DD1-40AC-9104-F27D923DAB7C}" type="slidenum">
              <a:rPr lang="en-US" smtClean="0"/>
              <a:t>18</a:t>
            </a:fld>
            <a:endParaRPr lang="en-US"/>
          </a:p>
        </p:txBody>
      </p:sp>
    </p:spTree>
    <p:extLst>
      <p:ext uri="{BB962C8B-B14F-4D97-AF65-F5344CB8AC3E}">
        <p14:creationId xmlns:p14="http://schemas.microsoft.com/office/powerpoint/2010/main" val="74675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limitations on alcohol rules within the state or counties? </a:t>
            </a:r>
          </a:p>
        </p:txBody>
      </p:sp>
      <p:sp>
        <p:nvSpPr>
          <p:cNvPr id="4" name="Slide Number Placeholder 3"/>
          <p:cNvSpPr>
            <a:spLocks noGrp="1"/>
          </p:cNvSpPr>
          <p:nvPr>
            <p:ph type="sldNum" sz="quarter" idx="10"/>
          </p:nvPr>
        </p:nvSpPr>
        <p:spPr/>
        <p:txBody>
          <a:bodyPr/>
          <a:lstStyle/>
          <a:p>
            <a:fld id="{DD17A8D9-0DD1-40AC-9104-F27D923DAB7C}" type="slidenum">
              <a:rPr lang="en-US" smtClean="0"/>
              <a:t>3</a:t>
            </a:fld>
            <a:endParaRPr lang="en-US"/>
          </a:p>
        </p:txBody>
      </p:sp>
    </p:spTree>
    <p:extLst>
      <p:ext uri="{BB962C8B-B14F-4D97-AF65-F5344CB8AC3E}">
        <p14:creationId xmlns:p14="http://schemas.microsoft.com/office/powerpoint/2010/main" val="48150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Assumptions were due to time constraints</a:t>
            </a:r>
          </a:p>
        </p:txBody>
      </p:sp>
      <p:sp>
        <p:nvSpPr>
          <p:cNvPr id="4" name="Slide Number Placeholder 3"/>
          <p:cNvSpPr>
            <a:spLocks noGrp="1"/>
          </p:cNvSpPr>
          <p:nvPr>
            <p:ph type="sldNum" sz="quarter" idx="10"/>
          </p:nvPr>
        </p:nvSpPr>
        <p:spPr/>
        <p:txBody>
          <a:bodyPr/>
          <a:lstStyle/>
          <a:p>
            <a:fld id="{DD17A8D9-0DD1-40AC-9104-F27D923DAB7C}" type="slidenum">
              <a:rPr lang="en-US" smtClean="0"/>
              <a:t>5</a:t>
            </a:fld>
            <a:endParaRPr lang="en-US"/>
          </a:p>
        </p:txBody>
      </p:sp>
    </p:spTree>
    <p:extLst>
      <p:ext uri="{BB962C8B-B14F-4D97-AF65-F5344CB8AC3E}">
        <p14:creationId xmlns:p14="http://schemas.microsoft.com/office/powerpoint/2010/main" val="219701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Opacity in plots to also show Brewery density</a:t>
            </a:r>
          </a:p>
          <a:p>
            <a:r>
              <a:rPr lang="en-US" dirty="0"/>
              <a:t>Also shows traditional brewery hotspots have redistributed</a:t>
            </a:r>
          </a:p>
          <a:p>
            <a:endParaRPr lang="en-US" dirty="0"/>
          </a:p>
          <a:p>
            <a:r>
              <a:rPr lang="en-US" dirty="0"/>
              <a:t>Made on </a:t>
            </a:r>
            <a:r>
              <a:rPr lang="en-US" dirty="0" err="1"/>
              <a:t>plotly</a:t>
            </a:r>
            <a:endParaRPr lang="en-US" dirty="0"/>
          </a:p>
        </p:txBody>
      </p:sp>
      <p:sp>
        <p:nvSpPr>
          <p:cNvPr id="4" name="Slide Number Placeholder 3"/>
          <p:cNvSpPr>
            <a:spLocks noGrp="1"/>
          </p:cNvSpPr>
          <p:nvPr>
            <p:ph type="sldNum" sz="quarter" idx="10"/>
          </p:nvPr>
        </p:nvSpPr>
        <p:spPr/>
        <p:txBody>
          <a:bodyPr/>
          <a:lstStyle/>
          <a:p>
            <a:fld id="{DD17A8D9-0DD1-40AC-9104-F27D923DAB7C}" type="slidenum">
              <a:rPr lang="en-US" smtClean="0"/>
              <a:t>6</a:t>
            </a:fld>
            <a:endParaRPr lang="en-US"/>
          </a:p>
        </p:txBody>
      </p:sp>
    </p:spTree>
    <p:extLst>
      <p:ext uri="{BB962C8B-B14F-4D97-AF65-F5344CB8AC3E}">
        <p14:creationId xmlns:p14="http://schemas.microsoft.com/office/powerpoint/2010/main" val="266379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https://www.craftbrewingbusiness.com/featured/understand-age-changing-demographics-craft-beer-drinkers-market-properly/</a:t>
            </a:r>
          </a:p>
          <a:p>
            <a:endParaRPr lang="en-US" dirty="0"/>
          </a:p>
          <a:p>
            <a:r>
              <a:rPr lang="en-US" dirty="0"/>
              <a:t>~ 70% are males</a:t>
            </a:r>
          </a:p>
        </p:txBody>
      </p:sp>
      <p:sp>
        <p:nvSpPr>
          <p:cNvPr id="4" name="Slide Number Placeholder 3"/>
          <p:cNvSpPr>
            <a:spLocks noGrp="1"/>
          </p:cNvSpPr>
          <p:nvPr>
            <p:ph type="sldNum" sz="quarter" idx="10"/>
          </p:nvPr>
        </p:nvSpPr>
        <p:spPr/>
        <p:txBody>
          <a:bodyPr/>
          <a:lstStyle/>
          <a:p>
            <a:fld id="{DD17A8D9-0DD1-40AC-9104-F27D923DAB7C}" type="slidenum">
              <a:rPr lang="en-US" smtClean="0"/>
              <a:t>7</a:t>
            </a:fld>
            <a:endParaRPr lang="en-US"/>
          </a:p>
        </p:txBody>
      </p:sp>
    </p:spTree>
    <p:extLst>
      <p:ext uri="{BB962C8B-B14F-4D97-AF65-F5344CB8AC3E}">
        <p14:creationId xmlns:p14="http://schemas.microsoft.com/office/powerpoint/2010/main" val="346838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Able to generate a CSV file that could then use Python to analyze </a:t>
            </a:r>
          </a:p>
          <a:p>
            <a:r>
              <a:rPr lang="en-US" dirty="0"/>
              <a:t>	- Little cleaning required mostly on header information. </a:t>
            </a:r>
          </a:p>
          <a:p>
            <a:r>
              <a:rPr lang="en-US" dirty="0"/>
              <a:t>Generated using Matplotlib</a:t>
            </a:r>
          </a:p>
        </p:txBody>
      </p:sp>
      <p:sp>
        <p:nvSpPr>
          <p:cNvPr id="4" name="Slide Number Placeholder 3"/>
          <p:cNvSpPr>
            <a:spLocks noGrp="1"/>
          </p:cNvSpPr>
          <p:nvPr>
            <p:ph type="sldNum" sz="quarter" idx="10"/>
          </p:nvPr>
        </p:nvSpPr>
        <p:spPr/>
        <p:txBody>
          <a:bodyPr/>
          <a:lstStyle/>
          <a:p>
            <a:fld id="{DD17A8D9-0DD1-40AC-9104-F27D923DAB7C}" type="slidenum">
              <a:rPr lang="en-US" smtClean="0"/>
              <a:t>8</a:t>
            </a:fld>
            <a:endParaRPr lang="en-US"/>
          </a:p>
        </p:txBody>
      </p:sp>
    </p:spTree>
    <p:extLst>
      <p:ext uri="{BB962C8B-B14F-4D97-AF65-F5344CB8AC3E}">
        <p14:creationId xmlns:p14="http://schemas.microsoft.com/office/powerpoint/2010/main" val="1340638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7A8D9-0DD1-40AC-9104-F27D923DAB7C}" type="slidenum">
              <a:rPr lang="en-US" smtClean="0"/>
              <a:t>9</a:t>
            </a:fld>
            <a:endParaRPr lang="en-US"/>
          </a:p>
        </p:txBody>
      </p:sp>
    </p:spTree>
    <p:extLst>
      <p:ext uri="{BB962C8B-B14F-4D97-AF65-F5344CB8AC3E}">
        <p14:creationId xmlns:p14="http://schemas.microsoft.com/office/powerpoint/2010/main" val="1798559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Harris county is 8</a:t>
            </a:r>
            <a:r>
              <a:rPr lang="en-US" baseline="30000" dirty="0"/>
              <a:t>th</a:t>
            </a:r>
            <a:r>
              <a:rPr lang="en-US" dirty="0"/>
              <a:t> in income </a:t>
            </a:r>
          </a:p>
          <a:p>
            <a:r>
              <a:rPr lang="en-US" dirty="0"/>
              <a:t>Bexar county 14</a:t>
            </a:r>
            <a:r>
              <a:rPr lang="en-US" baseline="30000" dirty="0"/>
              <a:t>th</a:t>
            </a:r>
            <a:r>
              <a:rPr lang="en-US" dirty="0"/>
              <a:t> in income </a:t>
            </a:r>
          </a:p>
          <a:p>
            <a:endParaRPr lang="en-US" dirty="0"/>
          </a:p>
          <a:p>
            <a:r>
              <a:rPr lang="en-US" dirty="0"/>
              <a:t>US Census report~ $60,000 US average</a:t>
            </a:r>
          </a:p>
        </p:txBody>
      </p:sp>
      <p:sp>
        <p:nvSpPr>
          <p:cNvPr id="4" name="Slide Number Placeholder 3"/>
          <p:cNvSpPr>
            <a:spLocks noGrp="1"/>
          </p:cNvSpPr>
          <p:nvPr>
            <p:ph type="sldNum" sz="quarter" idx="10"/>
          </p:nvPr>
        </p:nvSpPr>
        <p:spPr/>
        <p:txBody>
          <a:bodyPr/>
          <a:lstStyle/>
          <a:p>
            <a:fld id="{DD17A8D9-0DD1-40AC-9104-F27D923DAB7C}" type="slidenum">
              <a:rPr lang="en-US" smtClean="0"/>
              <a:t>10</a:t>
            </a:fld>
            <a:endParaRPr lang="en-US"/>
          </a:p>
        </p:txBody>
      </p:sp>
    </p:spTree>
    <p:extLst>
      <p:ext uri="{BB962C8B-B14F-4D97-AF65-F5344CB8AC3E}">
        <p14:creationId xmlns:p14="http://schemas.microsoft.com/office/powerpoint/2010/main" val="222059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Houston city is located in the center of Harris County</a:t>
            </a:r>
          </a:p>
        </p:txBody>
      </p:sp>
      <p:sp>
        <p:nvSpPr>
          <p:cNvPr id="4" name="Slide Number Placeholder 3"/>
          <p:cNvSpPr>
            <a:spLocks noGrp="1"/>
          </p:cNvSpPr>
          <p:nvPr>
            <p:ph type="sldNum" sz="quarter" idx="10"/>
          </p:nvPr>
        </p:nvSpPr>
        <p:spPr/>
        <p:txBody>
          <a:bodyPr/>
          <a:lstStyle/>
          <a:p>
            <a:fld id="{DD17A8D9-0DD1-40AC-9104-F27D923DAB7C}" type="slidenum">
              <a:rPr lang="en-US" smtClean="0"/>
              <a:t>11</a:t>
            </a:fld>
            <a:endParaRPr lang="en-US"/>
          </a:p>
        </p:txBody>
      </p:sp>
    </p:spTree>
    <p:extLst>
      <p:ext uri="{BB962C8B-B14F-4D97-AF65-F5344CB8AC3E}">
        <p14:creationId xmlns:p14="http://schemas.microsoft.com/office/powerpoint/2010/main" val="330045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4804758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122767869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FDCB0E-2969-41A3-8C6D-5482C06BAB4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076171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11947234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FDCB0E-2969-41A3-8C6D-5482C06BAB4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696095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124707642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26270954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56652614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10813774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F530E4-26D3-4263-9D85-A7B22DF9A48F}"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272416866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428594473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530E4-26D3-4263-9D85-A7B22DF9A48F}" type="datetimeFigureOut">
              <a:rPr lang="en-US" smtClean="0"/>
              <a:t>8/21/2018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407993031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530E4-26D3-4263-9D85-A7B22DF9A48F}" type="datetimeFigureOut">
              <a:rPr lang="en-US" smtClean="0"/>
              <a:t>8/21/2018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47629287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530E4-26D3-4263-9D85-A7B22DF9A48F}" type="datetimeFigureOut">
              <a:rPr lang="en-US" smtClean="0"/>
              <a:t>8/21/2018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88674367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86084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F530E4-26D3-4263-9D85-A7B22DF9A48F}"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FDCB0E-2969-41A3-8C6D-5482C06BAB49}" type="slidenum">
              <a:rPr lang="en-US" smtClean="0"/>
              <a:t>‹#›</a:t>
            </a:fld>
            <a:endParaRPr lang="en-US"/>
          </a:p>
        </p:txBody>
      </p:sp>
    </p:spTree>
    <p:extLst>
      <p:ext uri="{BB962C8B-B14F-4D97-AF65-F5344CB8AC3E}">
        <p14:creationId xmlns:p14="http://schemas.microsoft.com/office/powerpoint/2010/main" val="72492380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F530E4-26D3-4263-9D85-A7B22DF9A48F}" type="datetimeFigureOut">
              <a:rPr lang="en-US" smtClean="0"/>
              <a:t>8/21/2018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CFDCB0E-2969-41A3-8C6D-5482C06BAB49}" type="slidenum">
              <a:rPr lang="en-US" smtClean="0"/>
              <a:t>‹#›</a:t>
            </a:fld>
            <a:endParaRPr lang="en-US"/>
          </a:p>
        </p:txBody>
      </p:sp>
    </p:spTree>
    <p:extLst>
      <p:ext uri="{BB962C8B-B14F-4D97-AF65-F5344CB8AC3E}">
        <p14:creationId xmlns:p14="http://schemas.microsoft.com/office/powerpoint/2010/main" val="16947339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F6CF-426D-4D35-BCAA-B345456C6815}"/>
              </a:ext>
            </a:extLst>
          </p:cNvPr>
          <p:cNvSpPr>
            <a:spLocks noGrp="1"/>
          </p:cNvSpPr>
          <p:nvPr>
            <p:ph type="ctrTitle"/>
          </p:nvPr>
        </p:nvSpPr>
        <p:spPr/>
        <p:txBody>
          <a:bodyPr/>
          <a:lstStyle/>
          <a:p>
            <a:r>
              <a:rPr lang="en-US" dirty="0"/>
              <a:t>CRAFT BREWERY DEMOGRAPHIC STUDY</a:t>
            </a:r>
          </a:p>
        </p:txBody>
      </p:sp>
      <p:sp>
        <p:nvSpPr>
          <p:cNvPr id="3" name="Subtitle 2">
            <a:extLst>
              <a:ext uri="{FF2B5EF4-FFF2-40B4-BE49-F238E27FC236}">
                <a16:creationId xmlns:a16="http://schemas.microsoft.com/office/drawing/2014/main" id="{9D516619-6121-4D85-97D2-8831761CDA2C}"/>
              </a:ext>
            </a:extLst>
          </p:cNvPr>
          <p:cNvSpPr>
            <a:spLocks noGrp="1"/>
          </p:cNvSpPr>
          <p:nvPr>
            <p:ph type="subTitle" idx="1"/>
          </p:nvPr>
        </p:nvSpPr>
        <p:spPr/>
        <p:txBody>
          <a:bodyPr/>
          <a:lstStyle/>
          <a:p>
            <a:r>
              <a:rPr lang="en-US" dirty="0"/>
              <a:t>We were interested in digging into what is driving the growth in the craft beer market, and how we could use that data to ensure the continued growth of the market</a:t>
            </a:r>
          </a:p>
        </p:txBody>
      </p:sp>
    </p:spTree>
    <p:extLst>
      <p:ext uri="{BB962C8B-B14F-4D97-AF65-F5344CB8AC3E}">
        <p14:creationId xmlns:p14="http://schemas.microsoft.com/office/powerpoint/2010/main" val="365355750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93F-22C2-467E-8B47-B1292AAFFF78}"/>
              </a:ext>
            </a:extLst>
          </p:cNvPr>
          <p:cNvSpPr>
            <a:spLocks noGrp="1"/>
          </p:cNvSpPr>
          <p:nvPr>
            <p:ph type="title"/>
          </p:nvPr>
        </p:nvSpPr>
        <p:spPr>
          <a:xfrm>
            <a:off x="0" y="0"/>
            <a:ext cx="9945666" cy="1280890"/>
          </a:xfrm>
        </p:spPr>
        <p:txBody>
          <a:bodyPr/>
          <a:lstStyle/>
          <a:p>
            <a:r>
              <a:rPr lang="en-US" dirty="0"/>
              <a:t> Results for Total Household Income (Mean)</a:t>
            </a:r>
          </a:p>
        </p:txBody>
      </p:sp>
      <p:pic>
        <p:nvPicPr>
          <p:cNvPr id="8" name="Content Placeholder 7">
            <a:extLst>
              <a:ext uri="{FF2B5EF4-FFF2-40B4-BE49-F238E27FC236}">
                <a16:creationId xmlns:a16="http://schemas.microsoft.com/office/drawing/2014/main" id="{0835EEC4-BBB0-49FE-B776-AAFD0A88E6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5633" y="764087"/>
            <a:ext cx="9278241" cy="4639121"/>
          </a:xfrm>
        </p:spPr>
      </p:pic>
      <p:sp>
        <p:nvSpPr>
          <p:cNvPr id="9" name="TextBox 8">
            <a:extLst>
              <a:ext uri="{FF2B5EF4-FFF2-40B4-BE49-F238E27FC236}">
                <a16:creationId xmlns:a16="http://schemas.microsoft.com/office/drawing/2014/main" id="{5BF2C59D-CBC4-4AAD-B10E-50600927054B}"/>
              </a:ext>
            </a:extLst>
          </p:cNvPr>
          <p:cNvSpPr txBox="1"/>
          <p:nvPr/>
        </p:nvSpPr>
        <p:spPr>
          <a:xfrm>
            <a:off x="1885633" y="5632248"/>
            <a:ext cx="9727766" cy="923330"/>
          </a:xfrm>
          <a:prstGeom prst="rect">
            <a:avLst/>
          </a:prstGeom>
          <a:noFill/>
        </p:spPr>
        <p:txBody>
          <a:bodyPr wrap="square" rtlCol="0">
            <a:spAutoFit/>
          </a:bodyPr>
          <a:lstStyle/>
          <a:p>
            <a:r>
              <a:rPr lang="en-US" dirty="0"/>
              <a:t>Fort Bend (Houston) 			–  $115,875		(3</a:t>
            </a:r>
            <a:r>
              <a:rPr lang="en-US" baseline="30000" dirty="0"/>
              <a:t>rd</a:t>
            </a:r>
            <a:r>
              <a:rPr lang="en-US" dirty="0"/>
              <a:t> in Target Population) </a:t>
            </a:r>
          </a:p>
          <a:p>
            <a:r>
              <a:rPr lang="en-US" dirty="0"/>
              <a:t>Kendall (San Antonio) 		–  $100,473		(16</a:t>
            </a:r>
            <a:r>
              <a:rPr lang="en-US" baseline="30000" dirty="0"/>
              <a:t>th</a:t>
            </a:r>
            <a:r>
              <a:rPr lang="en-US" dirty="0"/>
              <a:t> in Target Population)</a:t>
            </a:r>
          </a:p>
          <a:p>
            <a:r>
              <a:rPr lang="en-US" dirty="0"/>
              <a:t>Montgomery (Houston)		-   $100,283		(4</a:t>
            </a:r>
            <a:r>
              <a:rPr lang="en-US" baseline="30000" dirty="0"/>
              <a:t>th</a:t>
            </a:r>
            <a:r>
              <a:rPr lang="en-US" dirty="0"/>
              <a:t> in Target Population)</a:t>
            </a:r>
          </a:p>
        </p:txBody>
      </p:sp>
    </p:spTree>
    <p:extLst>
      <p:ext uri="{BB962C8B-B14F-4D97-AF65-F5344CB8AC3E}">
        <p14:creationId xmlns:p14="http://schemas.microsoft.com/office/powerpoint/2010/main" val="32438045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6F22-0A3E-4D53-B613-FDAD84819824}"/>
              </a:ext>
            </a:extLst>
          </p:cNvPr>
          <p:cNvSpPr>
            <a:spLocks noGrp="1"/>
          </p:cNvSpPr>
          <p:nvPr>
            <p:ph type="title"/>
          </p:nvPr>
        </p:nvSpPr>
        <p:spPr>
          <a:xfrm>
            <a:off x="154525" y="0"/>
            <a:ext cx="8911687" cy="1058779"/>
          </a:xfrm>
        </p:spPr>
        <p:txBody>
          <a:bodyPr/>
          <a:lstStyle/>
          <a:p>
            <a:r>
              <a:rPr lang="en-US" dirty="0"/>
              <a:t>Focus on Houston</a:t>
            </a:r>
          </a:p>
        </p:txBody>
      </p:sp>
      <p:pic>
        <p:nvPicPr>
          <p:cNvPr id="4" name="Content Placeholder 3">
            <a:extLst>
              <a:ext uri="{FF2B5EF4-FFF2-40B4-BE49-F238E27FC236}">
                <a16:creationId xmlns:a16="http://schemas.microsoft.com/office/drawing/2014/main" id="{51BAE23A-26C8-4A3A-AC38-985A0DDD1A6E}"/>
              </a:ext>
            </a:extLst>
          </p:cNvPr>
          <p:cNvPicPr>
            <a:picLocks noGrp="1" noChangeAspect="1"/>
          </p:cNvPicPr>
          <p:nvPr>
            <p:ph idx="1"/>
          </p:nvPr>
        </p:nvPicPr>
        <p:blipFill>
          <a:blip r:embed="rId3"/>
          <a:stretch>
            <a:fillRect/>
          </a:stretch>
        </p:blipFill>
        <p:spPr>
          <a:xfrm>
            <a:off x="689810" y="1058779"/>
            <a:ext cx="6100171" cy="5361528"/>
          </a:xfrm>
          <a:prstGeom prst="rect">
            <a:avLst/>
          </a:prstGeom>
        </p:spPr>
      </p:pic>
      <p:sp>
        <p:nvSpPr>
          <p:cNvPr id="6" name="Title 1">
            <a:extLst>
              <a:ext uri="{FF2B5EF4-FFF2-40B4-BE49-F238E27FC236}">
                <a16:creationId xmlns:a16="http://schemas.microsoft.com/office/drawing/2014/main" id="{FFDCD12F-FBDC-4403-ABAD-CC5D644D865C}"/>
              </a:ext>
            </a:extLst>
          </p:cNvPr>
          <p:cNvSpPr txBox="1">
            <a:spLocks/>
          </p:cNvSpPr>
          <p:nvPr/>
        </p:nvSpPr>
        <p:spPr>
          <a:xfrm>
            <a:off x="7325266" y="1058779"/>
            <a:ext cx="4181391" cy="536152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Cities to Explore:</a:t>
            </a:r>
          </a:p>
          <a:p>
            <a:endParaRPr lang="en-US" sz="2000" dirty="0">
              <a:solidFill>
                <a:schemeClr val="tx1"/>
              </a:solidFill>
            </a:endParaRPr>
          </a:p>
          <a:p>
            <a:r>
              <a:rPr lang="en-US" sz="2000" dirty="0">
                <a:solidFill>
                  <a:schemeClr val="tx1"/>
                </a:solidFill>
              </a:rPr>
              <a:t>Montgomery (Top)</a:t>
            </a:r>
          </a:p>
          <a:p>
            <a:r>
              <a:rPr lang="en-US" sz="2000" dirty="0">
                <a:solidFill>
                  <a:schemeClr val="tx1"/>
                </a:solidFill>
              </a:rPr>
              <a:t>	11,000 Population</a:t>
            </a:r>
          </a:p>
          <a:p>
            <a:r>
              <a:rPr lang="en-US" sz="2000" dirty="0">
                <a:solidFill>
                  <a:schemeClr val="tx1"/>
                </a:solidFill>
              </a:rPr>
              <a:t>	$100,000 Income</a:t>
            </a:r>
          </a:p>
          <a:p>
            <a:endParaRPr lang="en-US" sz="2000" dirty="0">
              <a:solidFill>
                <a:schemeClr val="tx1"/>
              </a:solidFill>
            </a:endParaRPr>
          </a:p>
          <a:p>
            <a:endParaRPr lang="en-US" sz="2000" dirty="0">
              <a:solidFill>
                <a:schemeClr val="tx1"/>
              </a:solidFill>
            </a:endParaRPr>
          </a:p>
          <a:p>
            <a:r>
              <a:rPr lang="en-US" sz="2000" dirty="0">
                <a:solidFill>
                  <a:schemeClr val="tx1"/>
                </a:solidFill>
              </a:rPr>
              <a:t>Harris County (Middle) </a:t>
            </a:r>
          </a:p>
          <a:p>
            <a:r>
              <a:rPr lang="en-US" sz="2000" dirty="0">
                <a:solidFill>
                  <a:schemeClr val="tx1"/>
                </a:solidFill>
              </a:rPr>
              <a:t>	216,000 Population</a:t>
            </a:r>
          </a:p>
          <a:p>
            <a:r>
              <a:rPr lang="en-US" sz="2000" dirty="0">
                <a:solidFill>
                  <a:schemeClr val="tx1"/>
                </a:solidFill>
              </a:rPr>
              <a:t>	$83,000 Income</a:t>
            </a:r>
          </a:p>
          <a:p>
            <a:endParaRPr lang="en-US" sz="2000" dirty="0">
              <a:solidFill>
                <a:schemeClr val="tx1"/>
              </a:solidFill>
            </a:endParaRPr>
          </a:p>
          <a:p>
            <a:endParaRPr lang="en-US" sz="2000" dirty="0">
              <a:solidFill>
                <a:schemeClr val="tx1"/>
              </a:solidFill>
            </a:endParaRPr>
          </a:p>
          <a:p>
            <a:r>
              <a:rPr lang="en-US" sz="2000" dirty="0">
                <a:solidFill>
                  <a:schemeClr val="tx1"/>
                </a:solidFill>
              </a:rPr>
              <a:t>Fort Bend (Lower)</a:t>
            </a:r>
          </a:p>
          <a:p>
            <a:r>
              <a:rPr lang="en-US" sz="2000" dirty="0">
                <a:solidFill>
                  <a:schemeClr val="tx1"/>
                </a:solidFill>
              </a:rPr>
              <a:t>	15,00 Population</a:t>
            </a:r>
          </a:p>
          <a:p>
            <a:r>
              <a:rPr lang="en-US" sz="2000" dirty="0">
                <a:solidFill>
                  <a:schemeClr val="tx1"/>
                </a:solidFill>
              </a:rPr>
              <a:t>	$116,000 Income</a:t>
            </a:r>
          </a:p>
          <a:p>
            <a:endParaRPr lang="en-US" sz="2000" dirty="0">
              <a:solidFill>
                <a:schemeClr val="tx1"/>
              </a:solidFill>
            </a:endParaRPr>
          </a:p>
          <a:p>
            <a:r>
              <a:rPr lang="en-US" sz="2000" dirty="0">
                <a:solidFill>
                  <a:schemeClr val="tx1"/>
                </a:solidFill>
              </a:rPr>
              <a:t>	</a:t>
            </a:r>
            <a:r>
              <a:rPr lang="en-US" dirty="0"/>
              <a:t>	</a:t>
            </a:r>
          </a:p>
        </p:txBody>
      </p:sp>
      <p:sp>
        <p:nvSpPr>
          <p:cNvPr id="14" name="Oval 13">
            <a:extLst>
              <a:ext uri="{FF2B5EF4-FFF2-40B4-BE49-F238E27FC236}">
                <a16:creationId xmlns:a16="http://schemas.microsoft.com/office/drawing/2014/main" id="{7D87A2F5-A2D0-4E44-B4BC-5E1764296C97}"/>
              </a:ext>
            </a:extLst>
          </p:cNvPr>
          <p:cNvSpPr/>
          <p:nvPr/>
        </p:nvSpPr>
        <p:spPr>
          <a:xfrm rot="948992">
            <a:off x="2723692" y="1881111"/>
            <a:ext cx="1221284" cy="32077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98286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535D7D8-7406-4D5C-9EEA-A48943BA62DA}"/>
              </a:ext>
            </a:extLst>
          </p:cNvPr>
          <p:cNvSpPr>
            <a:spLocks noGrp="1"/>
          </p:cNvSpPr>
          <p:nvPr>
            <p:ph type="body" sz="half" idx="2"/>
          </p:nvPr>
        </p:nvSpPr>
        <p:spPr>
          <a:xfrm>
            <a:off x="687387" y="5894280"/>
            <a:ext cx="8915400" cy="493712"/>
          </a:xfrm>
        </p:spPr>
        <p:txBody>
          <a:bodyPr>
            <a:normAutofit fontScale="92500" lnSpcReduction="20000"/>
          </a:bodyPr>
          <a:lstStyle/>
          <a:p>
            <a:r>
              <a:rPr lang="en-US" dirty="0"/>
              <a:t>Orange – Grocery Stores</a:t>
            </a:r>
          </a:p>
          <a:p>
            <a:r>
              <a:rPr lang="en-US" dirty="0"/>
              <a:t>Blue - Breweries</a:t>
            </a:r>
          </a:p>
        </p:txBody>
      </p:sp>
    </p:spTree>
    <p:extLst>
      <p:ext uri="{BB962C8B-B14F-4D97-AF65-F5344CB8AC3E}">
        <p14:creationId xmlns:p14="http://schemas.microsoft.com/office/powerpoint/2010/main" val="194917928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417918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D933-00F8-4459-986D-BD60194551BE}"/>
              </a:ext>
            </a:extLst>
          </p:cNvPr>
          <p:cNvSpPr>
            <a:spLocks noGrp="1"/>
          </p:cNvSpPr>
          <p:nvPr>
            <p:ph type="title"/>
          </p:nvPr>
        </p:nvSpPr>
        <p:spPr>
          <a:xfrm>
            <a:off x="170566" y="26690"/>
            <a:ext cx="8911687" cy="775415"/>
          </a:xfrm>
        </p:spPr>
        <p:txBody>
          <a:bodyPr/>
          <a:lstStyle/>
          <a:p>
            <a:r>
              <a:rPr lang="en-US" dirty="0"/>
              <a:t>Findings and Recommendation</a:t>
            </a:r>
          </a:p>
        </p:txBody>
      </p:sp>
      <p:sp>
        <p:nvSpPr>
          <p:cNvPr id="5" name="Text Placeholder 4">
            <a:extLst>
              <a:ext uri="{FF2B5EF4-FFF2-40B4-BE49-F238E27FC236}">
                <a16:creationId xmlns:a16="http://schemas.microsoft.com/office/drawing/2014/main" id="{A604E852-0799-4B24-8395-87D77B223730}"/>
              </a:ext>
            </a:extLst>
          </p:cNvPr>
          <p:cNvSpPr>
            <a:spLocks noGrp="1"/>
          </p:cNvSpPr>
          <p:nvPr>
            <p:ph type="body" idx="1"/>
          </p:nvPr>
        </p:nvSpPr>
        <p:spPr>
          <a:xfrm>
            <a:off x="1895616" y="2063848"/>
            <a:ext cx="3992732" cy="576262"/>
          </a:xfrm>
        </p:spPr>
        <p:txBody>
          <a:bodyPr/>
          <a:lstStyle/>
          <a:p>
            <a:r>
              <a:rPr lang="en-US" b="1" dirty="0"/>
              <a:t>Brewery Findings</a:t>
            </a:r>
          </a:p>
        </p:txBody>
      </p:sp>
      <p:sp>
        <p:nvSpPr>
          <p:cNvPr id="3" name="Content Placeholder 2">
            <a:extLst>
              <a:ext uri="{FF2B5EF4-FFF2-40B4-BE49-F238E27FC236}">
                <a16:creationId xmlns:a16="http://schemas.microsoft.com/office/drawing/2014/main" id="{49191357-FB43-4293-8CE5-E918CC088931}"/>
              </a:ext>
            </a:extLst>
          </p:cNvPr>
          <p:cNvSpPr>
            <a:spLocks noGrp="1"/>
          </p:cNvSpPr>
          <p:nvPr>
            <p:ph sz="half" idx="2"/>
          </p:nvPr>
        </p:nvSpPr>
        <p:spPr>
          <a:xfrm>
            <a:off x="1895616" y="2640110"/>
            <a:ext cx="9911373" cy="2188567"/>
          </a:xfrm>
        </p:spPr>
        <p:txBody>
          <a:bodyPr>
            <a:normAutofit/>
          </a:bodyPr>
          <a:lstStyle/>
          <a:p>
            <a:r>
              <a:rPr lang="en-US" sz="2400" dirty="0"/>
              <a:t>Most Breweries in Houston are either Downtown or sporadically placed throughout the suburbs</a:t>
            </a:r>
          </a:p>
          <a:p>
            <a:r>
              <a:rPr lang="en-US" sz="2400" dirty="0"/>
              <a:t>Potential opportunity exists in the Northern Parts of Houston.</a:t>
            </a:r>
          </a:p>
          <a:p>
            <a:pPr lvl="1"/>
            <a:r>
              <a:rPr lang="en-US" sz="2000" dirty="0"/>
              <a:t>Limited number of Breweries in North Houston and Montgomery County</a:t>
            </a:r>
          </a:p>
        </p:txBody>
      </p:sp>
      <p:sp>
        <p:nvSpPr>
          <p:cNvPr id="11" name="Text Placeholder 4">
            <a:extLst>
              <a:ext uri="{FF2B5EF4-FFF2-40B4-BE49-F238E27FC236}">
                <a16:creationId xmlns:a16="http://schemas.microsoft.com/office/drawing/2014/main" id="{134073F6-69BC-42A1-93D7-450721232274}"/>
              </a:ext>
            </a:extLst>
          </p:cNvPr>
          <p:cNvSpPr txBox="1">
            <a:spLocks/>
          </p:cNvSpPr>
          <p:nvPr/>
        </p:nvSpPr>
        <p:spPr>
          <a:xfrm>
            <a:off x="1895616" y="560563"/>
            <a:ext cx="3992732"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r>
              <a:rPr lang="en-US" b="1" dirty="0"/>
              <a:t>Census Findings</a:t>
            </a:r>
          </a:p>
        </p:txBody>
      </p:sp>
      <p:sp>
        <p:nvSpPr>
          <p:cNvPr id="12" name="Content Placeholder 2">
            <a:extLst>
              <a:ext uri="{FF2B5EF4-FFF2-40B4-BE49-F238E27FC236}">
                <a16:creationId xmlns:a16="http://schemas.microsoft.com/office/drawing/2014/main" id="{7A106219-7420-4392-8DF4-4DB41C58B0DA}"/>
              </a:ext>
            </a:extLst>
          </p:cNvPr>
          <p:cNvSpPr txBox="1">
            <a:spLocks/>
          </p:cNvSpPr>
          <p:nvPr/>
        </p:nvSpPr>
        <p:spPr>
          <a:xfrm>
            <a:off x="1895616" y="1153028"/>
            <a:ext cx="9911373" cy="11201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Houston (Montgomery, Harris, and Fort Bend) have high population of our Target Demographic and high SES</a:t>
            </a:r>
          </a:p>
        </p:txBody>
      </p:sp>
      <p:sp>
        <p:nvSpPr>
          <p:cNvPr id="7" name="Text Placeholder 4">
            <a:extLst>
              <a:ext uri="{FF2B5EF4-FFF2-40B4-BE49-F238E27FC236}">
                <a16:creationId xmlns:a16="http://schemas.microsoft.com/office/drawing/2014/main" id="{C4DD949B-649C-49EB-AB07-95C236EBCDEB}"/>
              </a:ext>
            </a:extLst>
          </p:cNvPr>
          <p:cNvSpPr txBox="1">
            <a:spLocks/>
          </p:cNvSpPr>
          <p:nvPr/>
        </p:nvSpPr>
        <p:spPr>
          <a:xfrm>
            <a:off x="1895616" y="4539922"/>
            <a:ext cx="3992732"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r>
              <a:rPr lang="en-US" b="1" dirty="0"/>
              <a:t>Grocery Store Findings</a:t>
            </a:r>
          </a:p>
        </p:txBody>
      </p:sp>
      <p:sp>
        <p:nvSpPr>
          <p:cNvPr id="8" name="Content Placeholder 2">
            <a:extLst>
              <a:ext uri="{FF2B5EF4-FFF2-40B4-BE49-F238E27FC236}">
                <a16:creationId xmlns:a16="http://schemas.microsoft.com/office/drawing/2014/main" id="{6C84B123-4B61-453C-A864-6B35BDF5F2C8}"/>
              </a:ext>
            </a:extLst>
          </p:cNvPr>
          <p:cNvSpPr txBox="1">
            <a:spLocks/>
          </p:cNvSpPr>
          <p:nvPr/>
        </p:nvSpPr>
        <p:spPr>
          <a:xfrm>
            <a:off x="1895616" y="5116184"/>
            <a:ext cx="9911373" cy="15867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Liquor Laws in Texas prohibit liquor sales in Grocery Stores (beer is allowed), and based on the density in Montgomery and Harris Counties we believe distribution in that area would be a good place to start </a:t>
            </a:r>
          </a:p>
        </p:txBody>
      </p:sp>
    </p:spTree>
    <p:extLst>
      <p:ext uri="{BB962C8B-B14F-4D97-AF65-F5344CB8AC3E}">
        <p14:creationId xmlns:p14="http://schemas.microsoft.com/office/powerpoint/2010/main" val="9270306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AAB5-ED79-4643-BB3E-43C3D4E3FBA3}"/>
              </a:ext>
            </a:extLst>
          </p:cNvPr>
          <p:cNvSpPr>
            <a:spLocks noGrp="1"/>
          </p:cNvSpPr>
          <p:nvPr>
            <p:ph type="title"/>
          </p:nvPr>
        </p:nvSpPr>
        <p:spPr>
          <a:xfrm>
            <a:off x="266819" y="0"/>
            <a:ext cx="8911687" cy="1171074"/>
          </a:xfrm>
        </p:spPr>
        <p:txBody>
          <a:bodyPr/>
          <a:lstStyle/>
          <a:p>
            <a:r>
              <a:rPr lang="en-US" dirty="0"/>
              <a:t>Next Steps/Considerations</a:t>
            </a:r>
          </a:p>
        </p:txBody>
      </p:sp>
      <p:sp>
        <p:nvSpPr>
          <p:cNvPr id="3" name="Content Placeholder 2">
            <a:extLst>
              <a:ext uri="{FF2B5EF4-FFF2-40B4-BE49-F238E27FC236}">
                <a16:creationId xmlns:a16="http://schemas.microsoft.com/office/drawing/2014/main" id="{72D31A83-40BE-4933-933D-B94C63CE6B53}"/>
              </a:ext>
            </a:extLst>
          </p:cNvPr>
          <p:cNvSpPr>
            <a:spLocks noGrp="1"/>
          </p:cNvSpPr>
          <p:nvPr>
            <p:ph idx="1"/>
          </p:nvPr>
        </p:nvSpPr>
        <p:spPr>
          <a:xfrm>
            <a:off x="930441" y="1363578"/>
            <a:ext cx="10812379" cy="4700337"/>
          </a:xfrm>
        </p:spPr>
        <p:txBody>
          <a:bodyPr/>
          <a:lstStyle/>
          <a:p>
            <a:r>
              <a:rPr lang="en-US" sz="2800" dirty="0"/>
              <a:t>Conduct Surveys/Research in Area</a:t>
            </a:r>
          </a:p>
          <a:p>
            <a:pPr lvl="1"/>
            <a:r>
              <a:rPr lang="en-US" sz="2400" dirty="0"/>
              <a:t>Research why Breweries not in area identified.</a:t>
            </a:r>
          </a:p>
          <a:p>
            <a:pPr lvl="1"/>
            <a:r>
              <a:rPr lang="en-US" sz="2400" dirty="0"/>
              <a:t>Identify price sensitivities in market.</a:t>
            </a:r>
          </a:p>
          <a:p>
            <a:pPr lvl="1"/>
            <a:r>
              <a:rPr lang="en-US" sz="2400" dirty="0"/>
              <a:t>Identify type of Craft Beer. (IPA, Sour, Cider, Lager, etc.)</a:t>
            </a:r>
          </a:p>
          <a:p>
            <a:pPr lvl="1"/>
            <a:r>
              <a:rPr lang="en-US" sz="2400" dirty="0"/>
              <a:t>Identify Craft Beer manufactures to present data and findings.</a:t>
            </a:r>
          </a:p>
          <a:p>
            <a:pPr lvl="1"/>
            <a:r>
              <a:rPr lang="en-US" sz="2400" dirty="0"/>
              <a:t>Expand a current Brew Pub to area or only use local establishments to distribute?</a:t>
            </a:r>
          </a:p>
          <a:p>
            <a:pPr lvl="1"/>
            <a:r>
              <a:rPr lang="en-US" sz="2400" dirty="0"/>
              <a:t>Rerun demographics after 2018 Census to see if findings change</a:t>
            </a:r>
          </a:p>
          <a:p>
            <a:pPr lvl="1"/>
            <a:r>
              <a:rPr lang="en-US" sz="2400" dirty="0"/>
              <a:t>Research preferred purchase method for Beer in Texas.</a:t>
            </a:r>
          </a:p>
        </p:txBody>
      </p:sp>
    </p:spTree>
    <p:extLst>
      <p:ext uri="{BB962C8B-B14F-4D97-AF65-F5344CB8AC3E}">
        <p14:creationId xmlns:p14="http://schemas.microsoft.com/office/powerpoint/2010/main" val="67113739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3CE4-497A-4614-A888-C6F8145DEF34}"/>
              </a:ext>
            </a:extLst>
          </p:cNvPr>
          <p:cNvSpPr>
            <a:spLocks noGrp="1"/>
          </p:cNvSpPr>
          <p:nvPr>
            <p:ph type="ctrTitle"/>
          </p:nvPr>
        </p:nvSpPr>
        <p:spPr>
          <a:xfrm>
            <a:off x="3968885" y="1867710"/>
            <a:ext cx="4740613" cy="3122579"/>
          </a:xfrm>
        </p:spPr>
        <p:txBody>
          <a:bodyPr>
            <a:normAutofit fontScale="90000"/>
          </a:bodyPr>
          <a:lstStyle/>
          <a:p>
            <a:pPr algn="ctr"/>
            <a:r>
              <a:rPr lang="en-US" sz="7200" dirty="0"/>
              <a:t>Question</a:t>
            </a:r>
            <a:br>
              <a:rPr lang="en-US" sz="7200" dirty="0"/>
            </a:br>
            <a:r>
              <a:rPr lang="en-US" sz="7200" dirty="0"/>
              <a:t>and</a:t>
            </a:r>
            <a:br>
              <a:rPr lang="en-US" sz="7200" dirty="0"/>
            </a:br>
            <a:r>
              <a:rPr lang="en-US" sz="7200" dirty="0"/>
              <a:t>Answer</a:t>
            </a:r>
          </a:p>
        </p:txBody>
      </p:sp>
    </p:spTree>
    <p:extLst>
      <p:ext uri="{BB962C8B-B14F-4D97-AF65-F5344CB8AC3E}">
        <p14:creationId xmlns:p14="http://schemas.microsoft.com/office/powerpoint/2010/main" val="97477118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55C4-E0B3-4017-B593-B895302F838C}"/>
              </a:ext>
            </a:extLst>
          </p:cNvPr>
          <p:cNvSpPr>
            <a:spLocks noGrp="1"/>
          </p:cNvSpPr>
          <p:nvPr>
            <p:ph type="title"/>
          </p:nvPr>
        </p:nvSpPr>
        <p:spPr>
          <a:xfrm>
            <a:off x="143104" y="0"/>
            <a:ext cx="7888637" cy="741162"/>
          </a:xfrm>
        </p:spPr>
        <p:txBody>
          <a:bodyPr/>
          <a:lstStyle/>
          <a:p>
            <a:r>
              <a:rPr lang="en-US" dirty="0"/>
              <a:t>Craft Beer Drinkers Demographics</a:t>
            </a:r>
          </a:p>
        </p:txBody>
      </p:sp>
      <p:pic>
        <p:nvPicPr>
          <p:cNvPr id="5" name="Content Placeholder 4">
            <a:extLst>
              <a:ext uri="{FF2B5EF4-FFF2-40B4-BE49-F238E27FC236}">
                <a16:creationId xmlns:a16="http://schemas.microsoft.com/office/drawing/2014/main" id="{A55FFB60-BC7A-45CD-BAFD-AFF1DF22678A}"/>
              </a:ext>
            </a:extLst>
          </p:cNvPr>
          <p:cNvPicPr>
            <a:picLocks noGrp="1" noChangeAspect="1"/>
          </p:cNvPicPr>
          <p:nvPr>
            <p:ph sz="half" idx="1"/>
          </p:nvPr>
        </p:nvPicPr>
        <p:blipFill>
          <a:blip r:embed="rId3"/>
          <a:stretch>
            <a:fillRect/>
          </a:stretch>
        </p:blipFill>
        <p:spPr>
          <a:xfrm>
            <a:off x="1699189" y="1365235"/>
            <a:ext cx="9116617" cy="2368373"/>
          </a:xfrm>
          <a:prstGeom prst="rect">
            <a:avLst/>
          </a:prstGeom>
        </p:spPr>
      </p:pic>
      <p:sp>
        <p:nvSpPr>
          <p:cNvPr id="6" name="TextBox 5">
            <a:extLst>
              <a:ext uri="{FF2B5EF4-FFF2-40B4-BE49-F238E27FC236}">
                <a16:creationId xmlns:a16="http://schemas.microsoft.com/office/drawing/2014/main" id="{14C30880-8C28-4E3A-AB89-E0395FAB8041}"/>
              </a:ext>
            </a:extLst>
          </p:cNvPr>
          <p:cNvSpPr txBox="1"/>
          <p:nvPr/>
        </p:nvSpPr>
        <p:spPr>
          <a:xfrm>
            <a:off x="2987259" y="4127082"/>
            <a:ext cx="6217481" cy="1938992"/>
          </a:xfrm>
          <a:prstGeom prst="rect">
            <a:avLst/>
          </a:prstGeom>
          <a:noFill/>
        </p:spPr>
        <p:txBody>
          <a:bodyPr wrap="square" rtlCol="0">
            <a:spAutoFit/>
          </a:bodyPr>
          <a:lstStyle/>
          <a:p>
            <a:r>
              <a:rPr lang="en-US" sz="2400" u="sng" dirty="0"/>
              <a:t>Demographics Historically</a:t>
            </a:r>
          </a:p>
          <a:p>
            <a:pPr marL="342900" indent="-342900">
              <a:buClr>
                <a:schemeClr val="accent1"/>
              </a:buClr>
              <a:buFont typeface="Wingdings 3" panose="05040102010807070707" pitchFamily="18" charset="2"/>
              <a:buChar char=""/>
            </a:pPr>
            <a:r>
              <a:rPr lang="en-US" sz="2400" dirty="0"/>
              <a:t>Males </a:t>
            </a:r>
          </a:p>
          <a:p>
            <a:pPr marL="342900" indent="-342900">
              <a:buClr>
                <a:schemeClr val="accent1"/>
              </a:buClr>
              <a:buFont typeface="Wingdings 3" panose="05040102010807070707" pitchFamily="18" charset="2"/>
              <a:buChar char=""/>
            </a:pPr>
            <a:r>
              <a:rPr lang="en-US" sz="2400" dirty="0"/>
              <a:t>Higher Socio Economic Status (SES)</a:t>
            </a:r>
          </a:p>
          <a:p>
            <a:pPr marL="342900" indent="-342900">
              <a:buClr>
                <a:schemeClr val="accent1"/>
              </a:buClr>
              <a:buFont typeface="Wingdings 3" panose="05040102010807070707" pitchFamily="18" charset="2"/>
              <a:buChar char=""/>
            </a:pPr>
            <a:r>
              <a:rPr lang="en-US" sz="2400" dirty="0"/>
              <a:t>Late 30’s Age Group</a:t>
            </a:r>
          </a:p>
          <a:p>
            <a:pPr marL="342900" indent="-342900">
              <a:buClr>
                <a:schemeClr val="accent1"/>
              </a:buClr>
              <a:buFont typeface="Wingdings 3" panose="05040102010807070707" pitchFamily="18" charset="2"/>
              <a:buChar char=""/>
            </a:pPr>
            <a:r>
              <a:rPr lang="en-US" sz="2400" dirty="0"/>
              <a:t>Non Hispanic Population</a:t>
            </a:r>
          </a:p>
        </p:txBody>
      </p:sp>
    </p:spTree>
    <p:extLst>
      <p:ext uri="{BB962C8B-B14F-4D97-AF65-F5344CB8AC3E}">
        <p14:creationId xmlns:p14="http://schemas.microsoft.com/office/powerpoint/2010/main" val="327505474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CC6C-A324-443C-88B1-E5DE64EB5413}"/>
              </a:ext>
            </a:extLst>
          </p:cNvPr>
          <p:cNvSpPr>
            <a:spLocks noGrp="1"/>
          </p:cNvSpPr>
          <p:nvPr>
            <p:ph type="title"/>
          </p:nvPr>
        </p:nvSpPr>
        <p:spPr>
          <a:xfrm>
            <a:off x="0" y="0"/>
            <a:ext cx="11232107" cy="898358"/>
          </a:xfrm>
        </p:spPr>
        <p:txBody>
          <a:bodyPr/>
          <a:lstStyle/>
          <a:p>
            <a:r>
              <a:rPr lang="en-US" dirty="0"/>
              <a:t> Houston vs San Antonio Census Data</a:t>
            </a:r>
          </a:p>
        </p:txBody>
      </p:sp>
      <p:sp>
        <p:nvSpPr>
          <p:cNvPr id="3" name="Content Placeholder 2">
            <a:extLst>
              <a:ext uri="{FF2B5EF4-FFF2-40B4-BE49-F238E27FC236}">
                <a16:creationId xmlns:a16="http://schemas.microsoft.com/office/drawing/2014/main" id="{68A66788-8B12-4BE6-9B8A-8724651A28C6}"/>
              </a:ext>
            </a:extLst>
          </p:cNvPr>
          <p:cNvSpPr>
            <a:spLocks noGrp="1"/>
          </p:cNvSpPr>
          <p:nvPr>
            <p:ph sz="half" idx="1"/>
          </p:nvPr>
        </p:nvSpPr>
        <p:spPr>
          <a:xfrm>
            <a:off x="1205283" y="3719015"/>
            <a:ext cx="10240219" cy="2810122"/>
          </a:xfrm>
          <a:ln>
            <a:noFill/>
          </a:ln>
        </p:spPr>
        <p:txBody>
          <a:bodyPr>
            <a:normAutofit lnSpcReduction="10000"/>
          </a:bodyPr>
          <a:lstStyle/>
          <a:p>
            <a:pPr marL="0" indent="0">
              <a:buNone/>
            </a:pPr>
            <a:r>
              <a:rPr lang="en-US" sz="2000" b="1" dirty="0"/>
              <a:t>Cleaning of Data</a:t>
            </a:r>
          </a:p>
          <a:p>
            <a:pPr lvl="1"/>
            <a:r>
              <a:rPr lang="en-US" sz="1800" dirty="0"/>
              <a:t>Read and Merging files</a:t>
            </a:r>
          </a:p>
          <a:p>
            <a:pPr lvl="1"/>
            <a:r>
              <a:rPr lang="en-US" sz="1800" dirty="0"/>
              <a:t>Adding Calculations for Target Population</a:t>
            </a:r>
          </a:p>
          <a:p>
            <a:pPr lvl="1"/>
            <a:r>
              <a:rPr lang="en-US" sz="1800" dirty="0"/>
              <a:t>Formatting data</a:t>
            </a:r>
          </a:p>
          <a:p>
            <a:pPr lvl="1"/>
            <a:r>
              <a:rPr lang="en-US" sz="1800" dirty="0"/>
              <a:t>Creation of new Data Frame’s for only counties pertaining to Houston or San Antonio</a:t>
            </a:r>
          </a:p>
          <a:p>
            <a:pPr lvl="1"/>
            <a:r>
              <a:rPr lang="en-US" sz="1800" dirty="0"/>
              <a:t>Generation of maps by Target Population and Household Income (Mean) using GEO ID</a:t>
            </a:r>
          </a:p>
          <a:p>
            <a:endParaRPr lang="en-US" dirty="0"/>
          </a:p>
        </p:txBody>
      </p:sp>
      <p:sp>
        <p:nvSpPr>
          <p:cNvPr id="5" name="Content Placeholder 3">
            <a:extLst>
              <a:ext uri="{FF2B5EF4-FFF2-40B4-BE49-F238E27FC236}">
                <a16:creationId xmlns:a16="http://schemas.microsoft.com/office/drawing/2014/main" id="{62661EC2-872C-4AE0-AAF2-2D5A3916F315}"/>
              </a:ext>
            </a:extLst>
          </p:cNvPr>
          <p:cNvSpPr txBox="1">
            <a:spLocks/>
          </p:cNvSpPr>
          <p:nvPr/>
        </p:nvSpPr>
        <p:spPr>
          <a:xfrm>
            <a:off x="1205284" y="1225286"/>
            <a:ext cx="10240219" cy="2203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dirty="0"/>
              <a:t>Obtained from US Census Bureau Texas Population Statistics for the following:</a:t>
            </a:r>
          </a:p>
          <a:p>
            <a:pPr lvl="1"/>
            <a:r>
              <a:rPr lang="en-US" sz="1800" dirty="0"/>
              <a:t>Age Demographics</a:t>
            </a:r>
          </a:p>
          <a:p>
            <a:pPr lvl="1"/>
            <a:r>
              <a:rPr lang="en-US" sz="1800" dirty="0"/>
              <a:t>Race Demographics</a:t>
            </a:r>
          </a:p>
          <a:p>
            <a:pPr lvl="1"/>
            <a:r>
              <a:rPr lang="en-US" sz="1800" dirty="0"/>
              <a:t>Sex Demographics</a:t>
            </a:r>
          </a:p>
          <a:p>
            <a:pPr lvl="1"/>
            <a:r>
              <a:rPr lang="en-US" sz="1800" dirty="0"/>
              <a:t>Income Demographics</a:t>
            </a:r>
          </a:p>
          <a:p>
            <a:pPr marL="0" indent="0">
              <a:buNone/>
            </a:pPr>
            <a:endParaRPr lang="en-US" dirty="0"/>
          </a:p>
        </p:txBody>
      </p:sp>
    </p:spTree>
    <p:extLst>
      <p:ext uri="{BB962C8B-B14F-4D97-AF65-F5344CB8AC3E}">
        <p14:creationId xmlns:p14="http://schemas.microsoft.com/office/powerpoint/2010/main" val="343886151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FFE8CE4-AA51-4A90-9213-1B82AC9E3283}"/>
              </a:ext>
            </a:extLst>
          </p:cNvPr>
          <p:cNvGraphicFramePr>
            <a:graphicFrameLocks noGrp="1"/>
          </p:cNvGraphicFramePr>
          <p:nvPr>
            <p:ph idx="1"/>
            <p:extLst/>
          </p:nvPr>
        </p:nvGraphicFramePr>
        <p:xfrm>
          <a:off x="1791222" y="274320"/>
          <a:ext cx="9206829" cy="6583680"/>
        </p:xfrm>
        <a:graphic>
          <a:graphicData uri="http://schemas.openxmlformats.org/drawingml/2006/table">
            <a:tbl>
              <a:tblPr firstRow="1" bandRow="1">
                <a:tableStyleId>{5C22544A-7EE6-4342-B048-85BDC9FD1C3A}</a:tableStyleId>
              </a:tblPr>
              <a:tblGrid>
                <a:gridCol w="3068943">
                  <a:extLst>
                    <a:ext uri="{9D8B030D-6E8A-4147-A177-3AD203B41FA5}">
                      <a16:colId xmlns:a16="http://schemas.microsoft.com/office/drawing/2014/main" val="1641750316"/>
                    </a:ext>
                  </a:extLst>
                </a:gridCol>
                <a:gridCol w="3068943">
                  <a:extLst>
                    <a:ext uri="{9D8B030D-6E8A-4147-A177-3AD203B41FA5}">
                      <a16:colId xmlns:a16="http://schemas.microsoft.com/office/drawing/2014/main" val="2361059056"/>
                    </a:ext>
                  </a:extLst>
                </a:gridCol>
                <a:gridCol w="3068943">
                  <a:extLst>
                    <a:ext uri="{9D8B030D-6E8A-4147-A177-3AD203B41FA5}">
                      <a16:colId xmlns:a16="http://schemas.microsoft.com/office/drawing/2014/main" val="3766836062"/>
                    </a:ext>
                  </a:extLst>
                </a:gridCol>
              </a:tblGrid>
              <a:tr h="318125">
                <a:tc>
                  <a:txBody>
                    <a:bodyPr/>
                    <a:lstStyle/>
                    <a:p>
                      <a:r>
                        <a:rPr lang="en-US" dirty="0"/>
                        <a:t>County</a:t>
                      </a:r>
                    </a:p>
                  </a:txBody>
                  <a:tcPr/>
                </a:tc>
                <a:tc>
                  <a:txBody>
                    <a:bodyPr/>
                    <a:lstStyle/>
                    <a:p>
                      <a:r>
                        <a:rPr lang="en-US" dirty="0"/>
                        <a:t>Target Population</a:t>
                      </a:r>
                    </a:p>
                  </a:txBody>
                  <a:tcPr/>
                </a:tc>
                <a:tc>
                  <a:txBody>
                    <a:bodyPr/>
                    <a:lstStyle/>
                    <a:p>
                      <a:r>
                        <a:rPr lang="en-US" dirty="0"/>
                        <a:t>Income</a:t>
                      </a:r>
                    </a:p>
                  </a:txBody>
                  <a:tcPr/>
                </a:tc>
                <a:extLst>
                  <a:ext uri="{0D108BD9-81ED-4DB2-BD59-A6C34878D82A}">
                    <a16:rowId xmlns:a16="http://schemas.microsoft.com/office/drawing/2014/main" val="93828568"/>
                  </a:ext>
                </a:extLst>
              </a:tr>
              <a:tr h="318125">
                <a:tc>
                  <a:txBody>
                    <a:bodyPr/>
                    <a:lstStyle/>
                    <a:p>
                      <a:r>
                        <a:rPr lang="en-US" dirty="0"/>
                        <a:t>Harris </a:t>
                      </a:r>
                    </a:p>
                  </a:txBody>
                  <a:tcPr/>
                </a:tc>
                <a:tc>
                  <a:txBody>
                    <a:bodyPr/>
                    <a:lstStyle/>
                    <a:p>
                      <a:pPr algn="ctr"/>
                      <a:r>
                        <a:rPr lang="en-US" dirty="0"/>
                        <a:t>216072</a:t>
                      </a:r>
                    </a:p>
                  </a:txBody>
                  <a:tcPr/>
                </a:tc>
                <a:tc>
                  <a:txBody>
                    <a:bodyPr/>
                    <a:lstStyle/>
                    <a:p>
                      <a:pPr algn="ctr"/>
                      <a:r>
                        <a:rPr lang="en-US" dirty="0"/>
                        <a:t>83156</a:t>
                      </a:r>
                    </a:p>
                  </a:txBody>
                  <a:tcPr/>
                </a:tc>
                <a:extLst>
                  <a:ext uri="{0D108BD9-81ED-4DB2-BD59-A6C34878D82A}">
                    <a16:rowId xmlns:a16="http://schemas.microsoft.com/office/drawing/2014/main" val="2426136"/>
                  </a:ext>
                </a:extLst>
              </a:tr>
              <a:tr h="318125">
                <a:tc>
                  <a:txBody>
                    <a:bodyPr/>
                    <a:lstStyle/>
                    <a:p>
                      <a:r>
                        <a:rPr lang="en-US" dirty="0"/>
                        <a:t>Fort Bend</a:t>
                      </a:r>
                    </a:p>
                  </a:txBody>
                  <a:tcPr/>
                </a:tc>
                <a:tc>
                  <a:txBody>
                    <a:bodyPr/>
                    <a:lstStyle/>
                    <a:p>
                      <a:pPr algn="ctr"/>
                      <a:r>
                        <a:rPr lang="en-US" dirty="0"/>
                        <a:t>14734</a:t>
                      </a:r>
                    </a:p>
                  </a:txBody>
                  <a:tcPr/>
                </a:tc>
                <a:tc>
                  <a:txBody>
                    <a:bodyPr/>
                    <a:lstStyle/>
                    <a:p>
                      <a:pPr algn="ctr"/>
                      <a:r>
                        <a:rPr lang="en-US" dirty="0"/>
                        <a:t>115875</a:t>
                      </a:r>
                    </a:p>
                  </a:txBody>
                  <a:tcPr/>
                </a:tc>
                <a:extLst>
                  <a:ext uri="{0D108BD9-81ED-4DB2-BD59-A6C34878D82A}">
                    <a16:rowId xmlns:a16="http://schemas.microsoft.com/office/drawing/2014/main" val="3711157820"/>
                  </a:ext>
                </a:extLst>
              </a:tr>
              <a:tr h="318125">
                <a:tc>
                  <a:txBody>
                    <a:bodyPr/>
                    <a:lstStyle/>
                    <a:p>
                      <a:r>
                        <a:rPr lang="en-US" dirty="0"/>
                        <a:t>Montgomery</a:t>
                      </a:r>
                    </a:p>
                  </a:txBody>
                  <a:tcPr/>
                </a:tc>
                <a:tc>
                  <a:txBody>
                    <a:bodyPr/>
                    <a:lstStyle/>
                    <a:p>
                      <a:pPr algn="ctr"/>
                      <a:r>
                        <a:rPr lang="en-US" dirty="0"/>
                        <a:t>10695</a:t>
                      </a:r>
                    </a:p>
                  </a:txBody>
                  <a:tcPr/>
                </a:tc>
                <a:tc>
                  <a:txBody>
                    <a:bodyPr/>
                    <a:lstStyle/>
                    <a:p>
                      <a:pPr algn="ctr"/>
                      <a:r>
                        <a:rPr lang="en-US" dirty="0"/>
                        <a:t>100283</a:t>
                      </a:r>
                    </a:p>
                  </a:txBody>
                  <a:tcPr/>
                </a:tc>
                <a:extLst>
                  <a:ext uri="{0D108BD9-81ED-4DB2-BD59-A6C34878D82A}">
                    <a16:rowId xmlns:a16="http://schemas.microsoft.com/office/drawing/2014/main" val="3930850902"/>
                  </a:ext>
                </a:extLst>
              </a:tr>
              <a:tr h="318125">
                <a:tc>
                  <a:txBody>
                    <a:bodyPr/>
                    <a:lstStyle/>
                    <a:p>
                      <a:r>
                        <a:rPr lang="en-US" dirty="0"/>
                        <a:t>Brazoria</a:t>
                      </a:r>
                    </a:p>
                  </a:txBody>
                  <a:tcPr/>
                </a:tc>
                <a:tc>
                  <a:txBody>
                    <a:bodyPr/>
                    <a:lstStyle/>
                    <a:p>
                      <a:pPr algn="ctr"/>
                      <a:r>
                        <a:rPr lang="en-US" dirty="0"/>
                        <a:t>9993</a:t>
                      </a:r>
                    </a:p>
                  </a:txBody>
                  <a:tcPr/>
                </a:tc>
                <a:tc>
                  <a:txBody>
                    <a:bodyPr/>
                    <a:lstStyle/>
                    <a:p>
                      <a:pPr algn="ctr"/>
                      <a:r>
                        <a:rPr lang="en-US" dirty="0"/>
                        <a:t>89752</a:t>
                      </a:r>
                    </a:p>
                  </a:txBody>
                  <a:tcPr/>
                </a:tc>
                <a:extLst>
                  <a:ext uri="{0D108BD9-81ED-4DB2-BD59-A6C34878D82A}">
                    <a16:rowId xmlns:a16="http://schemas.microsoft.com/office/drawing/2014/main" val="2020845943"/>
                  </a:ext>
                </a:extLst>
              </a:tr>
              <a:tr h="318125">
                <a:tc>
                  <a:txBody>
                    <a:bodyPr/>
                    <a:lstStyle/>
                    <a:p>
                      <a:r>
                        <a:rPr lang="en-US" dirty="0"/>
                        <a:t>Galveston</a:t>
                      </a:r>
                    </a:p>
                  </a:txBody>
                  <a:tcPr/>
                </a:tc>
                <a:tc>
                  <a:txBody>
                    <a:bodyPr/>
                    <a:lstStyle/>
                    <a:p>
                      <a:pPr algn="ctr"/>
                      <a:r>
                        <a:rPr lang="en-US" dirty="0"/>
                        <a:t>7145</a:t>
                      </a:r>
                    </a:p>
                  </a:txBody>
                  <a:tcPr/>
                </a:tc>
                <a:tc>
                  <a:txBody>
                    <a:bodyPr/>
                    <a:lstStyle/>
                    <a:p>
                      <a:pPr algn="ctr"/>
                      <a:r>
                        <a:rPr lang="en-US" dirty="0"/>
                        <a:t>87270</a:t>
                      </a:r>
                    </a:p>
                  </a:txBody>
                  <a:tcPr/>
                </a:tc>
                <a:extLst>
                  <a:ext uri="{0D108BD9-81ED-4DB2-BD59-A6C34878D82A}">
                    <a16:rowId xmlns:a16="http://schemas.microsoft.com/office/drawing/2014/main" val="3035384842"/>
                  </a:ext>
                </a:extLst>
              </a:tr>
              <a:tr h="313767">
                <a:tc>
                  <a:txBody>
                    <a:bodyPr/>
                    <a:lstStyle/>
                    <a:p>
                      <a:r>
                        <a:rPr lang="en-US" dirty="0"/>
                        <a:t>Liberty</a:t>
                      </a:r>
                    </a:p>
                  </a:txBody>
                  <a:tcPr/>
                </a:tc>
                <a:tc>
                  <a:txBody>
                    <a:bodyPr/>
                    <a:lstStyle/>
                    <a:p>
                      <a:pPr algn="ctr"/>
                      <a:r>
                        <a:rPr lang="en-US" dirty="0"/>
                        <a:t>1682</a:t>
                      </a:r>
                    </a:p>
                  </a:txBody>
                  <a:tcPr/>
                </a:tc>
                <a:tc>
                  <a:txBody>
                    <a:bodyPr/>
                    <a:lstStyle/>
                    <a:p>
                      <a:pPr algn="ctr"/>
                      <a:r>
                        <a:rPr lang="en-US" dirty="0"/>
                        <a:t>64448</a:t>
                      </a:r>
                    </a:p>
                  </a:txBody>
                  <a:tcPr/>
                </a:tc>
                <a:extLst>
                  <a:ext uri="{0D108BD9-81ED-4DB2-BD59-A6C34878D82A}">
                    <a16:rowId xmlns:a16="http://schemas.microsoft.com/office/drawing/2014/main" val="4108503224"/>
                  </a:ext>
                </a:extLst>
              </a:tr>
              <a:tr h="318125">
                <a:tc>
                  <a:txBody>
                    <a:bodyPr/>
                    <a:lstStyle/>
                    <a:p>
                      <a:r>
                        <a:rPr lang="en-US" dirty="0"/>
                        <a:t>Waller</a:t>
                      </a:r>
                    </a:p>
                  </a:txBody>
                  <a:tcPr/>
                </a:tc>
                <a:tc>
                  <a:txBody>
                    <a:bodyPr/>
                    <a:lstStyle/>
                    <a:p>
                      <a:pPr algn="ctr"/>
                      <a:r>
                        <a:rPr lang="en-US" dirty="0"/>
                        <a:t>1550</a:t>
                      </a:r>
                    </a:p>
                  </a:txBody>
                  <a:tcPr/>
                </a:tc>
                <a:tc>
                  <a:txBody>
                    <a:bodyPr/>
                    <a:lstStyle/>
                    <a:p>
                      <a:pPr algn="ctr"/>
                      <a:r>
                        <a:rPr lang="en-US" dirty="0"/>
                        <a:t>72273</a:t>
                      </a:r>
                    </a:p>
                  </a:txBody>
                  <a:tcPr/>
                </a:tc>
                <a:extLst>
                  <a:ext uri="{0D108BD9-81ED-4DB2-BD59-A6C34878D82A}">
                    <a16:rowId xmlns:a16="http://schemas.microsoft.com/office/drawing/2014/main" val="336055313"/>
                  </a:ext>
                </a:extLst>
              </a:tr>
              <a:tr h="318125">
                <a:tc>
                  <a:txBody>
                    <a:bodyPr/>
                    <a:lstStyle/>
                    <a:p>
                      <a:r>
                        <a:rPr lang="en-US" dirty="0"/>
                        <a:t>Chambers</a:t>
                      </a:r>
                    </a:p>
                  </a:txBody>
                  <a:tcPr/>
                </a:tc>
                <a:tc>
                  <a:txBody>
                    <a:bodyPr/>
                    <a:lstStyle/>
                    <a:p>
                      <a:pPr algn="ctr"/>
                      <a:r>
                        <a:rPr lang="en-US" dirty="0"/>
                        <a:t>753</a:t>
                      </a:r>
                    </a:p>
                  </a:txBody>
                  <a:tcPr/>
                </a:tc>
                <a:tc>
                  <a:txBody>
                    <a:bodyPr/>
                    <a:lstStyle/>
                    <a:p>
                      <a:pPr algn="ctr"/>
                      <a:r>
                        <a:rPr lang="en-US" dirty="0"/>
                        <a:t>86183</a:t>
                      </a:r>
                    </a:p>
                  </a:txBody>
                  <a:tcPr/>
                </a:tc>
                <a:extLst>
                  <a:ext uri="{0D108BD9-81ED-4DB2-BD59-A6C34878D82A}">
                    <a16:rowId xmlns:a16="http://schemas.microsoft.com/office/drawing/2014/main" val="1705760943"/>
                  </a:ext>
                </a:extLst>
              </a:tr>
              <a:tr h="318125">
                <a:tc>
                  <a:txBody>
                    <a:bodyPr/>
                    <a:lstStyle/>
                    <a:p>
                      <a:r>
                        <a:rPr lang="en-US" dirty="0"/>
                        <a:t>Austin</a:t>
                      </a:r>
                    </a:p>
                  </a:txBody>
                  <a:tcPr/>
                </a:tc>
                <a:tc>
                  <a:txBody>
                    <a:bodyPr/>
                    <a:lstStyle/>
                    <a:p>
                      <a:pPr algn="ctr"/>
                      <a:r>
                        <a:rPr lang="en-US" dirty="0"/>
                        <a:t>601</a:t>
                      </a:r>
                    </a:p>
                  </a:txBody>
                  <a:tcPr/>
                </a:tc>
                <a:tc>
                  <a:txBody>
                    <a:bodyPr/>
                    <a:lstStyle/>
                    <a:p>
                      <a:pPr algn="ctr"/>
                      <a:r>
                        <a:rPr lang="en-US" dirty="0"/>
                        <a:t>73091</a:t>
                      </a:r>
                    </a:p>
                  </a:txBody>
                  <a:tcPr/>
                </a:tc>
                <a:extLst>
                  <a:ext uri="{0D108BD9-81ED-4DB2-BD59-A6C34878D82A}">
                    <a16:rowId xmlns:a16="http://schemas.microsoft.com/office/drawing/2014/main" val="3391068675"/>
                  </a:ext>
                </a:extLst>
              </a:tr>
              <a:tr h="318125">
                <a:tc>
                  <a:txBody>
                    <a:bodyPr/>
                    <a:lstStyle/>
                    <a:p>
                      <a:r>
                        <a:rPr lang="en-US" dirty="0"/>
                        <a:t>Atascosa</a:t>
                      </a:r>
                    </a:p>
                  </a:txBody>
                  <a:tcPr/>
                </a:tc>
                <a:tc>
                  <a:txBody>
                    <a:bodyPr/>
                    <a:lstStyle/>
                    <a:p>
                      <a:pPr algn="ctr"/>
                      <a:r>
                        <a:rPr lang="en-US" dirty="0"/>
                        <a:t>2816</a:t>
                      </a:r>
                    </a:p>
                  </a:txBody>
                  <a:tcPr/>
                </a:tc>
                <a:tc>
                  <a:txBody>
                    <a:bodyPr/>
                    <a:lstStyle/>
                    <a:p>
                      <a:pPr algn="ctr"/>
                      <a:r>
                        <a:rPr lang="en-US" dirty="0"/>
                        <a:t>69844</a:t>
                      </a:r>
                    </a:p>
                  </a:txBody>
                  <a:tcPr/>
                </a:tc>
                <a:extLst>
                  <a:ext uri="{0D108BD9-81ED-4DB2-BD59-A6C34878D82A}">
                    <a16:rowId xmlns:a16="http://schemas.microsoft.com/office/drawing/2014/main" val="1997449058"/>
                  </a:ext>
                </a:extLst>
              </a:tr>
              <a:tr h="318125">
                <a:tc>
                  <a:txBody>
                    <a:bodyPr/>
                    <a:lstStyle/>
                    <a:p>
                      <a:r>
                        <a:rPr lang="en-US" dirty="0"/>
                        <a:t>Bandera</a:t>
                      </a:r>
                    </a:p>
                  </a:txBody>
                  <a:tcPr/>
                </a:tc>
                <a:tc>
                  <a:txBody>
                    <a:bodyPr/>
                    <a:lstStyle/>
                    <a:p>
                      <a:pPr algn="ctr"/>
                      <a:r>
                        <a:rPr lang="en-US" dirty="0"/>
                        <a:t>227</a:t>
                      </a:r>
                    </a:p>
                  </a:txBody>
                  <a:tcPr/>
                </a:tc>
                <a:tc>
                  <a:txBody>
                    <a:bodyPr/>
                    <a:lstStyle/>
                    <a:p>
                      <a:pPr algn="ctr"/>
                      <a:r>
                        <a:rPr lang="en-US" dirty="0"/>
                        <a:t>69329</a:t>
                      </a:r>
                    </a:p>
                  </a:txBody>
                  <a:tcPr/>
                </a:tc>
                <a:extLst>
                  <a:ext uri="{0D108BD9-81ED-4DB2-BD59-A6C34878D82A}">
                    <a16:rowId xmlns:a16="http://schemas.microsoft.com/office/drawing/2014/main" val="1325533129"/>
                  </a:ext>
                </a:extLst>
              </a:tr>
              <a:tr h="318125">
                <a:tc>
                  <a:txBody>
                    <a:bodyPr/>
                    <a:lstStyle/>
                    <a:p>
                      <a:r>
                        <a:rPr lang="en-US" dirty="0"/>
                        <a:t>Bexar</a:t>
                      </a:r>
                    </a:p>
                  </a:txBody>
                  <a:tcPr/>
                </a:tc>
                <a:tc>
                  <a:txBody>
                    <a:bodyPr/>
                    <a:lstStyle/>
                    <a:p>
                      <a:pPr algn="ctr"/>
                      <a:r>
                        <a:rPr lang="en-US" dirty="0"/>
                        <a:t>126963</a:t>
                      </a:r>
                    </a:p>
                  </a:txBody>
                  <a:tcPr/>
                </a:tc>
                <a:tc>
                  <a:txBody>
                    <a:bodyPr/>
                    <a:lstStyle/>
                    <a:p>
                      <a:pPr algn="ctr"/>
                      <a:r>
                        <a:rPr lang="en-US" dirty="0"/>
                        <a:t>71023</a:t>
                      </a:r>
                    </a:p>
                  </a:txBody>
                  <a:tcPr/>
                </a:tc>
                <a:extLst>
                  <a:ext uri="{0D108BD9-81ED-4DB2-BD59-A6C34878D82A}">
                    <a16:rowId xmlns:a16="http://schemas.microsoft.com/office/drawing/2014/main" val="2279839771"/>
                  </a:ext>
                </a:extLst>
              </a:tr>
              <a:tr h="318125">
                <a:tc>
                  <a:txBody>
                    <a:bodyPr/>
                    <a:lstStyle/>
                    <a:p>
                      <a:r>
                        <a:rPr lang="en-US" dirty="0"/>
                        <a:t>Comal</a:t>
                      </a:r>
                    </a:p>
                  </a:txBody>
                  <a:tcPr/>
                </a:tc>
                <a:tc>
                  <a:txBody>
                    <a:bodyPr/>
                    <a:lstStyle/>
                    <a:p>
                      <a:pPr algn="ctr"/>
                      <a:r>
                        <a:rPr lang="en-US" dirty="0"/>
                        <a:t>2586</a:t>
                      </a:r>
                    </a:p>
                  </a:txBody>
                  <a:tcPr/>
                </a:tc>
                <a:tc>
                  <a:txBody>
                    <a:bodyPr/>
                    <a:lstStyle/>
                    <a:p>
                      <a:pPr algn="ctr"/>
                      <a:r>
                        <a:rPr lang="en-US" dirty="0"/>
                        <a:t>89816</a:t>
                      </a:r>
                    </a:p>
                  </a:txBody>
                  <a:tcPr/>
                </a:tc>
                <a:extLst>
                  <a:ext uri="{0D108BD9-81ED-4DB2-BD59-A6C34878D82A}">
                    <a16:rowId xmlns:a16="http://schemas.microsoft.com/office/drawing/2014/main" val="1961885664"/>
                  </a:ext>
                </a:extLst>
              </a:tr>
              <a:tr h="318125">
                <a:tc>
                  <a:txBody>
                    <a:bodyPr/>
                    <a:lstStyle/>
                    <a:p>
                      <a:r>
                        <a:rPr lang="en-US" dirty="0"/>
                        <a:t>Guadalupe</a:t>
                      </a:r>
                    </a:p>
                  </a:txBody>
                  <a:tcPr/>
                </a:tc>
                <a:tc>
                  <a:txBody>
                    <a:bodyPr/>
                    <a:lstStyle/>
                    <a:p>
                      <a:pPr algn="ctr"/>
                      <a:r>
                        <a:rPr lang="en-US" dirty="0"/>
                        <a:t>5008</a:t>
                      </a:r>
                    </a:p>
                  </a:txBody>
                  <a:tcPr/>
                </a:tc>
                <a:tc>
                  <a:txBody>
                    <a:bodyPr/>
                    <a:lstStyle/>
                    <a:p>
                      <a:pPr algn="ctr"/>
                      <a:r>
                        <a:rPr lang="en-US" dirty="0"/>
                        <a:t>79411</a:t>
                      </a:r>
                    </a:p>
                  </a:txBody>
                  <a:tcPr/>
                </a:tc>
                <a:extLst>
                  <a:ext uri="{0D108BD9-81ED-4DB2-BD59-A6C34878D82A}">
                    <a16:rowId xmlns:a16="http://schemas.microsoft.com/office/drawing/2014/main" val="3205871086"/>
                  </a:ext>
                </a:extLst>
              </a:tr>
              <a:tr h="318125">
                <a:tc>
                  <a:txBody>
                    <a:bodyPr/>
                    <a:lstStyle/>
                    <a:p>
                      <a:r>
                        <a:rPr lang="en-US" dirty="0"/>
                        <a:t>Kendall</a:t>
                      </a:r>
                    </a:p>
                  </a:txBody>
                  <a:tcPr/>
                </a:tc>
                <a:tc>
                  <a:txBody>
                    <a:bodyPr/>
                    <a:lstStyle/>
                    <a:p>
                      <a:pPr algn="ctr"/>
                      <a:r>
                        <a:rPr lang="en-US" dirty="0"/>
                        <a:t>579</a:t>
                      </a:r>
                    </a:p>
                  </a:txBody>
                  <a:tcPr/>
                </a:tc>
                <a:tc>
                  <a:txBody>
                    <a:bodyPr/>
                    <a:lstStyle/>
                    <a:p>
                      <a:pPr algn="ctr"/>
                      <a:r>
                        <a:rPr lang="en-US" dirty="0"/>
                        <a:t>100473</a:t>
                      </a:r>
                    </a:p>
                  </a:txBody>
                  <a:tcPr/>
                </a:tc>
                <a:extLst>
                  <a:ext uri="{0D108BD9-81ED-4DB2-BD59-A6C34878D82A}">
                    <a16:rowId xmlns:a16="http://schemas.microsoft.com/office/drawing/2014/main" val="2296115980"/>
                  </a:ext>
                </a:extLst>
              </a:tr>
              <a:tr h="318125">
                <a:tc>
                  <a:txBody>
                    <a:bodyPr/>
                    <a:lstStyle/>
                    <a:p>
                      <a:r>
                        <a:rPr lang="en-US" dirty="0"/>
                        <a:t>Medina</a:t>
                      </a:r>
                    </a:p>
                  </a:txBody>
                  <a:tcPr/>
                </a:tc>
                <a:tc>
                  <a:txBody>
                    <a:bodyPr/>
                    <a:lstStyle/>
                    <a:p>
                      <a:pPr algn="ctr"/>
                      <a:r>
                        <a:rPr lang="en-US" dirty="0"/>
                        <a:t>2393</a:t>
                      </a:r>
                    </a:p>
                  </a:txBody>
                  <a:tcPr/>
                </a:tc>
                <a:tc>
                  <a:txBody>
                    <a:bodyPr/>
                    <a:lstStyle/>
                    <a:p>
                      <a:pPr algn="ctr"/>
                      <a:r>
                        <a:rPr lang="en-US" dirty="0"/>
                        <a:t>73950</a:t>
                      </a:r>
                    </a:p>
                  </a:txBody>
                  <a:tcPr/>
                </a:tc>
                <a:extLst>
                  <a:ext uri="{0D108BD9-81ED-4DB2-BD59-A6C34878D82A}">
                    <a16:rowId xmlns:a16="http://schemas.microsoft.com/office/drawing/2014/main" val="748398890"/>
                  </a:ext>
                </a:extLst>
              </a:tr>
              <a:tr h="318125">
                <a:tc>
                  <a:txBody>
                    <a:bodyPr/>
                    <a:lstStyle/>
                    <a:p>
                      <a:r>
                        <a:rPr lang="en-US" dirty="0"/>
                        <a:t>Wilson</a:t>
                      </a:r>
                    </a:p>
                  </a:txBody>
                  <a:tcPr/>
                </a:tc>
                <a:tc>
                  <a:txBody>
                    <a:bodyPr/>
                    <a:lstStyle/>
                    <a:p>
                      <a:pPr algn="ctr"/>
                      <a:r>
                        <a:rPr lang="en-US" dirty="0"/>
                        <a:t>1484</a:t>
                      </a:r>
                    </a:p>
                  </a:txBody>
                  <a:tcPr/>
                </a:tc>
                <a:tc>
                  <a:txBody>
                    <a:bodyPr/>
                    <a:lstStyle/>
                    <a:p>
                      <a:pPr algn="ctr"/>
                      <a:r>
                        <a:rPr lang="en-US" dirty="0"/>
                        <a:t>81361</a:t>
                      </a:r>
                    </a:p>
                  </a:txBody>
                  <a:tcPr/>
                </a:tc>
                <a:extLst>
                  <a:ext uri="{0D108BD9-81ED-4DB2-BD59-A6C34878D82A}">
                    <a16:rowId xmlns:a16="http://schemas.microsoft.com/office/drawing/2014/main" val="2998722238"/>
                  </a:ext>
                </a:extLst>
              </a:tr>
            </a:tbl>
          </a:graphicData>
        </a:graphic>
      </p:graphicFrame>
    </p:spTree>
    <p:extLst>
      <p:ext uri="{BB962C8B-B14F-4D97-AF65-F5344CB8AC3E}">
        <p14:creationId xmlns:p14="http://schemas.microsoft.com/office/powerpoint/2010/main" val="348624561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83F0-8285-4EA7-AAF6-F6FF67EF7FA7}"/>
              </a:ext>
            </a:extLst>
          </p:cNvPr>
          <p:cNvSpPr>
            <a:spLocks noGrp="1"/>
          </p:cNvSpPr>
          <p:nvPr>
            <p:ph type="title"/>
          </p:nvPr>
        </p:nvSpPr>
        <p:spPr>
          <a:xfrm>
            <a:off x="2592923" y="1371485"/>
            <a:ext cx="8911687" cy="1280890"/>
          </a:xfrm>
        </p:spPr>
        <p:txBody>
          <a:bodyPr/>
          <a:lstStyle/>
          <a:p>
            <a:r>
              <a:rPr lang="en-US" dirty="0"/>
              <a:t>Hypothesis:</a:t>
            </a:r>
          </a:p>
        </p:txBody>
      </p:sp>
      <p:sp>
        <p:nvSpPr>
          <p:cNvPr id="4" name="Content Placeholder 3">
            <a:extLst>
              <a:ext uri="{FF2B5EF4-FFF2-40B4-BE49-F238E27FC236}">
                <a16:creationId xmlns:a16="http://schemas.microsoft.com/office/drawing/2014/main" id="{871DADD3-AC4C-4AE1-900D-8915FCF87FF4}"/>
              </a:ext>
            </a:extLst>
          </p:cNvPr>
          <p:cNvSpPr>
            <a:spLocks noGrp="1"/>
          </p:cNvSpPr>
          <p:nvPr>
            <p:ph sz="half" idx="1"/>
          </p:nvPr>
        </p:nvSpPr>
        <p:spPr>
          <a:xfrm>
            <a:off x="2592924" y="2016223"/>
            <a:ext cx="6535578" cy="1121044"/>
          </a:xfrm>
        </p:spPr>
        <p:txBody>
          <a:bodyPr>
            <a:normAutofit lnSpcReduction="10000"/>
          </a:bodyPr>
          <a:lstStyle/>
          <a:p>
            <a:pPr marL="0" indent="0">
              <a:buNone/>
            </a:pPr>
            <a:r>
              <a:rPr lang="en-US" sz="2400" dirty="0"/>
              <a:t>We believed that sanctuary cities would have greater growth potential than non- sanctuary cities</a:t>
            </a:r>
          </a:p>
        </p:txBody>
      </p:sp>
      <p:sp>
        <p:nvSpPr>
          <p:cNvPr id="5" name="Content Placeholder 4">
            <a:extLst>
              <a:ext uri="{FF2B5EF4-FFF2-40B4-BE49-F238E27FC236}">
                <a16:creationId xmlns:a16="http://schemas.microsoft.com/office/drawing/2014/main" id="{4062F40E-B961-4D8A-A323-963F1338DC07}"/>
              </a:ext>
            </a:extLst>
          </p:cNvPr>
          <p:cNvSpPr>
            <a:spLocks noGrp="1"/>
          </p:cNvSpPr>
          <p:nvPr>
            <p:ph sz="half" idx="2"/>
          </p:nvPr>
        </p:nvSpPr>
        <p:spPr>
          <a:xfrm>
            <a:off x="2592924" y="4070585"/>
            <a:ext cx="6251620" cy="1593371"/>
          </a:xfrm>
        </p:spPr>
        <p:txBody>
          <a:bodyPr>
            <a:normAutofit lnSpcReduction="10000"/>
          </a:bodyPr>
          <a:lstStyle/>
          <a:p>
            <a:pPr marL="0" indent="0">
              <a:buNone/>
            </a:pPr>
            <a:r>
              <a:rPr lang="en-US" sz="2400" dirty="0"/>
              <a:t>There is no correlation between target demographics and sanctuary and non- sanctuary cities </a:t>
            </a:r>
          </a:p>
        </p:txBody>
      </p:sp>
      <p:sp>
        <p:nvSpPr>
          <p:cNvPr id="6" name="Title 1">
            <a:extLst>
              <a:ext uri="{FF2B5EF4-FFF2-40B4-BE49-F238E27FC236}">
                <a16:creationId xmlns:a16="http://schemas.microsoft.com/office/drawing/2014/main" id="{29BF74C2-595B-4C19-A58E-1ADE21C604AE}"/>
              </a:ext>
            </a:extLst>
          </p:cNvPr>
          <p:cNvSpPr txBox="1">
            <a:spLocks/>
          </p:cNvSpPr>
          <p:nvPr/>
        </p:nvSpPr>
        <p:spPr>
          <a:xfrm>
            <a:off x="2592924" y="344837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Null Hypothesis:</a:t>
            </a:r>
          </a:p>
        </p:txBody>
      </p:sp>
    </p:spTree>
    <p:extLst>
      <p:ext uri="{BB962C8B-B14F-4D97-AF65-F5344CB8AC3E}">
        <p14:creationId xmlns:p14="http://schemas.microsoft.com/office/powerpoint/2010/main" val="365628014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EE3027-88D0-40A1-822D-345208F2C03C}"/>
              </a:ext>
            </a:extLst>
          </p:cNvPr>
          <p:cNvPicPr>
            <a:picLocks noChangeAspect="1"/>
          </p:cNvPicPr>
          <p:nvPr/>
        </p:nvPicPr>
        <p:blipFill>
          <a:blip r:embed="rId2"/>
          <a:stretch>
            <a:fillRect/>
          </a:stretch>
        </p:blipFill>
        <p:spPr>
          <a:xfrm>
            <a:off x="947400" y="1485649"/>
            <a:ext cx="10297200" cy="5107657"/>
          </a:xfrm>
          <a:prstGeom prst="rect">
            <a:avLst/>
          </a:prstGeom>
        </p:spPr>
      </p:pic>
      <p:sp>
        <p:nvSpPr>
          <p:cNvPr id="5" name="Title 4">
            <a:extLst>
              <a:ext uri="{FF2B5EF4-FFF2-40B4-BE49-F238E27FC236}">
                <a16:creationId xmlns:a16="http://schemas.microsoft.com/office/drawing/2014/main" id="{68E83946-1619-4644-BDD4-202D2AE9C9D3}"/>
              </a:ext>
            </a:extLst>
          </p:cNvPr>
          <p:cNvSpPr>
            <a:spLocks noGrp="1"/>
          </p:cNvSpPr>
          <p:nvPr>
            <p:ph type="title"/>
          </p:nvPr>
        </p:nvSpPr>
        <p:spPr>
          <a:xfrm>
            <a:off x="1640156" y="539166"/>
            <a:ext cx="8911687" cy="1280890"/>
          </a:xfrm>
        </p:spPr>
        <p:txBody>
          <a:bodyPr/>
          <a:lstStyle/>
          <a:p>
            <a:r>
              <a:rPr lang="en-US" dirty="0"/>
              <a:t>Example Code from </a:t>
            </a:r>
            <a:r>
              <a:rPr lang="en-US" dirty="0" err="1"/>
              <a:t>Jupyter</a:t>
            </a:r>
            <a:r>
              <a:rPr lang="en-US" dirty="0"/>
              <a:t> Notebook</a:t>
            </a:r>
          </a:p>
        </p:txBody>
      </p:sp>
    </p:spTree>
    <p:extLst>
      <p:ext uri="{BB962C8B-B14F-4D97-AF65-F5344CB8AC3E}">
        <p14:creationId xmlns:p14="http://schemas.microsoft.com/office/powerpoint/2010/main" val="83240416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58B1-B5FA-477B-8257-CBE5A8F7B53D}"/>
              </a:ext>
            </a:extLst>
          </p:cNvPr>
          <p:cNvSpPr>
            <a:spLocks noGrp="1"/>
          </p:cNvSpPr>
          <p:nvPr>
            <p:ph type="title"/>
          </p:nvPr>
        </p:nvSpPr>
        <p:spPr>
          <a:xfrm>
            <a:off x="116156" y="0"/>
            <a:ext cx="8911687" cy="737937"/>
          </a:xfrm>
        </p:spPr>
        <p:txBody>
          <a:bodyPr/>
          <a:lstStyle/>
          <a:p>
            <a:r>
              <a:rPr lang="en-US" dirty="0"/>
              <a:t>Questions Needed Answering</a:t>
            </a:r>
          </a:p>
        </p:txBody>
      </p:sp>
      <p:sp>
        <p:nvSpPr>
          <p:cNvPr id="3" name="Content Placeholder 2">
            <a:extLst>
              <a:ext uri="{FF2B5EF4-FFF2-40B4-BE49-F238E27FC236}">
                <a16:creationId xmlns:a16="http://schemas.microsoft.com/office/drawing/2014/main" id="{8816E5AD-9A9C-4E00-8FCD-67A18DB344A8}"/>
              </a:ext>
            </a:extLst>
          </p:cNvPr>
          <p:cNvSpPr>
            <a:spLocks noGrp="1"/>
          </p:cNvSpPr>
          <p:nvPr>
            <p:ph sz="half" idx="1"/>
          </p:nvPr>
        </p:nvSpPr>
        <p:spPr>
          <a:xfrm>
            <a:off x="978567" y="1427747"/>
            <a:ext cx="10780295" cy="5430253"/>
          </a:xfrm>
        </p:spPr>
        <p:txBody>
          <a:bodyPr/>
          <a:lstStyle/>
          <a:p>
            <a:pPr lvl="1"/>
            <a:r>
              <a:rPr lang="en-US" sz="3200" dirty="0"/>
              <a:t>What would be the target demographic?</a:t>
            </a:r>
          </a:p>
          <a:p>
            <a:pPr lvl="1"/>
            <a:r>
              <a:rPr lang="en-US" sz="3200" dirty="0"/>
              <a:t>Where is that target demographic located at?</a:t>
            </a:r>
          </a:p>
          <a:p>
            <a:pPr lvl="1"/>
            <a:r>
              <a:rPr lang="en-US" sz="3200" dirty="0"/>
              <a:t>Where is a sanctuary city and non sanctuary city located with similar characteristics? </a:t>
            </a:r>
          </a:p>
          <a:p>
            <a:pPr lvl="1"/>
            <a:r>
              <a:rPr lang="en-US" sz="3200" dirty="0"/>
              <a:t>What Craft Breweries are located in the region?</a:t>
            </a:r>
          </a:p>
          <a:p>
            <a:pPr lvl="1"/>
            <a:r>
              <a:rPr lang="en-US" sz="3200" dirty="0"/>
              <a:t>What distribution centers are located in the region? </a:t>
            </a:r>
          </a:p>
          <a:p>
            <a:pPr marL="457200" lvl="1" indent="0">
              <a:buNone/>
            </a:pPr>
            <a:endParaRPr lang="en-US" sz="3200" dirty="0"/>
          </a:p>
          <a:p>
            <a:endParaRPr lang="en-US" dirty="0"/>
          </a:p>
        </p:txBody>
      </p:sp>
    </p:spTree>
    <p:extLst>
      <p:ext uri="{BB962C8B-B14F-4D97-AF65-F5344CB8AC3E}">
        <p14:creationId xmlns:p14="http://schemas.microsoft.com/office/powerpoint/2010/main" val="328013505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3189C5-685D-4C11-9DCC-591F356173E3}"/>
              </a:ext>
            </a:extLst>
          </p:cNvPr>
          <p:cNvSpPr>
            <a:spLocks noGrp="1"/>
          </p:cNvSpPr>
          <p:nvPr>
            <p:ph sz="half" idx="2"/>
          </p:nvPr>
        </p:nvSpPr>
        <p:spPr>
          <a:xfrm>
            <a:off x="1503177" y="1475874"/>
            <a:ext cx="9341286" cy="4700337"/>
          </a:xfrm>
        </p:spPr>
        <p:txBody>
          <a:bodyPr>
            <a:normAutofit/>
          </a:bodyPr>
          <a:lstStyle/>
          <a:p>
            <a:r>
              <a:rPr lang="en-US" sz="2400" dirty="0"/>
              <a:t>Demographic information pulled from </a:t>
            </a:r>
            <a:r>
              <a:rPr lang="en-US" sz="2400" b="1" dirty="0"/>
              <a:t>Brewers Association </a:t>
            </a:r>
            <a:r>
              <a:rPr lang="en-US" sz="2400" dirty="0"/>
              <a:t>specifically the article </a:t>
            </a:r>
            <a:r>
              <a:rPr lang="en-US" sz="2400" b="1" dirty="0"/>
              <a:t>Shifting Demographics Among Craft Drinkers</a:t>
            </a:r>
            <a:endParaRPr lang="en-US" sz="2400" dirty="0"/>
          </a:p>
          <a:p>
            <a:r>
              <a:rPr lang="en-US" sz="2400" dirty="0"/>
              <a:t>Census Data</a:t>
            </a:r>
          </a:p>
          <a:p>
            <a:r>
              <a:rPr lang="en-US" sz="2400" dirty="0"/>
              <a:t>Kaggle for List of Craft Breweries in the United States</a:t>
            </a:r>
          </a:p>
          <a:p>
            <a:r>
              <a:rPr lang="en-US" sz="2400" dirty="0" err="1"/>
              <a:t>Mapquest</a:t>
            </a:r>
            <a:r>
              <a:rPr lang="en-US" sz="2400" dirty="0"/>
              <a:t> API for Latitude, Longitude, and County name for Breweries as well as Grocery locations in San Antonio and Houston</a:t>
            </a:r>
          </a:p>
          <a:p>
            <a:r>
              <a:rPr lang="en-US" sz="2400" dirty="0" err="1"/>
              <a:t>Plotly</a:t>
            </a:r>
            <a:r>
              <a:rPr lang="en-US" sz="2400" dirty="0"/>
              <a:t> to create Choropleth and Plots</a:t>
            </a:r>
          </a:p>
          <a:p>
            <a:pPr marL="0" indent="0">
              <a:buNone/>
            </a:pPr>
            <a:endParaRPr lang="en-US" dirty="0"/>
          </a:p>
          <a:p>
            <a:endParaRPr lang="en-US" dirty="0"/>
          </a:p>
        </p:txBody>
      </p:sp>
      <p:sp>
        <p:nvSpPr>
          <p:cNvPr id="6" name="Title 1">
            <a:extLst>
              <a:ext uri="{FF2B5EF4-FFF2-40B4-BE49-F238E27FC236}">
                <a16:creationId xmlns:a16="http://schemas.microsoft.com/office/drawing/2014/main" id="{578694E0-AFA8-46BA-803B-C019F2C98E32}"/>
              </a:ext>
            </a:extLst>
          </p:cNvPr>
          <p:cNvSpPr txBox="1">
            <a:spLocks/>
          </p:cNvSpPr>
          <p:nvPr/>
        </p:nvSpPr>
        <p:spPr>
          <a:xfrm>
            <a:off x="116156" y="0"/>
            <a:ext cx="8911687" cy="7379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Utilized </a:t>
            </a:r>
          </a:p>
        </p:txBody>
      </p:sp>
    </p:spTree>
    <p:extLst>
      <p:ext uri="{BB962C8B-B14F-4D97-AF65-F5344CB8AC3E}">
        <p14:creationId xmlns:p14="http://schemas.microsoft.com/office/powerpoint/2010/main" val="19065734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55C4-E0B3-4017-B593-B895302F838C}"/>
              </a:ext>
            </a:extLst>
          </p:cNvPr>
          <p:cNvSpPr>
            <a:spLocks noGrp="1"/>
          </p:cNvSpPr>
          <p:nvPr>
            <p:ph type="title"/>
          </p:nvPr>
        </p:nvSpPr>
        <p:spPr>
          <a:xfrm>
            <a:off x="12159" y="0"/>
            <a:ext cx="8911687" cy="1280890"/>
          </a:xfrm>
        </p:spPr>
        <p:txBody>
          <a:bodyPr/>
          <a:lstStyle/>
          <a:p>
            <a:r>
              <a:rPr lang="en-US" dirty="0"/>
              <a:t> General Assumptions</a:t>
            </a:r>
          </a:p>
        </p:txBody>
      </p:sp>
      <p:sp>
        <p:nvSpPr>
          <p:cNvPr id="3" name="Content Placeholder 2">
            <a:extLst>
              <a:ext uri="{FF2B5EF4-FFF2-40B4-BE49-F238E27FC236}">
                <a16:creationId xmlns:a16="http://schemas.microsoft.com/office/drawing/2014/main" id="{F738A2BD-1809-458B-9174-4830FEC166D8}"/>
              </a:ext>
            </a:extLst>
          </p:cNvPr>
          <p:cNvSpPr>
            <a:spLocks noGrp="1"/>
          </p:cNvSpPr>
          <p:nvPr>
            <p:ph sz="half" idx="1"/>
          </p:nvPr>
        </p:nvSpPr>
        <p:spPr>
          <a:xfrm>
            <a:off x="1363579" y="1280888"/>
            <a:ext cx="9577137" cy="5216165"/>
          </a:xfrm>
        </p:spPr>
        <p:txBody>
          <a:bodyPr>
            <a:normAutofit/>
          </a:bodyPr>
          <a:lstStyle/>
          <a:p>
            <a:pPr marL="0" indent="0">
              <a:buNone/>
            </a:pPr>
            <a:r>
              <a:rPr lang="en-US" sz="2000" dirty="0"/>
              <a:t>In effort to save time we made the following assumptions/inferences: </a:t>
            </a:r>
          </a:p>
          <a:p>
            <a:pPr marL="0" indent="0">
              <a:buNone/>
            </a:pPr>
            <a:endParaRPr lang="en-US" sz="2000" dirty="0"/>
          </a:p>
          <a:p>
            <a:pPr marL="0" indent="0">
              <a:buNone/>
            </a:pPr>
            <a:r>
              <a:rPr lang="en-US" sz="2000" dirty="0"/>
              <a:t> Brewers Association Data:</a:t>
            </a:r>
          </a:p>
          <a:p>
            <a:r>
              <a:rPr lang="en-US" sz="2000" dirty="0"/>
              <a:t>Data is unbiased and correct</a:t>
            </a:r>
          </a:p>
          <a:p>
            <a:r>
              <a:rPr lang="en-US" sz="2000" dirty="0"/>
              <a:t>It uses recent population estimates to determine percentages</a:t>
            </a:r>
          </a:p>
          <a:p>
            <a:r>
              <a:rPr lang="en-US" sz="2000" dirty="0"/>
              <a:t>List of Breweries did not include every location, just central</a:t>
            </a:r>
          </a:p>
          <a:p>
            <a:pPr marL="0" indent="0">
              <a:buNone/>
            </a:pPr>
            <a:endParaRPr lang="en-US" sz="2000" dirty="0"/>
          </a:p>
          <a:p>
            <a:pPr marL="0" indent="0">
              <a:buNone/>
            </a:pPr>
            <a:r>
              <a:rPr lang="en-US" sz="2000" dirty="0"/>
              <a:t>Data Limitations:</a:t>
            </a:r>
          </a:p>
          <a:p>
            <a:r>
              <a:rPr lang="en-US" sz="2000" dirty="0"/>
              <a:t>Last Census was done in 2010</a:t>
            </a:r>
          </a:p>
          <a:p>
            <a:r>
              <a:rPr lang="en-US" sz="2000" dirty="0"/>
              <a:t>Used Census estimated population statistics from 2016</a:t>
            </a:r>
          </a:p>
          <a:p>
            <a:r>
              <a:rPr lang="en-US" sz="2000" dirty="0"/>
              <a:t>Would have been $500 for membership, or two week request to get data from Brewers Association.  Had to go forward with their findings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9477950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26574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55C4-E0B3-4017-B593-B895302F838C}"/>
              </a:ext>
            </a:extLst>
          </p:cNvPr>
          <p:cNvSpPr>
            <a:spLocks noGrp="1"/>
          </p:cNvSpPr>
          <p:nvPr>
            <p:ph type="title"/>
          </p:nvPr>
        </p:nvSpPr>
        <p:spPr>
          <a:xfrm>
            <a:off x="215462" y="18255"/>
            <a:ext cx="10515600" cy="880103"/>
          </a:xfrm>
        </p:spPr>
        <p:txBody>
          <a:bodyPr/>
          <a:lstStyle/>
          <a:p>
            <a:r>
              <a:rPr lang="en-US" dirty="0"/>
              <a:t>Changing Demographics</a:t>
            </a:r>
          </a:p>
        </p:txBody>
      </p:sp>
      <p:pic>
        <p:nvPicPr>
          <p:cNvPr id="1026" name="Picture 2" descr="Watermark design 2">
            <a:extLst>
              <a:ext uri="{FF2B5EF4-FFF2-40B4-BE49-F238E27FC236}">
                <a16:creationId xmlns:a16="http://schemas.microsoft.com/office/drawing/2014/main" id="{8E6AED2A-9F88-4A87-86BC-91A3EEA93AE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188329" y="2773921"/>
            <a:ext cx="6003671" cy="38861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termark design 3">
            <a:extLst>
              <a:ext uri="{FF2B5EF4-FFF2-40B4-BE49-F238E27FC236}">
                <a16:creationId xmlns:a16="http://schemas.microsoft.com/office/drawing/2014/main" id="{0BBF2A04-4561-48AE-9291-D6051B3FC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62" y="2773922"/>
            <a:ext cx="5960464" cy="38861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376D35C-B5ED-4EC2-ACAA-2E33881929EA}"/>
              </a:ext>
            </a:extLst>
          </p:cNvPr>
          <p:cNvSpPr txBox="1"/>
          <p:nvPr/>
        </p:nvSpPr>
        <p:spPr>
          <a:xfrm>
            <a:off x="1050104" y="1343818"/>
            <a:ext cx="10276450" cy="707886"/>
          </a:xfrm>
          <a:prstGeom prst="rect">
            <a:avLst/>
          </a:prstGeom>
          <a:noFill/>
        </p:spPr>
        <p:txBody>
          <a:bodyPr wrap="square" rtlCol="0">
            <a:spAutoFit/>
          </a:bodyPr>
          <a:lstStyle/>
          <a:p>
            <a:pPr marL="342900" indent="-342900">
              <a:buClr>
                <a:schemeClr val="accent1"/>
              </a:buClr>
              <a:buFont typeface="Wingdings 3" panose="05040102010807070707" pitchFamily="18" charset="2"/>
              <a:buChar char=""/>
            </a:pPr>
            <a:r>
              <a:rPr lang="en-US" sz="2000" dirty="0"/>
              <a:t>Males still continue to make up majority </a:t>
            </a:r>
          </a:p>
          <a:p>
            <a:pPr marL="342900" indent="-342900">
              <a:buClr>
                <a:schemeClr val="accent1"/>
              </a:buClr>
              <a:buFont typeface="Wingdings 3" panose="05040102010807070707" pitchFamily="18" charset="2"/>
              <a:buChar char=""/>
            </a:pPr>
            <a:r>
              <a:rPr lang="en-US" sz="2000" dirty="0"/>
              <a:t>Higher Socio Economic Status (SES)</a:t>
            </a:r>
          </a:p>
        </p:txBody>
      </p:sp>
      <p:sp>
        <p:nvSpPr>
          <p:cNvPr id="3" name="TextBox 2">
            <a:extLst>
              <a:ext uri="{FF2B5EF4-FFF2-40B4-BE49-F238E27FC236}">
                <a16:creationId xmlns:a16="http://schemas.microsoft.com/office/drawing/2014/main" id="{4AFD9FD8-9FBD-419A-863E-E5D058D01BCD}"/>
              </a:ext>
            </a:extLst>
          </p:cNvPr>
          <p:cNvSpPr txBox="1"/>
          <p:nvPr/>
        </p:nvSpPr>
        <p:spPr>
          <a:xfrm>
            <a:off x="1090863" y="2294020"/>
            <a:ext cx="10250905" cy="646331"/>
          </a:xfrm>
          <a:prstGeom prst="rect">
            <a:avLst/>
          </a:prstGeom>
          <a:noFill/>
        </p:spPr>
        <p:txBody>
          <a:bodyPr wrap="square" rtlCol="0">
            <a:spAutoFit/>
          </a:bodyPr>
          <a:lstStyle/>
          <a:p>
            <a:r>
              <a:rPr lang="en-US" b="1" i="1" u="sng" dirty="0"/>
              <a:t>But there are two demographics that are helping shape the craft beer markets…</a:t>
            </a:r>
          </a:p>
          <a:p>
            <a:endParaRPr lang="en-US" dirty="0"/>
          </a:p>
        </p:txBody>
      </p:sp>
    </p:spTree>
    <p:extLst>
      <p:ext uri="{BB962C8B-B14F-4D97-AF65-F5344CB8AC3E}">
        <p14:creationId xmlns:p14="http://schemas.microsoft.com/office/powerpoint/2010/main" val="213399637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CC6C-A324-443C-88B1-E5DE64EB5413}"/>
              </a:ext>
            </a:extLst>
          </p:cNvPr>
          <p:cNvSpPr>
            <a:spLocks noGrp="1"/>
          </p:cNvSpPr>
          <p:nvPr>
            <p:ph type="title"/>
          </p:nvPr>
        </p:nvSpPr>
        <p:spPr>
          <a:xfrm>
            <a:off x="0" y="0"/>
            <a:ext cx="8911687" cy="866274"/>
          </a:xfrm>
        </p:spPr>
        <p:txBody>
          <a:bodyPr/>
          <a:lstStyle/>
          <a:p>
            <a:r>
              <a:rPr lang="en-US" dirty="0"/>
              <a:t> Census Data Exploration and Cleaning</a:t>
            </a:r>
          </a:p>
        </p:txBody>
      </p:sp>
      <p:pic>
        <p:nvPicPr>
          <p:cNvPr id="6" name="Content Placeholder 5">
            <a:extLst>
              <a:ext uri="{FF2B5EF4-FFF2-40B4-BE49-F238E27FC236}">
                <a16:creationId xmlns:a16="http://schemas.microsoft.com/office/drawing/2014/main" id="{8D650253-E108-4AC0-9EF6-3C21BAB45AE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36883" y="1219200"/>
            <a:ext cx="7543769" cy="4630462"/>
          </a:xfrm>
        </p:spPr>
      </p:pic>
      <p:sp>
        <p:nvSpPr>
          <p:cNvPr id="5" name="Content Placeholder 3">
            <a:extLst>
              <a:ext uri="{FF2B5EF4-FFF2-40B4-BE49-F238E27FC236}">
                <a16:creationId xmlns:a16="http://schemas.microsoft.com/office/drawing/2014/main" id="{62661EC2-872C-4AE0-AAF2-2D5A3916F315}"/>
              </a:ext>
            </a:extLst>
          </p:cNvPr>
          <p:cNvSpPr txBox="1">
            <a:spLocks/>
          </p:cNvSpPr>
          <p:nvPr/>
        </p:nvSpPr>
        <p:spPr>
          <a:xfrm>
            <a:off x="8039075" y="1921335"/>
            <a:ext cx="3816041" cy="44200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Obtained from US Census Bureau Total Population by State (Hispanic Population)</a:t>
            </a:r>
          </a:p>
          <a:p>
            <a:endParaRPr lang="en-US" dirty="0"/>
          </a:p>
          <a:p>
            <a:r>
              <a:rPr lang="en-US" dirty="0"/>
              <a:t>Cross referencing the above states that contain sanctuary cities we find Texas has a non sanctuary city and sanctuary city close in latitude and population. </a:t>
            </a:r>
          </a:p>
          <a:p>
            <a:endParaRPr lang="en-US" dirty="0"/>
          </a:p>
          <a:p>
            <a:pPr lvl="1"/>
            <a:endParaRPr lang="en-US" dirty="0"/>
          </a:p>
          <a:p>
            <a:endParaRPr lang="en-US" dirty="0"/>
          </a:p>
        </p:txBody>
      </p:sp>
      <p:sp>
        <p:nvSpPr>
          <p:cNvPr id="8" name="Content Placeholder 3">
            <a:extLst>
              <a:ext uri="{FF2B5EF4-FFF2-40B4-BE49-F238E27FC236}">
                <a16:creationId xmlns:a16="http://schemas.microsoft.com/office/drawing/2014/main" id="{7C081C32-1B15-4761-B250-25EF238D36C9}"/>
              </a:ext>
            </a:extLst>
          </p:cNvPr>
          <p:cNvSpPr txBox="1">
            <a:spLocks/>
          </p:cNvSpPr>
          <p:nvPr/>
        </p:nvSpPr>
        <p:spPr>
          <a:xfrm>
            <a:off x="975890" y="5963705"/>
            <a:ext cx="10240219" cy="11850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lgn="ctr">
              <a:buNone/>
            </a:pPr>
            <a:r>
              <a:rPr lang="en-US" sz="1800" b="1" u="sng" dirty="0"/>
              <a:t>HOUSTON (SANCTUARY) VS SAN ANTONIO (NON SANCTUARY)</a:t>
            </a:r>
          </a:p>
          <a:p>
            <a:endParaRPr lang="en-US" dirty="0"/>
          </a:p>
        </p:txBody>
      </p:sp>
    </p:spTree>
    <p:extLst>
      <p:ext uri="{BB962C8B-B14F-4D97-AF65-F5344CB8AC3E}">
        <p14:creationId xmlns:p14="http://schemas.microsoft.com/office/powerpoint/2010/main" val="15413704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93F-22C2-467E-8B47-B1292AAFFF78}"/>
              </a:ext>
            </a:extLst>
          </p:cNvPr>
          <p:cNvSpPr>
            <a:spLocks noGrp="1"/>
          </p:cNvSpPr>
          <p:nvPr>
            <p:ph type="title"/>
          </p:nvPr>
        </p:nvSpPr>
        <p:spPr>
          <a:xfrm>
            <a:off x="0" y="0"/>
            <a:ext cx="8911687" cy="1280890"/>
          </a:xfrm>
        </p:spPr>
        <p:txBody>
          <a:bodyPr/>
          <a:lstStyle/>
          <a:p>
            <a:r>
              <a:rPr lang="en-US" dirty="0"/>
              <a:t> Results for Target Population</a:t>
            </a:r>
          </a:p>
        </p:txBody>
      </p:sp>
      <p:sp>
        <p:nvSpPr>
          <p:cNvPr id="5" name="TextBox 4">
            <a:extLst>
              <a:ext uri="{FF2B5EF4-FFF2-40B4-BE49-F238E27FC236}">
                <a16:creationId xmlns:a16="http://schemas.microsoft.com/office/drawing/2014/main" id="{5C4DEF74-67A0-485B-B5B3-0BD40C8B1E67}"/>
              </a:ext>
            </a:extLst>
          </p:cNvPr>
          <p:cNvSpPr txBox="1"/>
          <p:nvPr/>
        </p:nvSpPr>
        <p:spPr>
          <a:xfrm>
            <a:off x="1996595" y="5745297"/>
            <a:ext cx="9727766" cy="923330"/>
          </a:xfrm>
          <a:prstGeom prst="rect">
            <a:avLst/>
          </a:prstGeom>
          <a:noFill/>
        </p:spPr>
        <p:txBody>
          <a:bodyPr wrap="square" rtlCol="0">
            <a:spAutoFit/>
          </a:bodyPr>
          <a:lstStyle/>
          <a:p>
            <a:r>
              <a:rPr lang="en-US" dirty="0"/>
              <a:t>Harris County (Houston)		–  216,072 </a:t>
            </a:r>
          </a:p>
          <a:p>
            <a:r>
              <a:rPr lang="en-US" dirty="0"/>
              <a:t>Bexar County (San Antonio) 	–  126,963</a:t>
            </a:r>
          </a:p>
          <a:p>
            <a:r>
              <a:rPr lang="en-US" dirty="0"/>
              <a:t>Fort Bend (Houston)			-     14,734</a:t>
            </a:r>
          </a:p>
        </p:txBody>
      </p:sp>
      <p:pic>
        <p:nvPicPr>
          <p:cNvPr id="8" name="Content Placeholder 7">
            <a:extLst>
              <a:ext uri="{FF2B5EF4-FFF2-40B4-BE49-F238E27FC236}">
                <a16:creationId xmlns:a16="http://schemas.microsoft.com/office/drawing/2014/main" id="{05481049-1139-4560-92A4-76BF12E747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3325" y="651038"/>
            <a:ext cx="9821036" cy="4910518"/>
          </a:xfrm>
        </p:spPr>
      </p:pic>
    </p:spTree>
    <p:extLst>
      <p:ext uri="{BB962C8B-B14F-4D97-AF65-F5344CB8AC3E}">
        <p14:creationId xmlns:p14="http://schemas.microsoft.com/office/powerpoint/2010/main" val="154543553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4722</TotalTime>
  <Words>922</Words>
  <Application>Microsoft Office PowerPoint</Application>
  <PresentationFormat>Widescreen</PresentationFormat>
  <Paragraphs>201</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Wisp</vt:lpstr>
      <vt:lpstr>CRAFT BREWERY DEMOGRAPHIC STUDY</vt:lpstr>
      <vt:lpstr>Hypothesis:</vt:lpstr>
      <vt:lpstr>Questions Needed Answering</vt:lpstr>
      <vt:lpstr>PowerPoint Presentation</vt:lpstr>
      <vt:lpstr> General Assumptions</vt:lpstr>
      <vt:lpstr>PowerPoint Presentation</vt:lpstr>
      <vt:lpstr>Changing Demographics</vt:lpstr>
      <vt:lpstr> Census Data Exploration and Cleaning</vt:lpstr>
      <vt:lpstr> Results for Target Population</vt:lpstr>
      <vt:lpstr> Results for Total Household Income (Mean)</vt:lpstr>
      <vt:lpstr>Focus on Houston</vt:lpstr>
      <vt:lpstr>PowerPoint Presentation</vt:lpstr>
      <vt:lpstr>PowerPoint Presentation</vt:lpstr>
      <vt:lpstr>Findings and Recommendation</vt:lpstr>
      <vt:lpstr>Next Steps/Considerations</vt:lpstr>
      <vt:lpstr>Question and Answer</vt:lpstr>
      <vt:lpstr>Craft Beer Drinkers Demographics</vt:lpstr>
      <vt:lpstr> Houston vs San Antonio Census Data</vt:lpstr>
      <vt:lpstr>PowerPoint Presentation</vt:lpstr>
      <vt:lpstr>Example Code from Jupyter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Lea Lamatina</dc:creator>
  <cp:lastModifiedBy>Lea Lamatina</cp:lastModifiedBy>
  <cp:revision>48</cp:revision>
  <dcterms:created xsi:type="dcterms:W3CDTF">2018-08-12T15:15:42Z</dcterms:created>
  <dcterms:modified xsi:type="dcterms:W3CDTF">2018-08-22T00:58:19Z</dcterms:modified>
</cp:coreProperties>
</file>