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6" r:id="rId9"/>
    <p:sldId id="262" r:id="rId10"/>
    <p:sldId id="264" r:id="rId11"/>
    <p:sldId id="263" r:id="rId12"/>
    <p:sldId id="269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76A46-01BA-CE45-8237-940AF2BB6B5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5ACCE-DE76-BD4A-8D5E-0E1C2003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9C7-F2FA-094F-BE9B-7C7B5133E071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E09-68CA-3249-9499-87EC0D78196B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A7B8-2B50-DC41-B763-0022C69EC5D3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2DB1-757A-BB46-9697-FCA3D35C1DD7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7032-A2ED-2D43-88EE-D0CBA0B8B052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FF76-3B45-0847-A2E8-8000637726C0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AC54-3F7B-BD4C-9CE5-7454529CE2D7}" type="datetime1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F4CD-A1D0-B44E-9A9E-C9F1F574E053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D86B-D3E5-AD4E-B29D-BD02FDE9F5FB}" type="datetime1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3EB-5647-CA4F-B1AA-4D7B3582C854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0F13-7677-7B49-9565-6C721FA93D80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8C94-A79C-8A48-B2AC-C9A52F335D7E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Construction Investment Forecasting Using Regression Models and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Term Project</a:t>
            </a:r>
          </a:p>
          <a:p>
            <a:r>
              <a:rPr dirty="0"/>
              <a:t>Presented by: </a:t>
            </a:r>
            <a:r>
              <a:rPr lang="en-US" dirty="0"/>
              <a:t>Nikita Yadav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474B-440F-247F-894B-8359F739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2D9-64C1-A24F-A4E8-172457ED4CF6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D0D7-919C-E794-34C0-5785E00B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8225-DC10-8905-9E24-5173BD2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Model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Combines multiple models to improve predictive performance</a:t>
            </a:r>
          </a:p>
          <a:p>
            <a:endParaRPr lang="en-US" sz="2400" dirty="0"/>
          </a:p>
          <a:p>
            <a:r>
              <a:rPr lang="en-US" sz="2400" dirty="0"/>
              <a:t>Gradient Boosting was selected as the main model due to its better performance</a:t>
            </a:r>
          </a:p>
          <a:p>
            <a:endParaRPr lang="en-US" sz="2400" dirty="0"/>
          </a:p>
          <a:p>
            <a:r>
              <a:rPr lang="en-US" sz="2400" dirty="0"/>
              <a:t>Other models like Random Forest and Decision Tree were also combined for an overall reduced error rate</a:t>
            </a:r>
            <a:endParaRPr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C92-A02C-D8A8-79A4-014EE0FC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B2DB-1174-FA47-BF09-47AEDA4C184B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FEE9-ED84-D469-41A4-407B3FE7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CC98-C8B5-ECB4-6E74-D9E3A60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Results and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7B81F7-B6BC-D525-A373-CEE6C6AF9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2466"/>
              </p:ext>
            </p:extLst>
          </p:nvPr>
        </p:nvGraphicFramePr>
        <p:xfrm>
          <a:off x="628650" y="2059035"/>
          <a:ext cx="7886703" cy="3565764"/>
        </p:xfrm>
        <a:graphic>
          <a:graphicData uri="http://schemas.openxmlformats.org/drawingml/2006/table">
            <a:tbl>
              <a:tblPr firstRow="1" firstCol="1" bandRow="1"/>
              <a:tblGrid>
                <a:gridCol w="1018337">
                  <a:extLst>
                    <a:ext uri="{9D8B030D-6E8A-4147-A177-3AD203B41FA5}">
                      <a16:colId xmlns:a16="http://schemas.microsoft.com/office/drawing/2014/main" val="1682645367"/>
                    </a:ext>
                  </a:extLst>
                </a:gridCol>
                <a:gridCol w="1733193">
                  <a:extLst>
                    <a:ext uri="{9D8B030D-6E8A-4147-A177-3AD203B41FA5}">
                      <a16:colId xmlns:a16="http://schemas.microsoft.com/office/drawing/2014/main" val="556739551"/>
                    </a:ext>
                  </a:extLst>
                </a:gridCol>
                <a:gridCol w="1733193">
                  <a:extLst>
                    <a:ext uri="{9D8B030D-6E8A-4147-A177-3AD203B41FA5}">
                      <a16:colId xmlns:a16="http://schemas.microsoft.com/office/drawing/2014/main" val="3792236008"/>
                    </a:ext>
                  </a:extLst>
                </a:gridCol>
                <a:gridCol w="1955904">
                  <a:extLst>
                    <a:ext uri="{9D8B030D-6E8A-4147-A177-3AD203B41FA5}">
                      <a16:colId xmlns:a16="http://schemas.microsoft.com/office/drawing/2014/main" val="2981153961"/>
                    </a:ext>
                  </a:extLst>
                </a:gridCol>
                <a:gridCol w="1446076">
                  <a:extLst>
                    <a:ext uri="{9D8B030D-6E8A-4147-A177-3AD203B41FA5}">
                      <a16:colId xmlns:a16="http://schemas.microsoft.com/office/drawing/2014/main" val="3482795818"/>
                    </a:ext>
                  </a:extLst>
                </a:gridCol>
              </a:tblGrid>
              <a:tr h="26646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R²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81195"/>
                  </a:ext>
                </a:extLst>
              </a:tr>
              <a:tr h="7035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83175713430.16109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244022.73553737058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-0.007615718205492117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Underperforms compared to others.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21419"/>
                  </a:ext>
                </a:extLst>
              </a:tr>
              <a:tr h="7035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8365982874.57303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247738.77920834944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-0.013480434094930382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Better performance, but still not optimal.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393588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81485180928.88185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244875.42822155764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0.012863903190920345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Consistently performs well.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65584"/>
                  </a:ext>
                </a:extLst>
              </a:tr>
              <a:tr h="7035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84199092546.61424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270226.1231578947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-0.020013241964483175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High error rates but performs well with specific data.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256311"/>
                  </a:ext>
                </a:extLst>
              </a:tr>
              <a:tr h="7035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4973834566351997.0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70522192.50033522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-60253.53443231577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Performs poorly, as expected for this model.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68" marR="71268" marT="98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7024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692FE-A079-B799-7916-553FBDE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2643-33E4-2148-9F28-25C74A63BB7B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0696-D438-0B13-0F93-A220285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632B-4F49-F5D8-84C2-B6D2D0EB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059CA-BFAE-D18D-F21F-4AAD1C215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1F2F6-E6DD-F9CB-6AB6-90AD3AB2F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DB82-2ADB-582F-987E-C1F1EAAA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Results and Model Comparison</a:t>
            </a:r>
          </a:p>
        </p:txBody>
      </p:sp>
      <p:pic>
        <p:nvPicPr>
          <p:cNvPr id="7" name="Content Placeholder 6" descr="A graph with orange bars&#10;&#10;Description automatically generated">
            <a:extLst>
              <a:ext uri="{FF2B5EF4-FFF2-40B4-BE49-F238E27FC236}">
                <a16:creationId xmlns:a16="http://schemas.microsoft.com/office/drawing/2014/main" id="{154FF415-9ACB-D94C-D046-8BE3D77F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1132"/>
            <a:ext cx="8229600" cy="2704099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F9C8BE0-6A0A-E7E2-2992-9E97D785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6E12-A471-644C-BB87-F01062742BB8}" type="datetime1">
              <a:rPr lang="en-US" smtClean="0"/>
              <a:t>12/2/24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00AE50-6F34-3A40-4CA8-1A15F7EE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0EB826-24C1-3E9B-8435-4C55DE1E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4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Gradient Boosting</a:t>
            </a:r>
            <a:r>
              <a:rPr lang="en-US" sz="2000" dirty="0"/>
              <a:t> was the best performer, accounting for most of the variance in the dataset with the highest R² score</a:t>
            </a:r>
          </a:p>
          <a:p>
            <a:endParaRPr lang="en-US" sz="2000" dirty="0"/>
          </a:p>
          <a:p>
            <a:r>
              <a:rPr lang="en-US" sz="2000" b="1" dirty="0"/>
              <a:t>Linear Regression</a:t>
            </a:r>
            <a:r>
              <a:rPr lang="en-US" sz="2000" dirty="0"/>
              <a:t> showed low error rates (MSE &amp; MAE) but failed to capture the data patterns as effectively as Gradient Boosting</a:t>
            </a:r>
          </a:p>
          <a:p>
            <a:endParaRPr lang="en-US" sz="2000" dirty="0"/>
          </a:p>
          <a:p>
            <a:r>
              <a:rPr lang="en-US" sz="2000" dirty="0"/>
              <a:t>The </a:t>
            </a:r>
            <a:r>
              <a:rPr lang="en-US" sz="2000" b="1" dirty="0"/>
              <a:t>Ensemble Model</a:t>
            </a:r>
            <a:r>
              <a:rPr lang="en-US" sz="2000" dirty="0"/>
              <a:t> combined the strengths of different models, leading to more reliable and accurate predictions, especially for construction investment forecasting</a:t>
            </a: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5440-AE90-9112-8E7B-32A94E6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C79-8590-3448-A7A7-3B9753A995A8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2754-3C94-85E6-A5A9-BE6C5C47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A798-D818-9D96-6D73-7C64B818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5695-D2E9-018F-E0CE-3F736B25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33FB6-E662-6EFE-4C03-B8812BB3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22B8-7C77-0347-A82D-E0C40437897F}" type="datetime1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A22F-DFD1-1B37-97E3-83EB626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9BB8-A0B7-8236-B4D1-E85AFDE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29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Purpose</a:t>
            </a:r>
            <a:r>
              <a:rPr lang="en-US" sz="2000" dirty="0"/>
              <a:t>: Predict construction investment in Japan for 2023-2030 to aid economic planning and infrastructure development</a:t>
            </a:r>
          </a:p>
          <a:p>
            <a:endParaRPr lang="en-US" sz="2000" dirty="0"/>
          </a:p>
          <a:p>
            <a:r>
              <a:rPr lang="en-US" sz="2000" b="1" dirty="0"/>
              <a:t>Dataset Overview</a:t>
            </a:r>
            <a:r>
              <a:rPr lang="en-US" sz="2000" dirty="0"/>
              <a:t>: Historical data from 1960-2023 on construction investments in various sectors: Architecture, Civil Engineering, and others</a:t>
            </a:r>
          </a:p>
          <a:p>
            <a:endParaRPr lang="en-US" sz="2000" dirty="0"/>
          </a:p>
          <a:p>
            <a:r>
              <a:rPr lang="en-US" sz="2000" b="1" dirty="0"/>
              <a:t>Machine Learning Focus</a:t>
            </a:r>
            <a:r>
              <a:rPr lang="en-US" sz="2000" dirty="0"/>
              <a:t>: Utilize ML models to predict future construction investment trends</a:t>
            </a: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8C7B-346A-D224-0383-29784B29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8850-1570-5747-8A23-96F93D7706D0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324F-C252-74E5-7872-F3FE99E4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36B-D03A-A523-62DC-B1420EF9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 Source</a:t>
            </a:r>
            <a:r>
              <a:rPr lang="en-US" sz="2000" dirty="0"/>
              <a:t>: Kaggle Hub – historical construction investment data for Japan from 1960-2023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Dataset Structure</a:t>
            </a:r>
            <a:r>
              <a:rPr lang="en-US" sz="2000" dirty="0"/>
              <a:t>: 378 rows, 28 columns covering various sectors like Architecture and Civil Engineering focusing on different categories like Residential, Non-Residential, Public Sector, etc.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Handling Missing Data</a:t>
            </a:r>
            <a:r>
              <a:rPr lang="en-US" sz="2000" dirty="0"/>
              <a:t>: Removed columns with excessive missing values and imputed the rest with mean values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Analysis Potential</a:t>
            </a:r>
            <a:r>
              <a:rPr lang="en-US" sz="2000" dirty="0"/>
              <a:t>: Ideal dataset for forecasting investment trends and analyzing sectoral growth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B818-3046-0964-C0D0-D8363B9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747D-9C3F-FC47-9713-3D84622D5DE8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EC4F-B08E-5B1C-F136-AA3CFA7A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320E-3C4D-9C7F-0B78-D1A17E8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Cleaning</a:t>
            </a:r>
            <a:r>
              <a:rPr lang="en-US" sz="2000" dirty="0"/>
              <a:t>: Removed columns with excessive missing data and filled other gaps using mean values</a:t>
            </a:r>
          </a:p>
          <a:p>
            <a:endParaRPr lang="en-US" sz="2000" dirty="0"/>
          </a:p>
          <a:p>
            <a:r>
              <a:rPr lang="en-US" sz="2000" b="1" dirty="0"/>
              <a:t>EDA</a:t>
            </a:r>
            <a:r>
              <a:rPr lang="en-US" sz="2000" dirty="0"/>
              <a:t>: Visualized data to uncover hidden trends and patterns</a:t>
            </a:r>
          </a:p>
          <a:p>
            <a:endParaRPr lang="en-US" sz="2000" dirty="0"/>
          </a:p>
          <a:p>
            <a:r>
              <a:rPr lang="en-US" sz="2000" b="1" dirty="0"/>
              <a:t>Normalization</a:t>
            </a:r>
            <a:r>
              <a:rPr lang="en-US" sz="2000" dirty="0"/>
              <a:t>: Applied Min-Max Scaling and Standard Scaling to ensure uniform feature scale</a:t>
            </a:r>
          </a:p>
          <a:p>
            <a:endParaRPr lang="en-US" sz="2000" dirty="0"/>
          </a:p>
          <a:p>
            <a:r>
              <a:rPr lang="en-US" sz="2000" b="1" dirty="0"/>
              <a:t>Train-Test Split</a:t>
            </a:r>
            <a:r>
              <a:rPr lang="en-US" sz="2000" dirty="0"/>
              <a:t>: 80% of data for training and 20% for testing to evaluate model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220C-E13C-6E77-8C12-01AEE614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8A3-BA3D-DD44-9E38-C57378489ACA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8816-498D-522C-C086-EBE5384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BF46-1815-61E9-3A43-B2991DBF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2855A-4332-3DE7-D692-B36E6179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Analysis: </a:t>
            </a:r>
            <a:r>
              <a:rPr lang="en-US" sz="4500" dirty="0"/>
              <a:t>Investment Trends and Distribution</a:t>
            </a:r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7396AE84-D455-C270-D383-059B4448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930416"/>
            <a:ext cx="4371196" cy="2808493"/>
          </a:xfrm>
          <a:prstGeom prst="rect">
            <a:avLst/>
          </a:prstGeom>
        </p:spPr>
      </p:pic>
      <p:pic>
        <p:nvPicPr>
          <p:cNvPr id="5" name="Content Placeholder 4" descr="A graph showing the construction of investment&#10;&#10;Description automatically generated with medium confidence">
            <a:extLst>
              <a:ext uri="{FF2B5EF4-FFF2-40B4-BE49-F238E27FC236}">
                <a16:creationId xmlns:a16="http://schemas.microsoft.com/office/drawing/2014/main" id="{F705E434-5940-722E-A1CD-FBAD382DA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878" y="3181760"/>
            <a:ext cx="4371196" cy="230580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9FDE36E-0C7D-0283-4AD6-19303FEE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D52D-3D38-B94C-97EF-860F54C7BF97}" type="datetime1">
              <a:rPr lang="en-US" smtClean="0"/>
              <a:t>12/2/24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31DE82-F005-D0BE-6649-0EBD6FA2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F668D5-E676-0F58-FDAB-46C1373F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7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Model Types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Five regression models were chosen for forecasting construction investments: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Decision Tree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Random Forest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Gradient Boosting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K-Nearest Neighbors (KNN)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Linear Regression</a:t>
            </a:r>
          </a:p>
          <a:p>
            <a:pPr marL="457200" lvl="1" indent="0">
              <a:buNone/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Hyper-parameter Tuning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GridSearchCV was used to optimize hyper-parameters for each model, ensuring better performance and prediction accuracy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11E8-FDDC-6BDD-DBC1-B4E20228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4A4E-0E70-8A4A-BC8E-BDD6A0AFFCE0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027A-6BE8-5DF2-DC9A-87EF9E5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50E6-09DF-231D-D346-DC18E855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Decision Tree Regressor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max_depth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Controls tree depth, avoids overfitting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min_samples_split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Minimum samples for a split, prevents overfitting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min_samples_leaf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Ensures sufficient data in leaf nodes, reduces variance</a:t>
            </a:r>
          </a:p>
          <a:p>
            <a:pPr lvl="1"/>
            <a:endParaRPr lang="en-US" sz="1800" dirty="0"/>
          </a:p>
          <a:p>
            <a:r>
              <a:rPr lang="en-US" sz="1800" b="1" dirty="0"/>
              <a:t>Random Forest Regressor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n_estimators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Number of trees, improves 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max_depth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Limits tree depth, prevents overfitting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min_samples_split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Controls minimum data for splits, avoids overfitting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sz="1800" b="1" dirty="0"/>
              <a:t>Gradient Boosting Regressor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n_estimators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Number of boosting stages, risk of overfitting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learning_rate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Scales tree contribution, balances speed &amp; accuracy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max_depth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Controls tree depth, prevents overfitting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C0B0-A33B-85DC-120F-F60CCB9A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010-CE09-4E4D-B0C1-A81876340934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6C3F-91AF-7F2C-B7B6-8E7A80E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EF7C-377D-7C27-DD5E-2C9AD6E9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57DC-B17E-D210-84F5-980211CA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C538-3103-675A-AE8E-4A8AF895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E860-A6C8-B518-C4EB-06F55BF7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1800" b="1" dirty="0"/>
              <a:t>K-Nearest Neighbors (KNN) Regressor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/>
              <a:t>n_neighbors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Number of neighbors for prediction, affects bias-variance tradeoff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sz="1800" b="1" dirty="0"/>
              <a:t>Linear Regression</a:t>
            </a:r>
            <a:r>
              <a:rPr lang="en-US" sz="1800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Regularization (Ridge or Lasso)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Controls overfitting by penalizing large coefficients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5C4C-0696-602B-E0D0-A546EAEA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3B6-955A-0B49-A83A-8EAF40B574DF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4992-D5B6-B306-8A06-FE29A54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D7D8-5701-0F8D-DACF-ECFE59BE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3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Squared Error (MSE):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Averages squared differences between actual and predicted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Lower MSE = Better 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Sensitive to outliers, as larger errors weigh more heavily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Absolute Error (MAE):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Averages absolute differences between actual and predicted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Lower MAE = Better 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Less sensitive to outliers compared to MSE, treats all errors equally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R-Squared (R²):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Measures proportion of variance explained by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Ranges from 0 to 1; higher values indicate better model fit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value of 1 means perfect predictions, while 0 means no explanation of variance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F4E8-7703-20BD-77FA-93F8092D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C096-96C2-CA48-B7EE-DF4788DF28D8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BDE2-7DBC-91EE-A542-06F09224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Houston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D1B7-1712-8726-B001-B5147428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780</Words>
  <Application>Microsoft Macintosh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-webkit-standard</vt:lpstr>
      <vt:lpstr>Aptos</vt:lpstr>
      <vt:lpstr>Arial</vt:lpstr>
      <vt:lpstr>Calibri</vt:lpstr>
      <vt:lpstr>Courier New</vt:lpstr>
      <vt:lpstr>Office Theme</vt:lpstr>
      <vt:lpstr>Construction Investment Forecasting Using Regression Models and Ensemble Learning</vt:lpstr>
      <vt:lpstr>Introduction</vt:lpstr>
      <vt:lpstr>Dataset Overview</vt:lpstr>
      <vt:lpstr>Methodology: Data Preprocessing</vt:lpstr>
      <vt:lpstr>Exploratory Data Analysis: Investment Trends and Distribution</vt:lpstr>
      <vt:lpstr>Model Selection</vt:lpstr>
      <vt:lpstr>Hyperparameter Tuning</vt:lpstr>
      <vt:lpstr>Hyperparameter Tuning</vt:lpstr>
      <vt:lpstr>Model Evaluation Metrics</vt:lpstr>
      <vt:lpstr>Ensemble Model Approach</vt:lpstr>
      <vt:lpstr>Results and Model Comparison</vt:lpstr>
      <vt:lpstr>Results and Model Comparison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YADAV, NIKITA ANIL</cp:lastModifiedBy>
  <cp:revision>4</cp:revision>
  <dcterms:created xsi:type="dcterms:W3CDTF">2013-01-27T09:14:16Z</dcterms:created>
  <dcterms:modified xsi:type="dcterms:W3CDTF">2024-12-02T22:00:11Z</dcterms:modified>
  <cp:category/>
</cp:coreProperties>
</file>