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77" r:id="rId10"/>
    <p:sldId id="268" r:id="rId11"/>
    <p:sldId id="278" r:id="rId12"/>
    <p:sldId id="279" r:id="rId13"/>
    <p:sldId id="276" r:id="rId14"/>
    <p:sldId id="270" r:id="rId15"/>
    <p:sldId id="273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022FB-9B6C-DC4A-A8CF-C93BCD9678B2}" v="2" dt="2025-04-21T06:00:50.619"/>
  </p1510:revLst>
</p1510:revInfo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85403"/>
  </p:normalViewPr>
  <p:slideViewPr>
    <p:cSldViewPr snapToGrid="0">
      <p:cViewPr varScale="1">
        <p:scale>
          <a:sx n="90" d="100"/>
          <a:sy n="90" d="100"/>
        </p:scale>
        <p:origin x="20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DF044-F7CB-BA48-8E0F-0B409DE49B29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6919D-9612-DD4B-9252-12B6C77C5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89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Categorical Feature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alibri"/>
                <a:ea typeface="Calibri"/>
                <a:cs typeface="Calibri"/>
              </a:rPr>
              <a:t>Continuous Feature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alibri"/>
                <a:ea typeface="Calibri"/>
                <a:cs typeface="Calibri"/>
              </a:rPr>
              <a:t>Ordinal Features</a:t>
            </a:r>
            <a:endParaRPr lang="en-US" altLang="en-US" sz="1200" dirty="0">
              <a:latin typeface="Calibri"/>
              <a:ea typeface="Calibri"/>
              <a:cs typeface="Calibri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alibri"/>
                <a:ea typeface="Calibri"/>
                <a:cs typeface="Calibri"/>
              </a:rPr>
              <a:t>Discrete Count Features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6919D-9612-DD4B-9252-12B6C77C59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53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Admission Grade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Graduates had slightly higher scores but overlap with others indicates limited predictive power.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Previous Qualification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No major distinction among the classes.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1st Semester Grade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Dropouts cluster around lower grades, indicating early academic struggle.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2nd Semester Grade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Graduates consistently scored higher, reinforcing academic performance as a key factor.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6919D-9612-DD4B-9252-12B6C77C59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61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Nationality ordinal features not orders so used PCA in second part of study with one hot encoding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6919D-9612-DD4B-9252-12B6C77C59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79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829B5-B366-FE56-1A52-A6D1C1B3C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5AF5C3-A187-AC96-85A6-672B3606A6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5AA0BC-512D-618B-6554-73E681D0E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AD640-C55F-7500-C5E4-94B2E4DE30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6919D-9612-DD4B-9252-12B6C77C59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32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6919D-9612-DD4B-9252-12B6C77C59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2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0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9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4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9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6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1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DDB2-5F65-7F43-A7EF-90F87641C2B2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9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DDB2-5F65-7F43-A7EF-90F87641C2B2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D8911-B433-634A-8462-B3CDA1BC7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4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>
                <a:ea typeface="+mj-lt"/>
                <a:cs typeface="+mj-lt"/>
              </a:rPr>
              <a:t>Predicting Student Dropout and Academic Success</a:t>
            </a:r>
            <a:br>
              <a:rPr lang="en-US" sz="3600" b="1">
                <a:ea typeface="+mj-lt"/>
                <a:cs typeface="+mj-lt"/>
              </a:rPr>
            </a:br>
            <a:r>
              <a:rPr lang="en-US" sz="3600" b="1">
                <a:ea typeface="+mj-lt"/>
                <a:cs typeface="+mj-lt"/>
              </a:rPr>
              <a:t>Using Machine Learning</a:t>
            </a:r>
            <a:endParaRPr lang="en-US" b="1">
              <a:ea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914" y="4615076"/>
            <a:ext cx="6400800" cy="175260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>Muhammad Saad Raja 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>Vamsh</a:t>
            </a:r>
            <a:r>
              <a:rPr lang="en-US" sz="3200" dirty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>i Krishna Madhavan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>Shrey</a:t>
            </a:r>
            <a:r>
              <a:rPr lang="en-US" sz="3200" dirty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>a </a:t>
            </a:r>
            <a:r>
              <a:rPr lang="en-US" sz="3200" dirty="0" err="1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>Telavane</a:t>
            </a:r>
            <a:endParaRPr lang="en-US" sz="32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>Akshay Manoj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>Nikita Yadav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890080-8A74-E485-4AAB-1EA5CA3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0" y="547633"/>
            <a:ext cx="2159000" cy="105410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00886F1-8C22-654D-D399-902C346BDE23}"/>
              </a:ext>
            </a:extLst>
          </p:cNvPr>
          <p:cNvSpPr txBox="1">
            <a:spLocks/>
          </p:cNvSpPr>
          <p:nvPr/>
        </p:nvSpPr>
        <p:spPr>
          <a:xfrm>
            <a:off x="4406901" y="6310367"/>
            <a:ext cx="4444185" cy="4048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INDE 6334 – Predictive Data Analytics</a:t>
            </a:r>
            <a:endParaRPr lang="en-US" sz="24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7452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06C00-A398-5AD6-A78E-6788DAD04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B0C4-C4A7-3AD8-6214-381C4E78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Building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11DFD-05C8-80EC-954F-CA3A39E05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586" y="5857252"/>
            <a:ext cx="1487214" cy="72611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7A1FD97-A9E5-D872-C56B-49525EBD2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1122" y="1548259"/>
            <a:ext cx="6664325" cy="4450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400" b="1"/>
              <a:t>Strategy:</a:t>
            </a:r>
            <a:endParaRPr lang="en-US" sz="2400" b="1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Stratified 80-20 train/test split</a:t>
            </a:r>
            <a:endParaRPr lang="en-US" sz="2400">
              <a:ea typeface="Calibri"/>
              <a:cs typeface="Calibri"/>
            </a:endParaRP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/>
              <a:t>Models Used:</a:t>
            </a:r>
            <a:endParaRPr lang="en-US" sz="2400" b="1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Logistic Regression</a:t>
            </a:r>
            <a:endParaRPr lang="en-US" sz="240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Random Forest</a:t>
            </a:r>
            <a:endParaRPr lang="en-US" sz="240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XGBoost</a:t>
            </a:r>
            <a:endParaRPr lang="en-US" sz="2400"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dirty="0"/>
          </a:p>
          <a:p>
            <a:pPr>
              <a:buNone/>
            </a:pPr>
            <a:r>
              <a:rPr lang="en-US" sz="2400" b="1"/>
              <a:t>Evaluation Metrics:</a:t>
            </a:r>
            <a:endParaRPr lang="en-US" sz="2400" b="1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Evaluated using Accuracy, F1-score, and ROC AUC</a:t>
            </a:r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438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E92DA-85CF-DDA3-892B-C9321C8B4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ADE6-17D5-6F80-96FC-D42603FB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1420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Model Evaluation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46167-4702-6FED-526F-7F4C7BCB1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586" y="5857252"/>
            <a:ext cx="1487214" cy="72611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7225892-E9AD-B5A4-6F45-3C0427C71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199" y="3942321"/>
            <a:ext cx="7474945" cy="36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endParaRPr lang="en-US" sz="800" b="1"/>
          </a:p>
          <a:p>
            <a:pPr>
              <a:buNone/>
            </a:pPr>
            <a:endParaRPr lang="en-US" sz="80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CE2DF9D-FD41-8607-7352-5352611B4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351291"/>
              </p:ext>
            </p:extLst>
          </p:nvPr>
        </p:nvGraphicFramePr>
        <p:xfrm>
          <a:off x="731519" y="1649828"/>
          <a:ext cx="7680960" cy="41548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23902694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52918183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4371405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04767751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53941226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14859800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897926982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Model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One-Hot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>
                          <a:effectLst/>
                        </a:rPr>
                        <a:t>Dropout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>
                          <a:effectLst/>
                        </a:rPr>
                        <a:t>Enrolled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>
                          <a:effectLst/>
                        </a:rPr>
                        <a:t>Graduate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Accuracy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1824482"/>
                  </a:ext>
                </a:extLst>
              </a:tr>
              <a:tr h="45720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Logistic Regression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996509"/>
                  </a:ext>
                </a:extLst>
              </a:tr>
              <a:tr h="457200">
                <a:tc gridSpan="2" v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948247"/>
                  </a:ext>
                </a:extLst>
              </a:tr>
              <a:tr h="45720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Random Forest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5183200"/>
                  </a:ext>
                </a:extLst>
              </a:tr>
              <a:tr h="457200">
                <a:tc gridSpan="2" v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3730999"/>
                  </a:ext>
                </a:extLst>
              </a:tr>
              <a:tr h="45720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XGBoost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4501953"/>
                  </a:ext>
                </a:extLst>
              </a:tr>
              <a:tr h="457200">
                <a:tc gridSpan="2" v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Yes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798975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Grid Search CV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XGBoost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74297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Random Forest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Yes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6749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251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AC658-DD04-E0E3-59A0-ED92A2FC9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E568-1946-90C9-7F63-18EF1BFE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65" y="-75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>
                <a:ea typeface="Calibri"/>
                <a:cs typeface="Calibri"/>
              </a:rPr>
              <a:t>Multi-class SHAP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634FA-C2EC-FA07-92AF-0E8B77952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586" y="5857252"/>
            <a:ext cx="1487214" cy="72611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3DE56C7-680B-445C-EC11-0B696E9F4A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199" y="3942321"/>
            <a:ext cx="7474945" cy="36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endParaRPr lang="en-US" sz="800" b="1"/>
          </a:p>
          <a:p>
            <a:pPr>
              <a:buNone/>
            </a:pPr>
            <a:endParaRPr lang="en-US" sz="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BB8029-DD68-4472-ECEB-AD24E00DC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65" y="1364707"/>
            <a:ext cx="3868660" cy="25776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325E68E-A375-373A-12C7-44BB73282C60}"/>
              </a:ext>
            </a:extLst>
          </p:cNvPr>
          <p:cNvSpPr txBox="1"/>
          <p:nvPr/>
        </p:nvSpPr>
        <p:spPr>
          <a:xfrm>
            <a:off x="452065" y="995375"/>
            <a:ext cx="240988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Class 0 (Graduate):</a:t>
            </a:r>
            <a:endParaRPr lang="en-US" b="1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32213-0929-6DD6-584D-7E30F26AF232}"/>
              </a:ext>
            </a:extLst>
          </p:cNvPr>
          <p:cNvSpPr txBox="1"/>
          <p:nvPr/>
        </p:nvSpPr>
        <p:spPr>
          <a:xfrm>
            <a:off x="4823276" y="1075572"/>
            <a:ext cx="291943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Class 1 (Dropout):</a:t>
            </a:r>
            <a:endParaRPr lang="en-US" b="1">
              <a:ea typeface="Calibri"/>
              <a:cs typeface="Calibri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E296094-D8B8-9D49-88E7-83D8C090A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276" y="1364707"/>
            <a:ext cx="4083217" cy="27347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CF7E04-69B4-A474-929A-87150E0A4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3062" y="4099454"/>
            <a:ext cx="4083217" cy="25776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A699EE2-342C-BF1E-EEA6-D1378411201E}"/>
              </a:ext>
            </a:extLst>
          </p:cNvPr>
          <p:cNvSpPr txBox="1"/>
          <p:nvPr/>
        </p:nvSpPr>
        <p:spPr>
          <a:xfrm>
            <a:off x="452065" y="4846962"/>
            <a:ext cx="155048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Class 2</a:t>
            </a:r>
            <a:endParaRPr lang="en-US" b="1">
              <a:ea typeface="Calibri"/>
              <a:cs typeface="Calibri"/>
            </a:endParaRPr>
          </a:p>
          <a:p>
            <a:r>
              <a:rPr lang="en-US" b="1"/>
              <a:t>(Enrolled):</a:t>
            </a:r>
            <a:endParaRPr lang="en-US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042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20859-1615-2088-650B-9740CA2D1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4387-C7F4-B755-3987-E4CFAB88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550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ROC Curves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AA481-4491-8FF3-D5D3-0EFAE812B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586" y="5857252"/>
            <a:ext cx="1487214" cy="72611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A333E4A-391F-7176-5A99-78469BBFC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6165" y="565991"/>
            <a:ext cx="2440526" cy="2825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Approach1</a:t>
            </a:r>
            <a:r>
              <a:rPr lang="en-US" sz="2400" b="1" dirty="0">
                <a:ea typeface="Calibri"/>
                <a:cs typeface="Calibri"/>
              </a:rPr>
              <a:t>:</a:t>
            </a:r>
            <a:endParaRPr lang="en-US" sz="2400" b="1" dirty="0"/>
          </a:p>
          <a:p>
            <a:pPr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sz="2400" b="1" dirty="0">
              <a:ea typeface="Calibri"/>
              <a:cs typeface="Calibri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b="1" dirty="0">
              <a:ea typeface="Calibri"/>
              <a:cs typeface="Calibri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b="1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ea typeface="Calibri"/>
              <a:cs typeface="Calibri"/>
            </a:endParaRPr>
          </a:p>
          <a:p>
            <a:pPr>
              <a:buNone/>
            </a:pPr>
            <a:endParaRPr lang="en-US" sz="2400" b="1" dirty="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2D5C3-F5A6-BECC-0BAF-C9D8C2312841}"/>
              </a:ext>
            </a:extLst>
          </p:cNvPr>
          <p:cNvSpPr txBox="1"/>
          <p:nvPr/>
        </p:nvSpPr>
        <p:spPr>
          <a:xfrm>
            <a:off x="466165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100" dirty="0"/>
          </a:p>
          <a:p>
            <a:r>
              <a:rPr lang="en-US" sz="2400" b="1" dirty="0"/>
              <a:t>Approach2:</a:t>
            </a:r>
            <a:endParaRPr lang="en-US" b="1" dirty="0">
              <a:ea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8F771E-AC22-F2F7-2436-6869DF637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3575"/>
            <a:ext cx="9144000" cy="19336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1B9585-F0F6-55A1-1A63-33AFFCF8B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1511"/>
            <a:ext cx="9144000" cy="178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21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84AEE-9CF2-81C2-7D72-BCA3BD53B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6763-3233-42C6-75A6-5ACDF4F4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5ABB52-7777-2748-C676-4940482F2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586" y="5857252"/>
            <a:ext cx="1487214" cy="72611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2364197-6FD3-6595-947D-FCCC7D03DC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2946" y="1441218"/>
            <a:ext cx="7765603" cy="39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Class imbalance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High overlap in features made it harder for the model to perform well.</a:t>
            </a:r>
            <a:endParaRPr lang="en-US" sz="24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PCA lacked interpretability</a:t>
            </a:r>
            <a:endParaRPr lang="en-US" sz="24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Need for better hyperparameter tuning for XGBoost</a:t>
            </a:r>
            <a:endParaRPr lang="en-US" sz="24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a typeface="Calibri"/>
                <a:cs typeface="Calibri"/>
              </a:rPr>
              <a:t>Model Generalization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a typeface="Calibri"/>
                <a:cs typeface="Calibri"/>
              </a:rPr>
              <a:t>Handling </a:t>
            </a:r>
            <a:r>
              <a:rPr lang="en-US" sz="2400" dirty="0">
                <a:ea typeface="+mn-lt"/>
                <a:cs typeface="+mn-lt"/>
              </a:rPr>
              <a:t>Non-Ordinal Categorical Features.</a:t>
            </a:r>
            <a:endParaRPr lang="en-US" sz="24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Interpretability vs. Performance Trade-off</a:t>
            </a:r>
            <a:endParaRPr lang="en-US" sz="2400" dirty="0">
              <a:ea typeface="Calibri"/>
              <a:cs typeface="Calibri"/>
            </a:endParaRPr>
          </a:p>
          <a:p>
            <a:pPr>
              <a:buNone/>
            </a:pPr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821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46ED6-4A9A-0CCD-6245-CED917419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B60E-5052-52AE-4C05-C8EB03D1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Insights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3C9656B-183B-5BB3-D0A1-CD4C8FB34B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199" y="3942321"/>
            <a:ext cx="7474945" cy="36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endParaRPr lang="en-US" sz="800" b="1"/>
          </a:p>
          <a:p>
            <a:pPr>
              <a:buNone/>
            </a:pPr>
            <a:endParaRPr lang="en-US" sz="8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39457F7-05EF-D461-9353-3463F49A0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402262"/>
              </p:ext>
            </p:extLst>
          </p:nvPr>
        </p:nvGraphicFramePr>
        <p:xfrm>
          <a:off x="457198" y="1714755"/>
          <a:ext cx="8229600" cy="3657007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26034177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7294637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787403860"/>
                    </a:ext>
                  </a:extLst>
                </a:gridCol>
              </a:tblGrid>
              <a:tr h="42104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Comparison 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RFE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+mn-lt"/>
                        </a:rPr>
                        <a:t>PCA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092724"/>
                  </a:ext>
                </a:extLst>
              </a:tr>
              <a:tr h="74337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Feature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latin typeface="+mn-lt"/>
                        </a:rPr>
                        <a:t>Selects top original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latin typeface="+mn-lt"/>
                        </a:rPr>
                        <a:t>Creates new combined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720484"/>
                  </a:ext>
                </a:extLst>
              </a:tr>
              <a:tr h="74337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Interpretability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latin typeface="+mn-lt"/>
                        </a:rPr>
                        <a:t>Easy to explain – real features retained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latin typeface="+mn-lt"/>
                        </a:rPr>
                        <a:t>Hard to explain – features are mixed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170386"/>
                  </a:ext>
                </a:extLst>
              </a:tr>
              <a:tr h="74337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latin typeface="+mn-lt"/>
                        </a:rPr>
                        <a:t>Use for performance and explainability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When you want fewer features and speed, and don't need explainability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09336"/>
                  </a:ext>
                </a:extLst>
              </a:tr>
              <a:tr h="743375">
                <a:tc>
                  <a:txBody>
                    <a:bodyPr/>
                    <a:lstStyle/>
                    <a:p>
                      <a:r>
                        <a:rPr lang="en-US" sz="2000">
                          <a:latin typeface="+mn-lt"/>
                        </a:rPr>
                        <a:t>Performance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latin typeface="+mn-lt"/>
                        </a:rPr>
                        <a:t>Boosts accuracy with clarity</a:t>
                      </a:r>
                      <a:endParaRPr lang="en-US" sz="2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latin typeface="+mn-lt"/>
                        </a:rPr>
                        <a:t>Speeds up training, may reduce interpretability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7663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E97B120-4C01-C02C-F53B-A19031A2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586" y="5857252"/>
            <a:ext cx="1487214" cy="72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72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CF0988-E977-3DC8-59C3-F70CF46F4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586" y="5857252"/>
            <a:ext cx="1487214" cy="72611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E91082-8E31-0925-94A8-61492F2C0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7749" y="2702948"/>
            <a:ext cx="5908502" cy="1452103"/>
          </a:xfrm>
        </p:spPr>
        <p:txBody>
          <a:bodyPr>
            <a:normAutofit fontScale="92500"/>
          </a:bodyPr>
          <a:lstStyle/>
          <a:p>
            <a:r>
              <a:rPr lang="en-US" sz="8800" dirty="0"/>
              <a:t>THANK YOU!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4851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6D8C9-399A-0718-2925-2D6509349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50259B-7399-976D-1B8C-418FE9020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586" y="5857252"/>
            <a:ext cx="1487214" cy="726110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A0809FE2-3B8A-07CF-0722-7C5A8EBCA4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1370" y="1573108"/>
            <a:ext cx="8055430" cy="371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ea typeface="Calibri"/>
                <a:cs typeface="Arial"/>
              </a:rPr>
              <a:t>Problem Statement: </a:t>
            </a:r>
            <a:endParaRPr lang="en-US" sz="2400" b="1" dirty="0">
              <a:ea typeface="Calibri"/>
              <a:cs typeface="Arial"/>
            </a:endParaRPr>
          </a:p>
          <a:p>
            <a:pPr defTabSz="914400">
              <a:spcBef>
                <a:spcPct val="0"/>
              </a:spcBef>
              <a:spcAft>
                <a:spcPct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Predicting students who are at risk of dropping out or not completing their studies</a:t>
            </a:r>
          </a:p>
          <a:p>
            <a:pPr defTabSz="914400">
              <a:spcBef>
                <a:spcPct val="0"/>
              </a:spcBef>
              <a:spcAft>
                <a:spcPct val="0"/>
              </a:spcAft>
            </a:pPr>
            <a:endParaRPr lang="en-US" altLang="en-US" sz="2400" b="0" i="0" u="none" strike="noStrike" cap="none" normalizeH="0" baseline="0" dirty="0">
              <a:ln>
                <a:noFill/>
              </a:ln>
              <a:effectLst/>
              <a:ea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ea typeface="Calibri"/>
                <a:cs typeface="Calibri"/>
              </a:rPr>
              <a:t>Objective:</a:t>
            </a:r>
            <a:endParaRPr lang="en-US" altLang="en-US" sz="2400" b="1" i="0" u="none" strike="noStrike" cap="none" normalizeH="0" baseline="0" dirty="0">
              <a:ln>
                <a:noFill/>
              </a:ln>
              <a:effectLst/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Data Preprocessing and Class Imbalance Handling​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Dimensionality Reduction Techniques​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Model Development and Hyperparameter Tuning​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Model Interpretation and Insight Generation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B51AB-475A-9C68-3CF7-6530F47E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US" dirty="0">
              <a:latin typeface="Calibri"/>
              <a:ea typeface="Calibri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66479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49C86-441A-3E54-4756-99BBE818F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34DD-A432-3E10-2E96-8B480672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  <a:endParaRPr lang="en-US" dirty="0">
              <a:latin typeface="Impact"/>
              <a:cs typeface="Impac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61822-847A-321D-9548-4C2767F3E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586" y="5857252"/>
            <a:ext cx="1487214" cy="726110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885DE8EB-3075-32BF-87F7-4DA73C8F71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2821" y="1351508"/>
            <a:ext cx="646927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ea typeface="Calibri"/>
                <a:cs typeface="Calibri"/>
              </a:rPr>
              <a:t>4,424 student records with 37 features</a:t>
            </a:r>
            <a:endParaRPr lang="en-US" altLang="en-US" sz="2400" b="0" i="0" u="none" strike="noStrike" cap="none" normalizeH="0" baseline="0" dirty="0">
              <a:ln>
                <a:noFill/>
              </a:ln>
              <a:effectLst/>
              <a:ea typeface="Calibri"/>
              <a:cs typeface="Calibri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0" i="0" u="none" strike="noStrike" cap="none" normalizeH="0" baseline="0" dirty="0">
              <a:ln>
                <a:noFill/>
              </a:ln>
              <a:effectLst/>
              <a:ea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ea typeface="Calibri"/>
                <a:cs typeface="Calibri"/>
              </a:rPr>
              <a:t>Types of data:</a:t>
            </a:r>
            <a:endParaRPr lang="en-US" altLang="en-US" sz="2400" b="1" i="0" u="none" strike="noStrike" cap="none" normalizeH="0" baseline="0" dirty="0">
              <a:ln>
                <a:noFill/>
              </a:ln>
              <a:effectLst/>
              <a:ea typeface="Calibri"/>
              <a:cs typeface="Calibri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ea typeface="Calibri"/>
                <a:cs typeface="Calibri"/>
              </a:rPr>
              <a:t>Demographic (e.g., Gender, Age, Marital Status)</a:t>
            </a:r>
            <a:endParaRPr lang="en-US" altLang="en-US" sz="2400" b="0" i="0" u="none" strike="noStrike" cap="none" normalizeH="0" baseline="0" dirty="0">
              <a:ln>
                <a:noFill/>
              </a:ln>
              <a:effectLst/>
              <a:ea typeface="Calibri"/>
              <a:cs typeface="Calibri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ea typeface="Calibri"/>
                <a:cs typeface="Calibri"/>
              </a:rPr>
              <a:t>Academic (e.g., Grades, Enrollment)</a:t>
            </a:r>
            <a:endParaRPr lang="en-US" altLang="en-US" sz="2400" b="0" i="0" u="none" strike="noStrike" cap="none" normalizeH="0" baseline="0" dirty="0">
              <a:ln>
                <a:noFill/>
              </a:ln>
              <a:effectLst/>
              <a:ea typeface="Calibri"/>
              <a:cs typeface="Calibri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ea typeface="Calibri"/>
                <a:cs typeface="Calibri"/>
              </a:rPr>
              <a:t>Economic (e.g., GDP, Unemployment Rate)</a:t>
            </a:r>
            <a:endParaRPr lang="en-US" altLang="en-US" sz="2400" b="0" i="0" u="none" strike="noStrike" cap="none" normalizeH="0" baseline="0" dirty="0">
              <a:ln>
                <a:noFill/>
              </a:ln>
              <a:effectLst/>
              <a:ea typeface="Calibri"/>
              <a:cs typeface="Calibri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0" i="0" u="none" strike="noStrike" cap="none" normalizeH="0" baseline="0" dirty="0">
              <a:ln>
                <a:noFill/>
              </a:ln>
              <a:effectLst/>
              <a:ea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ea typeface="Calibri"/>
                <a:cs typeface="Calibri"/>
              </a:rPr>
              <a:t>Target Variable: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 (Categorical)</a:t>
            </a:r>
            <a:endParaRPr lang="en-US" altLang="en-US" sz="2400" b="1" i="0" u="none" strike="noStrike" cap="none" normalizeH="0" baseline="0" dirty="0">
              <a:ln>
                <a:noFill/>
              </a:ln>
              <a:effectLst/>
              <a:ea typeface="Calibri"/>
              <a:cs typeface="Calibri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Graduate</a:t>
            </a:r>
            <a:endParaRPr lang="en-US" altLang="en-US" sz="2400" b="0" i="0" u="none" strike="noStrike" cap="none" normalizeH="0" baseline="0" dirty="0">
              <a:ln>
                <a:noFill/>
              </a:ln>
              <a:effectLst/>
              <a:ea typeface="Calibri"/>
              <a:cs typeface="Calibri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ropout</a:t>
            </a:r>
            <a:endParaRPr lang="en-US" altLang="en-US" sz="2400" dirty="0">
              <a:ea typeface="Calibri"/>
              <a:cs typeface="Calibri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Enrolled</a:t>
            </a:r>
            <a:endParaRPr lang="en-US" altLang="en-US" sz="2400" b="0" i="0" u="none" strike="noStrike" cap="none" normalizeH="0" baseline="0" dirty="0">
              <a:ln>
                <a:noFill/>
              </a:ln>
              <a:effectLst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262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5521-2419-D28A-B421-21803ABA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Data Cleaning &amp; Preprocessing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F5BF1-28F0-12D8-E3F9-0F6AE7C46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586" y="5857252"/>
            <a:ext cx="1487214" cy="72611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14C1654-BEA3-76DA-8766-E1C5B791DF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0282" y="1417638"/>
            <a:ext cx="6555449" cy="280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ea typeface="Calibri"/>
                <a:cs typeface="Calibri"/>
              </a:rPr>
              <a:t>Check for missing values </a:t>
            </a:r>
            <a:endParaRPr lang="en-US" altLang="en-US" sz="2400" i="0" u="none" strike="noStrike" cap="none" normalizeH="0" baseline="0" dirty="0">
              <a:ln>
                <a:noFill/>
              </a:ln>
              <a:effectLst/>
              <a:ea typeface="Calibri"/>
              <a:cs typeface="Calibri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ea typeface="Calibri"/>
                <a:cs typeface="Calibri"/>
              </a:rPr>
              <a:t>Label encoded categorical values</a:t>
            </a:r>
            <a:endParaRPr lang="en-US" altLang="en-US" sz="2400" i="0" u="none" strike="noStrike" cap="none" normalizeH="0" baseline="0" dirty="0">
              <a:ln>
                <a:noFill/>
              </a:ln>
              <a:effectLst/>
              <a:ea typeface="Calibri"/>
              <a:cs typeface="Calibri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ea typeface="Calibri"/>
                <a:cs typeface="Calibri"/>
              </a:rPr>
              <a:t>Scaled continuous features using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ea typeface="Calibri"/>
                <a:cs typeface="Calibri"/>
              </a:rPr>
              <a:t>StandardScaler</a:t>
            </a:r>
            <a:endParaRPr lang="en-US" altLang="en-US" sz="2400" b="1" i="0" u="none" strike="noStrike" cap="none" normalizeH="0" baseline="0" dirty="0">
              <a:ln>
                <a:noFill/>
              </a:ln>
              <a:effectLst/>
              <a:ea typeface="Calibri"/>
              <a:cs typeface="Calibri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ea typeface="Calibri"/>
                <a:cs typeface="Calibri"/>
              </a:rPr>
              <a:t>One hot encoding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ea typeface="Calibri"/>
                <a:cs typeface="Calibri"/>
              </a:rPr>
              <a:t>Handled class imbalance using SMOTE</a:t>
            </a:r>
            <a:endParaRPr lang="en-US" altLang="en-US" sz="2400" i="0" u="none" strike="noStrike" cap="none" normalizeH="0" baseline="0" dirty="0">
              <a:ln>
                <a:noFill/>
              </a:ln>
              <a:effectLst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122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B6423-0824-6B88-318D-8B2F581C9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B6A6-8E26-1A0E-17F3-49C86E8D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B61CE-C51C-9B25-F156-424905112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586" y="5857252"/>
            <a:ext cx="1487214" cy="726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F9EB3C-BF03-4321-5C68-9D46A06F19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44" r="32825" b="64263"/>
          <a:stretch/>
        </p:blipFill>
        <p:spPr>
          <a:xfrm>
            <a:off x="969424" y="1224760"/>
            <a:ext cx="6921499" cy="22953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142D3E-ADB1-0C16-59A3-65CE3282E6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737" r="66659" b="31970"/>
          <a:stretch/>
        </p:blipFill>
        <p:spPr>
          <a:xfrm>
            <a:off x="969424" y="3500437"/>
            <a:ext cx="3401501" cy="2490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DE4848-6DB3-864D-865A-09969679C2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939" t="2576" r="-368" b="64609"/>
          <a:stretch/>
        </p:blipFill>
        <p:spPr>
          <a:xfrm>
            <a:off x="4382199" y="3478212"/>
            <a:ext cx="3508724" cy="24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7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4B623-2DDD-409B-4EE1-384BEF33D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C706-47E7-8B09-5EFE-AE509D78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Exploratory Data Analysis Cont.</a:t>
            </a:r>
          </a:p>
        </p:txBody>
      </p:sp>
      <p:pic>
        <p:nvPicPr>
          <p:cNvPr id="6" name="Content Placeholder 5" descr="A group of graphs with different colored squares&#10;&#10;AI-generated content may be incorrect.">
            <a:extLst>
              <a:ext uri="{FF2B5EF4-FFF2-40B4-BE49-F238E27FC236}">
                <a16:creationId xmlns:a16="http://schemas.microsoft.com/office/drawing/2014/main" id="{2D999002-E158-2AF0-C7F5-86FCB947F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-506014" y="4375183"/>
            <a:ext cx="199740" cy="129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40C2BF-FD75-72F0-4FE6-F868B2FF15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9" t="28382" r="49984" b="57401"/>
          <a:stretch/>
        </p:blipFill>
        <p:spPr>
          <a:xfrm>
            <a:off x="789577" y="1342404"/>
            <a:ext cx="3587826" cy="2355013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35286-29B1-58E8-18B9-BFE2A1839C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332" t="43113" b="42960"/>
          <a:stretch/>
        </p:blipFill>
        <p:spPr>
          <a:xfrm>
            <a:off x="4377403" y="1342404"/>
            <a:ext cx="3565790" cy="2352461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445C5E-CFF9-9595-1A19-DB1BDFE8B1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9" t="85881" r="49653" b="-256"/>
          <a:stretch/>
        </p:blipFill>
        <p:spPr>
          <a:xfrm>
            <a:off x="789577" y="3697417"/>
            <a:ext cx="3587826" cy="2495080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3C9280-9FFE-FF72-0007-64EFF1AD77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37" t="71018" r="727" b="13838"/>
          <a:stretch/>
        </p:blipFill>
        <p:spPr>
          <a:xfrm>
            <a:off x="4377403" y="3697417"/>
            <a:ext cx="3565790" cy="2495080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55CF70-3BE0-2496-7288-010A91C22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586" y="5857252"/>
            <a:ext cx="1487214" cy="72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7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F318A-6E5E-4699-F439-5D0CBE83D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F36187-5451-E2CC-B12D-A99DD97FF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80" y="1303541"/>
            <a:ext cx="7187613" cy="4667809"/>
          </a:xfrm>
          <a:prstGeom prst="rect">
            <a:avLst/>
          </a:prstGeom>
        </p:spPr>
      </p:pic>
      <p:pic>
        <p:nvPicPr>
          <p:cNvPr id="7" name="Picture 6" descr="A graph of a bar chart&#10;&#10;AI-generated content may be incorrect.">
            <a:extLst>
              <a:ext uri="{FF2B5EF4-FFF2-40B4-BE49-F238E27FC236}">
                <a16:creationId xmlns:a16="http://schemas.microsoft.com/office/drawing/2014/main" id="{2677E3F8-4213-32A6-A3F3-092484F50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80" y="1272694"/>
            <a:ext cx="3593806" cy="24217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BEC93D5-9328-A7DC-7E80-D99FDD7A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Exploratory Data Analysis Cont.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5012F-1D2B-A57E-1BF4-44AF5BDE4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586" y="5857252"/>
            <a:ext cx="1487214" cy="72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5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B4588-A1CD-8818-1091-CBB920A11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080D-C45D-DACF-752E-FA90CD2E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07E89-C1FC-2076-0550-FCC6690E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586" y="5857252"/>
            <a:ext cx="1487214" cy="72611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F5F71F36-2BFF-64F5-81B3-CCE9853B7D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6254" y="1052785"/>
            <a:ext cx="2657578" cy="496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b="1" dirty="0"/>
              <a:t>Approach1:</a:t>
            </a:r>
          </a:p>
          <a:p>
            <a:r>
              <a:rPr lang="en-US" sz="2400" dirty="0"/>
              <a:t>Recursive Feature Elimination (RFE) </a:t>
            </a:r>
          </a:p>
          <a:p>
            <a:r>
              <a:rPr lang="en-US" sz="2400" dirty="0"/>
              <a:t>Selected 20 relevant features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Approach2:</a:t>
            </a:r>
            <a:endParaRPr lang="en-US" sz="2400" b="1" dirty="0">
              <a:ea typeface="Calibri"/>
              <a:cs typeface="Calibri"/>
            </a:endParaRPr>
          </a:p>
          <a:p>
            <a:r>
              <a:rPr lang="en-US" sz="2400" dirty="0">
                <a:ea typeface="Calibri"/>
                <a:cs typeface="Calibri"/>
              </a:rPr>
              <a:t>SMOTE</a:t>
            </a:r>
          </a:p>
          <a:p>
            <a:r>
              <a:rPr lang="en-US" sz="2400" dirty="0"/>
              <a:t>Principal Component Analysis (PCA)</a:t>
            </a:r>
          </a:p>
        </p:txBody>
      </p:sp>
      <p:pic>
        <p:nvPicPr>
          <p:cNvPr id="5" name="Picture 4" descr="A graph with a curve&#10;&#10;AI-generated content may be incorrect.">
            <a:extLst>
              <a:ext uri="{FF2B5EF4-FFF2-40B4-BE49-F238E27FC236}">
                <a16:creationId xmlns:a16="http://schemas.microsoft.com/office/drawing/2014/main" id="{DE3C6406-C473-DE31-B321-E9DAA6418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213" y="1420603"/>
            <a:ext cx="5600928" cy="402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9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C95A2-B651-5FE5-3FB9-7279C5A1B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114F-62FA-8D40-E50C-EE1AC531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Engineering Cont.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DDDFE-6813-7148-9928-76F9DB507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586" y="5857252"/>
            <a:ext cx="1487214" cy="72611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3E34141D-DB07-00A3-C20F-9829FB4612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560638"/>
            <a:ext cx="7777146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Non-Ordinal features (Occupation, Education, etc.)</a:t>
            </a:r>
          </a:p>
          <a:p>
            <a:r>
              <a:rPr lang="en-US" sz="2400" dirty="0"/>
              <a:t>Bias towards Nationality (</a:t>
            </a:r>
            <a:r>
              <a:rPr lang="en-US" sz="2400" dirty="0">
                <a:solidFill>
                  <a:srgbClr val="303030"/>
                </a:solidFill>
                <a:ea typeface="+mn-lt"/>
                <a:cs typeface="+mn-lt"/>
              </a:rPr>
              <a:t>1 - Portuguese</a:t>
            </a:r>
            <a:r>
              <a:rPr lang="en-US" sz="2400" dirty="0">
                <a:solidFill>
                  <a:srgbClr val="303030"/>
                </a:solidFill>
              </a:rPr>
              <a:t>, </a:t>
            </a:r>
            <a:r>
              <a:rPr lang="en-US" sz="2400" dirty="0">
                <a:solidFill>
                  <a:srgbClr val="303030"/>
                </a:solidFill>
                <a:ea typeface="+mn-lt"/>
                <a:cs typeface="+mn-lt"/>
              </a:rPr>
              <a:t>109 - Colombian</a:t>
            </a:r>
            <a:r>
              <a:rPr lang="en-US" sz="2400" dirty="0"/>
              <a:t>)</a:t>
            </a:r>
            <a:endParaRPr lang="en-US" sz="2400" dirty="0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E7E57-B42B-0A42-A342-3F89E261F690}"/>
              </a:ext>
            </a:extLst>
          </p:cNvPr>
          <p:cNvSpPr txBox="1"/>
          <p:nvPr/>
        </p:nvSpPr>
        <p:spPr>
          <a:xfrm>
            <a:off x="2559719" y="1417638"/>
            <a:ext cx="40245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Why Approach 2?</a:t>
            </a:r>
          </a:p>
        </p:txBody>
      </p:sp>
    </p:spTree>
    <p:extLst>
      <p:ext uri="{BB962C8B-B14F-4D97-AF65-F5344CB8AC3E}">
        <p14:creationId xmlns:p14="http://schemas.microsoft.com/office/powerpoint/2010/main" val="37025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520</Words>
  <Application>Microsoft Macintosh PowerPoint</Application>
  <PresentationFormat>On-screen Show (4:3)</PresentationFormat>
  <Paragraphs>165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Arial,Sans-Serif</vt:lpstr>
      <vt:lpstr>Calibri</vt:lpstr>
      <vt:lpstr>Impact</vt:lpstr>
      <vt:lpstr>Office Theme</vt:lpstr>
      <vt:lpstr>Predicting Student Dropout and Academic Success Using Machine Learning</vt:lpstr>
      <vt:lpstr>Introduction</vt:lpstr>
      <vt:lpstr>Dataset Overview</vt:lpstr>
      <vt:lpstr>Data Cleaning &amp; Preprocessing</vt:lpstr>
      <vt:lpstr>Exploratory Data Analysis</vt:lpstr>
      <vt:lpstr>Exploratory Data Analysis Cont.</vt:lpstr>
      <vt:lpstr>Exploratory Data Analysis Cont.</vt:lpstr>
      <vt:lpstr>Feature Engineering</vt:lpstr>
      <vt:lpstr>Feature Engineering Cont.</vt:lpstr>
      <vt:lpstr>Model Building</vt:lpstr>
      <vt:lpstr>Model Evaluation Metrics</vt:lpstr>
      <vt:lpstr>Multi-class SHAP Analysis</vt:lpstr>
      <vt:lpstr>ROC Curves</vt:lpstr>
      <vt:lpstr>Challenges</vt:lpstr>
      <vt:lpstr>Key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Default</dc:creator>
  <cp:lastModifiedBy>YADAV, NIKITA ANIL</cp:lastModifiedBy>
  <cp:revision>4</cp:revision>
  <dcterms:created xsi:type="dcterms:W3CDTF">2014-03-25T18:01:38Z</dcterms:created>
  <dcterms:modified xsi:type="dcterms:W3CDTF">2025-04-21T06:06:47Z</dcterms:modified>
</cp:coreProperties>
</file>