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80" r:id="rId5"/>
    <p:sldId id="276" r:id="rId6"/>
    <p:sldId id="275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81" r:id="rId15"/>
    <p:sldId id="285" r:id="rId16"/>
    <p:sldId id="286" r:id="rId17"/>
    <p:sldId id="287" r:id="rId18"/>
    <p:sldId id="277" r:id="rId19"/>
    <p:sldId id="278" r:id="rId20"/>
    <p:sldId id="279" r:id="rId21"/>
    <p:sldId id="264" r:id="rId22"/>
    <p:sldId id="262" r:id="rId23"/>
    <p:sldId id="263" r:id="rId24"/>
    <p:sldId id="284" r:id="rId25"/>
    <p:sldId id="283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115" d="100"/>
          <a:sy n="115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5E27-AB15-4FAA-923D-9B20D99925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C95B-082F-4B11-A7A8-57E13A7DBB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1DE96-739D-4CB9-9C8E-486D5B6114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E2D3F-864A-4CDF-A471-E49E184F3A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1B41-33D9-4C58-BE44-C9AD9057B7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2078-A85E-442A-8965-932A59F1EC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E88F-DC0E-4686-A2AE-C4E3628A22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DA37A-6985-4069-8819-69D13FDB6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A3B1E-1F06-44EB-8946-3E75BCCC7F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E9ED-FD79-4031-AFB2-A4F593698B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A9CD4-7432-4D15-AC97-7F0A4379F2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7BAD23B-8072-48E2-95A3-C0AB639BB0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etu.ru/courses/krB4sa97YToWsRHvg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7199" y="1676238"/>
            <a:ext cx="716959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Системотехническое 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318" y="2916161"/>
            <a:ext cx="66333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Схемотехническое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11327" y="4155554"/>
            <a:ext cx="652133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Конструкторское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1995" y="226816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1996" y="4737625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71995" y="351523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2365167"/>
            <a:ext cx="75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</a:t>
            </a:r>
            <a:r>
              <a:rPr lang="ru-RU" sz="2400" dirty="0" smtClean="0"/>
              <a:t>ТЗ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9735" y="360839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Схемы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5806" y="483214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РКД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50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7199" y="1676238"/>
            <a:ext cx="716959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Системотехническое 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318" y="2916161"/>
            <a:ext cx="66333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Схемотехническое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11327" y="4155554"/>
            <a:ext cx="652133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Конструкторское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47664" y="5385625"/>
            <a:ext cx="619855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3200" i="1" dirty="0" smtClean="0">
                <a:latin typeface="Calibri" pitchFamily="34" charset="0"/>
              </a:rPr>
              <a:t>Технологическое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1995" y="226816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1996" y="4737625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71995" y="351523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1996" y="5967696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2365167"/>
            <a:ext cx="75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</a:t>
            </a:r>
            <a:r>
              <a:rPr lang="ru-RU" sz="2400" dirty="0" smtClean="0"/>
              <a:t>ТЗ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9735" y="360839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Схемы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5806" y="483214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РКД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89735" y="6062215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Технология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96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7199" y="1676238"/>
            <a:ext cx="716959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Системотехническое 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318" y="2916161"/>
            <a:ext cx="682308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b="1" i="1" u="sng" dirty="0" smtClean="0">
                <a:latin typeface="Calibri" pitchFamily="34" charset="0"/>
              </a:rPr>
              <a:t>Схемотехническое </a:t>
            </a:r>
            <a:r>
              <a:rPr lang="ru-RU" sz="3200" b="1" i="1" u="sng" dirty="0">
                <a:latin typeface="Calibri" pitchFamily="34" charset="0"/>
              </a:rPr>
              <a:t>проектирование</a:t>
            </a:r>
            <a:endParaRPr lang="ru-RU" sz="3200" b="1" u="sng" dirty="0">
              <a:latin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11327" y="4155554"/>
            <a:ext cx="652133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Конструкторское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47664" y="5385625"/>
            <a:ext cx="619855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ru-RU" sz="3200" i="1" dirty="0" smtClean="0">
                <a:latin typeface="Calibri" pitchFamily="34" charset="0"/>
              </a:rPr>
              <a:t>Технологическое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1995" y="226816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1996" y="4737625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71995" y="351523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1996" y="5967696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2365167"/>
            <a:ext cx="75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</a:t>
            </a:r>
            <a:r>
              <a:rPr lang="ru-RU" sz="2400" dirty="0" smtClean="0"/>
              <a:t>ТЗ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9735" y="360839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Схемы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5806" y="483214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РКД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89735" y="6062215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Технология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23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/>
              <a:t>Принцип декомпозиции-композиции</a:t>
            </a:r>
          </a:p>
          <a:p>
            <a:pPr algn="ctr"/>
            <a:r>
              <a:rPr lang="ru-RU" sz="3600" b="1" u="sng" dirty="0"/>
              <a:t>(</a:t>
            </a:r>
            <a:r>
              <a:rPr lang="ru-RU" sz="3600" b="1" u="sng" dirty="0" err="1"/>
              <a:t>блочно</a:t>
            </a:r>
            <a:r>
              <a:rPr lang="ru-RU" sz="3600" b="1" u="sng" dirty="0"/>
              <a:t>-иерархический принцип)</a:t>
            </a:r>
            <a:endParaRPr lang="ru-RU" sz="36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/>
              <a:t>Принцип декомпозиции-композиции</a:t>
            </a:r>
          </a:p>
          <a:p>
            <a:pPr algn="ctr"/>
            <a:r>
              <a:rPr lang="ru-RU" sz="3600" b="1" u="sng" dirty="0" smtClean="0"/>
              <a:t>(</a:t>
            </a:r>
            <a:r>
              <a:rPr lang="ru-RU" sz="3600" b="1" u="sng" dirty="0" err="1"/>
              <a:t>блочно</a:t>
            </a:r>
            <a:r>
              <a:rPr lang="ru-RU" sz="3600" b="1" u="sng" dirty="0"/>
              <a:t>-иерархический принцип)</a:t>
            </a:r>
            <a:endParaRPr lang="ru-RU" sz="36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1680" y="1412776"/>
            <a:ext cx="179247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Система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276872"/>
            <a:ext cx="186378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Комплекс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3140968"/>
            <a:ext cx="241284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Устройство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005064"/>
            <a:ext cx="41775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Функциональный узел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5733256"/>
            <a:ext cx="235692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27784" y="198884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27784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627784" y="37170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27784" y="45811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627784" y="544522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67744" y="4869160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1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/>
              <a:t>Принцип декомпозиции-композиции</a:t>
            </a:r>
          </a:p>
          <a:p>
            <a:pPr algn="ctr"/>
            <a:r>
              <a:rPr lang="ru-RU" sz="3600" b="1" u="sng" dirty="0" smtClean="0"/>
              <a:t>(</a:t>
            </a:r>
            <a:r>
              <a:rPr lang="ru-RU" sz="3600" b="1" u="sng" dirty="0" err="1"/>
              <a:t>блочно</a:t>
            </a:r>
            <a:r>
              <a:rPr lang="ru-RU" sz="3600" b="1" u="sng" dirty="0"/>
              <a:t>-иерархический принцип)</a:t>
            </a:r>
            <a:endParaRPr lang="ru-RU" sz="36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1680" y="1412776"/>
            <a:ext cx="179247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Система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276872"/>
            <a:ext cx="186378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Комплекс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3140968"/>
            <a:ext cx="241284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Устройство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005064"/>
            <a:ext cx="41775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Функциональный узел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5733256"/>
            <a:ext cx="235692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27784" y="198884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27784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627784" y="37170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27784" y="45811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627784" y="544522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67744" y="4869160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652120" y="5733256"/>
            <a:ext cx="263104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Компоненты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09870" y="4869160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948264" y="544522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/>
              <a:t>Принцип декомпозиции-композиции</a:t>
            </a:r>
          </a:p>
          <a:p>
            <a:pPr algn="ctr"/>
            <a:r>
              <a:rPr lang="ru-RU" sz="3600" b="1" u="sng" dirty="0" smtClean="0"/>
              <a:t>(</a:t>
            </a:r>
            <a:r>
              <a:rPr lang="ru-RU" sz="3600" b="1" u="sng" dirty="0" err="1"/>
              <a:t>блочно</a:t>
            </a:r>
            <a:r>
              <a:rPr lang="ru-RU" sz="3600" b="1" u="sng" dirty="0"/>
              <a:t>-иерархический принцип)</a:t>
            </a:r>
            <a:endParaRPr lang="ru-RU" sz="36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1680" y="1412776"/>
            <a:ext cx="179247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Система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276872"/>
            <a:ext cx="186378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Комплекс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3140968"/>
            <a:ext cx="241284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Устройство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005064"/>
            <a:ext cx="41775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Функциональный узел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5733256"/>
            <a:ext cx="235692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27784" y="198884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27784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627784" y="37170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27784" y="45811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627784" y="544522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67744" y="4869160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10679" y="4860449"/>
            <a:ext cx="331392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i="1" dirty="0">
                <a:solidFill>
                  <a:srgbClr val="000000"/>
                </a:solidFill>
                <a:latin typeface="Calibri" pitchFamily="34" charset="0"/>
              </a:rPr>
              <a:t>….. </a:t>
            </a:r>
            <a:r>
              <a:rPr lang="ru-RU" sz="3200" i="1" dirty="0" smtClean="0">
                <a:solidFill>
                  <a:srgbClr val="000000"/>
                </a:solidFill>
                <a:latin typeface="Calibri" pitchFamily="34" charset="0"/>
              </a:rPr>
              <a:t>→ Компонент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/>
              <a:t>Принцип декомпозиции-композиции</a:t>
            </a:r>
          </a:p>
          <a:p>
            <a:pPr algn="ctr"/>
            <a:r>
              <a:rPr lang="ru-RU" sz="3600" b="1" u="sng" dirty="0" smtClean="0"/>
              <a:t>(</a:t>
            </a:r>
            <a:r>
              <a:rPr lang="ru-RU" sz="3600" b="1" u="sng" dirty="0" err="1"/>
              <a:t>блочно</a:t>
            </a:r>
            <a:r>
              <a:rPr lang="ru-RU" sz="3600" b="1" u="sng" dirty="0"/>
              <a:t>-иерархический принцип)</a:t>
            </a:r>
            <a:endParaRPr lang="ru-RU" sz="36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1680" y="1412776"/>
            <a:ext cx="179247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Система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272516"/>
            <a:ext cx="186378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Комплекс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3140968"/>
            <a:ext cx="241284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Устройство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4005064"/>
            <a:ext cx="41775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Функциональный узел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5733256"/>
            <a:ext cx="235692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27784" y="198884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27784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627784" y="37170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27784" y="45811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627784" y="544522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67744" y="4869160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670277" y="4869160"/>
            <a:ext cx="263104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Компоненты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28027" y="4005064"/>
            <a:ext cx="676788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…..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966421" y="45811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трелка вверх 24"/>
          <p:cNvSpPr/>
          <p:nvPr/>
        </p:nvSpPr>
        <p:spPr>
          <a:xfrm>
            <a:off x="6743481" y="242886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</a:t>
            </a:r>
            <a:r>
              <a:rPr lang="ru-RU" sz="4000" b="1" u="sng" dirty="0"/>
              <a:t>разделы </a:t>
            </a:r>
            <a:r>
              <a:rPr lang="ru-RU" sz="4000" b="1" u="sng" dirty="0" smtClean="0"/>
              <a:t>дисциплины</a:t>
            </a:r>
          </a:p>
          <a:p>
            <a:pPr algn="ctr"/>
            <a:endParaRPr lang="ru-RU" sz="4000" b="1" u="sng" dirty="0"/>
          </a:p>
          <a:p>
            <a:pPr marL="514350" indent="-514350">
              <a:buAutoNum type="arabicPeriod"/>
            </a:pPr>
            <a:r>
              <a:rPr lang="ru-RU" sz="2800" dirty="0" smtClean="0"/>
              <a:t>Модели компонентов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Формирование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анализа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оптимального проектирования РЭС.</a:t>
            </a:r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</a:t>
            </a:r>
            <a:r>
              <a:rPr lang="ru-RU" sz="4000" b="1" u="sng" dirty="0"/>
              <a:t>разделы </a:t>
            </a:r>
            <a:r>
              <a:rPr lang="ru-RU" sz="4000" b="1" u="sng" dirty="0" smtClean="0"/>
              <a:t>дисциплины</a:t>
            </a:r>
          </a:p>
          <a:p>
            <a:pPr algn="ctr"/>
            <a:endParaRPr lang="ru-RU" sz="4000" b="1" u="sng" dirty="0"/>
          </a:p>
          <a:p>
            <a:pPr marL="514350" indent="-514350">
              <a:buAutoNum type="arabicPeriod"/>
            </a:pPr>
            <a:r>
              <a:rPr lang="ru-RU" sz="2800" dirty="0" smtClean="0"/>
              <a:t>Модели компонентов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Формирование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анализа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оптимального проектирования РЭС.</a:t>
            </a:r>
          </a:p>
          <a:p>
            <a:r>
              <a:rPr lang="ru-RU" sz="2800" dirty="0" smtClean="0"/>
              <a:t>---------------------------------------------------------------------------</a:t>
            </a:r>
          </a:p>
          <a:p>
            <a:r>
              <a:rPr lang="ru-RU" sz="2800" dirty="0" smtClean="0"/>
              <a:t>0.  Численные методы САПР.</a:t>
            </a:r>
            <a:endParaRPr lang="ru-RU" sz="28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-10905" y="1166842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 u="sng" dirty="0" smtClean="0"/>
              <a:t>Основы компьютерного проектирования и моделирования телекоммуникационных систем</a:t>
            </a:r>
          </a:p>
          <a:p>
            <a:pPr algn="ctr"/>
            <a:r>
              <a:rPr lang="ru-RU" sz="4800" b="1" u="sng" dirty="0" smtClean="0"/>
              <a:t>(ОКПМ ТКС)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</a:t>
            </a:r>
            <a:r>
              <a:rPr lang="ru-RU" sz="4000" b="1" u="sng" dirty="0"/>
              <a:t>разделы </a:t>
            </a:r>
            <a:r>
              <a:rPr lang="ru-RU" sz="4000" b="1" u="sng" dirty="0" smtClean="0"/>
              <a:t>дисциплины</a:t>
            </a:r>
          </a:p>
          <a:p>
            <a:pPr algn="ctr"/>
            <a:endParaRPr lang="ru-RU" sz="4000" b="1" u="sng" dirty="0"/>
          </a:p>
          <a:p>
            <a:pPr marL="514350" indent="-514350">
              <a:buAutoNum type="arabicPeriod"/>
            </a:pPr>
            <a:r>
              <a:rPr lang="ru-RU" sz="2800" dirty="0" smtClean="0"/>
              <a:t>Модели компонентов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Формирование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анализа модели объекта РЭС.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Методы оптимального проектирования РЭС.</a:t>
            </a:r>
          </a:p>
          <a:p>
            <a:r>
              <a:rPr lang="ru-RU" sz="2800" dirty="0" smtClean="0"/>
              <a:t>---------------------------------------------------------------------------</a:t>
            </a:r>
          </a:p>
          <a:p>
            <a:r>
              <a:rPr lang="ru-RU" sz="2800" dirty="0" smtClean="0"/>
              <a:t>0.  Численные методы САПР:</a:t>
            </a:r>
          </a:p>
          <a:p>
            <a:r>
              <a:rPr lang="ru-RU" sz="2800" dirty="0" smtClean="0"/>
              <a:t>     - решение систем линейных уравнений,</a:t>
            </a:r>
          </a:p>
          <a:p>
            <a:r>
              <a:rPr lang="ru-RU" sz="2800" dirty="0" smtClean="0"/>
              <a:t>     - решение систем нелинейных уравнений,</a:t>
            </a:r>
          </a:p>
          <a:p>
            <a:r>
              <a:rPr lang="ru-RU" sz="2800" dirty="0" smtClean="0"/>
              <a:t>     - решение систем дифференциальных уравнений,</a:t>
            </a:r>
          </a:p>
          <a:p>
            <a:r>
              <a:rPr lang="ru-RU" sz="2800" dirty="0" smtClean="0"/>
              <a:t>     - аппроксимация и интерполяция данных,</a:t>
            </a:r>
          </a:p>
          <a:p>
            <a:r>
              <a:rPr lang="ru-RU" sz="2800" dirty="0" smtClean="0"/>
              <a:t>     - дифференцирование и интегрирование,</a:t>
            </a:r>
          </a:p>
          <a:p>
            <a:r>
              <a:rPr lang="ru-RU" sz="2800" dirty="0" smtClean="0"/>
              <a:t>     - и т</a:t>
            </a:r>
            <a:r>
              <a:rPr lang="ru-RU" sz="2800" dirty="0" smtClean="0"/>
              <a:t>. п.</a:t>
            </a:r>
            <a:endParaRPr lang="ru-RU" sz="28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54927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Основная литература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041" y="332656"/>
            <a:ext cx="4352735" cy="61744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6817" y="332656"/>
            <a:ext cx="4214813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6" y="337371"/>
            <a:ext cx="4293394" cy="6165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0606" y="332656"/>
            <a:ext cx="4004501" cy="61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549275"/>
            <a:ext cx="9144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err="1" smtClean="0"/>
              <a:t>Видеолекции</a:t>
            </a:r>
            <a:endParaRPr lang="ru-RU" sz="4000" b="1" u="sng" dirty="0" smtClean="0"/>
          </a:p>
          <a:p>
            <a:pPr algn="ctr"/>
            <a:endParaRPr lang="ru-RU" sz="4800" b="1" u="sng" dirty="0"/>
          </a:p>
          <a:p>
            <a:pPr algn="ctr"/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media.etu.ru/courses/krB4sa97YToWsRHvg</a:t>
            </a:r>
            <a:endParaRPr lang="ru-RU" sz="2800" dirty="0" smtClean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51520" y="549275"/>
            <a:ext cx="864096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/>
              <a:t>Состав дисциплины</a:t>
            </a:r>
          </a:p>
          <a:p>
            <a:pPr algn="ctr"/>
            <a:endParaRPr lang="ru-RU" sz="4000" b="1" u="sng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200" dirty="0"/>
              <a:t>Лекции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34</a:t>
            </a:r>
            <a:r>
              <a:rPr lang="en-US" sz="3200" dirty="0" smtClean="0"/>
              <a:t> </a:t>
            </a:r>
            <a:r>
              <a:rPr lang="ru-RU" sz="3200" dirty="0"/>
              <a:t>ч.).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200" dirty="0" smtClean="0"/>
              <a:t>Лабораторные </a:t>
            </a:r>
            <a:r>
              <a:rPr lang="ru-RU" sz="3200" dirty="0"/>
              <a:t>занятия </a:t>
            </a:r>
            <a:r>
              <a:rPr lang="en-US" sz="3200" dirty="0">
                <a:solidFill>
                  <a:srgbClr val="000000"/>
                </a:solidFill>
              </a:rPr>
              <a:t>(17 </a:t>
            </a:r>
            <a:r>
              <a:rPr lang="ru-RU" sz="3200" dirty="0">
                <a:solidFill>
                  <a:srgbClr val="000000"/>
                </a:solidFill>
              </a:rPr>
              <a:t>ч.)</a:t>
            </a:r>
            <a:r>
              <a:rPr lang="ru-RU" sz="3200" dirty="0"/>
              <a:t>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200" dirty="0"/>
              <a:t>Самостоятельная работа </a:t>
            </a:r>
            <a:r>
              <a:rPr lang="en-US" sz="3200" dirty="0" smtClean="0"/>
              <a:t>(</a:t>
            </a:r>
            <a:r>
              <a:rPr lang="ru-RU" sz="3200" dirty="0" smtClean="0"/>
              <a:t>56</a:t>
            </a:r>
            <a:r>
              <a:rPr lang="en-US" sz="3200" dirty="0" smtClean="0"/>
              <a:t> </a:t>
            </a:r>
            <a:r>
              <a:rPr lang="ru-RU" sz="3200" dirty="0"/>
              <a:t>ч.).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200" dirty="0" smtClean="0"/>
              <a:t>Дифференцированный </a:t>
            </a:r>
            <a:r>
              <a:rPr lang="ru-RU" sz="3200" dirty="0" smtClean="0"/>
              <a:t>зачет.</a:t>
            </a:r>
            <a:endParaRPr lang="ru-RU" sz="32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54868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Виды обеспечения САПР</a:t>
            </a:r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548680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Виды обеспечения САПР</a:t>
            </a:r>
          </a:p>
          <a:p>
            <a:pPr algn="ctr"/>
            <a:endParaRPr lang="ru-RU" sz="4000" b="1" u="sng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техническое;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программное (системное, прикладное);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методическое: 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математическое, 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лингвистическое (языки универсальные, 	  проблемно-ориентированные),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прочее;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информационное;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организационное.</a:t>
            </a:r>
            <a:endParaRPr lang="ru-RU" sz="32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548680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Виды обеспечения САПР</a:t>
            </a:r>
          </a:p>
          <a:p>
            <a:pPr algn="ctr"/>
            <a:endParaRPr lang="ru-RU" sz="4000" b="1" u="sng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техническое;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программное (системное, </a:t>
            </a:r>
            <a:r>
              <a:rPr lang="ru-RU" sz="3200" u="sng" dirty="0" smtClean="0"/>
              <a:t>прикладное</a:t>
            </a:r>
            <a:r>
              <a:rPr lang="ru-RU" sz="3200" dirty="0" smtClean="0"/>
              <a:t>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b="1" u="sng" dirty="0" smtClean="0"/>
              <a:t>методическое</a:t>
            </a:r>
            <a:r>
              <a:rPr lang="ru-RU" sz="3200" dirty="0" smtClean="0"/>
              <a:t>: 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</a:t>
            </a:r>
            <a:r>
              <a:rPr lang="ru-RU" sz="3200" b="1" u="sng" dirty="0" smtClean="0"/>
              <a:t>математическое</a:t>
            </a:r>
            <a:r>
              <a:rPr lang="ru-RU" sz="3200" dirty="0" smtClean="0"/>
              <a:t>, 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лингвистическое (языки универсальные, 	  проблемно-ориентированные),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- прочее;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информационное;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организационное.</a:t>
            </a:r>
            <a:endParaRPr lang="ru-RU" sz="32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4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7199" y="1676238"/>
            <a:ext cx="716959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Системотехническое проектирование</a:t>
            </a:r>
            <a:endParaRPr lang="ru-RU" sz="3200" dirty="0">
              <a:latin typeface="Calibri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1995" y="226816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2365167"/>
            <a:ext cx="75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</a:t>
            </a:r>
            <a:r>
              <a:rPr lang="ru-RU" sz="2400" dirty="0" smtClean="0"/>
              <a:t>ТЗ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89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 b="1" u="sng" dirty="0" smtClean="0"/>
              <a:t>Основные этапы проектирования</a:t>
            </a:r>
            <a:endParaRPr lang="ru-RU" sz="4000" dirty="0"/>
          </a:p>
        </p:txBody>
      </p:sp>
      <p:sp>
        <p:nvSpPr>
          <p:cNvPr id="2052" name="Rectangle 6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7199" y="1676238"/>
            <a:ext cx="716959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Системотехническое проектирование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318" y="2916161"/>
            <a:ext cx="6633354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latin typeface="Calibri" pitchFamily="34" charset="0"/>
              </a:rPr>
              <a:t>Схемотехническое </a:t>
            </a:r>
            <a:r>
              <a:rPr lang="ru-RU" sz="3200" i="1" dirty="0">
                <a:latin typeface="Calibri" pitchFamily="34" charset="0"/>
              </a:rPr>
              <a:t>проектирование</a:t>
            </a:r>
            <a:endParaRPr lang="ru-RU" sz="3200" dirty="0">
              <a:latin typeface="Calibri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81134" y="1048989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1995" y="226816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71995" y="3515231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3793" y="1139694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ОТЗ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2" y="2365167"/>
            <a:ext cx="75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</a:t>
            </a:r>
            <a:r>
              <a:rPr lang="ru-RU" sz="2400" dirty="0" smtClean="0"/>
              <a:t>ТЗ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9735" y="360839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Схемы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91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372</Words>
  <Application>Microsoft Office PowerPoint</Application>
  <PresentationFormat>Экран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Lab16</dc:creator>
  <cp:lastModifiedBy>Пользователь Windows</cp:lastModifiedBy>
  <cp:revision>104</cp:revision>
  <dcterms:created xsi:type="dcterms:W3CDTF">2011-09-06T06:07:50Z</dcterms:created>
  <dcterms:modified xsi:type="dcterms:W3CDTF">2024-08-29T08:18:05Z</dcterms:modified>
</cp:coreProperties>
</file>