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424" r:id="rId2"/>
    <p:sldId id="430" r:id="rId3"/>
    <p:sldId id="425" r:id="rId4"/>
    <p:sldId id="443" r:id="rId5"/>
    <p:sldId id="278" r:id="rId6"/>
    <p:sldId id="412" r:id="rId7"/>
    <p:sldId id="427" r:id="rId8"/>
    <p:sldId id="432" r:id="rId9"/>
    <p:sldId id="433" r:id="rId10"/>
    <p:sldId id="390" r:id="rId11"/>
    <p:sldId id="435" r:id="rId12"/>
    <p:sldId id="436" r:id="rId13"/>
    <p:sldId id="415" r:id="rId14"/>
    <p:sldId id="416" r:id="rId15"/>
    <p:sldId id="438" r:id="rId16"/>
    <p:sldId id="439" r:id="rId17"/>
    <p:sldId id="437" r:id="rId18"/>
    <p:sldId id="440" r:id="rId19"/>
    <p:sldId id="419" r:id="rId20"/>
    <p:sldId id="418" r:id="rId21"/>
    <p:sldId id="441" r:id="rId22"/>
    <p:sldId id="417" r:id="rId23"/>
    <p:sldId id="442" r:id="rId24"/>
    <p:sldId id="444" r:id="rId25"/>
    <p:sldId id="420" r:id="rId26"/>
    <p:sldId id="421" r:id="rId27"/>
    <p:sldId id="422" r:id="rId28"/>
    <p:sldId id="423" r:id="rId29"/>
    <p:sldId id="428" r:id="rId30"/>
    <p:sldId id="429" r:id="rId3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334" autoAdjust="0"/>
    <p:restoredTop sz="92539" autoAdjust="0"/>
  </p:normalViewPr>
  <p:slideViewPr>
    <p:cSldViewPr>
      <p:cViewPr varScale="1">
        <p:scale>
          <a:sx n="110" d="100"/>
          <a:sy n="110" d="100"/>
        </p:scale>
        <p:origin x="118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A5DC2-04BD-46B9-A739-CB870E9204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43555-1A16-45B9-BAB9-2B4F5AF57D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A442A-E1FC-4231-9600-44F215A5A3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10A07-FB42-4061-A721-B568EF5B60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7CA49-B713-4EE7-8755-42A4B147844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1F4FD-4B67-41DA-8DB1-8C006A9F09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3C254-F917-41AE-BABE-8138C611F10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F8A29-19E3-4A85-9DB5-81F2CE1176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DA52A-7525-43FC-BA4F-E4332289E8D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FA1A5-BCE4-454F-8FC5-6CA1626860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246B3-0131-48A3-B9EB-33726510B2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3C1F4-ABA8-4B4D-A14F-51B5028C11C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5475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D14A4FBC-45FB-48F1-AFE4-BE8FE57F8F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68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0" name="Rectangle 70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791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857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ru-RU" sz="2800" dirty="0" smtClean="0">
                <a:latin typeface="Comic Sans MS" pitchFamily="66" charset="0"/>
              </a:rPr>
              <a:t>Модели идеальных компонентов</a:t>
            </a:r>
            <a:endParaRPr lang="ru-RU" sz="2800" b="1" u="sng" dirty="0" smtClean="0">
              <a:latin typeface="Comic Sans MS" pitchFamily="66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" y="2060848"/>
            <a:ext cx="9041130" cy="3127058"/>
          </a:xfrm>
          <a:prstGeom prst="rect">
            <a:avLst/>
          </a:prstGeom>
          <a:solidFill>
            <a:srgbClr val="92D050"/>
          </a:solidFill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" y="404664"/>
            <a:ext cx="7749540" cy="2680335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0" y="1124744"/>
            <a:ext cx="7742968" cy="553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42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" y="404664"/>
            <a:ext cx="7878699" cy="2725007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99" y="1124744"/>
            <a:ext cx="7833360" cy="29337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52" y="4005064"/>
            <a:ext cx="7833360" cy="108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00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857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ru-RU" sz="2800" dirty="0" smtClean="0">
                <a:latin typeface="Comic Sans MS" pitchFamily="66" charset="0"/>
              </a:rPr>
              <a:t>Примеры моделей реальных компонентов</a:t>
            </a:r>
            <a:endParaRPr lang="ru-RU" sz="2800" b="1" u="sng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212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8572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ru-RU" sz="2800" u="sng" dirty="0" smtClean="0">
                <a:latin typeface="Comic Sans MS" pitchFamily="66" charset="0"/>
              </a:rPr>
              <a:t>Модели резистора</a:t>
            </a:r>
            <a:endParaRPr lang="ru-RU" sz="2800" b="1" u="sng" dirty="0" smtClean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98907" y="1182920"/>
            <a:ext cx="454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Модель пленочного резистора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38" y="1778677"/>
            <a:ext cx="5074920" cy="200596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" y="5198394"/>
            <a:ext cx="9007983" cy="15506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30749" y="4644485"/>
            <a:ext cx="4682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Модель диффузного резистора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37092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8572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ru-RU" sz="2800" u="sng" dirty="0" smtClean="0">
                <a:latin typeface="Comic Sans MS" pitchFamily="66" charset="0"/>
              </a:rPr>
              <a:t>Модели конденсатора</a:t>
            </a:r>
            <a:endParaRPr lang="ru-RU" sz="2800" b="1" u="sng" dirty="0" smtClean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7555" y="996880"/>
            <a:ext cx="5062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Модель </a:t>
            </a:r>
            <a:r>
              <a:rPr lang="ru-RU" sz="2400" dirty="0"/>
              <a:t>пленочного конденсатора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79394" y="3645024"/>
            <a:ext cx="5198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Модель </a:t>
            </a:r>
            <a:r>
              <a:rPr lang="ru-RU" sz="2400" dirty="0"/>
              <a:t>диффузного конденсатора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7" y="1567077"/>
            <a:ext cx="9021699" cy="169735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9" y="4221088"/>
            <a:ext cx="779526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85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8572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ru-RU" sz="2800" u="sng" dirty="0" smtClean="0">
                <a:latin typeface="Comic Sans MS" pitchFamily="66" charset="0"/>
              </a:rPr>
              <a:t>Модели индуктивности</a:t>
            </a:r>
            <a:endParaRPr lang="ru-RU" sz="2800" b="1" u="sng" dirty="0" smtClean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0264" y="1628800"/>
            <a:ext cx="5183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Модель дискретной индуктивности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14" y="2348880"/>
            <a:ext cx="8911971" cy="237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69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8572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ru-RU" sz="2800" u="sng" dirty="0" smtClean="0">
                <a:latin typeface="Comic Sans MS" pitchFamily="66" charset="0"/>
              </a:rPr>
              <a:t>Модели полупроводникового диода</a:t>
            </a:r>
            <a:endParaRPr lang="ru-RU" sz="2800" b="1" u="sng" dirty="0" smtClean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1243" y="857250"/>
            <a:ext cx="3421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Модель </a:t>
            </a:r>
            <a:r>
              <a:rPr lang="ru-RU" sz="2400" dirty="0" err="1" smtClean="0"/>
              <a:t>Гуммеля</a:t>
            </a:r>
            <a:r>
              <a:rPr lang="ru-RU" sz="2400" dirty="0" smtClean="0"/>
              <a:t>-Пуна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20" y="1318915"/>
            <a:ext cx="6614160" cy="220218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3645772"/>
            <a:ext cx="4966335" cy="315468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4746385"/>
            <a:ext cx="3795236" cy="95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41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1268760"/>
            <a:ext cx="48672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26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8572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ru-RU" sz="2800" u="sng" dirty="0" smtClean="0">
                <a:latin typeface="Comic Sans MS" pitchFamily="66" charset="0"/>
              </a:rPr>
              <a:t>Модели биполярного транзистора</a:t>
            </a:r>
            <a:endParaRPr lang="ru-RU" sz="2800" b="1" u="sng" dirty="0" smtClean="0">
              <a:latin typeface="Comic Sans MS" pitchFamily="66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871958"/>
            <a:ext cx="6743700" cy="398145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b="2733"/>
          <a:stretch/>
        </p:blipFill>
        <p:spPr>
          <a:xfrm>
            <a:off x="0" y="857250"/>
            <a:ext cx="5810250" cy="252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35708" y="6022966"/>
            <a:ext cx="3421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Модель </a:t>
            </a:r>
            <a:r>
              <a:rPr lang="ru-RU" sz="2400" dirty="0" err="1" smtClean="0"/>
              <a:t>Гуммеля</a:t>
            </a:r>
            <a:r>
              <a:rPr lang="ru-RU" sz="2400" dirty="0" smtClean="0"/>
              <a:t>-Пуна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383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68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0" name="Rectangle 70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9143999" cy="707886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ru-RU" sz="4000" b="1" u="sng" dirty="0" smtClean="0">
                <a:solidFill>
                  <a:srgbClr val="000000"/>
                </a:solidFill>
              </a:rPr>
              <a:t>Тема 1. Модели </a:t>
            </a:r>
            <a:r>
              <a:rPr lang="ru-RU" sz="4000" b="1" u="sng" dirty="0">
                <a:solidFill>
                  <a:srgbClr val="000000"/>
                </a:solidFill>
              </a:rPr>
              <a:t>компонентов РЭС</a:t>
            </a:r>
            <a:endParaRPr lang="ru-RU" sz="4000" b="1" u="sng" dirty="0"/>
          </a:p>
        </p:txBody>
      </p:sp>
    </p:spTree>
    <p:extLst>
      <p:ext uri="{BB962C8B-B14F-4D97-AF65-F5344CB8AC3E}">
        <p14:creationId xmlns:p14="http://schemas.microsoft.com/office/powerpoint/2010/main" val="160049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139" y="188640"/>
            <a:ext cx="5966460" cy="326136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5" y="3861048"/>
            <a:ext cx="9029129" cy="253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7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356992"/>
            <a:ext cx="4857750" cy="318135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93" y="836712"/>
            <a:ext cx="724662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54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8572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ru-RU" sz="2800" u="sng" dirty="0" smtClean="0">
                <a:latin typeface="Comic Sans MS" pitchFamily="66" charset="0"/>
              </a:rPr>
              <a:t>Модели полевого транзистора</a:t>
            </a:r>
            <a:endParaRPr lang="ru-RU" sz="2800" b="1" u="sng" dirty="0" smtClean="0">
              <a:latin typeface="Comic Sans MS" pitchFamily="66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968" y="1217295"/>
            <a:ext cx="6733032" cy="564070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3971925" cy="2714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0968" y="6021288"/>
            <a:ext cx="2703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Модель </a:t>
            </a:r>
            <a:r>
              <a:rPr lang="ru-RU" sz="2400" dirty="0" err="1" smtClean="0"/>
              <a:t>Ангелова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98289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3" y="908720"/>
            <a:ext cx="6115050" cy="7334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63" y="2636912"/>
            <a:ext cx="8705850" cy="1524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601" y="4941168"/>
            <a:ext cx="71151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31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857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ru-RU" sz="2800" dirty="0" smtClean="0">
                <a:latin typeface="Comic Sans MS" pitchFamily="66" charset="0"/>
              </a:rPr>
              <a:t>Примеры макромоделей компонентов</a:t>
            </a:r>
            <a:endParaRPr lang="ru-RU" sz="2800" b="1" u="sng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752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8572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ru-RU" sz="2800" u="sng" dirty="0" smtClean="0">
                <a:latin typeface="Comic Sans MS" pitchFamily="66" charset="0"/>
              </a:rPr>
              <a:t>Макромодели операционного усилителя</a:t>
            </a:r>
            <a:endParaRPr lang="ru-RU" sz="2800" b="1" u="sng" dirty="0" smtClean="0">
              <a:latin typeface="Comic Sans MS" pitchFamily="66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1013457"/>
            <a:ext cx="4286250" cy="26193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3789040"/>
            <a:ext cx="65722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84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700808"/>
            <a:ext cx="8515350" cy="34575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932040" y="4653136"/>
            <a:ext cx="3770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923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8572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ru-RU" sz="2800" u="sng" dirty="0" smtClean="0">
                <a:latin typeface="Comic Sans MS" pitchFamily="66" charset="0"/>
              </a:rPr>
              <a:t>Макромодель элемента ИЛИ-НЕ</a:t>
            </a:r>
            <a:endParaRPr lang="ru-RU" sz="2800" b="1" u="sng" dirty="0" smtClean="0">
              <a:latin typeface="Comic Sans MS" pitchFamily="66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91" y="1124744"/>
            <a:ext cx="7908417" cy="5607558"/>
          </a:xfrm>
          <a:prstGeom prst="rect">
            <a:avLst/>
          </a:prstGeom>
        </p:spPr>
      </p:pic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103082"/>
              </p:ext>
            </p:extLst>
          </p:nvPr>
        </p:nvGraphicFramePr>
        <p:xfrm>
          <a:off x="801688" y="4652963"/>
          <a:ext cx="253682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51" name="Equation" r:id="rId4" imgW="634680" imgH="215640" progId="Equation.DSMT4">
                  <p:embed/>
                </p:oleObj>
              </mc:Choice>
              <mc:Fallback>
                <p:oleObj name="Equation" r:id="rId4" imgW="634680" imgH="215640" progId="Equation.DSMT4">
                  <p:embed/>
                  <p:pic>
                    <p:nvPicPr>
                      <p:cNvPr id="1904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4652963"/>
                        <a:ext cx="2536825" cy="8683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2846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539" y="548680"/>
            <a:ext cx="6602921" cy="4188809"/>
          </a:xfrm>
          <a:prstGeom prst="rect">
            <a:avLst/>
          </a:prstGeom>
        </p:spPr>
      </p:pic>
      <p:sp>
        <p:nvSpPr>
          <p:cNvPr id="3" name="Прямоугольник 2"/>
          <p:cNvSpPr>
            <a:spLocks noChangeAspect="1"/>
          </p:cNvSpPr>
          <p:nvPr/>
        </p:nvSpPr>
        <p:spPr>
          <a:xfrm>
            <a:off x="4832545" y="5792924"/>
            <a:ext cx="30380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36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 (</a:t>
            </a:r>
            <a:r>
              <a:rPr lang="ru-RU" sz="36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ua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+ </a:t>
            </a:r>
            <a:r>
              <a:rPr lang="ru-RU" sz="3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)/</a:t>
            </a:r>
            <a:r>
              <a:rPr lang="ru-RU" sz="36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sz="36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endParaRPr lang="ru-RU" sz="3600" dirty="0"/>
          </a:p>
        </p:txBody>
      </p:sp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3995936" y="52861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8"/>
          <p:cNvSpPr>
            <a:spLocks noChangeArrowheads="1"/>
          </p:cNvSpPr>
          <p:nvPr/>
        </p:nvSpPr>
        <p:spPr bwMode="auto">
          <a:xfrm>
            <a:off x="1835696" y="522871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900781"/>
              </p:ext>
            </p:extLst>
          </p:nvPr>
        </p:nvGraphicFramePr>
        <p:xfrm>
          <a:off x="1270539" y="5749378"/>
          <a:ext cx="2157127" cy="733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78" name="Equation" r:id="rId4" imgW="634449" imgH="215713" progId="Equation.DSMT4">
                  <p:embed/>
                </p:oleObj>
              </mc:Choice>
              <mc:Fallback>
                <p:oleObj name="Equation" r:id="rId4" imgW="634449" imgH="215713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539" y="5749378"/>
                        <a:ext cx="2157127" cy="7334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723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8572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ru-RU" sz="2800" u="sng" dirty="0" smtClean="0">
                <a:latin typeface="Comic Sans MS" pitchFamily="66" charset="0"/>
              </a:rPr>
              <a:t>Макромодель </a:t>
            </a:r>
            <a:r>
              <a:rPr lang="en-US" sz="2800" u="sng" dirty="0" smtClean="0">
                <a:latin typeface="Comic Sans MS" pitchFamily="66" charset="0"/>
              </a:rPr>
              <a:t>JKRS</a:t>
            </a:r>
            <a:r>
              <a:rPr lang="ru-RU" sz="2800" u="sng" smtClean="0">
                <a:latin typeface="Comic Sans MS" pitchFamily="66" charset="0"/>
              </a:rPr>
              <a:t>-триггера</a:t>
            </a:r>
            <a:endParaRPr lang="ru-RU" sz="2800" b="1" u="sng" dirty="0" smtClean="0">
              <a:latin typeface="Comic Sans MS" pitchFamily="66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848" y="857250"/>
            <a:ext cx="2430304" cy="17127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596" y="2708920"/>
            <a:ext cx="6460808" cy="406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4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68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0" name="Rectangle 70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36899" y="1268760"/>
            <a:ext cx="1670201" cy="5847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/>
              <a:t>Модели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19920" y="3418286"/>
            <a:ext cx="3434530" cy="5847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/>
              <a:t>      Натурные      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076056" y="3418287"/>
            <a:ext cx="3359766" cy="5847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/>
              <a:t>Математические</a:t>
            </a:r>
            <a:endParaRPr lang="ru-RU" sz="3200" dirty="0"/>
          </a:p>
        </p:txBody>
      </p:sp>
      <p:cxnSp>
        <p:nvCxnSpPr>
          <p:cNvPr id="10" name="Прямая со стрелкой 9"/>
          <p:cNvCxnSpPr>
            <a:stCxn id="2" idx="2"/>
            <a:endCxn id="5" idx="0"/>
          </p:cNvCxnSpPr>
          <p:nvPr/>
        </p:nvCxnSpPr>
        <p:spPr>
          <a:xfrm flipH="1">
            <a:off x="2438034" y="1853535"/>
            <a:ext cx="2133966" cy="156475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2" idx="2"/>
            <a:endCxn id="6" idx="0"/>
          </p:cNvCxnSpPr>
          <p:nvPr/>
        </p:nvCxnSpPr>
        <p:spPr>
          <a:xfrm>
            <a:off x="4572000" y="1853535"/>
            <a:ext cx="2183939" cy="156475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0" y="0"/>
            <a:ext cx="9143999" cy="707886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ru-RU" sz="4000" b="1" u="sng" dirty="0" smtClean="0">
                <a:solidFill>
                  <a:srgbClr val="000000"/>
                </a:solidFill>
              </a:rPr>
              <a:t>Тема 1. Модели </a:t>
            </a:r>
            <a:r>
              <a:rPr lang="ru-RU" sz="4000" b="1" u="sng" dirty="0">
                <a:solidFill>
                  <a:srgbClr val="000000"/>
                </a:solidFill>
              </a:rPr>
              <a:t>компонентов РЭС</a:t>
            </a:r>
            <a:endParaRPr lang="ru-RU" sz="4000" b="1" u="sng" dirty="0"/>
          </a:p>
        </p:txBody>
      </p:sp>
    </p:spTree>
    <p:extLst>
      <p:ext uri="{BB962C8B-B14F-4D97-AF65-F5344CB8AC3E}">
        <p14:creationId xmlns:p14="http://schemas.microsoft.com/office/powerpoint/2010/main" val="310535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" y="1844824"/>
            <a:ext cx="8945880" cy="3177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87824" y="4653032"/>
            <a:ext cx="3770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166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68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0" name="Rectangle 70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36899" y="1268760"/>
            <a:ext cx="1670201" cy="5847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/>
              <a:t>Модели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19920" y="3418286"/>
            <a:ext cx="3434530" cy="5847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/>
              <a:t>      Натурные      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076056" y="3418287"/>
            <a:ext cx="3359766" cy="5847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ru-RU" sz="3200" u="sng" dirty="0" smtClean="0"/>
              <a:t>Математические</a:t>
            </a:r>
            <a:endParaRPr lang="ru-RU" sz="3200" u="sng" dirty="0"/>
          </a:p>
        </p:txBody>
      </p:sp>
      <p:cxnSp>
        <p:nvCxnSpPr>
          <p:cNvPr id="10" name="Прямая со стрелкой 9"/>
          <p:cNvCxnSpPr>
            <a:stCxn id="2" idx="2"/>
            <a:endCxn id="5" idx="0"/>
          </p:cNvCxnSpPr>
          <p:nvPr/>
        </p:nvCxnSpPr>
        <p:spPr>
          <a:xfrm flipH="1">
            <a:off x="2438034" y="1853535"/>
            <a:ext cx="2133966" cy="156475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2" idx="2"/>
            <a:endCxn id="6" idx="0"/>
          </p:cNvCxnSpPr>
          <p:nvPr/>
        </p:nvCxnSpPr>
        <p:spPr>
          <a:xfrm>
            <a:off x="4572000" y="1853535"/>
            <a:ext cx="2183939" cy="156475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0" y="0"/>
            <a:ext cx="9143999" cy="707886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ru-RU" sz="4000" b="1" u="sng" dirty="0" smtClean="0">
                <a:solidFill>
                  <a:srgbClr val="000000"/>
                </a:solidFill>
              </a:rPr>
              <a:t>Тема 1. Модели </a:t>
            </a:r>
            <a:r>
              <a:rPr lang="ru-RU" sz="4000" b="1" u="sng" dirty="0">
                <a:solidFill>
                  <a:srgbClr val="000000"/>
                </a:solidFill>
              </a:rPr>
              <a:t>компонентов РЭС</a:t>
            </a:r>
            <a:endParaRPr lang="ru-RU" sz="4000" b="1" u="sng" dirty="0"/>
          </a:p>
        </p:txBody>
      </p:sp>
    </p:spTree>
    <p:extLst>
      <p:ext uri="{BB962C8B-B14F-4D97-AF65-F5344CB8AC3E}">
        <p14:creationId xmlns:p14="http://schemas.microsoft.com/office/powerpoint/2010/main" val="272147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0"/>
            <a:ext cx="9144000" cy="1285875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ru-RU" sz="4000" b="1" u="sng" dirty="0" smtClean="0">
                <a:latin typeface="Arial" pitchFamily="34" charset="0"/>
                <a:cs typeface="Arial" pitchFamily="34" charset="0"/>
              </a:rPr>
              <a:t>Математические модели радиоэлектронных объектов</a:t>
            </a:r>
          </a:p>
        </p:txBody>
      </p:sp>
      <p:sp>
        <p:nvSpPr>
          <p:cNvPr id="107523" name="Rectangle 57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7524" name="Rectangle 5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7525" name="Rectangle 61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7526" name="Rectangle 63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7527" name="Rectangle 65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7528" name="Rectangle 6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7529" name="Rectangle 6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7530" name="Rectangle 71"/>
          <p:cNvSpPr>
            <a:spLocks noChangeArrowheads="1"/>
          </p:cNvSpPr>
          <p:nvPr/>
        </p:nvSpPr>
        <p:spPr bwMode="auto">
          <a:xfrm>
            <a:off x="251520" y="1916832"/>
            <a:ext cx="864096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u-RU" sz="3200" i="1" dirty="0"/>
              <a:t>Математическая</a:t>
            </a:r>
            <a:r>
              <a:rPr lang="ru-RU" sz="3200" dirty="0"/>
              <a:t> </a:t>
            </a:r>
            <a:r>
              <a:rPr lang="ru-RU" sz="3200" i="1" dirty="0"/>
              <a:t>модель</a:t>
            </a:r>
            <a:r>
              <a:rPr lang="ru-RU" sz="3200" dirty="0"/>
              <a:t> — это совокупность математических элементов (чисел, переменных, векторов, множеств и т. п.) и отношений между ними, которые с требуемой для проектирования точностью описывают свойства проектируемого объекта.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31840" y="1988840"/>
            <a:ext cx="2880320" cy="2880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Внутренние параметры</a:t>
            </a:r>
            <a:endParaRPr lang="en-US" sz="3200" dirty="0" smtClean="0">
              <a:solidFill>
                <a:schemeClr val="tx1"/>
              </a:solidFill>
            </a:endParaRPr>
          </a:p>
          <a:p>
            <a:pPr algn="ctr"/>
            <a:endParaRPr lang="en-US" sz="3200" dirty="0" smtClean="0"/>
          </a:p>
          <a:p>
            <a:pPr algn="ctr"/>
            <a:endParaRPr lang="ru-RU" sz="3200" dirty="0"/>
          </a:p>
        </p:txBody>
      </p:sp>
      <p:cxnSp>
        <p:nvCxnSpPr>
          <p:cNvPr id="4" name="Прямая со стрелкой 3"/>
          <p:cNvCxnSpPr>
            <a:endCxn id="2" idx="1"/>
          </p:cNvCxnSpPr>
          <p:nvPr/>
        </p:nvCxnSpPr>
        <p:spPr>
          <a:xfrm>
            <a:off x="251520" y="3429000"/>
            <a:ext cx="288032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>
            <a:stCxn id="2" idx="3"/>
          </p:cNvCxnSpPr>
          <p:nvPr/>
        </p:nvCxnSpPr>
        <p:spPr>
          <a:xfrm>
            <a:off x="6012160" y="3429000"/>
            <a:ext cx="288032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017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335896"/>
              </p:ext>
            </p:extLst>
          </p:nvPr>
        </p:nvGraphicFramePr>
        <p:xfrm>
          <a:off x="3340100" y="3789363"/>
          <a:ext cx="2414588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80" name="Equation" r:id="rId3" imgW="965160" imgH="304560" progId="Equation.DSMT4">
                  <p:embed/>
                </p:oleObj>
              </mc:Choice>
              <mc:Fallback>
                <p:oleObj name="Equation" r:id="rId3" imgW="965160" imgH="304560" progId="Equation.DSMT4">
                  <p:embed/>
                  <p:pic>
                    <p:nvPicPr>
                      <p:cNvPr id="5017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3789363"/>
                        <a:ext cx="2414588" cy="760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300192" y="1988840"/>
            <a:ext cx="23042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Выходные параметры</a:t>
            </a:r>
            <a:endParaRPr lang="ru-RU" sz="32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39552" y="1988840"/>
            <a:ext cx="23042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Внешние параметры</a:t>
            </a:r>
            <a:endParaRPr lang="ru-RU" sz="3200" dirty="0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848874"/>
              </p:ext>
            </p:extLst>
          </p:nvPr>
        </p:nvGraphicFramePr>
        <p:xfrm>
          <a:off x="6348413" y="3789363"/>
          <a:ext cx="22542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81" name="Equation" r:id="rId5" imgW="901440" imgH="304560" progId="Equation.DSMT4">
                  <p:embed/>
                </p:oleObj>
              </mc:Choice>
              <mc:Fallback>
                <p:oleObj name="Equation" r:id="rId5" imgW="901440" imgH="304560" progId="Equation.DSMT4">
                  <p:embed/>
                  <p:pic>
                    <p:nvPicPr>
                      <p:cNvPr id="501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413" y="3789363"/>
                        <a:ext cx="2254250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01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497745"/>
              </p:ext>
            </p:extLst>
          </p:nvPr>
        </p:nvGraphicFramePr>
        <p:xfrm>
          <a:off x="515938" y="3789363"/>
          <a:ext cx="22764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82" name="Equation" r:id="rId7" imgW="914400" imgH="304560" progId="Equation.DSMT4">
                  <p:embed/>
                </p:oleObj>
              </mc:Choice>
              <mc:Fallback>
                <p:oleObj name="Equation" r:id="rId7" imgW="914400" imgH="304560" progId="Equation.DSMT4">
                  <p:embed/>
                  <p:pic>
                    <p:nvPicPr>
                      <p:cNvPr id="501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3789363"/>
                        <a:ext cx="2276475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251520" y="5445224"/>
          <a:ext cx="327818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83" name="Equation" r:id="rId9" imgW="1091726" imgH="342751" progId="Equation.DSMT4">
                  <p:embed/>
                </p:oleObj>
              </mc:Choice>
              <mc:Fallback>
                <p:oleObj name="Equation" r:id="rId9" imgW="1091726" imgH="342751" progId="Equation.DSMT4">
                  <p:embed/>
                  <p:pic>
                    <p:nvPicPr>
                      <p:cNvPr id="501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5445224"/>
                        <a:ext cx="3278188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0" y="342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0189" name="Object 13"/>
          <p:cNvGraphicFramePr>
            <a:graphicFrameLocks noChangeAspect="1"/>
          </p:cNvGraphicFramePr>
          <p:nvPr/>
        </p:nvGraphicFramePr>
        <p:xfrm>
          <a:off x="5724128" y="5445224"/>
          <a:ext cx="2252662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84" name="Equation" r:id="rId11" imgW="748975" imgH="342751" progId="Equation.DSMT4">
                  <p:embed/>
                </p:oleObj>
              </mc:Choice>
              <mc:Fallback>
                <p:oleObj name="Equation" r:id="rId11" imgW="748975" imgH="342751" progId="Equation.DSMT4">
                  <p:embed/>
                  <p:pic>
                    <p:nvPicPr>
                      <p:cNvPr id="5018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5445224"/>
                        <a:ext cx="2252662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1" name="Rectangle 15"/>
          <p:cNvSpPr>
            <a:spLocks noChangeArrowheads="1"/>
          </p:cNvSpPr>
          <p:nvPr/>
        </p:nvSpPr>
        <p:spPr bwMode="auto">
          <a:xfrm>
            <a:off x="0" y="342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1691680" y="188640"/>
            <a:ext cx="57606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/>
              <a:t>Фазовые переменные</a:t>
            </a:r>
            <a:endParaRPr lang="ru-RU" sz="3200" dirty="0"/>
          </a:p>
        </p:txBody>
      </p:sp>
      <p:sp>
        <p:nvSpPr>
          <p:cNvPr id="5019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019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466575"/>
              </p:ext>
            </p:extLst>
          </p:nvPr>
        </p:nvGraphicFramePr>
        <p:xfrm>
          <a:off x="3467100" y="908050"/>
          <a:ext cx="2120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85" name="Equation" r:id="rId13" imgW="850680" imgH="304560" progId="Equation.DSMT4">
                  <p:embed/>
                </p:oleObj>
              </mc:Choice>
              <mc:Fallback>
                <p:oleObj name="Equation" r:id="rId13" imgW="850680" imgH="304560" progId="Equation.DSMT4">
                  <p:embed/>
                  <p:pic>
                    <p:nvPicPr>
                      <p:cNvPr id="5019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908050"/>
                        <a:ext cx="21209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4" name="Rectangle 18"/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Стрелка вправо 27"/>
          <p:cNvSpPr/>
          <p:nvPr/>
        </p:nvSpPr>
        <p:spPr>
          <a:xfrm>
            <a:off x="4067944" y="57332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03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68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0" name="Rectangle 70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857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ru-RU" sz="2800" dirty="0" smtClean="0">
                <a:latin typeface="Comic Sans MS" pitchFamily="66" charset="0"/>
              </a:rPr>
              <a:t>Классификации моделей</a:t>
            </a:r>
            <a:endParaRPr lang="ru-RU" sz="2800" b="1" u="sng" dirty="0" smtClean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857250"/>
            <a:ext cx="889248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Модели (по способу получения):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физические,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формальные.</a:t>
            </a:r>
          </a:p>
          <a:p>
            <a:r>
              <a:rPr lang="ru-RU" sz="2000" dirty="0" smtClean="0"/>
              <a:t>-------------------------------------------------------------------------------------------------------</a:t>
            </a:r>
          </a:p>
          <a:p>
            <a:r>
              <a:rPr lang="ru-RU" sz="2000" dirty="0"/>
              <a:t>Модели (по </a:t>
            </a:r>
            <a:r>
              <a:rPr lang="ru-RU" sz="2000" dirty="0" smtClean="0"/>
              <a:t>типу внутренних параметров):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электрические</a:t>
            </a:r>
            <a:r>
              <a:rPr lang="ru-RU" sz="2000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физико-топологические,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технологические.</a:t>
            </a:r>
            <a:endParaRPr lang="ru-RU" sz="2000" dirty="0"/>
          </a:p>
          <a:p>
            <a:r>
              <a:rPr lang="ru-RU" sz="2000" dirty="0" smtClean="0"/>
              <a:t>-------------------------------------------------------------------------------------------------------</a:t>
            </a:r>
            <a:endParaRPr lang="ru-RU" sz="2000" dirty="0"/>
          </a:p>
          <a:p>
            <a:r>
              <a:rPr lang="ru-RU" sz="2000" dirty="0"/>
              <a:t>Модели (по </a:t>
            </a:r>
            <a:r>
              <a:rPr lang="ru-RU" sz="2000" dirty="0" smtClean="0"/>
              <a:t>уровню сложности):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полные,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макромодели – фазовые / факторные.</a:t>
            </a:r>
            <a:endParaRPr lang="ru-RU" sz="2000" dirty="0"/>
          </a:p>
          <a:p>
            <a:r>
              <a:rPr lang="ru-RU" sz="2000" dirty="0" smtClean="0"/>
              <a:t>-------------------------------------------------------------------------------------------------------</a:t>
            </a:r>
            <a:endParaRPr lang="ru-RU" sz="2000" dirty="0"/>
          </a:p>
          <a:p>
            <a:r>
              <a:rPr lang="ru-RU" sz="2000" dirty="0"/>
              <a:t>Модели (по </a:t>
            </a:r>
            <a:r>
              <a:rPr lang="ru-RU" sz="2000" dirty="0" smtClean="0"/>
              <a:t>области применения):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глобальные</a:t>
            </a:r>
            <a:r>
              <a:rPr lang="ru-RU" sz="2000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локальные 	– статические / динамические;</a:t>
            </a:r>
          </a:p>
          <a:p>
            <a:r>
              <a:rPr lang="ru-RU" sz="2000" dirty="0"/>
              <a:t>	</a:t>
            </a:r>
            <a:r>
              <a:rPr lang="ru-RU" sz="2000" dirty="0" smtClean="0"/>
              <a:t>	– по постоянному / переменному току;</a:t>
            </a:r>
          </a:p>
          <a:p>
            <a:r>
              <a:rPr lang="ru-RU" sz="2000" dirty="0"/>
              <a:t>	</a:t>
            </a:r>
            <a:r>
              <a:rPr lang="ru-RU" sz="2000" dirty="0" smtClean="0"/>
              <a:t>	</a:t>
            </a:r>
            <a:r>
              <a:rPr lang="ru-RU" sz="2000" dirty="0"/>
              <a:t>– </a:t>
            </a:r>
            <a:r>
              <a:rPr lang="ru-RU" sz="2000" dirty="0" smtClean="0"/>
              <a:t>непрерывные </a:t>
            </a:r>
            <a:r>
              <a:rPr lang="ru-RU" sz="2000" dirty="0"/>
              <a:t>/ </a:t>
            </a:r>
            <a:r>
              <a:rPr lang="ru-RU" sz="2000" dirty="0" smtClean="0"/>
              <a:t>дискретные;</a:t>
            </a:r>
            <a:endParaRPr lang="ru-RU" sz="2000" dirty="0"/>
          </a:p>
          <a:p>
            <a:r>
              <a:rPr lang="ru-RU" sz="2000" dirty="0" smtClean="0"/>
              <a:t>		– и т.п.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0560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857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ru-RU" sz="2800" dirty="0" smtClean="0">
                <a:latin typeface="Comic Sans MS" pitchFamily="66" charset="0"/>
              </a:rPr>
              <a:t>Модели идеальных компонентов</a:t>
            </a:r>
            <a:endParaRPr lang="ru-RU" sz="2800" b="1" u="sng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411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857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ru-RU" sz="2800" dirty="0" smtClean="0">
                <a:latin typeface="Comic Sans MS" pitchFamily="66" charset="0"/>
              </a:rPr>
              <a:t>Модели идеальных компонентов</a:t>
            </a:r>
            <a:endParaRPr lang="ru-RU" sz="2800" b="1" u="sng" dirty="0" smtClean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06064" y="1988840"/>
            <a:ext cx="613187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Базовые элементы САПР:</a:t>
            </a:r>
          </a:p>
          <a:p>
            <a:pPr marL="285750" indent="-285750">
              <a:buFontTx/>
              <a:buChar char="-"/>
            </a:pPr>
            <a:r>
              <a:rPr lang="ru-RU" sz="2800" dirty="0" smtClean="0"/>
              <a:t>идеальный резистор,</a:t>
            </a:r>
          </a:p>
          <a:p>
            <a:pPr marL="285750" indent="-285750">
              <a:buFontTx/>
              <a:buChar char="-"/>
            </a:pPr>
            <a:r>
              <a:rPr lang="ru-RU" sz="2800" dirty="0" smtClean="0"/>
              <a:t>идеальный конденсатор,</a:t>
            </a:r>
          </a:p>
          <a:p>
            <a:pPr marL="285750" indent="-285750">
              <a:buFontTx/>
              <a:buChar char="-"/>
            </a:pPr>
            <a:r>
              <a:rPr lang="ru-RU" sz="2800" dirty="0"/>
              <a:t>и</a:t>
            </a:r>
            <a:r>
              <a:rPr lang="ru-RU" sz="2800" dirty="0" smtClean="0"/>
              <a:t>деальная индуктивность,</a:t>
            </a:r>
          </a:p>
          <a:p>
            <a:pPr marL="285750" indent="-285750">
              <a:buFontTx/>
              <a:buChar char="-"/>
            </a:pPr>
            <a:r>
              <a:rPr lang="ru-RU" sz="2800" dirty="0"/>
              <a:t>и</a:t>
            </a:r>
            <a:r>
              <a:rPr lang="ru-RU" sz="2800" dirty="0" smtClean="0"/>
              <a:t>деальный источник напряжения,</a:t>
            </a:r>
          </a:p>
          <a:p>
            <a:pPr marL="285750" indent="-285750">
              <a:buFontTx/>
              <a:buChar char="-"/>
            </a:pPr>
            <a:r>
              <a:rPr lang="ru-RU" sz="2800" dirty="0"/>
              <a:t>и</a:t>
            </a:r>
            <a:r>
              <a:rPr lang="ru-RU" sz="2800" dirty="0" smtClean="0"/>
              <a:t>деальный источник тока.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382872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10444</TotalTime>
  <Words>252</Words>
  <Application>Microsoft Office PowerPoint</Application>
  <PresentationFormat>Экран (4:3)</PresentationFormat>
  <Paragraphs>66</Paragraphs>
  <Slides>30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Calibri</vt:lpstr>
      <vt:lpstr>Comic Sans MS</vt:lpstr>
      <vt:lpstr>Times New Roman</vt:lpstr>
      <vt:lpstr>Тема Office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Математические модели радиоэлектронных объектов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Eltech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Одноканальные СМО с бесконечной очередью</dc:title>
  <dc:creator>Lab16</dc:creator>
  <cp:lastModifiedBy>Пользователь Windows</cp:lastModifiedBy>
  <cp:revision>520</cp:revision>
  <dcterms:created xsi:type="dcterms:W3CDTF">2010-10-05T12:44:06Z</dcterms:created>
  <dcterms:modified xsi:type="dcterms:W3CDTF">2024-08-29T08:33:52Z</dcterms:modified>
</cp:coreProperties>
</file>