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7" r:id="rId5"/>
    <p:sldId id="257" r:id="rId6"/>
    <p:sldId id="258" r:id="rId7"/>
    <p:sldId id="259" r:id="rId8"/>
    <p:sldId id="269" r:id="rId9"/>
    <p:sldId id="260" r:id="rId10"/>
    <p:sldId id="261" r:id="rId11"/>
    <p:sldId id="262" r:id="rId12"/>
    <p:sldId id="263" r:id="rId13"/>
    <p:sldId id="266" r:id="rId14"/>
    <p:sldId id="264" r:id="rId15"/>
  </p:sldIdLst>
  <p:sldSz cx="9144000" cy="6858000" type="screen4x3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EDABF-7EAC-90F6-CD80-BCDD5D9FF2FF}" v="1" dt="2020-11-03T20:22:36.782"/>
    <p1510:client id="{DF018455-922E-BF54-1C75-B886DE91413B}" v="18" dt="2020-11-02T18:43:44.531"/>
    <p1510:client id="{F4BAECA8-23EF-9A13-BD64-ED5FE07BDCDD}" v="31" dt="2020-11-03T09:51:19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Weyer" userId="S::christoph.weyer@rwth-aachen.de::cfa36fa7-ac74-46e7-ba6d-62b7ac0877e9" providerId="AD" clId="Web-{86CEDABF-7EAC-90F6-CD80-BCDD5D9FF2FF}"/>
    <pc:docChg chg="delSld">
      <pc:chgData name="Christoph Weyer" userId="S::christoph.weyer@rwth-aachen.de::cfa36fa7-ac74-46e7-ba6d-62b7ac0877e9" providerId="AD" clId="Web-{86CEDABF-7EAC-90F6-CD80-BCDD5D9FF2FF}" dt="2020-11-03T20:22:36.782" v="0"/>
      <pc:docMkLst>
        <pc:docMk/>
      </pc:docMkLst>
      <pc:sldChg chg="del">
        <pc:chgData name="Christoph Weyer" userId="S::christoph.weyer@rwth-aachen.de::cfa36fa7-ac74-46e7-ba6d-62b7ac0877e9" providerId="AD" clId="Web-{86CEDABF-7EAC-90F6-CD80-BCDD5D9FF2FF}" dt="2020-11-03T20:22:36.782" v="0"/>
        <pc:sldMkLst>
          <pc:docMk/>
          <pc:sldMk cId="1611647737" sldId="270"/>
        </pc:sldMkLst>
      </pc:sldChg>
    </pc:docChg>
  </pc:docChgLst>
  <pc:docChgLst>
    <pc:chgData name="Christoph Weyer" userId="S::christoph.weyer@rwth-aachen.de::cfa36fa7-ac74-46e7-ba6d-62b7ac0877e9" providerId="AD" clId="Web-{F4BAECA8-23EF-9A13-BD64-ED5FE07BDCDD}"/>
    <pc:docChg chg="modSld">
      <pc:chgData name="Christoph Weyer" userId="S::christoph.weyer@rwth-aachen.de::cfa36fa7-ac74-46e7-ba6d-62b7ac0877e9" providerId="AD" clId="Web-{F4BAECA8-23EF-9A13-BD64-ED5FE07BDCDD}" dt="2020-11-03T09:51:19.469" v="29" actId="20577"/>
      <pc:docMkLst>
        <pc:docMk/>
      </pc:docMkLst>
      <pc:sldChg chg="modSp">
        <pc:chgData name="Christoph Weyer" userId="S::christoph.weyer@rwth-aachen.de::cfa36fa7-ac74-46e7-ba6d-62b7ac0877e9" providerId="AD" clId="Web-{F4BAECA8-23EF-9A13-BD64-ED5FE07BDCDD}" dt="2020-11-03T09:47:37.479" v="5" actId="20577"/>
        <pc:sldMkLst>
          <pc:docMk/>
          <pc:sldMk cId="0" sldId="260"/>
        </pc:sldMkLst>
        <pc:spChg chg="mod">
          <ac:chgData name="Christoph Weyer" userId="S::christoph.weyer@rwth-aachen.de::cfa36fa7-ac74-46e7-ba6d-62b7ac0877e9" providerId="AD" clId="Web-{F4BAECA8-23EF-9A13-BD64-ED5FE07BDCDD}" dt="2020-11-03T09:47:37.479" v="5" actId="20577"/>
          <ac:spMkLst>
            <pc:docMk/>
            <pc:sldMk cId="0" sldId="260"/>
            <ac:spMk id="193" creationId="{00000000-0000-0000-0000-000000000000}"/>
          </ac:spMkLst>
        </pc:spChg>
      </pc:sldChg>
      <pc:sldChg chg="modSp">
        <pc:chgData name="Christoph Weyer" userId="S::christoph.weyer@rwth-aachen.de::cfa36fa7-ac74-46e7-ba6d-62b7ac0877e9" providerId="AD" clId="Web-{F4BAECA8-23EF-9A13-BD64-ED5FE07BDCDD}" dt="2020-11-03T09:51:19.469" v="29" actId="20577"/>
        <pc:sldMkLst>
          <pc:docMk/>
          <pc:sldMk cId="0" sldId="261"/>
        </pc:sldMkLst>
        <pc:spChg chg="mod">
          <ac:chgData name="Christoph Weyer" userId="S::christoph.weyer@rwth-aachen.de::cfa36fa7-ac74-46e7-ba6d-62b7ac0877e9" providerId="AD" clId="Web-{F4BAECA8-23EF-9A13-BD64-ED5FE07BDCDD}" dt="2020-11-03T09:51:19.469" v="29" actId="20577"/>
          <ac:spMkLst>
            <pc:docMk/>
            <pc:sldMk cId="0" sldId="261"/>
            <ac:spMk id="195" creationId="{00000000-0000-0000-0000-000000000000}"/>
          </ac:spMkLst>
        </pc:spChg>
      </pc:sldChg>
      <pc:sldChg chg="modSp">
        <pc:chgData name="Christoph Weyer" userId="S::christoph.weyer@rwth-aachen.de::cfa36fa7-ac74-46e7-ba6d-62b7ac0877e9" providerId="AD" clId="Web-{F4BAECA8-23EF-9A13-BD64-ED5FE07BDCDD}" dt="2020-11-03T09:48:42.543" v="12" actId="20577"/>
        <pc:sldMkLst>
          <pc:docMk/>
          <pc:sldMk cId="2767132925" sldId="267"/>
        </pc:sldMkLst>
        <pc:spChg chg="mod">
          <ac:chgData name="Christoph Weyer" userId="S::christoph.weyer@rwth-aachen.de::cfa36fa7-ac74-46e7-ba6d-62b7ac0877e9" providerId="AD" clId="Web-{F4BAECA8-23EF-9A13-BD64-ED5FE07BDCDD}" dt="2020-11-03T09:48:42.543" v="12" actId="20577"/>
          <ac:spMkLst>
            <pc:docMk/>
            <pc:sldMk cId="2767132925" sldId="267"/>
            <ac:spMk id="187" creationId="{00000000-0000-0000-0000-000000000000}"/>
          </ac:spMkLst>
        </pc:spChg>
      </pc:sldChg>
    </pc:docChg>
  </pc:docChgLst>
  <pc:docChgLst>
    <pc:chgData name="Christoph Weyer" userId="S::christoph.weyer@rwth-aachen.de::cfa36fa7-ac74-46e7-ba6d-62b7ac0877e9" providerId="AD" clId="Web-{DF018455-922E-BF54-1C75-B886DE91413B}"/>
    <pc:docChg chg="modSld">
      <pc:chgData name="Christoph Weyer" userId="S::christoph.weyer@rwth-aachen.de::cfa36fa7-ac74-46e7-ba6d-62b7ac0877e9" providerId="AD" clId="Web-{DF018455-922E-BF54-1C75-B886DE91413B}" dt="2020-11-02T18:43:44.531" v="17" actId="20577"/>
      <pc:docMkLst>
        <pc:docMk/>
      </pc:docMkLst>
      <pc:sldChg chg="modSp">
        <pc:chgData name="Christoph Weyer" userId="S::christoph.weyer@rwth-aachen.de::cfa36fa7-ac74-46e7-ba6d-62b7ac0877e9" providerId="AD" clId="Web-{DF018455-922E-BF54-1C75-B886DE91413B}" dt="2020-11-02T18:43:44.531" v="17" actId="20577"/>
        <pc:sldMkLst>
          <pc:docMk/>
          <pc:sldMk cId="0" sldId="261"/>
        </pc:sldMkLst>
        <pc:spChg chg="mod">
          <ac:chgData name="Christoph Weyer" userId="S::christoph.weyer@rwth-aachen.de::cfa36fa7-ac74-46e7-ba6d-62b7ac0877e9" providerId="AD" clId="Web-{DF018455-922E-BF54-1C75-B886DE91413B}" dt="2020-11-02T18:43:44.531" v="17" actId="20577"/>
          <ac:spMkLst>
            <pc:docMk/>
            <pc:sldMk cId="0" sldId="261"/>
            <ac:spMk id="19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856908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87280" y="3289320"/>
            <a:ext cx="856908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8728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820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184560" y="2077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82200" y="2077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287280" y="32893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184560" y="32893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82200" y="32893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287280" y="207720"/>
            <a:ext cx="8569080" cy="589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856908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28728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287280" y="207720"/>
            <a:ext cx="8569080" cy="589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820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287280" y="3289320"/>
            <a:ext cx="856908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856908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87280" y="3289320"/>
            <a:ext cx="856908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28728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820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184560" y="2077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82200" y="2077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287280" y="32893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184560" y="32893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82200" y="32893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287280" y="207720"/>
            <a:ext cx="8569080" cy="589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856908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856908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28728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820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87280" y="3289320"/>
            <a:ext cx="856908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856908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87280" y="3289320"/>
            <a:ext cx="856908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28728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67820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184560" y="2077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82200" y="2077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287280" y="32893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184560" y="32893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082200" y="3289320"/>
            <a:ext cx="275904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8728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58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8200" y="32893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8728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8200" y="207720"/>
            <a:ext cx="418140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87280" y="3289320"/>
            <a:ext cx="8569080" cy="281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KS-Logo 2016-07" descr="H:\root\home\ind\indorg\Zeichnungen\Logos\IKS-Logo\rgb\IKS-Logo-rgb.emf"/>
          <p:cNvPicPr/>
          <p:nvPr/>
        </p:nvPicPr>
        <p:blipFill>
          <a:blip r:embed="rId14"/>
          <a:stretch/>
        </p:blipFill>
        <p:spPr>
          <a:xfrm>
            <a:off x="6917400" y="6403680"/>
            <a:ext cx="1942200" cy="319680"/>
          </a:xfrm>
          <a:prstGeom prst="rect">
            <a:avLst/>
          </a:prstGeom>
          <a:ln>
            <a:noFill/>
          </a:ln>
        </p:spPr>
      </p:pic>
      <p:sp>
        <p:nvSpPr>
          <p:cNvPr id="54" name="CustomShape 1" hidden="1"/>
          <p:cNvSpPr/>
          <p:nvPr/>
        </p:nvSpPr>
        <p:spPr>
          <a:xfrm>
            <a:off x="1123920" y="6400440"/>
            <a:ext cx="425088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9C9E9F"/>
                </a:solidFill>
                <a:latin typeface="Calibri"/>
              </a:rPr>
              <a:t>Laboratory Matlab Advanced - Digital Signal Processing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9C9E9F"/>
                </a:solidFill>
                <a:latin typeface="Calibri"/>
              </a:rPr>
              <a:t>Matthias Schrammen, schrammen@iks.rwth-aachen.de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2" hidden="1"/>
          <p:cNvSpPr/>
          <p:nvPr/>
        </p:nvSpPr>
        <p:spPr>
          <a:xfrm>
            <a:off x="289080" y="6400440"/>
            <a:ext cx="72972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0C58FE67-EC77-47D1-BC2D-C474BDC527DB}" type="slidenum">
              <a:rPr lang="en-US" sz="1000" b="0" strike="noStrike" spc="-1">
                <a:solidFill>
                  <a:srgbClr val="9C9E9F"/>
                </a:solidFill>
                <a:latin typeface="Calibri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" name="Line 3"/>
          <p:cNvSpPr/>
          <p:nvPr/>
        </p:nvSpPr>
        <p:spPr>
          <a:xfrm>
            <a:off x="288720" y="6256440"/>
            <a:ext cx="8569440" cy="0"/>
          </a:xfrm>
          <a:prstGeom prst="line">
            <a:avLst/>
          </a:prstGeom>
          <a:ln w="6480">
            <a:solidFill>
              <a:srgbClr val="9C9E9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 hidden="1"/>
          <p:cNvSpPr/>
          <p:nvPr/>
        </p:nvSpPr>
        <p:spPr>
          <a:xfrm>
            <a:off x="287280" y="0"/>
            <a:ext cx="286920" cy="28764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5"/>
          <p:cNvSpPr/>
          <p:nvPr/>
        </p:nvSpPr>
        <p:spPr>
          <a:xfrm>
            <a:off x="288720" y="716040"/>
            <a:ext cx="8569440" cy="0"/>
          </a:xfrm>
          <a:prstGeom prst="line">
            <a:avLst/>
          </a:prstGeom>
          <a:ln w="38160">
            <a:solidFill>
              <a:srgbClr val="9C9E9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2982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2649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Insert title picture here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Picture 2"/>
          <p:cNvPicPr/>
          <p:nvPr/>
        </p:nvPicPr>
        <p:blipFill>
          <a:blip r:embed="rId15"/>
          <a:srcRect l="16777" r="52868"/>
          <a:stretch/>
        </p:blipFill>
        <p:spPr>
          <a:xfrm>
            <a:off x="6073200" y="5996880"/>
            <a:ext cx="1119960" cy="86076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288000" y="2480040"/>
            <a:ext cx="8567640" cy="491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549F"/>
                </a:solidFill>
                <a:latin typeface="Calibri"/>
              </a:rPr>
              <a:t>Title template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289080" y="4145760"/>
            <a:ext cx="8559720" cy="351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Author template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289080" y="4496400"/>
            <a:ext cx="8559720" cy="500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646567"/>
                </a:solidFill>
                <a:latin typeface="Calibri"/>
              </a:rPr>
              <a:t>Conference name, Date below</a:t>
            </a:r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646567"/>
                </a:solidFill>
                <a:latin typeface="Calibri"/>
              </a:rPr>
              <a:t>Date</a:t>
            </a:r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CustomShape 10"/>
          <p:cNvSpPr/>
          <p:nvPr/>
        </p:nvSpPr>
        <p:spPr>
          <a:xfrm rot="16200000">
            <a:off x="6802560" y="469080"/>
            <a:ext cx="2298240" cy="136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" name="Group 11"/>
          <p:cNvGrpSpPr/>
          <p:nvPr/>
        </p:nvGrpSpPr>
        <p:grpSpPr>
          <a:xfrm>
            <a:off x="7400520" y="6211440"/>
            <a:ext cx="1611000" cy="434160"/>
            <a:chOff x="7400520" y="6211440"/>
            <a:chExt cx="1611000" cy="434160"/>
          </a:xfrm>
        </p:grpSpPr>
        <p:sp>
          <p:nvSpPr>
            <p:cNvPr id="13" name="CustomShape 12"/>
            <p:cNvSpPr/>
            <p:nvPr/>
          </p:nvSpPr>
          <p:spPr>
            <a:xfrm>
              <a:off x="7400520" y="6214320"/>
              <a:ext cx="197280" cy="204840"/>
            </a:xfrm>
            <a:custGeom>
              <a:avLst/>
              <a:gdLst/>
              <a:ahLst/>
              <a:cxnLst/>
              <a:rect l="l" t="t" r="r" b="b"/>
              <a:pathLst>
                <a:path w="820395" h="850559">
                  <a:moveTo>
                    <a:pt x="282930" y="850558"/>
                  </a:moveTo>
                  <a:lnTo>
                    <a:pt x="272110" y="850558"/>
                  </a:lnTo>
                  <a:lnTo>
                    <a:pt x="0" y="850558"/>
                  </a:lnTo>
                  <a:lnTo>
                    <a:pt x="0" y="754763"/>
                  </a:lnTo>
                  <a:lnTo>
                    <a:pt x="0" y="6261"/>
                  </a:lnTo>
                  <a:lnTo>
                    <a:pt x="0" y="0"/>
                  </a:lnTo>
                  <a:lnTo>
                    <a:pt x="271513" y="0"/>
                  </a:lnTo>
                  <a:lnTo>
                    <a:pt x="272110" y="0"/>
                  </a:lnTo>
                  <a:lnTo>
                    <a:pt x="464058" y="0"/>
                  </a:lnTo>
                  <a:cubicBezTo>
                    <a:pt x="589915" y="0"/>
                    <a:pt x="698411" y="81470"/>
                    <a:pt x="733729" y="189458"/>
                  </a:cubicBezTo>
                  <a:cubicBezTo>
                    <a:pt x="766572" y="289471"/>
                    <a:pt x="738594" y="398221"/>
                    <a:pt x="664616" y="475665"/>
                  </a:cubicBezTo>
                  <a:cubicBezTo>
                    <a:pt x="674344" y="502247"/>
                    <a:pt x="684072" y="523087"/>
                    <a:pt x="693153" y="547048"/>
                  </a:cubicBezTo>
                  <a:cubicBezTo>
                    <a:pt x="713638" y="594426"/>
                    <a:pt x="732485" y="641752"/>
                    <a:pt x="753122" y="688534"/>
                  </a:cubicBezTo>
                  <a:lnTo>
                    <a:pt x="820394" y="850558"/>
                  </a:lnTo>
                  <a:lnTo>
                    <a:pt x="818655" y="850558"/>
                  </a:lnTo>
                  <a:lnTo>
                    <a:pt x="533400" y="850558"/>
                  </a:lnTo>
                  <a:cubicBezTo>
                    <a:pt x="533400" y="850657"/>
                    <a:pt x="531126" y="843713"/>
                    <a:pt x="528891" y="840835"/>
                  </a:cubicBezTo>
                  <a:cubicBezTo>
                    <a:pt x="517486" y="815781"/>
                    <a:pt x="507314" y="788993"/>
                    <a:pt x="495808" y="763841"/>
                  </a:cubicBezTo>
                  <a:lnTo>
                    <a:pt x="426745" y="600180"/>
                  </a:lnTo>
                  <a:cubicBezTo>
                    <a:pt x="399313" y="534000"/>
                    <a:pt x="372021" y="471398"/>
                    <a:pt x="344640" y="405269"/>
                  </a:cubicBezTo>
                  <a:cubicBezTo>
                    <a:pt x="378777" y="404317"/>
                    <a:pt x="404317" y="410667"/>
                    <a:pt x="437362" y="395592"/>
                  </a:cubicBezTo>
                  <a:cubicBezTo>
                    <a:pt x="460527" y="384226"/>
                    <a:pt x="495604" y="355752"/>
                    <a:pt x="496544" y="301485"/>
                  </a:cubicBezTo>
                  <a:cubicBezTo>
                    <a:pt x="495604" y="274548"/>
                    <a:pt x="488112" y="254101"/>
                    <a:pt x="470306" y="232918"/>
                  </a:cubicBezTo>
                  <a:cubicBezTo>
                    <a:pt x="452437" y="213182"/>
                    <a:pt x="426542" y="198590"/>
                    <a:pt x="392963" y="198094"/>
                  </a:cubicBezTo>
                  <a:cubicBezTo>
                    <a:pt x="392963" y="198094"/>
                    <a:pt x="282879" y="197993"/>
                    <a:pt x="282930" y="198094"/>
                  </a:cubicBezTo>
                  <a:close/>
                </a:path>
              </a:pathLst>
            </a:custGeom>
            <a:solidFill>
              <a:srgbClr val="00549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3"/>
            <p:cNvSpPr/>
            <p:nvPr/>
          </p:nvSpPr>
          <p:spPr>
            <a:xfrm>
              <a:off x="7563600" y="6214320"/>
              <a:ext cx="617400" cy="204840"/>
            </a:xfrm>
            <a:custGeom>
              <a:avLst/>
              <a:gdLst/>
              <a:ahLst/>
              <a:cxnLst/>
              <a:rect l="l" t="t" r="r" b="b"/>
              <a:pathLst>
                <a:path w="2562073" h="850556">
                  <a:moveTo>
                    <a:pt x="2562073" y="0"/>
                  </a:moveTo>
                  <a:lnTo>
                    <a:pt x="2562073" y="850556"/>
                  </a:lnTo>
                  <a:lnTo>
                    <a:pt x="2341118" y="850556"/>
                  </a:lnTo>
                  <a:lnTo>
                    <a:pt x="2279155" y="850556"/>
                  </a:lnTo>
                  <a:lnTo>
                    <a:pt x="2279155" y="503733"/>
                  </a:lnTo>
                  <a:lnTo>
                    <a:pt x="2252713" y="503733"/>
                  </a:lnTo>
                  <a:lnTo>
                    <a:pt x="2083346" y="503733"/>
                  </a:lnTo>
                  <a:lnTo>
                    <a:pt x="2081010" y="503733"/>
                  </a:lnTo>
                  <a:lnTo>
                    <a:pt x="2081010" y="850556"/>
                  </a:lnTo>
                  <a:cubicBezTo>
                    <a:pt x="2029613" y="850556"/>
                    <a:pt x="1974355" y="849962"/>
                    <a:pt x="1923060" y="850556"/>
                  </a:cubicBezTo>
                  <a:lnTo>
                    <a:pt x="1797990" y="850556"/>
                  </a:lnTo>
                  <a:lnTo>
                    <a:pt x="1797990" y="196800"/>
                  </a:lnTo>
                  <a:lnTo>
                    <a:pt x="1600200" y="196800"/>
                  </a:lnTo>
                  <a:lnTo>
                    <a:pt x="1600200" y="217386"/>
                  </a:lnTo>
                  <a:lnTo>
                    <a:pt x="1600200" y="278956"/>
                  </a:lnTo>
                  <a:lnTo>
                    <a:pt x="1600200" y="559052"/>
                  </a:lnTo>
                  <a:lnTo>
                    <a:pt x="1600200" y="850556"/>
                  </a:lnTo>
                  <a:lnTo>
                    <a:pt x="1597813" y="850556"/>
                  </a:lnTo>
                  <a:lnTo>
                    <a:pt x="1317181" y="850556"/>
                  </a:lnTo>
                  <a:lnTo>
                    <a:pt x="1317181" y="498031"/>
                  </a:lnTo>
                  <a:lnTo>
                    <a:pt x="1317181" y="484340"/>
                  </a:lnTo>
                  <a:lnTo>
                    <a:pt x="1317181" y="196800"/>
                  </a:lnTo>
                  <a:lnTo>
                    <a:pt x="1117499" y="196800"/>
                  </a:lnTo>
                  <a:lnTo>
                    <a:pt x="1117499" y="505422"/>
                  </a:lnTo>
                  <a:lnTo>
                    <a:pt x="1117499" y="850556"/>
                  </a:lnTo>
                  <a:lnTo>
                    <a:pt x="825945" y="850556"/>
                  </a:lnTo>
                  <a:cubicBezTo>
                    <a:pt x="775297" y="727922"/>
                    <a:pt x="721563" y="604196"/>
                    <a:pt x="671957" y="482054"/>
                  </a:cubicBezTo>
                  <a:cubicBezTo>
                    <a:pt x="666306" y="456362"/>
                    <a:pt x="660540" y="430657"/>
                    <a:pt x="653098" y="405714"/>
                  </a:cubicBezTo>
                  <a:lnTo>
                    <a:pt x="653098" y="850556"/>
                  </a:lnTo>
                  <a:lnTo>
                    <a:pt x="361049" y="850556"/>
                  </a:lnTo>
                  <a:cubicBezTo>
                    <a:pt x="303213" y="715917"/>
                    <a:pt x="247548" y="584055"/>
                    <a:pt x="189802" y="447434"/>
                  </a:cubicBezTo>
                  <a:cubicBezTo>
                    <a:pt x="169761" y="400050"/>
                    <a:pt x="153340" y="361607"/>
                    <a:pt x="132753" y="312344"/>
                  </a:cubicBezTo>
                  <a:lnTo>
                    <a:pt x="129820" y="305943"/>
                  </a:lnTo>
                  <a:lnTo>
                    <a:pt x="84925" y="200431"/>
                  </a:lnTo>
                  <a:lnTo>
                    <a:pt x="20536" y="49657"/>
                  </a:lnTo>
                  <a:cubicBezTo>
                    <a:pt x="14834" y="32550"/>
                    <a:pt x="5804" y="17120"/>
                    <a:pt x="0" y="0"/>
                  </a:cubicBezTo>
                  <a:lnTo>
                    <a:pt x="291503" y="0"/>
                  </a:lnTo>
                  <a:cubicBezTo>
                    <a:pt x="351384" y="145504"/>
                    <a:pt x="411798" y="289230"/>
                    <a:pt x="474561" y="432448"/>
                  </a:cubicBezTo>
                  <a:lnTo>
                    <a:pt x="476352" y="435826"/>
                  </a:lnTo>
                  <a:cubicBezTo>
                    <a:pt x="474066" y="419303"/>
                    <a:pt x="468808" y="398221"/>
                    <a:pt x="465925" y="382245"/>
                  </a:cubicBezTo>
                  <a:lnTo>
                    <a:pt x="465925" y="128397"/>
                  </a:lnTo>
                  <a:cubicBezTo>
                    <a:pt x="466522" y="87859"/>
                    <a:pt x="465925" y="41631"/>
                    <a:pt x="465925" y="0"/>
                  </a:cubicBezTo>
                  <a:lnTo>
                    <a:pt x="758025" y="0"/>
                  </a:lnTo>
                  <a:cubicBezTo>
                    <a:pt x="761746" y="9284"/>
                    <a:pt x="763778" y="14288"/>
                    <a:pt x="766661" y="21730"/>
                  </a:cubicBezTo>
                  <a:cubicBezTo>
                    <a:pt x="800786" y="102146"/>
                    <a:pt x="833438" y="181966"/>
                    <a:pt x="867664" y="261887"/>
                  </a:cubicBezTo>
                  <a:lnTo>
                    <a:pt x="944067" y="435826"/>
                  </a:lnTo>
                  <a:cubicBezTo>
                    <a:pt x="942328" y="417614"/>
                    <a:pt x="938353" y="399910"/>
                    <a:pt x="936028" y="382245"/>
                  </a:cubicBezTo>
                  <a:lnTo>
                    <a:pt x="936028" y="0"/>
                  </a:lnTo>
                  <a:lnTo>
                    <a:pt x="959485" y="0"/>
                  </a:lnTo>
                  <a:lnTo>
                    <a:pt x="1158024" y="0"/>
                  </a:lnTo>
                  <a:lnTo>
                    <a:pt x="1876819" y="0"/>
                  </a:lnTo>
                  <a:lnTo>
                    <a:pt x="2081010" y="0"/>
                  </a:lnTo>
                  <a:lnTo>
                    <a:pt x="2081010" y="53035"/>
                  </a:lnTo>
                  <a:lnTo>
                    <a:pt x="2081010" y="306934"/>
                  </a:lnTo>
                  <a:lnTo>
                    <a:pt x="2094700" y="306934"/>
                  </a:lnTo>
                  <a:lnTo>
                    <a:pt x="2279155" y="306934"/>
                  </a:lnTo>
                  <a:lnTo>
                    <a:pt x="2279155" y="0"/>
                  </a:lnTo>
                  <a:lnTo>
                    <a:pt x="2426691" y="0"/>
                  </a:lnTo>
                  <a:close/>
                </a:path>
              </a:pathLst>
            </a:custGeom>
            <a:solidFill>
              <a:srgbClr val="00549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4"/>
            <p:cNvSpPr/>
            <p:nvPr/>
          </p:nvSpPr>
          <p:spPr>
            <a:xfrm>
              <a:off x="8182800" y="6215400"/>
              <a:ext cx="158760" cy="203760"/>
            </a:xfrm>
            <a:custGeom>
              <a:avLst/>
              <a:gdLst/>
              <a:ahLst/>
              <a:cxnLst/>
              <a:rect l="l" t="t" r="r" b="b"/>
              <a:pathLst>
                <a:path w="659498" h="846736">
                  <a:moveTo>
                    <a:pt x="328511" y="147041"/>
                  </a:moveTo>
                  <a:lnTo>
                    <a:pt x="330886" y="147041"/>
                  </a:lnTo>
                  <a:lnTo>
                    <a:pt x="412801" y="527698"/>
                  </a:lnTo>
                  <a:lnTo>
                    <a:pt x="246749" y="527698"/>
                  </a:lnTo>
                  <a:close/>
                  <a:moveTo>
                    <a:pt x="0" y="846736"/>
                  </a:moveTo>
                  <a:lnTo>
                    <a:pt x="177940" y="846736"/>
                  </a:lnTo>
                  <a:lnTo>
                    <a:pt x="217043" y="667695"/>
                  </a:lnTo>
                  <a:lnTo>
                    <a:pt x="442468" y="667695"/>
                  </a:lnTo>
                  <a:lnTo>
                    <a:pt x="481660" y="846736"/>
                  </a:lnTo>
                  <a:lnTo>
                    <a:pt x="659498" y="846736"/>
                  </a:lnTo>
                  <a:lnTo>
                    <a:pt x="435471" y="0"/>
                  </a:lnTo>
                  <a:lnTo>
                    <a:pt x="224181" y="0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5"/>
            <p:cNvSpPr/>
            <p:nvPr/>
          </p:nvSpPr>
          <p:spPr>
            <a:xfrm>
              <a:off x="8318880" y="6215400"/>
              <a:ext cx="158760" cy="203760"/>
            </a:xfrm>
            <a:custGeom>
              <a:avLst/>
              <a:gdLst/>
              <a:ahLst/>
              <a:cxnLst/>
              <a:rect l="l" t="t" r="r" b="b"/>
              <a:pathLst>
                <a:path w="659359" h="846736">
                  <a:moveTo>
                    <a:pt x="328460" y="147041"/>
                  </a:moveTo>
                  <a:lnTo>
                    <a:pt x="330886" y="147041"/>
                  </a:lnTo>
                  <a:lnTo>
                    <a:pt x="412700" y="527698"/>
                  </a:lnTo>
                  <a:lnTo>
                    <a:pt x="246609" y="527698"/>
                  </a:lnTo>
                  <a:close/>
                  <a:moveTo>
                    <a:pt x="0" y="846736"/>
                  </a:moveTo>
                  <a:lnTo>
                    <a:pt x="177800" y="846736"/>
                  </a:lnTo>
                  <a:lnTo>
                    <a:pt x="216942" y="667695"/>
                  </a:lnTo>
                  <a:lnTo>
                    <a:pt x="442214" y="667695"/>
                  </a:lnTo>
                  <a:lnTo>
                    <a:pt x="481457" y="846736"/>
                  </a:lnTo>
                  <a:lnTo>
                    <a:pt x="659359" y="846736"/>
                  </a:lnTo>
                  <a:lnTo>
                    <a:pt x="435216" y="0"/>
                  </a:lnTo>
                  <a:lnTo>
                    <a:pt x="224028" y="0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6"/>
            <p:cNvSpPr/>
            <p:nvPr/>
          </p:nvSpPr>
          <p:spPr>
            <a:xfrm>
              <a:off x="8467560" y="6211440"/>
              <a:ext cx="133920" cy="211680"/>
            </a:xfrm>
            <a:custGeom>
              <a:avLst/>
              <a:gdLst/>
              <a:ahLst/>
              <a:cxnLst/>
              <a:rect l="l" t="t" r="r" b="b"/>
              <a:pathLst>
                <a:path w="557365" h="880016">
                  <a:moveTo>
                    <a:pt x="550177" y="302412"/>
                  </a:moveTo>
                  <a:cubicBezTo>
                    <a:pt x="550177" y="179032"/>
                    <a:pt x="532511" y="0"/>
                    <a:pt x="288188" y="0"/>
                  </a:cubicBezTo>
                  <a:cubicBezTo>
                    <a:pt x="32004" y="0"/>
                    <a:pt x="0" y="182613"/>
                    <a:pt x="0" y="440029"/>
                  </a:cubicBezTo>
                  <a:cubicBezTo>
                    <a:pt x="0" y="697354"/>
                    <a:pt x="32004" y="880016"/>
                    <a:pt x="288188" y="880016"/>
                  </a:cubicBezTo>
                  <a:cubicBezTo>
                    <a:pt x="512318" y="880016"/>
                    <a:pt x="557365" y="722208"/>
                    <a:pt x="557365" y="539596"/>
                  </a:cubicBezTo>
                  <a:lnTo>
                    <a:pt x="386664" y="539596"/>
                  </a:lnTo>
                  <a:cubicBezTo>
                    <a:pt x="386664" y="722208"/>
                    <a:pt x="341566" y="754255"/>
                    <a:pt x="279895" y="754255"/>
                  </a:cubicBezTo>
                  <a:cubicBezTo>
                    <a:pt x="206324" y="754255"/>
                    <a:pt x="170815" y="708020"/>
                    <a:pt x="170815" y="451840"/>
                  </a:cubicBezTo>
                  <a:cubicBezTo>
                    <a:pt x="170815" y="212268"/>
                    <a:pt x="190944" y="125654"/>
                    <a:pt x="277469" y="125654"/>
                  </a:cubicBezTo>
                  <a:cubicBezTo>
                    <a:pt x="354559" y="125654"/>
                    <a:pt x="379565" y="179032"/>
                    <a:pt x="379565" y="302412"/>
                  </a:cubicBez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7"/>
            <p:cNvSpPr/>
            <p:nvPr/>
          </p:nvSpPr>
          <p:spPr>
            <a:xfrm>
              <a:off x="8608320" y="6215400"/>
              <a:ext cx="129960" cy="203760"/>
            </a:xfrm>
            <a:custGeom>
              <a:avLst/>
              <a:gdLst/>
              <a:ahLst/>
              <a:cxnLst/>
              <a:rect l="l" t="t" r="r" b="b"/>
              <a:pathLst>
                <a:path w="540842" h="846736">
                  <a:moveTo>
                    <a:pt x="0" y="846736"/>
                  </a:moveTo>
                  <a:lnTo>
                    <a:pt x="170751" y="846736"/>
                  </a:lnTo>
                  <a:lnTo>
                    <a:pt x="170751" y="470802"/>
                  </a:lnTo>
                  <a:lnTo>
                    <a:pt x="369988" y="470802"/>
                  </a:lnTo>
                  <a:lnTo>
                    <a:pt x="369988" y="846736"/>
                  </a:lnTo>
                  <a:lnTo>
                    <a:pt x="540842" y="846736"/>
                  </a:lnTo>
                  <a:lnTo>
                    <a:pt x="540842" y="0"/>
                  </a:lnTo>
                  <a:lnTo>
                    <a:pt x="369988" y="0"/>
                  </a:lnTo>
                  <a:lnTo>
                    <a:pt x="369988" y="323698"/>
                  </a:lnTo>
                  <a:lnTo>
                    <a:pt x="170751" y="323698"/>
                  </a:lnTo>
                  <a:lnTo>
                    <a:pt x="1707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8"/>
            <p:cNvSpPr/>
            <p:nvPr/>
          </p:nvSpPr>
          <p:spPr>
            <a:xfrm>
              <a:off x="8750160" y="6215400"/>
              <a:ext cx="116640" cy="203760"/>
            </a:xfrm>
            <a:custGeom>
              <a:avLst/>
              <a:gdLst/>
              <a:ahLst/>
              <a:cxnLst/>
              <a:rect l="l" t="t" r="r" b="b"/>
              <a:pathLst>
                <a:path w="485090" h="846736">
                  <a:moveTo>
                    <a:pt x="0" y="0"/>
                  </a:moveTo>
                  <a:lnTo>
                    <a:pt x="0" y="846736"/>
                  </a:lnTo>
                  <a:lnTo>
                    <a:pt x="485090" y="846736"/>
                  </a:lnTo>
                  <a:lnTo>
                    <a:pt x="485090" y="706838"/>
                  </a:lnTo>
                  <a:lnTo>
                    <a:pt x="170765" y="706838"/>
                  </a:lnTo>
                  <a:lnTo>
                    <a:pt x="170765" y="479082"/>
                  </a:lnTo>
                  <a:lnTo>
                    <a:pt x="455321" y="479082"/>
                  </a:lnTo>
                  <a:lnTo>
                    <a:pt x="455321" y="339129"/>
                  </a:lnTo>
                  <a:lnTo>
                    <a:pt x="170765" y="339129"/>
                  </a:lnTo>
                  <a:lnTo>
                    <a:pt x="170765" y="139904"/>
                  </a:lnTo>
                  <a:lnTo>
                    <a:pt x="473279" y="139904"/>
                  </a:lnTo>
                  <a:lnTo>
                    <a:pt x="473279" y="0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19"/>
            <p:cNvSpPr/>
            <p:nvPr/>
          </p:nvSpPr>
          <p:spPr>
            <a:xfrm>
              <a:off x="8876160" y="6215400"/>
              <a:ext cx="135360" cy="203760"/>
            </a:xfrm>
            <a:custGeom>
              <a:avLst/>
              <a:gdLst/>
              <a:ahLst/>
              <a:cxnLst/>
              <a:rect l="l" t="t" r="r" b="b"/>
              <a:pathLst>
                <a:path w="562216" h="846736">
                  <a:moveTo>
                    <a:pt x="0" y="0"/>
                  </a:moveTo>
                  <a:lnTo>
                    <a:pt x="0" y="846736"/>
                  </a:lnTo>
                  <a:lnTo>
                    <a:pt x="156617" y="846736"/>
                  </a:lnTo>
                  <a:lnTo>
                    <a:pt x="156617" y="253759"/>
                  </a:lnTo>
                  <a:lnTo>
                    <a:pt x="158903" y="253759"/>
                  </a:lnTo>
                  <a:lnTo>
                    <a:pt x="367652" y="846736"/>
                  </a:lnTo>
                  <a:lnTo>
                    <a:pt x="562216" y="846736"/>
                  </a:lnTo>
                  <a:lnTo>
                    <a:pt x="562216" y="0"/>
                  </a:lnTo>
                  <a:lnTo>
                    <a:pt x="405549" y="0"/>
                  </a:lnTo>
                  <a:lnTo>
                    <a:pt x="405549" y="579937"/>
                  </a:lnTo>
                  <a:lnTo>
                    <a:pt x="403225" y="579937"/>
                  </a:lnTo>
                  <a:lnTo>
                    <a:pt x="196902" y="0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0"/>
            <p:cNvSpPr/>
            <p:nvPr/>
          </p:nvSpPr>
          <p:spPr>
            <a:xfrm>
              <a:off x="8437320" y="6437880"/>
              <a:ext cx="137880" cy="203760"/>
            </a:xfrm>
            <a:custGeom>
              <a:avLst/>
              <a:gdLst/>
              <a:ahLst/>
              <a:cxnLst/>
              <a:rect l="l" t="t" r="r" b="b"/>
              <a:pathLst>
                <a:path w="574091" h="846783">
                  <a:moveTo>
                    <a:pt x="0" y="846783"/>
                  </a:moveTo>
                  <a:lnTo>
                    <a:pt x="170815" y="846783"/>
                  </a:lnTo>
                  <a:lnTo>
                    <a:pt x="170815" y="488604"/>
                  </a:lnTo>
                  <a:lnTo>
                    <a:pt x="262090" y="488604"/>
                  </a:lnTo>
                  <a:cubicBezTo>
                    <a:pt x="330899" y="488604"/>
                    <a:pt x="360515" y="528986"/>
                    <a:pt x="362954" y="595363"/>
                  </a:cubicBezTo>
                  <a:lnTo>
                    <a:pt x="367615" y="757784"/>
                  </a:lnTo>
                  <a:cubicBezTo>
                    <a:pt x="368897" y="791072"/>
                    <a:pt x="372428" y="823070"/>
                    <a:pt x="389039" y="846783"/>
                  </a:cubicBezTo>
                  <a:lnTo>
                    <a:pt x="574091" y="846783"/>
                  </a:lnTo>
                  <a:lnTo>
                    <a:pt x="574091" y="839689"/>
                  </a:lnTo>
                  <a:cubicBezTo>
                    <a:pt x="542036" y="823070"/>
                    <a:pt x="537223" y="776834"/>
                    <a:pt x="535991" y="687884"/>
                  </a:cubicBezTo>
                  <a:cubicBezTo>
                    <a:pt x="533756" y="508695"/>
                    <a:pt x="515900" y="444700"/>
                    <a:pt x="399759" y="429370"/>
                  </a:cubicBezTo>
                  <a:lnTo>
                    <a:pt x="399759" y="426988"/>
                  </a:lnTo>
                  <a:cubicBezTo>
                    <a:pt x="495758" y="406798"/>
                    <a:pt x="540842" y="330846"/>
                    <a:pt x="540842" y="218232"/>
                  </a:cubicBezTo>
                  <a:cubicBezTo>
                    <a:pt x="540842" y="73522"/>
                    <a:pt x="455423" y="0"/>
                    <a:pt x="315519" y="0"/>
                  </a:cubicBezTo>
                  <a:lnTo>
                    <a:pt x="0" y="0"/>
                  </a:lnTo>
                  <a:close/>
                  <a:moveTo>
                    <a:pt x="170815" y="125662"/>
                  </a:moveTo>
                  <a:lnTo>
                    <a:pt x="251473" y="125662"/>
                  </a:lnTo>
                  <a:cubicBezTo>
                    <a:pt x="328613" y="125662"/>
                    <a:pt x="370091" y="164853"/>
                    <a:pt x="370091" y="243137"/>
                  </a:cubicBezTo>
                  <a:cubicBezTo>
                    <a:pt x="370091" y="334418"/>
                    <a:pt x="323850" y="370036"/>
                    <a:pt x="241897" y="370036"/>
                  </a:cubicBezTo>
                  <a:lnTo>
                    <a:pt x="170815" y="370036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1"/>
            <p:cNvSpPr/>
            <p:nvPr/>
          </p:nvSpPr>
          <p:spPr>
            <a:xfrm>
              <a:off x="7830360" y="6437880"/>
              <a:ext cx="129960" cy="207720"/>
            </a:xfrm>
            <a:custGeom>
              <a:avLst/>
              <a:gdLst/>
              <a:ahLst/>
              <a:cxnLst/>
              <a:rect l="l" t="t" r="r" b="b"/>
              <a:pathLst>
                <a:path w="540842" h="863352">
                  <a:moveTo>
                    <a:pt x="0" y="0"/>
                  </a:moveTo>
                  <a:lnTo>
                    <a:pt x="0" y="590600"/>
                  </a:lnTo>
                  <a:cubicBezTo>
                    <a:pt x="0" y="817117"/>
                    <a:pt x="131712" y="863353"/>
                    <a:pt x="270460" y="863353"/>
                  </a:cubicBezTo>
                  <a:cubicBezTo>
                    <a:pt x="409220" y="863353"/>
                    <a:pt x="540843" y="806401"/>
                    <a:pt x="540843" y="590600"/>
                  </a:cubicBezTo>
                  <a:lnTo>
                    <a:pt x="540843" y="0"/>
                  </a:lnTo>
                  <a:lnTo>
                    <a:pt x="370028" y="0"/>
                  </a:lnTo>
                  <a:lnTo>
                    <a:pt x="370028" y="590600"/>
                  </a:lnTo>
                  <a:cubicBezTo>
                    <a:pt x="370028" y="674836"/>
                    <a:pt x="349835" y="737593"/>
                    <a:pt x="270460" y="737593"/>
                  </a:cubicBezTo>
                  <a:cubicBezTo>
                    <a:pt x="190843" y="737593"/>
                    <a:pt x="170701" y="674836"/>
                    <a:pt x="170701" y="590600"/>
                  </a:cubicBezTo>
                  <a:lnTo>
                    <a:pt x="170701" y="0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2"/>
            <p:cNvSpPr/>
            <p:nvPr/>
          </p:nvSpPr>
          <p:spPr>
            <a:xfrm>
              <a:off x="7970760" y="6437880"/>
              <a:ext cx="135000" cy="203760"/>
            </a:xfrm>
            <a:custGeom>
              <a:avLst/>
              <a:gdLst/>
              <a:ahLst/>
              <a:cxnLst/>
              <a:rect l="l" t="t" r="r" b="b"/>
              <a:pathLst>
                <a:path w="562064" h="846783">
                  <a:moveTo>
                    <a:pt x="0" y="0"/>
                  </a:moveTo>
                  <a:lnTo>
                    <a:pt x="0" y="846783"/>
                  </a:lnTo>
                  <a:lnTo>
                    <a:pt x="156464" y="846783"/>
                  </a:lnTo>
                  <a:lnTo>
                    <a:pt x="156464" y="253802"/>
                  </a:lnTo>
                  <a:lnTo>
                    <a:pt x="158839" y="253802"/>
                  </a:lnTo>
                  <a:lnTo>
                    <a:pt x="367652" y="846783"/>
                  </a:lnTo>
                  <a:lnTo>
                    <a:pt x="562064" y="846783"/>
                  </a:lnTo>
                  <a:lnTo>
                    <a:pt x="562064" y="0"/>
                  </a:lnTo>
                  <a:lnTo>
                    <a:pt x="405549" y="0"/>
                  </a:lnTo>
                  <a:lnTo>
                    <a:pt x="405549" y="579934"/>
                  </a:lnTo>
                  <a:lnTo>
                    <a:pt x="403174" y="579934"/>
                  </a:lnTo>
                  <a:lnTo>
                    <a:pt x="196799" y="0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3"/>
            <p:cNvSpPr/>
            <p:nvPr/>
          </p:nvSpPr>
          <p:spPr>
            <a:xfrm>
              <a:off x="8116920" y="6437880"/>
              <a:ext cx="40680" cy="203760"/>
            </a:xfrm>
            <a:custGeom>
              <a:avLst/>
              <a:gdLst/>
              <a:ahLst/>
              <a:cxnLst/>
              <a:rect l="l" t="t" r="r" b="b"/>
              <a:pathLst>
                <a:path w="170802" h="846783">
                  <a:moveTo>
                    <a:pt x="170802" y="0"/>
                  </a:moveTo>
                  <a:lnTo>
                    <a:pt x="0" y="0"/>
                  </a:lnTo>
                  <a:lnTo>
                    <a:pt x="0" y="846783"/>
                  </a:lnTo>
                  <a:lnTo>
                    <a:pt x="170802" y="846783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4"/>
            <p:cNvSpPr/>
            <p:nvPr/>
          </p:nvSpPr>
          <p:spPr>
            <a:xfrm>
              <a:off x="8160840" y="6437880"/>
              <a:ext cx="146160" cy="203760"/>
            </a:xfrm>
            <a:custGeom>
              <a:avLst/>
              <a:gdLst/>
              <a:ahLst/>
              <a:cxnLst/>
              <a:rect l="l" t="t" r="r" b="b"/>
              <a:pathLst>
                <a:path w="608368" h="846783">
                  <a:moveTo>
                    <a:pt x="0" y="0"/>
                  </a:moveTo>
                  <a:lnTo>
                    <a:pt x="194424" y="846783"/>
                  </a:lnTo>
                  <a:lnTo>
                    <a:pt x="413893" y="846783"/>
                  </a:lnTo>
                  <a:lnTo>
                    <a:pt x="608368" y="0"/>
                  </a:lnTo>
                  <a:lnTo>
                    <a:pt x="431660" y="0"/>
                  </a:lnTo>
                  <a:lnTo>
                    <a:pt x="305943" y="626220"/>
                  </a:lnTo>
                  <a:lnTo>
                    <a:pt x="302527" y="626220"/>
                  </a:lnTo>
                  <a:lnTo>
                    <a:pt x="182614" y="0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5"/>
            <p:cNvSpPr/>
            <p:nvPr/>
          </p:nvSpPr>
          <p:spPr>
            <a:xfrm>
              <a:off x="8311320" y="6437880"/>
              <a:ext cx="116640" cy="203760"/>
            </a:xfrm>
            <a:custGeom>
              <a:avLst/>
              <a:gdLst/>
              <a:ahLst/>
              <a:cxnLst/>
              <a:rect l="l" t="t" r="r" b="b"/>
              <a:pathLst>
                <a:path w="485127" h="846783">
                  <a:moveTo>
                    <a:pt x="0" y="0"/>
                  </a:moveTo>
                  <a:lnTo>
                    <a:pt x="0" y="846783"/>
                  </a:lnTo>
                  <a:lnTo>
                    <a:pt x="485127" y="846783"/>
                  </a:lnTo>
                  <a:lnTo>
                    <a:pt x="485127" y="706835"/>
                  </a:lnTo>
                  <a:lnTo>
                    <a:pt x="170853" y="706835"/>
                  </a:lnTo>
                  <a:lnTo>
                    <a:pt x="170853" y="479128"/>
                  </a:lnTo>
                  <a:lnTo>
                    <a:pt x="455409" y="479128"/>
                  </a:lnTo>
                  <a:lnTo>
                    <a:pt x="455409" y="339180"/>
                  </a:lnTo>
                  <a:lnTo>
                    <a:pt x="170853" y="339180"/>
                  </a:lnTo>
                  <a:lnTo>
                    <a:pt x="170853" y="139949"/>
                  </a:lnTo>
                  <a:lnTo>
                    <a:pt x="473176" y="139949"/>
                  </a:lnTo>
                  <a:lnTo>
                    <a:pt x="473176" y="0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6"/>
            <p:cNvSpPr/>
            <p:nvPr/>
          </p:nvSpPr>
          <p:spPr>
            <a:xfrm>
              <a:off x="8571240" y="6433920"/>
              <a:ext cx="135360" cy="211680"/>
            </a:xfrm>
            <a:custGeom>
              <a:avLst/>
              <a:gdLst/>
              <a:ahLst/>
              <a:cxnLst/>
              <a:rect l="l" t="t" r="r" b="b"/>
              <a:pathLst>
                <a:path w="563359" h="879972">
                  <a:moveTo>
                    <a:pt x="0" y="598935"/>
                  </a:moveTo>
                  <a:lnTo>
                    <a:pt x="0" y="633314"/>
                  </a:lnTo>
                  <a:cubicBezTo>
                    <a:pt x="0" y="789832"/>
                    <a:pt x="75895" y="879972"/>
                    <a:pt x="269177" y="879972"/>
                  </a:cubicBezTo>
                  <a:cubicBezTo>
                    <a:pt x="454165" y="879972"/>
                    <a:pt x="563360" y="799307"/>
                    <a:pt x="563360" y="620267"/>
                  </a:cubicBezTo>
                  <a:cubicBezTo>
                    <a:pt x="563360" y="517079"/>
                    <a:pt x="530073" y="451843"/>
                    <a:pt x="402032" y="396081"/>
                  </a:cubicBezTo>
                  <a:lnTo>
                    <a:pt x="270371" y="339180"/>
                  </a:lnTo>
                  <a:cubicBezTo>
                    <a:pt x="198031" y="308422"/>
                    <a:pt x="182601" y="276324"/>
                    <a:pt x="182601" y="224086"/>
                  </a:cubicBezTo>
                  <a:cubicBezTo>
                    <a:pt x="182601" y="174377"/>
                    <a:pt x="202692" y="125760"/>
                    <a:pt x="279794" y="125760"/>
                  </a:cubicBezTo>
                  <a:cubicBezTo>
                    <a:pt x="345072" y="125760"/>
                    <a:pt x="372365" y="171996"/>
                    <a:pt x="372365" y="251470"/>
                  </a:cubicBezTo>
                  <a:lnTo>
                    <a:pt x="536067" y="251470"/>
                  </a:lnTo>
                  <a:lnTo>
                    <a:pt x="536067" y="227757"/>
                  </a:lnTo>
                  <a:cubicBezTo>
                    <a:pt x="536067" y="65287"/>
                    <a:pt x="425742" y="0"/>
                    <a:pt x="273888" y="0"/>
                  </a:cubicBezTo>
                  <a:cubicBezTo>
                    <a:pt x="112713" y="0"/>
                    <a:pt x="11849" y="84236"/>
                    <a:pt x="11849" y="248990"/>
                  </a:cubicBezTo>
                  <a:cubicBezTo>
                    <a:pt x="11849" y="390129"/>
                    <a:pt x="81801" y="453033"/>
                    <a:pt x="233604" y="505223"/>
                  </a:cubicBezTo>
                  <a:cubicBezTo>
                    <a:pt x="346215" y="544414"/>
                    <a:pt x="385458" y="572790"/>
                    <a:pt x="385458" y="649933"/>
                  </a:cubicBezTo>
                  <a:cubicBezTo>
                    <a:pt x="385458" y="721073"/>
                    <a:pt x="335598" y="754262"/>
                    <a:pt x="283362" y="754262"/>
                  </a:cubicBezTo>
                  <a:cubicBezTo>
                    <a:pt x="193218" y="754262"/>
                    <a:pt x="170701" y="703312"/>
                    <a:pt x="170701" y="623838"/>
                  </a:cubicBezTo>
                  <a:lnTo>
                    <a:pt x="170701" y="598935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7"/>
            <p:cNvSpPr/>
            <p:nvPr/>
          </p:nvSpPr>
          <p:spPr>
            <a:xfrm>
              <a:off x="8712360" y="6437880"/>
              <a:ext cx="40680" cy="203760"/>
            </a:xfrm>
            <a:custGeom>
              <a:avLst/>
              <a:gdLst/>
              <a:ahLst/>
              <a:cxnLst/>
              <a:rect l="l" t="t" r="r" b="b"/>
              <a:pathLst>
                <a:path w="170700" h="846783">
                  <a:moveTo>
                    <a:pt x="170700" y="0"/>
                  </a:moveTo>
                  <a:lnTo>
                    <a:pt x="0" y="0"/>
                  </a:lnTo>
                  <a:lnTo>
                    <a:pt x="0" y="846783"/>
                  </a:lnTo>
                  <a:lnTo>
                    <a:pt x="170700" y="846783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8"/>
            <p:cNvSpPr/>
            <p:nvPr/>
          </p:nvSpPr>
          <p:spPr>
            <a:xfrm>
              <a:off x="8758800" y="6437880"/>
              <a:ext cx="129960" cy="203760"/>
            </a:xfrm>
            <a:custGeom>
              <a:avLst/>
              <a:gdLst/>
              <a:ahLst/>
              <a:cxnLst/>
              <a:rect l="l" t="t" r="r" b="b"/>
              <a:pathLst>
                <a:path w="540792" h="846783">
                  <a:moveTo>
                    <a:pt x="0" y="0"/>
                  </a:moveTo>
                  <a:lnTo>
                    <a:pt x="0" y="139949"/>
                  </a:lnTo>
                  <a:lnTo>
                    <a:pt x="185039" y="139949"/>
                  </a:lnTo>
                  <a:lnTo>
                    <a:pt x="185039" y="846783"/>
                  </a:lnTo>
                  <a:lnTo>
                    <a:pt x="355790" y="846783"/>
                  </a:lnTo>
                  <a:lnTo>
                    <a:pt x="355790" y="139949"/>
                  </a:lnTo>
                  <a:lnTo>
                    <a:pt x="540792" y="139949"/>
                  </a:lnTo>
                  <a:lnTo>
                    <a:pt x="540792" y="0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29"/>
            <p:cNvSpPr/>
            <p:nvPr/>
          </p:nvSpPr>
          <p:spPr>
            <a:xfrm>
              <a:off x="8865000" y="6437880"/>
              <a:ext cx="146520" cy="203760"/>
            </a:xfrm>
            <a:custGeom>
              <a:avLst/>
              <a:gdLst/>
              <a:ahLst/>
              <a:cxnLst/>
              <a:rect l="l" t="t" r="r" b="b"/>
              <a:pathLst>
                <a:path w="609600" h="846783">
                  <a:moveTo>
                    <a:pt x="0" y="0"/>
                  </a:moveTo>
                  <a:lnTo>
                    <a:pt x="219520" y="513557"/>
                  </a:lnTo>
                  <a:lnTo>
                    <a:pt x="219520" y="846783"/>
                  </a:lnTo>
                  <a:lnTo>
                    <a:pt x="390284" y="846783"/>
                  </a:lnTo>
                  <a:lnTo>
                    <a:pt x="390284" y="513557"/>
                  </a:lnTo>
                  <a:lnTo>
                    <a:pt x="609600" y="0"/>
                  </a:lnTo>
                  <a:lnTo>
                    <a:pt x="424664" y="0"/>
                  </a:lnTo>
                  <a:lnTo>
                    <a:pt x="306045" y="327324"/>
                  </a:lnTo>
                  <a:lnTo>
                    <a:pt x="303658" y="327324"/>
                  </a:lnTo>
                  <a:lnTo>
                    <a:pt x="192241" y="0"/>
                  </a:lnTo>
                  <a:close/>
                </a:path>
              </a:pathLst>
            </a:custGeom>
            <a:solidFill>
              <a:srgbClr val="8EBA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" name="CustomShape 30"/>
          <p:cNvSpPr/>
          <p:nvPr/>
        </p:nvSpPr>
        <p:spPr>
          <a:xfrm>
            <a:off x="7260120" y="6213960"/>
            <a:ext cx="10800" cy="427320"/>
          </a:xfrm>
          <a:custGeom>
            <a:avLst/>
            <a:gdLst/>
            <a:ahLst/>
            <a:cxnLst/>
            <a:rect l="l" t="t" r="r" b="b"/>
            <a:pathLst>
              <a:path w="46533" h="1774327">
                <a:moveTo>
                  <a:pt x="46533" y="1774327"/>
                </a:moveTo>
                <a:lnTo>
                  <a:pt x="0" y="1774327"/>
                </a:lnTo>
                <a:lnTo>
                  <a:pt x="0" y="0"/>
                </a:lnTo>
                <a:lnTo>
                  <a:pt x="46533" y="0"/>
                </a:lnTo>
                <a:close/>
              </a:path>
            </a:pathLst>
          </a:custGeom>
          <a:solidFill>
            <a:srgbClr val="00549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" name="Group 31"/>
          <p:cNvGrpSpPr/>
          <p:nvPr/>
        </p:nvGrpSpPr>
        <p:grpSpPr>
          <a:xfrm>
            <a:off x="5148720" y="6215400"/>
            <a:ext cx="870120" cy="425880"/>
            <a:chOff x="5148720" y="6215400"/>
            <a:chExt cx="870120" cy="425880"/>
          </a:xfrm>
        </p:grpSpPr>
        <p:sp>
          <p:nvSpPr>
            <p:cNvPr id="33" name="CustomShape 32"/>
            <p:cNvSpPr/>
            <p:nvPr/>
          </p:nvSpPr>
          <p:spPr>
            <a:xfrm>
              <a:off x="5571000" y="6333120"/>
              <a:ext cx="248400" cy="307800"/>
            </a:xfrm>
            <a:custGeom>
              <a:avLst/>
              <a:gdLst/>
              <a:ahLst/>
              <a:cxnLst/>
              <a:rect l="l" t="t" r="r" b="b"/>
              <a:pathLst>
                <a:path w="335956" h="416422">
                  <a:moveTo>
                    <a:pt x="204243" y="164108"/>
                  </a:moveTo>
                  <a:lnTo>
                    <a:pt x="318939" y="0"/>
                  </a:lnTo>
                  <a:lnTo>
                    <a:pt x="206476" y="0"/>
                  </a:lnTo>
                  <a:lnTo>
                    <a:pt x="103585" y="155575"/>
                  </a:lnTo>
                  <a:lnTo>
                    <a:pt x="102097" y="155575"/>
                  </a:lnTo>
                  <a:lnTo>
                    <a:pt x="102097" y="104627"/>
                  </a:lnTo>
                  <a:lnTo>
                    <a:pt x="0" y="104627"/>
                  </a:lnTo>
                  <a:lnTo>
                    <a:pt x="0" y="294879"/>
                  </a:lnTo>
                  <a:lnTo>
                    <a:pt x="102097" y="294929"/>
                  </a:lnTo>
                  <a:lnTo>
                    <a:pt x="138411" y="245369"/>
                  </a:lnTo>
                  <a:lnTo>
                    <a:pt x="223491" y="416422"/>
                  </a:lnTo>
                  <a:lnTo>
                    <a:pt x="335956" y="416422"/>
                  </a:lnTo>
                  <a:close/>
                </a:path>
              </a:pathLst>
            </a:custGeom>
            <a:solidFill>
              <a:srgbClr val="0098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3"/>
            <p:cNvSpPr/>
            <p:nvPr/>
          </p:nvSpPr>
          <p:spPr>
            <a:xfrm>
              <a:off x="5810760" y="6333120"/>
              <a:ext cx="208080" cy="308160"/>
            </a:xfrm>
            <a:custGeom>
              <a:avLst/>
              <a:gdLst/>
              <a:ahLst/>
              <a:cxnLst/>
              <a:rect l="l" t="t" r="r" b="b"/>
              <a:pathLst>
                <a:path w="281583" h="416620">
                  <a:moveTo>
                    <a:pt x="87710" y="291555"/>
                  </a:moveTo>
                  <a:cubicBezTo>
                    <a:pt x="87710" y="308819"/>
                    <a:pt x="92075" y="322759"/>
                    <a:pt x="100806" y="333375"/>
                  </a:cubicBezTo>
                  <a:cubicBezTo>
                    <a:pt x="109537" y="343992"/>
                    <a:pt x="122139" y="349300"/>
                    <a:pt x="138658" y="349300"/>
                  </a:cubicBezTo>
                  <a:cubicBezTo>
                    <a:pt x="153740" y="349300"/>
                    <a:pt x="165795" y="345281"/>
                    <a:pt x="174724" y="337394"/>
                  </a:cubicBezTo>
                  <a:cubicBezTo>
                    <a:pt x="183704" y="329506"/>
                    <a:pt x="188168" y="317699"/>
                    <a:pt x="188168" y="301873"/>
                  </a:cubicBezTo>
                  <a:cubicBezTo>
                    <a:pt x="188168" y="289073"/>
                    <a:pt x="184646" y="279350"/>
                    <a:pt x="177552" y="272703"/>
                  </a:cubicBezTo>
                  <a:cubicBezTo>
                    <a:pt x="170508" y="266005"/>
                    <a:pt x="162223" y="260698"/>
                    <a:pt x="152797" y="256779"/>
                  </a:cubicBezTo>
                  <a:lnTo>
                    <a:pt x="84187" y="230882"/>
                  </a:lnTo>
                  <a:cubicBezTo>
                    <a:pt x="57300" y="221010"/>
                    <a:pt x="37009" y="207069"/>
                    <a:pt x="23367" y="189061"/>
                  </a:cubicBezTo>
                  <a:cubicBezTo>
                    <a:pt x="9675" y="171054"/>
                    <a:pt x="2828" y="147985"/>
                    <a:pt x="2828" y="119856"/>
                  </a:cubicBezTo>
                  <a:cubicBezTo>
                    <a:pt x="2828" y="103585"/>
                    <a:pt x="5408" y="88156"/>
                    <a:pt x="10617" y="73620"/>
                  </a:cubicBezTo>
                  <a:cubicBezTo>
                    <a:pt x="15776" y="59085"/>
                    <a:pt x="24061" y="46385"/>
                    <a:pt x="35372" y="35520"/>
                  </a:cubicBezTo>
                  <a:cubicBezTo>
                    <a:pt x="46683" y="24656"/>
                    <a:pt x="61168" y="16023"/>
                    <a:pt x="78879" y="9624"/>
                  </a:cubicBezTo>
                  <a:cubicBezTo>
                    <a:pt x="96540" y="3224"/>
                    <a:pt x="117922" y="0"/>
                    <a:pt x="142925" y="0"/>
                  </a:cubicBezTo>
                  <a:cubicBezTo>
                    <a:pt x="187226" y="0"/>
                    <a:pt x="220019" y="9873"/>
                    <a:pt x="241250" y="29617"/>
                  </a:cubicBezTo>
                  <a:cubicBezTo>
                    <a:pt x="262483" y="49361"/>
                    <a:pt x="273100" y="77242"/>
                    <a:pt x="273100" y="113209"/>
                  </a:cubicBezTo>
                  <a:lnTo>
                    <a:pt x="273100" y="129480"/>
                  </a:lnTo>
                  <a:lnTo>
                    <a:pt x="185341" y="129480"/>
                  </a:lnTo>
                  <a:cubicBezTo>
                    <a:pt x="185341" y="108793"/>
                    <a:pt x="182166" y="93613"/>
                    <a:pt x="175816" y="83989"/>
                  </a:cubicBezTo>
                  <a:cubicBezTo>
                    <a:pt x="169417" y="74365"/>
                    <a:pt x="158205" y="69553"/>
                    <a:pt x="142180" y="69553"/>
                  </a:cubicBezTo>
                  <a:cubicBezTo>
                    <a:pt x="129927" y="69553"/>
                    <a:pt x="119212" y="73124"/>
                    <a:pt x="110034" y="80268"/>
                  </a:cubicBezTo>
                  <a:cubicBezTo>
                    <a:pt x="100806" y="87461"/>
                    <a:pt x="96194" y="98177"/>
                    <a:pt x="96194" y="112465"/>
                  </a:cubicBezTo>
                  <a:cubicBezTo>
                    <a:pt x="96194" y="122337"/>
                    <a:pt x="99169" y="131217"/>
                    <a:pt x="105073" y="139105"/>
                  </a:cubicBezTo>
                  <a:cubicBezTo>
                    <a:pt x="110927" y="146992"/>
                    <a:pt x="122139" y="153690"/>
                    <a:pt x="138658" y="159098"/>
                  </a:cubicBezTo>
                  <a:lnTo>
                    <a:pt x="197396" y="179785"/>
                  </a:lnTo>
                  <a:cubicBezTo>
                    <a:pt x="228055" y="190699"/>
                    <a:pt x="249734" y="204887"/>
                    <a:pt x="262483" y="222349"/>
                  </a:cubicBezTo>
                  <a:cubicBezTo>
                    <a:pt x="275183" y="239911"/>
                    <a:pt x="281583" y="263673"/>
                    <a:pt x="281583" y="293787"/>
                  </a:cubicBezTo>
                  <a:cubicBezTo>
                    <a:pt x="281583" y="314970"/>
                    <a:pt x="278012" y="333375"/>
                    <a:pt x="270967" y="348903"/>
                  </a:cubicBezTo>
                  <a:cubicBezTo>
                    <a:pt x="263873" y="364431"/>
                    <a:pt x="254099" y="377379"/>
                    <a:pt x="241598" y="387747"/>
                  </a:cubicBezTo>
                  <a:cubicBezTo>
                    <a:pt x="229096" y="398115"/>
                    <a:pt x="214263" y="405507"/>
                    <a:pt x="197000" y="409922"/>
                  </a:cubicBezTo>
                  <a:cubicBezTo>
                    <a:pt x="179785" y="414387"/>
                    <a:pt x="160834" y="416620"/>
                    <a:pt x="140048" y="416620"/>
                  </a:cubicBezTo>
                  <a:cubicBezTo>
                    <a:pt x="112712" y="416620"/>
                    <a:pt x="89942" y="413891"/>
                    <a:pt x="71785" y="408434"/>
                  </a:cubicBezTo>
                  <a:cubicBezTo>
                    <a:pt x="53628" y="403027"/>
                    <a:pt x="39242" y="394891"/>
                    <a:pt x="28674" y="384026"/>
                  </a:cubicBezTo>
                  <a:cubicBezTo>
                    <a:pt x="18058" y="373212"/>
                    <a:pt x="10617" y="360015"/>
                    <a:pt x="6350" y="344488"/>
                  </a:cubicBezTo>
                  <a:cubicBezTo>
                    <a:pt x="2133" y="328910"/>
                    <a:pt x="0" y="311497"/>
                    <a:pt x="0" y="292299"/>
                  </a:cubicBezTo>
                  <a:lnTo>
                    <a:pt x="0" y="278210"/>
                  </a:lnTo>
                  <a:lnTo>
                    <a:pt x="87710" y="278210"/>
                  </a:lnTo>
                  <a:close/>
                </a:path>
              </a:pathLst>
            </a:custGeom>
            <a:solidFill>
              <a:srgbClr val="0098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4"/>
            <p:cNvSpPr/>
            <p:nvPr/>
          </p:nvSpPr>
          <p:spPr>
            <a:xfrm>
              <a:off x="5571000" y="6333120"/>
              <a:ext cx="75240" cy="48600"/>
            </a:xfrm>
            <a:custGeom>
              <a:avLst/>
              <a:gdLst/>
              <a:ahLst/>
              <a:cxnLst/>
              <a:rect l="l" t="t" r="r" b="b"/>
              <a:pathLst>
                <a:path w="102146" h="66328">
                  <a:moveTo>
                    <a:pt x="102146" y="0"/>
                  </a:moveTo>
                  <a:lnTo>
                    <a:pt x="0" y="0"/>
                  </a:lnTo>
                  <a:lnTo>
                    <a:pt x="0" y="66328"/>
                  </a:lnTo>
                  <a:lnTo>
                    <a:pt x="102146" y="66328"/>
                  </a:lnTo>
                  <a:close/>
                </a:path>
              </a:pathLst>
            </a:custGeom>
            <a:solidFill>
              <a:srgbClr val="00B1B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5"/>
            <p:cNvSpPr/>
            <p:nvPr/>
          </p:nvSpPr>
          <p:spPr>
            <a:xfrm>
              <a:off x="5571000" y="6580080"/>
              <a:ext cx="75240" cy="61200"/>
            </a:xfrm>
            <a:custGeom>
              <a:avLst/>
              <a:gdLst/>
              <a:ahLst/>
              <a:cxnLst/>
              <a:rect l="l" t="t" r="r" b="b"/>
              <a:pathLst>
                <a:path w="102146" h="82947">
                  <a:moveTo>
                    <a:pt x="0" y="82947"/>
                  </a:moveTo>
                  <a:lnTo>
                    <a:pt x="102146" y="82947"/>
                  </a:lnTo>
                  <a:lnTo>
                    <a:pt x="1021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6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6"/>
            <p:cNvSpPr/>
            <p:nvPr/>
          </p:nvSpPr>
          <p:spPr>
            <a:xfrm>
              <a:off x="5465520" y="6580080"/>
              <a:ext cx="75240" cy="61200"/>
            </a:xfrm>
            <a:custGeom>
              <a:avLst/>
              <a:gdLst/>
              <a:ahLst/>
              <a:cxnLst/>
              <a:rect l="l" t="t" r="r" b="b"/>
              <a:pathLst>
                <a:path w="102095" h="82947">
                  <a:moveTo>
                    <a:pt x="0" y="82947"/>
                  </a:moveTo>
                  <a:lnTo>
                    <a:pt x="102096" y="82947"/>
                  </a:lnTo>
                  <a:lnTo>
                    <a:pt x="102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6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7"/>
            <p:cNvSpPr/>
            <p:nvPr/>
          </p:nvSpPr>
          <p:spPr>
            <a:xfrm>
              <a:off x="5465520" y="6489720"/>
              <a:ext cx="75240" cy="151200"/>
            </a:xfrm>
            <a:custGeom>
              <a:avLst/>
              <a:gdLst/>
              <a:ahLst/>
              <a:cxnLst/>
              <a:rect l="l" t="t" r="r" b="b"/>
              <a:pathLst>
                <a:path w="102095" h="204788">
                  <a:moveTo>
                    <a:pt x="0" y="204787"/>
                  </a:moveTo>
                  <a:lnTo>
                    <a:pt x="102096" y="204787"/>
                  </a:lnTo>
                  <a:lnTo>
                    <a:pt x="102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8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38"/>
            <p:cNvSpPr/>
            <p:nvPr/>
          </p:nvSpPr>
          <p:spPr>
            <a:xfrm>
              <a:off x="5359680" y="6489720"/>
              <a:ext cx="75240" cy="61200"/>
            </a:xfrm>
            <a:custGeom>
              <a:avLst/>
              <a:gdLst/>
              <a:ahLst/>
              <a:cxnLst/>
              <a:rect l="l" t="t" r="r" b="b"/>
              <a:pathLst>
                <a:path w="102146" h="82997">
                  <a:moveTo>
                    <a:pt x="0" y="82996"/>
                  </a:moveTo>
                  <a:lnTo>
                    <a:pt x="102146" y="82996"/>
                  </a:lnTo>
                  <a:lnTo>
                    <a:pt x="1021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6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9"/>
            <p:cNvSpPr/>
            <p:nvPr/>
          </p:nvSpPr>
          <p:spPr>
            <a:xfrm>
              <a:off x="5148720" y="6489720"/>
              <a:ext cx="75240" cy="61200"/>
            </a:xfrm>
            <a:custGeom>
              <a:avLst/>
              <a:gdLst/>
              <a:ahLst/>
              <a:cxnLst/>
              <a:rect l="l" t="t" r="r" b="b"/>
              <a:pathLst>
                <a:path w="102146" h="82997">
                  <a:moveTo>
                    <a:pt x="0" y="82996"/>
                  </a:moveTo>
                  <a:lnTo>
                    <a:pt x="102145" y="82996"/>
                  </a:lnTo>
                  <a:lnTo>
                    <a:pt x="1021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6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0"/>
            <p:cNvSpPr/>
            <p:nvPr/>
          </p:nvSpPr>
          <p:spPr>
            <a:xfrm>
              <a:off x="5465520" y="6410520"/>
              <a:ext cx="75240" cy="50040"/>
            </a:xfrm>
            <a:custGeom>
              <a:avLst/>
              <a:gdLst/>
              <a:ahLst/>
              <a:cxnLst/>
              <a:rect l="l" t="t" r="r" b="b"/>
              <a:pathLst>
                <a:path w="102095" h="68064">
                  <a:moveTo>
                    <a:pt x="0" y="68065"/>
                  </a:moveTo>
                  <a:lnTo>
                    <a:pt x="102096" y="68065"/>
                  </a:lnTo>
                  <a:lnTo>
                    <a:pt x="102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1B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1"/>
            <p:cNvSpPr/>
            <p:nvPr/>
          </p:nvSpPr>
          <p:spPr>
            <a:xfrm>
              <a:off x="5359680" y="6410520"/>
              <a:ext cx="75240" cy="50040"/>
            </a:xfrm>
            <a:custGeom>
              <a:avLst/>
              <a:gdLst/>
              <a:ahLst/>
              <a:cxnLst/>
              <a:rect l="l" t="t" r="r" b="b"/>
              <a:pathLst>
                <a:path w="102146" h="68064">
                  <a:moveTo>
                    <a:pt x="0" y="68065"/>
                  </a:moveTo>
                  <a:lnTo>
                    <a:pt x="102146" y="68065"/>
                  </a:lnTo>
                  <a:lnTo>
                    <a:pt x="1021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8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2"/>
            <p:cNvSpPr/>
            <p:nvPr/>
          </p:nvSpPr>
          <p:spPr>
            <a:xfrm>
              <a:off x="5254200" y="6410520"/>
              <a:ext cx="75240" cy="50040"/>
            </a:xfrm>
            <a:custGeom>
              <a:avLst/>
              <a:gdLst/>
              <a:ahLst/>
              <a:cxnLst/>
              <a:rect l="l" t="t" r="r" b="b"/>
              <a:pathLst>
                <a:path w="102095" h="68064">
                  <a:moveTo>
                    <a:pt x="0" y="68065"/>
                  </a:moveTo>
                  <a:lnTo>
                    <a:pt x="102096" y="68065"/>
                  </a:lnTo>
                  <a:lnTo>
                    <a:pt x="102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6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5148720" y="6410520"/>
              <a:ext cx="75240" cy="50040"/>
            </a:xfrm>
            <a:custGeom>
              <a:avLst/>
              <a:gdLst/>
              <a:ahLst/>
              <a:cxnLst/>
              <a:rect l="l" t="t" r="r" b="b"/>
              <a:pathLst>
                <a:path w="102146" h="68064">
                  <a:moveTo>
                    <a:pt x="0" y="68065"/>
                  </a:moveTo>
                  <a:lnTo>
                    <a:pt x="102145" y="68065"/>
                  </a:lnTo>
                  <a:lnTo>
                    <a:pt x="1021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8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5465520" y="6333120"/>
              <a:ext cx="75240" cy="48600"/>
            </a:xfrm>
            <a:custGeom>
              <a:avLst/>
              <a:gdLst/>
              <a:ahLst/>
              <a:cxnLst/>
              <a:rect l="l" t="t" r="r" b="b"/>
              <a:pathLst>
                <a:path w="102095" h="66180">
                  <a:moveTo>
                    <a:pt x="0" y="66180"/>
                  </a:moveTo>
                  <a:lnTo>
                    <a:pt x="102096" y="66180"/>
                  </a:lnTo>
                  <a:lnTo>
                    <a:pt x="102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CC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5359680" y="6333120"/>
              <a:ext cx="75240" cy="48600"/>
            </a:xfrm>
            <a:custGeom>
              <a:avLst/>
              <a:gdLst/>
              <a:ahLst/>
              <a:cxnLst/>
              <a:rect l="l" t="t" r="r" b="b"/>
              <a:pathLst>
                <a:path w="102146" h="66180">
                  <a:moveTo>
                    <a:pt x="0" y="66180"/>
                  </a:moveTo>
                  <a:lnTo>
                    <a:pt x="102146" y="66180"/>
                  </a:lnTo>
                  <a:lnTo>
                    <a:pt x="1021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1B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5254200" y="6333120"/>
              <a:ext cx="75240" cy="48600"/>
            </a:xfrm>
            <a:custGeom>
              <a:avLst/>
              <a:gdLst/>
              <a:ahLst/>
              <a:cxnLst/>
              <a:rect l="l" t="t" r="r" b="b"/>
              <a:pathLst>
                <a:path w="102095" h="66180">
                  <a:moveTo>
                    <a:pt x="0" y="66180"/>
                  </a:moveTo>
                  <a:lnTo>
                    <a:pt x="102096" y="66180"/>
                  </a:lnTo>
                  <a:lnTo>
                    <a:pt x="102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8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5465520" y="6267960"/>
              <a:ext cx="75240" cy="36360"/>
            </a:xfrm>
            <a:custGeom>
              <a:avLst/>
              <a:gdLst/>
              <a:ahLst/>
              <a:cxnLst/>
              <a:rect l="l" t="t" r="r" b="b"/>
              <a:pathLst>
                <a:path w="102095" h="49660">
                  <a:moveTo>
                    <a:pt x="0" y="49660"/>
                  </a:moveTo>
                  <a:lnTo>
                    <a:pt x="102096" y="49660"/>
                  </a:lnTo>
                  <a:lnTo>
                    <a:pt x="102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E7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5254200" y="6267960"/>
              <a:ext cx="75240" cy="36360"/>
            </a:xfrm>
            <a:custGeom>
              <a:avLst/>
              <a:gdLst/>
              <a:ahLst/>
              <a:cxnLst/>
              <a:rect l="l" t="t" r="r" b="b"/>
              <a:pathLst>
                <a:path w="102095" h="49660">
                  <a:moveTo>
                    <a:pt x="0" y="49660"/>
                  </a:moveTo>
                  <a:lnTo>
                    <a:pt x="102096" y="49660"/>
                  </a:lnTo>
                  <a:lnTo>
                    <a:pt x="102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1B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5254200" y="6215400"/>
              <a:ext cx="75240" cy="23400"/>
            </a:xfrm>
            <a:custGeom>
              <a:avLst/>
              <a:gdLst/>
              <a:ahLst/>
              <a:cxnLst/>
              <a:rect l="l" t="t" r="r" b="b"/>
              <a:pathLst>
                <a:path w="102095" h="32296">
                  <a:moveTo>
                    <a:pt x="0" y="32296"/>
                  </a:moveTo>
                  <a:lnTo>
                    <a:pt x="102096" y="32296"/>
                  </a:lnTo>
                  <a:lnTo>
                    <a:pt x="102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CC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5571000" y="6215400"/>
              <a:ext cx="75240" cy="23400"/>
            </a:xfrm>
            <a:custGeom>
              <a:avLst/>
              <a:gdLst/>
              <a:ahLst/>
              <a:cxnLst/>
              <a:rect l="l" t="t" r="r" b="b"/>
              <a:pathLst>
                <a:path w="102146" h="32296">
                  <a:moveTo>
                    <a:pt x="0" y="32296"/>
                  </a:moveTo>
                  <a:lnTo>
                    <a:pt x="102146" y="32296"/>
                  </a:lnTo>
                  <a:lnTo>
                    <a:pt x="1021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E7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5571000" y="6267960"/>
              <a:ext cx="75240" cy="36360"/>
            </a:xfrm>
            <a:custGeom>
              <a:avLst/>
              <a:gdLst/>
              <a:ahLst/>
              <a:cxnLst/>
              <a:rect l="l" t="t" r="r" b="b"/>
              <a:pathLst>
                <a:path w="102146" h="49660">
                  <a:moveTo>
                    <a:pt x="0" y="49660"/>
                  </a:moveTo>
                  <a:lnTo>
                    <a:pt x="102146" y="49660"/>
                  </a:lnTo>
                  <a:lnTo>
                    <a:pt x="1021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CC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KS-Logo 2016-07" descr="H:\root\home\ind\indorg\Zeichnungen\Logos\IKS-Logo\rgb\IKS-Logo-rgb.emf"/>
          <p:cNvPicPr/>
          <p:nvPr/>
        </p:nvPicPr>
        <p:blipFill>
          <a:blip r:embed="rId14"/>
          <a:stretch/>
        </p:blipFill>
        <p:spPr>
          <a:xfrm>
            <a:off x="6917400" y="6403680"/>
            <a:ext cx="1942200" cy="3196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1123920" y="6400440"/>
            <a:ext cx="425088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9C9E9F"/>
                </a:solidFill>
                <a:latin typeface="Calibri"/>
              </a:rPr>
              <a:t>Laboratory </a:t>
            </a:r>
            <a:r>
              <a:rPr lang="en-US" sz="1000" b="0" strike="noStrike" spc="-1" dirty="0" err="1">
                <a:solidFill>
                  <a:srgbClr val="9C9E9F"/>
                </a:solidFill>
                <a:latin typeface="Calibri"/>
              </a:rPr>
              <a:t>Matlab</a:t>
            </a:r>
            <a:r>
              <a:rPr lang="en-US" sz="1000" b="0" strike="noStrike" spc="-1" dirty="0">
                <a:solidFill>
                  <a:srgbClr val="9C9E9F"/>
                </a:solidFill>
                <a:latin typeface="Calibri"/>
              </a:rPr>
              <a:t> Advanced - Digital Signal Processing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9C9E9F"/>
                </a:solidFill>
                <a:latin typeface="Calibri"/>
              </a:rPr>
              <a:t>Christoph Weyer, weyer@iks.rwth-aachen.de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89080" y="6400440"/>
            <a:ext cx="72972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542FB4E4-4902-4EC7-A988-C3711CB62557}" type="slidenum">
              <a:rPr lang="en-US" sz="1000" b="0" strike="noStrike" spc="-1">
                <a:solidFill>
                  <a:srgbClr val="9C9E9F"/>
                </a:solidFill>
                <a:latin typeface="Calibri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92" name="Line 3"/>
          <p:cNvSpPr/>
          <p:nvPr/>
        </p:nvSpPr>
        <p:spPr>
          <a:xfrm>
            <a:off x="288720" y="6256440"/>
            <a:ext cx="8569440" cy="0"/>
          </a:xfrm>
          <a:prstGeom prst="line">
            <a:avLst/>
          </a:prstGeom>
          <a:ln w="6480">
            <a:solidFill>
              <a:srgbClr val="9C9E9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287280" y="0"/>
            <a:ext cx="286920" cy="28764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5"/>
          <p:cNvSpPr/>
          <p:nvPr/>
        </p:nvSpPr>
        <p:spPr>
          <a:xfrm>
            <a:off x="288720" y="716040"/>
            <a:ext cx="8569440" cy="0"/>
          </a:xfrm>
          <a:prstGeom prst="line">
            <a:avLst/>
          </a:prstGeom>
          <a:ln w="38160">
            <a:solidFill>
              <a:srgbClr val="9C9E9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PlaceHolder 6"/>
          <p:cNvSpPr>
            <a:spLocks noGrp="1"/>
          </p:cNvSpPr>
          <p:nvPr>
            <p:ph type="title"/>
          </p:nvPr>
        </p:nvSpPr>
        <p:spPr>
          <a:xfrm>
            <a:off x="288000" y="281520"/>
            <a:ext cx="8567640" cy="4039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00549F"/>
                </a:solidFill>
                <a:latin typeface="Calibri"/>
              </a:rPr>
              <a:t>Title template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288000" y="1148400"/>
            <a:ext cx="8567640" cy="4956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Textmasterformat bearbeiten</a:t>
            </a: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804960" lvl="2" indent="-17892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"/>
              <a:tabLst>
                <a:tab pos="80496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981000" lvl="3" indent="-175680">
              <a:lnSpc>
                <a:spcPct val="100000"/>
              </a:lnSpc>
              <a:buClr>
                <a:srgbClr val="000000"/>
              </a:buClr>
              <a:buFont typeface="Calibri"/>
              <a:buChar char="∙"/>
              <a:tabLst>
                <a:tab pos="98424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1162080" lvl="4" indent="-177480">
              <a:lnSpc>
                <a:spcPct val="90000"/>
              </a:lnSpc>
              <a:buClr>
                <a:srgbClr val="000000"/>
              </a:buClr>
              <a:buFont typeface="Arial"/>
              <a:buChar char="·"/>
              <a:tabLst>
                <a:tab pos="116532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KS-Logo 2016-07" descr="H:\root\home\ind\indorg\Zeichnungen\Logos\IKS-Logo\rgb\IKS-Logo-rgb.emf"/>
          <p:cNvPicPr/>
          <p:nvPr/>
        </p:nvPicPr>
        <p:blipFill>
          <a:blip r:embed="rId14"/>
          <a:stretch/>
        </p:blipFill>
        <p:spPr>
          <a:xfrm>
            <a:off x="6917400" y="6403680"/>
            <a:ext cx="1942200" cy="3196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1123920" y="6400440"/>
            <a:ext cx="425088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9C9E9F"/>
                </a:solidFill>
                <a:latin typeface="Calibri"/>
              </a:rPr>
              <a:t>Laboratory Matlab Advanced - Digital Signal Processing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9C9E9F"/>
                </a:solidFill>
                <a:latin typeface="Calibri"/>
              </a:rPr>
              <a:t>Matthias Schrammen, schrammen@iks.rwth-aachen.de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89080" y="6400440"/>
            <a:ext cx="72972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7EA3878D-44A5-4CE8-AA2F-CA11A0FC9472}" type="slidenum">
              <a:rPr lang="en-US" sz="1000" b="0" strike="noStrike" spc="-1">
                <a:solidFill>
                  <a:srgbClr val="9C9E9F"/>
                </a:solidFill>
                <a:latin typeface="Calibri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36" name="Line 3"/>
          <p:cNvSpPr/>
          <p:nvPr/>
        </p:nvSpPr>
        <p:spPr>
          <a:xfrm>
            <a:off x="288720" y="6256440"/>
            <a:ext cx="8569440" cy="0"/>
          </a:xfrm>
          <a:prstGeom prst="line">
            <a:avLst/>
          </a:prstGeom>
          <a:ln w="6480">
            <a:solidFill>
              <a:srgbClr val="9C9E9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287280" y="0"/>
            <a:ext cx="286920" cy="28764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Line 5"/>
          <p:cNvSpPr/>
          <p:nvPr/>
        </p:nvSpPr>
        <p:spPr>
          <a:xfrm>
            <a:off x="288720" y="716040"/>
            <a:ext cx="8569440" cy="0"/>
          </a:xfrm>
          <a:prstGeom prst="line">
            <a:avLst/>
          </a:prstGeom>
          <a:ln w="38160">
            <a:solidFill>
              <a:srgbClr val="9C9E9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237240" y="782640"/>
            <a:ext cx="8677800" cy="87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7"/>
          <p:cNvSpPr/>
          <p:nvPr/>
        </p:nvSpPr>
        <p:spPr>
          <a:xfrm>
            <a:off x="237240" y="685800"/>
            <a:ext cx="8677800" cy="87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8"/>
          <p:cNvSpPr/>
          <p:nvPr/>
        </p:nvSpPr>
        <p:spPr>
          <a:xfrm>
            <a:off x="237240" y="0"/>
            <a:ext cx="369000" cy="34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9"/>
          <p:cNvSpPr>
            <a:spLocks noGrp="1"/>
          </p:cNvSpPr>
          <p:nvPr>
            <p:ph type="body"/>
          </p:nvPr>
        </p:nvSpPr>
        <p:spPr>
          <a:xfrm>
            <a:off x="287280" y="207720"/>
            <a:ext cx="8569080" cy="5898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72880" indent="-27252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7288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Text template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623880" lvl="1" indent="-26316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388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08200" lvl="2" indent="-17892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"/>
              <a:tabLst>
                <a:tab pos="8082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itc.rwth-aachen.de/en/service/u7okrwv9h0s2/article/a49817f85b3f48a9a7e1785512cc2034" TargetMode="External"/><Relationship Id="rId2" Type="http://schemas.openxmlformats.org/officeDocument/2006/relationships/hyperlink" Target="https://zoom.us/download#client_4meeting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kabzinski@iks.rwth-aachen.de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weyer@iks.rwth-aachen.de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mailto:schrammen@iks.rwth-aachen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88000" y="2480040"/>
            <a:ext cx="8567640" cy="49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549F"/>
                </a:solidFill>
                <a:latin typeface="Calibri"/>
              </a:rPr>
              <a:t>Laboratory Matlab Advanced –</a:t>
            </a:r>
            <a:br/>
            <a:r>
              <a:rPr lang="en-US" sz="3200" b="1" strike="noStrike" spc="-1">
                <a:solidFill>
                  <a:srgbClr val="00549F"/>
                </a:solidFill>
                <a:latin typeface="Calibri"/>
              </a:rPr>
              <a:t>Digital Signal Processing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8000" y="3421080"/>
            <a:ext cx="8567640" cy="447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646567"/>
                </a:solidFill>
                <a:latin typeface="Calibri"/>
              </a:rPr>
              <a:t>Introductory session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289080" y="4145760"/>
            <a:ext cx="8559720" cy="51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Christoph Weyer</a:t>
            </a:r>
            <a:br/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weyer@iks.rwth-aachen.de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289080" y="4662360"/>
            <a:ext cx="8559720" cy="50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646567"/>
                </a:solidFill>
                <a:latin typeface="Calibri"/>
              </a:rPr>
              <a:t>IKS, RWTH Aachen</a:t>
            </a:r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646567"/>
                </a:solidFill>
                <a:latin typeface="Calibri"/>
              </a:rPr>
              <a:t>November 3rd 2020</a:t>
            </a:r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Picture 2"/>
          <p:cNvPicPr/>
          <p:nvPr/>
        </p:nvPicPr>
        <p:blipFill>
          <a:blip r:embed="rId2"/>
          <a:srcRect l="51" r="51"/>
          <a:stretch/>
        </p:blipFill>
        <p:spPr>
          <a:xfrm>
            <a:off x="0" y="0"/>
            <a:ext cx="9143640" cy="2298240"/>
          </a:xfrm>
          <a:prstGeom prst="rect">
            <a:avLst/>
          </a:prstGeom>
          <a:ln>
            <a:noFill/>
          </a:ln>
        </p:spPr>
      </p:pic>
      <p:sp>
        <p:nvSpPr>
          <p:cNvPr id="185" name="CustomShape 5"/>
          <p:cNvSpPr/>
          <p:nvPr/>
        </p:nvSpPr>
        <p:spPr>
          <a:xfrm rot="16200000">
            <a:off x="6800760" y="471240"/>
            <a:ext cx="2302200" cy="136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88000" y="281520"/>
            <a:ext cx="8567640" cy="40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00549F"/>
                </a:solidFill>
                <a:latin typeface="Calibri"/>
              </a:rPr>
              <a:t>Software for Work at Home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88000" y="1148400"/>
            <a:ext cx="8567640" cy="49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Zoom Client for Meetings ( </a:t>
            </a:r>
            <a:r>
              <a:rPr lang="en-US" sz="2000" u="sng" spc="-1" dirty="0">
                <a:solidFill>
                  <a:srgbClr val="00549F"/>
                </a:solidFill>
                <a:latin typeface="Calibri"/>
                <a:hlinkClick r:id="rId2"/>
              </a:rPr>
              <a:t>https://zoom.us/download#client_4meeting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)</a:t>
            </a:r>
            <a:endParaRPr lang="de-DE" sz="2000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No Account needed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MATLAB Campus-License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Current version of MATLAB for all students of RWTH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Full version of MATLAB and Simulink including all toolboxes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Standalone licens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e: Create MathWorks Account, download MATLAB, and follow installation instructions under </a:t>
            </a:r>
            <a:r>
              <a:rPr lang="en-US" spc="-1" dirty="0">
                <a:solidFill>
                  <a:srgbClr val="000000"/>
                </a:solidFill>
                <a:latin typeface="Calibri"/>
                <a:hlinkClick r:id="rId3"/>
              </a:rPr>
              <a:t>ITC RWTH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Required MATLAB Toolboxes:</a:t>
            </a: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Signal Processing Toolbox</a:t>
            </a: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Wavelet Toolbox</a:t>
            </a: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Communications Toolbox</a:t>
            </a: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System Identification Toolbox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8000" y="281520"/>
            <a:ext cx="8567640" cy="40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00549F"/>
                </a:solidFill>
                <a:latin typeface="Calibri"/>
              </a:rPr>
              <a:t>A</a:t>
            </a:r>
            <a:r>
              <a:rPr lang="en-US" sz="2400" b="1" strike="noStrike" spc="-1" dirty="0">
                <a:solidFill>
                  <a:srgbClr val="00549F"/>
                </a:solidFill>
                <a:latin typeface="Calibri"/>
              </a:rPr>
              <a:t>ssignment of Spots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88000" y="1148400"/>
            <a:ext cx="8567640" cy="49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More than 40 registered students</a:t>
            </a:r>
          </a:p>
          <a:p>
            <a:pPr marL="286110" indent="-285750">
              <a:buClr>
                <a:srgbClr val="0098A1"/>
              </a:buClr>
              <a:buSzPct val="90000"/>
              <a:buFont typeface="Symbol" panose="05050102010706020507" pitchFamily="18" charset="2"/>
              <a:buChar char="Þ"/>
              <a:tabLst>
                <a:tab pos="26496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40 spots distributed among the students registered and attending this meeting right now, using the ordering given by RWTH online.</a:t>
            </a:r>
          </a:p>
          <a:p>
            <a:pPr marL="360">
              <a:buClr>
                <a:srgbClr val="0098A1"/>
              </a:buClr>
              <a:buSzPct val="90000"/>
              <a:tabLst>
                <a:tab pos="264960" algn="l"/>
              </a:tabLst>
            </a:pPr>
            <a:endParaRPr lang="de-DE" sz="2000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Criteria for ordering given by RWTH online: </a:t>
            </a:r>
            <a:r>
              <a:rPr lang="de-DE" sz="2000" spc="-1" dirty="0">
                <a:latin typeface="Calibri"/>
              </a:rPr>
              <a:t>Third-party registration &gt; self-registration, course classifaction, waiting list in previous semester, unsuccessful participation in previous semester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b="1" spc="-1" dirty="0">
                <a:solidFill>
                  <a:srgbClr val="000000"/>
                </a:solidFill>
                <a:latin typeface="Calibri"/>
              </a:rPr>
              <a:t>registration day, lottery</a:t>
            </a:r>
          </a:p>
          <a:p>
            <a:pPr marL="360">
              <a:lnSpc>
                <a:spcPct val="100000"/>
              </a:lnSpc>
              <a:buClr>
                <a:srgbClr val="0098A1"/>
              </a:buClr>
              <a:buSzPct val="90000"/>
              <a:tabLst>
                <a:tab pos="264960" algn="l"/>
              </a:tabLst>
            </a:pPr>
            <a:endParaRPr lang="de-DE" sz="2000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Conflicting university course in the Wednesday time slot</a:t>
            </a:r>
          </a:p>
          <a:p>
            <a:pPr marL="286110" indent="-285750">
              <a:lnSpc>
                <a:spcPct val="100000"/>
              </a:lnSpc>
              <a:buClr>
                <a:srgbClr val="0098A1"/>
              </a:buClr>
              <a:buSzPct val="90000"/>
              <a:buFont typeface="Symbol" panose="05050102010706020507" pitchFamily="18" charset="2"/>
              <a:buChar char="Þ"/>
              <a:tabLst>
                <a:tab pos="26496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We try to assign you to the Tuesday time slot</a:t>
            </a: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de-DE" sz="2000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de-DE" sz="2000" b="1" spc="-1" dirty="0">
                <a:solidFill>
                  <a:srgbClr val="000000"/>
                </a:solidFill>
                <a:latin typeface="Calibri"/>
              </a:rPr>
              <a:t>Last chance to state, that you do not have time on Wednesdays!</a:t>
            </a: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de-DE" sz="2000" b="1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After spots are assigned: Lab days are assigned, and afterwards groups are created</a:t>
            </a:r>
          </a:p>
          <a:p>
            <a:pPr marL="286110" indent="-285750">
              <a:lnSpc>
                <a:spcPct val="100000"/>
              </a:lnSpc>
              <a:buClr>
                <a:srgbClr val="0098A1"/>
              </a:buClr>
              <a:buSzPct val="90000"/>
              <a:buFont typeface="Symbol" panose="05050102010706020507" pitchFamily="18" charset="2"/>
              <a:buChar char="Þ"/>
              <a:tabLst>
                <a:tab pos="264960" algn="l"/>
              </a:tabLst>
            </a:pPr>
            <a:endParaRPr lang="de-DE" sz="2000" spc="-1" dirty="0">
              <a:solidFill>
                <a:srgbClr val="000000"/>
              </a:solidFill>
              <a:latin typeface="Calibri"/>
            </a:endParaRPr>
          </a:p>
          <a:p>
            <a:pPr marL="286110" indent="-285750">
              <a:lnSpc>
                <a:spcPct val="100000"/>
              </a:lnSpc>
              <a:buClr>
                <a:srgbClr val="0098A1"/>
              </a:buClr>
              <a:buSzPct val="90000"/>
              <a:buFont typeface="Symbol" panose="05050102010706020507" pitchFamily="18" charset="2"/>
              <a:buChar char="Þ"/>
              <a:tabLst>
                <a:tab pos="264960" algn="l"/>
              </a:tabLst>
            </a:pPr>
            <a:endParaRPr lang="de-DE" sz="20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1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87280" y="207720"/>
            <a:ext cx="8569080" cy="58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0" strike="noStrike" spc="-1">
                <a:solidFill>
                  <a:srgbClr val="000000"/>
                </a:solidFill>
                <a:latin typeface="Calibri"/>
              </a:rPr>
              <a:t>Questions?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0" strike="noStrike" spc="-1">
                <a:solidFill>
                  <a:srgbClr val="000000"/>
                </a:solidFill>
                <a:latin typeface="Calibri"/>
              </a:rPr>
              <a:t>Creation of groups!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8000" y="281520"/>
            <a:ext cx="8567640" cy="40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00549F"/>
                </a:solidFill>
                <a:latin typeface="Calibri"/>
              </a:rPr>
              <a:t>Introductory Session | Outline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88000" y="1148400"/>
            <a:ext cx="8567640" cy="49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First: General information</a:t>
            </a:r>
            <a:endParaRPr lang="en-US"/>
          </a:p>
          <a:p>
            <a:pPr marL="721995" lvl="1" indent="-26416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Overview</a:t>
            </a:r>
          </a:p>
          <a:p>
            <a:pPr marL="721995" lvl="1" indent="-26416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Contents</a:t>
            </a:r>
            <a:endParaRPr lang="en-US" dirty="0"/>
          </a:p>
          <a:p>
            <a:pPr marL="721995" lvl="1" indent="-26416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Dates / Times</a:t>
            </a:r>
          </a:p>
          <a:p>
            <a:pPr marL="721995" lvl="1" indent="-26416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Mode of Operation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Matthias checks who‘s attending in the meantime</a:t>
            </a: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Then: Assigment of spots</a:t>
            </a: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Questions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13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8000" y="281520"/>
            <a:ext cx="8567640" cy="40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00549F"/>
                </a:solidFill>
                <a:latin typeface="Calibri"/>
              </a:rPr>
              <a:t>Overview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88000" y="1148400"/>
            <a:ext cx="8567640" cy="49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Goals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Implementation of algorithms for digital signal processing</a:t>
            </a:r>
          </a:p>
          <a:p>
            <a:pPr marL="625320" lvl="1" indent="-266400"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Deeper understanding of the programming language MATLAB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Lab only offered virtually via Zoom in winter term 2020/21</a:t>
            </a:r>
            <a:endParaRPr lang="de-DE" sz="2000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Deregister, if you do not want to use Zoom</a:t>
            </a: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In-person lab 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might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be allowed again in summer term 2021</a:t>
            </a: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More on how the virtual lab works later</a:t>
            </a: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Constraints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Number of participants: up to 40 students in groups of two</a:t>
            </a:r>
          </a:p>
          <a:p>
            <a:pPr marL="625320" lvl="1" indent="-266400"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Duration: 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10 lab days with 4 hours each</a:t>
            </a:r>
            <a:r>
              <a:rPr lang="de-DE" b="1" spc="-1" dirty="0">
                <a:solidFill>
                  <a:srgbClr val="000000"/>
                </a:solidFill>
                <a:latin typeface="Calibri"/>
              </a:rPr>
              <a:t> starting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 10</a:t>
            </a:r>
            <a:r>
              <a:rPr lang="en-US" b="1" spc="-1" baseline="30000" dirty="0">
                <a:solidFill>
                  <a:srgbClr val="000000"/>
                </a:solidFill>
                <a:latin typeface="Calibri"/>
              </a:rPr>
              <a:t>th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 and 11</a:t>
            </a:r>
            <a:r>
              <a:rPr lang="en-US" b="1" spc="-1" baseline="30000" dirty="0">
                <a:solidFill>
                  <a:srgbClr val="000000"/>
                </a:solidFill>
                <a:latin typeface="Calibri"/>
              </a:rPr>
              <a:t>th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 of November</a:t>
            </a:r>
            <a:endParaRPr lang="de-DE" b="1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Time slot for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lab days:</a:t>
            </a:r>
          </a:p>
          <a:p>
            <a:pPr marL="1082520" lvl="2" indent="-266400"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b="1" spc="-1" dirty="0">
                <a:solidFill>
                  <a:srgbClr val="000000"/>
                </a:solidFill>
                <a:latin typeface="Calibri"/>
              </a:rPr>
              <a:t>Tuesday 2:00 – 6:00 p.m.</a:t>
            </a:r>
          </a:p>
          <a:p>
            <a:pPr marL="1082520" lvl="2" indent="-266400"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(Wednesday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2:00 – 6:00 p.m.)</a:t>
            </a:r>
            <a:endParaRPr lang="de-DE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Location: Virtual Lab Room in Zoom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88000" y="281520"/>
            <a:ext cx="8567640" cy="40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00549F"/>
                </a:solidFill>
                <a:latin typeface="Calibri"/>
              </a:rPr>
              <a:t>Overview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288000" y="1148400"/>
            <a:ext cx="8567640" cy="49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Approval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Prerequisite: B.Sc.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Register for exam </a:t>
            </a:r>
            <a:r>
              <a:rPr lang="en-US" sz="1800" strike="noStrike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en-US" sz="1800" strike="noStrike" spc="-1" dirty="0" err="1">
                <a:solidFill>
                  <a:srgbClr val="000000"/>
                </a:solidFill>
                <a:latin typeface="Calibri"/>
              </a:rPr>
              <a:t>RWTHonline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!</a:t>
            </a:r>
            <a:endParaRPr lang="de-DE" sz="1800" b="1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Note to ZPA: Laboratory with 4 Credits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Attend and 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pass all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lab days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If you want to de-register you have to do it for the exam in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RWTHonline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and write a mail to weyer@iks.rwth-aachen.de.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88000" y="281520"/>
            <a:ext cx="8567640" cy="40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00549F"/>
                </a:solidFill>
                <a:latin typeface="Calibri"/>
              </a:rPr>
              <a:t>Contents | Overview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288000" y="1148400"/>
            <a:ext cx="8567640" cy="49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Focus MATLAB with Examples from Signal Processing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MATLAB Basics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Scripts and functions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Visualization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Efficient coding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C-Interface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*new* Object-oriented programming (old: GUI development)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Focus Signal Processing</a:t>
            </a:r>
            <a:endParaRPr lang="de-DE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strike="noStrike" spc="-1" dirty="0">
                <a:solidFill>
                  <a:srgbClr val="000000"/>
                </a:solidFill>
                <a:latin typeface="Calibri"/>
              </a:rPr>
              <a:t>Signal analysis</a:t>
            </a:r>
            <a:endParaRPr lang="de-DE" sz="180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strike="noStrike" spc="-1" dirty="0">
                <a:solidFill>
                  <a:srgbClr val="000000"/>
                </a:solidFill>
                <a:latin typeface="Calibri"/>
              </a:rPr>
              <a:t>Filter design</a:t>
            </a:r>
            <a:endParaRPr lang="de-DE" sz="180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strike="noStrike" spc="-1" dirty="0">
                <a:solidFill>
                  <a:srgbClr val="000000"/>
                </a:solidFill>
                <a:latin typeface="Calibri"/>
              </a:rPr>
              <a:t>Adaptive Filtering</a:t>
            </a:r>
            <a:endParaRPr lang="de-DE" sz="180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strike="noStrike" spc="-1" dirty="0">
                <a:solidFill>
                  <a:srgbClr val="000000"/>
                </a:solidFill>
                <a:latin typeface="Calibri"/>
              </a:rPr>
              <a:t>Multi-channel signal processing</a:t>
            </a:r>
            <a:endParaRPr lang="de-DE" sz="180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strike="noStrike" spc="-1" dirty="0">
                <a:solidFill>
                  <a:srgbClr val="000000"/>
                </a:solidFill>
                <a:latin typeface="Calibri"/>
              </a:rPr>
              <a:t>Noise reduction</a:t>
            </a:r>
            <a:endParaRPr lang="de-DE" sz="1800" strike="noStrike" spc="-1" dirty="0">
              <a:solidFill>
                <a:srgbClr val="000000"/>
              </a:solidFill>
              <a:latin typeface="Calibri"/>
            </a:endParaRPr>
          </a:p>
          <a:p>
            <a:pPr marL="625320" lvl="1" indent="-26640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strike="noStrike" spc="-1" dirty="0">
                <a:solidFill>
                  <a:srgbClr val="000000"/>
                </a:solidFill>
                <a:latin typeface="Calibri"/>
              </a:rPr>
              <a:t>*new* Higher Order </a:t>
            </a:r>
            <a:r>
              <a:rPr lang="en-US" sz="1800" strike="noStrike" spc="-1" dirty="0" err="1">
                <a:solidFill>
                  <a:srgbClr val="000000"/>
                </a:solidFill>
                <a:latin typeface="Calibri"/>
              </a:rPr>
              <a:t>Ambisonics</a:t>
            </a:r>
            <a:endParaRPr lang="de-DE" sz="180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88000" y="281520"/>
            <a:ext cx="8567640" cy="40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00549F"/>
                </a:solidFill>
                <a:latin typeface="Calibri"/>
              </a:rPr>
              <a:t>Contents | A Word of Caution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288000" y="1148400"/>
            <a:ext cx="8567640" cy="49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This lab is NOT just MATLAB programming!</a:t>
            </a: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You will have to apply your knowledge about signal processing!</a:t>
            </a: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Examples of required knowledge:</a:t>
            </a:r>
          </a:p>
          <a:p>
            <a:pPr marL="722160" lvl="1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Fourier-Transform / Z-Transform</a:t>
            </a:r>
          </a:p>
          <a:p>
            <a:pPr marL="722160" lvl="1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Digital Filters</a:t>
            </a:r>
          </a:p>
          <a:p>
            <a:pPr marL="722160" lvl="1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Channel coding</a:t>
            </a:r>
          </a:p>
          <a:p>
            <a:pPr marL="722160" lvl="1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722160" lvl="1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Related courses:</a:t>
            </a:r>
          </a:p>
          <a:p>
            <a:pPr marL="722160" lvl="1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Communication Technology</a:t>
            </a:r>
          </a:p>
          <a:p>
            <a:pPr marL="722160" lvl="1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Fundamentals of Electrical Engineering 3 – Signals and Systems</a:t>
            </a:r>
          </a:p>
          <a:p>
            <a:pPr marL="722160" lvl="1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722160" lvl="1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If you don’t have any signal processing knowledge, this lab might be hard!</a:t>
            </a:r>
          </a:p>
          <a:p>
            <a:pPr marL="264960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457560" lvl="1">
              <a:buClr>
                <a:srgbClr val="0098A1"/>
              </a:buClr>
              <a:buSzPct val="90000"/>
              <a:tabLst>
                <a:tab pos="26496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81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88000" y="281520"/>
            <a:ext cx="8567640" cy="40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00549F"/>
                </a:solidFill>
                <a:latin typeface="Calibri"/>
              </a:rPr>
              <a:t>How does the virtual lab Work? | </a:t>
            </a:r>
            <a:r>
              <a:rPr lang="en-US" sz="2400" b="1" strike="noStrike" spc="-1" dirty="0">
                <a:solidFill>
                  <a:srgbClr val="00549F"/>
                </a:solidFill>
                <a:latin typeface="Calibri"/>
              </a:rPr>
              <a:t>Before Lab Day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288000" y="848160"/>
            <a:ext cx="8567640" cy="534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Script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Matlab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code snippets are provided in Moodle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26496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Carefully read chapter in script corresponding to lab experiment</a:t>
            </a: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Attend &amp; Pass the Multiple-Choice-Test for current lab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24840" lvl="1" indent="-266065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Moodle </a:t>
            </a:r>
            <a:r>
              <a:rPr lang="en-US" sz="1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Activities </a:t>
            </a:r>
            <a:r>
              <a:rPr lang="en-US" sz="1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Quizzes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24840" lvl="1" indent="-266065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Deadline: Monda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y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13:59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(only ONE deadline for Tuesday / Wednesdays time slots!)</a:t>
            </a:r>
            <a:endParaRPr lang="de-DE" sz="1800" strike="noStrike" spc="-1" dirty="0">
              <a:solidFill>
                <a:srgbClr val="000000"/>
              </a:solidFill>
              <a:latin typeface="Calibri"/>
            </a:endParaRPr>
          </a:p>
          <a:p>
            <a:pPr marL="624840" lvl="1" indent="-266065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Failing test results in extra questioning by lab supervisor!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24840" lvl="1" indent="-266065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Failing test and extra questioning more than 1 time </a:t>
            </a:r>
            <a:r>
              <a:rPr lang="en-US" sz="1800" b="1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no credits for lab!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26496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Solve the exercises at the end of the chapter in groups of two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24840" lvl="1" indent="-266065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E.g. screenshare via Zoom, Skype, etc.; codeshare via git.rwth-aachen.de,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Sciebo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…</a:t>
            </a: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26496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Problems or Questions? </a:t>
            </a:r>
            <a:r>
              <a:rPr lang="en-US" sz="2000" b="1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 Mail to HiWi (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Egke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)</a:t>
            </a:r>
            <a:endParaRPr lang="de-DE" sz="2000" b="1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98A1"/>
              </a:buClr>
              <a:buSzPct val="90000"/>
              <a:tabLst>
                <a:tab pos="26496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Send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Matlab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code of your solution to the lab supervisor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24840" lvl="1" indent="-266065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Deadline: 24 hours before YOUR lab day </a:t>
            </a:r>
            <a:r>
              <a:rPr lang="en-US" sz="1800" strike="noStrike" spc="-1" dirty="0">
                <a:solidFill>
                  <a:srgbClr val="000000"/>
                </a:solidFill>
                <a:latin typeface="Calibri"/>
              </a:rPr>
              <a:t>(Monday 13:59 OR Tuesday 13:59 !)</a:t>
            </a:r>
            <a:endParaRPr lang="de-DE" sz="180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26496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88000" y="291459"/>
            <a:ext cx="8567640" cy="40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00549F"/>
                </a:solidFill>
                <a:latin typeface="Calibri"/>
              </a:rPr>
              <a:t>How does the virtual lab Work? | During the Lab Day</a:t>
            </a:r>
            <a:endParaRPr lang="de-DE" sz="2400" spc="-1" dirty="0">
              <a:solidFill>
                <a:srgbClr val="000000"/>
              </a:solidFill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288000" y="855000"/>
            <a:ext cx="8711280" cy="53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264795" indent="-26416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L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ab supervisor assigns via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moodle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20 minutes time slot for presenting your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working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solution between 2:00  and 6:00 p.m. on your lab day via zoom</a:t>
            </a: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Two zoom rooms: waiting room and exam room</a:t>
            </a:r>
          </a:p>
          <a:p>
            <a:pPr marL="358775" lvl="1">
              <a:buClr>
                <a:srgbClr val="000000"/>
              </a:buClr>
              <a:buSzPct val="90000"/>
              <a:tabLst>
                <a:tab pos="625320" algn="l"/>
              </a:tabLst>
            </a:pPr>
            <a:endParaRPr lang="de-DE" sz="2000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During time slot:</a:t>
            </a: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  <a:p>
            <a:pPr marL="624840" lvl="1" indent="-266065"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You have to identify yourself by showing your BlueCard</a:t>
            </a:r>
          </a:p>
          <a:p>
            <a:pPr marL="624840" lvl="1" indent="-266065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Share your screen and show that your code produces correct results</a:t>
            </a:r>
          </a:p>
          <a:p>
            <a:pPr marL="624840" lvl="1" indent="-266065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Explain how you did it to the supervisors</a:t>
            </a: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795" indent="-264160">
              <a:lnSpc>
                <a:spcPct val="100000"/>
              </a:lnSpc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Please prepare!</a:t>
            </a:r>
          </a:p>
          <a:p>
            <a:pPr marL="624840" lvl="1" indent="-266065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Calibri"/>
              </a:rPr>
              <a:t>Matlab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for sharing your screen</a:t>
            </a:r>
          </a:p>
          <a:p>
            <a:pPr marL="624840" lvl="1" indent="-266065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Proper audio quality</a:t>
            </a: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624840" lvl="1" indent="-266065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−"/>
              <a:tabLst>
                <a:tab pos="625320" algn="l"/>
              </a:tabLst>
            </a:pPr>
            <a:r>
              <a:rPr lang="en-US" b="1" spc="-1" dirty="0">
                <a:solidFill>
                  <a:srgbClr val="000000"/>
                </a:solidFill>
                <a:latin typeface="Calibri"/>
              </a:rPr>
              <a:t>Availability of both group members</a:t>
            </a:r>
            <a:endParaRPr lang="de-DE" b="1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26496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64795" indent="-264160" algn="just">
              <a:buClr>
                <a:srgbClr val="0098A1"/>
              </a:buClr>
              <a:buSzPct val="90000"/>
              <a:buFont typeface="Wingdings" charset="2"/>
              <a:buChar char=""/>
              <a:tabLst>
                <a:tab pos="26496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Solution not sufficient: You have time to correct code and can show it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either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later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on a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second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appointment</a:t>
            </a:r>
            <a:endParaRPr lang="en-US" sz="2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88000" y="281520"/>
            <a:ext cx="8567640" cy="40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400" b="1" strike="noStrike" spc="-1">
                <a:solidFill>
                  <a:srgbClr val="00549F"/>
                </a:solidFill>
                <a:latin typeface="Calibri"/>
              </a:rPr>
              <a:t>Lab Days and Supervisors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7" name="Table 2"/>
          <p:cNvGraphicFramePr/>
          <p:nvPr>
            <p:extLst>
              <p:ext uri="{D42A27DB-BD31-4B8C-83A1-F6EECF244321}">
                <p14:modId xmlns:p14="http://schemas.microsoft.com/office/powerpoint/2010/main" val="922457651"/>
              </p:ext>
            </p:extLst>
          </p:nvPr>
        </p:nvGraphicFramePr>
        <p:xfrm>
          <a:off x="288000" y="787292"/>
          <a:ext cx="8567639" cy="5362315"/>
        </p:xfrm>
        <a:graphic>
          <a:graphicData uri="http://schemas.openxmlformats.org/drawingml/2006/table">
            <a:tbl>
              <a:tblPr/>
              <a:tblGrid>
                <a:gridCol w="84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20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Date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20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Lab experiment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20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Lab supervisor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10.11.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V1 Introduction to MATLAB I 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F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Christoph Weyer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  <a:hlinkClick r:id="rId2"/>
                        </a:rPr>
                        <a:t>weyer@iks.rwth-aachen.de</a:t>
                      </a:r>
                      <a:endParaRPr lang="en-US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17.11.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V2 Introduction to MATLAB II  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24.11.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V3 Signal Analysis   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3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01.12.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V4 Filter Design 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08.12.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V5 Adaptive Filtering  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Tobias Kabzinski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  <a:hlinkClick r:id="rId3"/>
                        </a:rPr>
                        <a:t>kabzinski@iks.rwth-aachen.de</a:t>
                      </a:r>
                      <a:endParaRPr lang="en-US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15.12.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V6 Efficient Programming in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Matlab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8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Winter Holidays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8A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43852"/>
                  </a:ext>
                </a:extLst>
              </a:tr>
              <a:tr h="490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12.01.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V7 Matlab C API  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19.01.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V8 Multi-channel Signal Processing   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E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Matthias Schrammen</a:t>
                      </a:r>
                      <a:endParaRPr lang="en-US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Calibri"/>
                          <a:hlinkClick r:id="rId4"/>
                        </a:rPr>
                        <a:t>schrammen@iks.rwth-aachen.de</a:t>
                      </a:r>
                      <a:endParaRPr lang="de-DE" sz="20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B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26.01.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V9 Noise Reduction by Beamforming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 dirty="0">
                          <a:latin typeface="Arial"/>
                        </a:rPr>
                        <a:t>02.02.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98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V10 Spatial Signal Processing  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98" name="Grafik 4"/>
          <p:cNvPicPr/>
          <p:nvPr/>
        </p:nvPicPr>
        <p:blipFill>
          <a:blip r:embed="rId5"/>
          <a:stretch/>
        </p:blipFill>
        <p:spPr>
          <a:xfrm>
            <a:off x="8364595" y="5513677"/>
            <a:ext cx="439560" cy="65988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F0B573-2425-40D6-A440-84604AF17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595" y="4036534"/>
            <a:ext cx="439560" cy="6731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DEFAA7-E386-4A3F-AE16-63B65B324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783" y="2161586"/>
            <a:ext cx="436372" cy="659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98A1"/>
      </a:accent1>
      <a:accent2>
        <a:srgbClr val="57AB27"/>
      </a:accent2>
      <a:accent3>
        <a:srgbClr val="F6A800"/>
      </a:accent3>
      <a:accent4>
        <a:srgbClr val="CC071E"/>
      </a:accent4>
      <a:accent5>
        <a:srgbClr val="612158"/>
      </a:accent5>
      <a:accent6>
        <a:srgbClr val="7A6FAC"/>
      </a:accent6>
      <a:hlink>
        <a:srgbClr val="00549F"/>
      </a:hlink>
      <a:folHlink>
        <a:srgbClr val="8EBAE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98A1"/>
      </a:accent1>
      <a:accent2>
        <a:srgbClr val="57AB27"/>
      </a:accent2>
      <a:accent3>
        <a:srgbClr val="F6A800"/>
      </a:accent3>
      <a:accent4>
        <a:srgbClr val="CC071E"/>
      </a:accent4>
      <a:accent5>
        <a:srgbClr val="612158"/>
      </a:accent5>
      <a:accent6>
        <a:srgbClr val="7A6FAC"/>
      </a:accent6>
      <a:hlink>
        <a:srgbClr val="00549F"/>
      </a:hlink>
      <a:folHlink>
        <a:srgbClr val="8EBAE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98A1"/>
      </a:accent1>
      <a:accent2>
        <a:srgbClr val="57AB27"/>
      </a:accent2>
      <a:accent3>
        <a:srgbClr val="F6A800"/>
      </a:accent3>
      <a:accent4>
        <a:srgbClr val="CC071E"/>
      </a:accent4>
      <a:accent5>
        <a:srgbClr val="612158"/>
      </a:accent5>
      <a:accent6>
        <a:srgbClr val="7A6FAC"/>
      </a:accent6>
      <a:hlink>
        <a:srgbClr val="00549F"/>
      </a:hlink>
      <a:folHlink>
        <a:srgbClr val="8EBAE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1005</Words>
  <Application>Microsoft Office PowerPoint</Application>
  <PresentationFormat>On-screen Show (4:3)</PresentationFormat>
  <Paragraphs>184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-</dc:creator>
  <dc:description/>
  <cp:lastModifiedBy>Christoph Weyer</cp:lastModifiedBy>
  <cp:revision>97</cp:revision>
  <cp:lastPrinted>2016-09-13T11:56:37Z</cp:lastPrinted>
  <dcterms:created xsi:type="dcterms:W3CDTF">2016-09-13T11:55:37Z</dcterms:created>
  <dcterms:modified xsi:type="dcterms:W3CDTF">2020-11-03T20:22:37Z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RWTH Aachen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