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Roboto"/>
      <p:regular r:id="rId16"/>
      <p:bold r:id="rId17"/>
      <p:italic r:id="rId18"/>
      <p:boldItalic r:id="rId19"/>
    </p:embeddedFont>
    <p:embeddedFont>
      <p:font typeface="Source Code Pro"/>
      <p:regular r:id="rId20"/>
      <p:bold r:id="rId21"/>
      <p:italic r:id="rId22"/>
      <p:boldItalic r:id="rId23"/>
    </p:embeddedFont>
    <p:embeddedFont>
      <p:font typeface="Oswald"/>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982F392-69F4-4289-BE8E-33D8ECEEF239}">
  <a:tblStyle styleId="{9982F392-69F4-4289-BE8E-33D8ECEEF239}" styleName="Table_0">
    <a:wholeTbl>
      <a:tcTxStyle>
        <a:font>
          <a:latin typeface="Arial"/>
          <a:ea typeface="Arial"/>
          <a:cs typeface="Arial"/>
        </a:font>
        <a:srgbClr val="000000"/>
      </a:tcTxStyle>
      <a:tcStyle>
        <a:tcBdr>
          <a:left>
            <a:ln cap="flat" cmpd="sng">
              <a:solidFill>
                <a:srgbClr val="000000"/>
              </a:solidFill>
              <a:prstDash val="solid"/>
              <a:round/>
              <a:headEnd len="sm" w="sm" type="none"/>
              <a:tailEnd len="sm" w="sm" type="none"/>
            </a:ln>
          </a:left>
          <a:right>
            <a:ln cap="flat" cmpd="sng">
              <a:solidFill>
                <a:srgbClr val="000000"/>
              </a:solidFill>
              <a:prstDash val="solid"/>
              <a:round/>
              <a:headEnd len="sm" w="sm" type="none"/>
              <a:tailEnd len="sm" w="sm" type="none"/>
            </a:ln>
          </a:right>
          <a:top>
            <a:ln cap="flat" cmpd="sng">
              <a:solidFill>
                <a:srgbClr val="000000"/>
              </a:solidFill>
              <a:prstDash val="solid"/>
              <a:round/>
              <a:headEnd len="sm" w="sm" type="none"/>
              <a:tailEnd len="sm" w="sm" type="none"/>
            </a:ln>
          </a:top>
          <a:bottom>
            <a:ln cap="flat" cmpd="sng">
              <a:solidFill>
                <a:srgbClr val="000000"/>
              </a:solidFill>
              <a:prstDash val="solid"/>
              <a:round/>
              <a:headEnd len="sm" w="sm" type="none"/>
              <a:tailEnd len="sm" w="sm" type="none"/>
            </a:ln>
          </a:bottom>
          <a:insideH>
            <a:ln cap="flat" cmpd="sng">
              <a:solidFill>
                <a:srgbClr val="000000"/>
              </a:solidFill>
              <a:prstDash val="solid"/>
              <a:round/>
              <a:headEnd len="sm" w="sm" type="none"/>
              <a:tailEnd len="sm" w="sm" type="none"/>
            </a:ln>
          </a:insideH>
          <a:insideV>
            <a:ln cap="flat" cmpd="sng">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ourceCodePro-regular.fntdata"/><Relationship Id="rId22" Type="http://schemas.openxmlformats.org/officeDocument/2006/relationships/font" Target="fonts/SourceCodePro-italic.fntdata"/><Relationship Id="rId21" Type="http://schemas.openxmlformats.org/officeDocument/2006/relationships/font" Target="fonts/SourceCodePro-bold.fntdata"/><Relationship Id="rId24" Type="http://schemas.openxmlformats.org/officeDocument/2006/relationships/font" Target="fonts/Oswald-regular.fntdata"/><Relationship Id="rId23" Type="http://schemas.openxmlformats.org/officeDocument/2006/relationships/font" Target="fonts/SourceCodePr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Oswald-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oboto-bold.fntdata"/><Relationship Id="rId16" Type="http://schemas.openxmlformats.org/officeDocument/2006/relationships/font" Target="fonts/Roboto-regular.fntdata"/><Relationship Id="rId19" Type="http://schemas.openxmlformats.org/officeDocument/2006/relationships/font" Target="fonts/Roboto-boldItalic.fntdata"/><Relationship Id="rId18"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dec78682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dec78682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dec820294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dec820294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Roboto"/>
                <a:ea typeface="Roboto"/>
                <a:cs typeface="Roboto"/>
                <a:sym typeface="Roboto"/>
              </a:rPr>
              <a:t>Looking at the previous insights, wanted to determine if  there was a relationship between calories burned and steps, and a relationship between calories burned and intensity of activity. </a:t>
            </a:r>
            <a:endParaRPr sz="1000">
              <a:solidFill>
                <a:schemeClr val="dk1"/>
              </a:solidFill>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dec786827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dec786827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highlight>
                  <a:schemeClr val="lt1"/>
                </a:highlight>
                <a:latin typeface="Roboto"/>
                <a:ea typeface="Roboto"/>
                <a:cs typeface="Roboto"/>
                <a:sym typeface="Roboto"/>
              </a:rPr>
              <a:t>After determining the relationship between calories burned and steps, and between calories burned and the intensity of activity,  created bins of daily calories burned to look at the average steps and average level of active minutes for each of those bins. There was a big increase  when comparing 0-1000 calories burned and 1001-2000 calories burned daily*. The percent difference in increases became smaller as the calories burned ranges were higher, however, there were still notable differences in increases. This information would be useful for someone who has a goal of burning calories a day and would like to see the average steps and level of activity for that. </a:t>
            </a:r>
            <a:endParaRPr sz="10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dec786827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dec786827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highlight>
                  <a:schemeClr val="lt1"/>
                </a:highlight>
                <a:latin typeface="Roboto"/>
                <a:ea typeface="Roboto"/>
                <a:cs typeface="Roboto"/>
                <a:sym typeface="Roboto"/>
              </a:rPr>
              <a:t>After finding the relationship between steps and calories burned, now wanted to look at the relationship between steps and minutes slept. </a:t>
            </a:r>
            <a:endParaRPr sz="1000">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dec786827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dec786827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highlight>
                  <a:schemeClr val="lt1"/>
                </a:highlight>
                <a:latin typeface="Roboto"/>
                <a:ea typeface="Roboto"/>
                <a:cs typeface="Roboto"/>
                <a:sym typeface="Roboto"/>
              </a:rPr>
              <a:t>Looked at more sleep trends. Looked at the daily average hours slept, daily average time in bed, and daily average hours in bed not asleep.</a:t>
            </a:r>
            <a:endParaRPr sz="10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dec820294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dec820294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dec786827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dec786827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dec820294b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dec820294b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hyperlink" Target="https://docs.google.com/spreadsheets/d/1GLwcUCGruVi_D5KTYK7O27KOKLYiVfQcKyYAwH9YEDY/edit#gid=1334273298" TargetMode="External"/><Relationship Id="rId5" Type="http://schemas.openxmlformats.org/officeDocument/2006/relationships/hyperlink" Target="https://public.tableau.com/app/profile/nikku.b/viz/AverageCaloriesBurnedStepsIntensity/Dashboard1"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hyperlink" Target="https://docs.google.com/spreadsheets/d/1L3NTQayIru5V1cXJVunf5EdoQxVgifHwm-Kuyz3Xcxk/edit#gid=21976901" TargetMode="External"/><Relationship Id="rId4" Type="http://schemas.openxmlformats.org/officeDocument/2006/relationships/hyperlink" Target="https://public.tableau.com/app/profile/nikku.b/viz/Correlation1_16230518374430/Dashboard1" TargetMode="External"/><Relationship Id="rId5"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hyperlink" Target="https://docs.google.com/spreadsheets/d/121sKKrtYTazVJ-APa2Rn9p--_q3gyB9aVlWs6tIiJQU/edit#gid=694566490" TargetMode="External"/><Relationship Id="rId5" Type="http://schemas.openxmlformats.org/officeDocument/2006/relationships/hyperlink" Target="https://public.tableau.com/app/profile/nikku.b/viz/DailyAverageStepsandActiveMinutes/Dashboard1"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ocs.google.com/spreadsheets/d/1LEfA0v9r9koLDROjyqiLEV2DAUI59wwVP2buX9qTYzw/edit#gid=1111871214" TargetMode="External"/><Relationship Id="rId4" Type="http://schemas.openxmlformats.org/officeDocument/2006/relationships/hyperlink" Target="https://public.tableau.com/app/profile/nikku.b/viz/Correlation2_16230518981260/Sheet1" TargetMode="External"/><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ocs.google.com/spreadsheets/d/1dalvx3sll5-CdXITEyhFd7m_1Ygwch1uZZrFWU2vlEk/edit#gid=1376950184"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github.com/nikku-b/Bellabeat_Case_Study" TargetMode="External"/><Relationship Id="rId4" Type="http://schemas.openxmlformats.org/officeDocument/2006/relationships/hyperlink" Target="https://public.tableau.com/profile/nikku.b#!/" TargetMode="External"/><Relationship Id="rId5" Type="http://schemas.openxmlformats.org/officeDocument/2006/relationships/hyperlink" Target="https://www.kaggle.com/arashnic/fitbit"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800"/>
              <a:t>Determining Bellabeat’s marketing strategies to grow their client base</a:t>
            </a:r>
            <a:endParaRPr sz="6900"/>
          </a:p>
        </p:txBody>
      </p:sp>
      <p:sp>
        <p:nvSpPr>
          <p:cNvPr id="63" name="Google Shape;63;p13"/>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p>
            <a:pPr indent="0" lvl="0" marL="0" rtl="0" algn="l">
              <a:lnSpc>
                <a:spcPct val="90000"/>
              </a:lnSpc>
              <a:spcBef>
                <a:spcPts val="0"/>
              </a:spcBef>
              <a:spcAft>
                <a:spcPts val="0"/>
              </a:spcAft>
              <a:buNone/>
            </a:pPr>
            <a:r>
              <a:rPr lang="en" sz="2000"/>
              <a:t>Presented by: Nikku Behmaram</a:t>
            </a:r>
            <a:endParaRPr sz="2000"/>
          </a:p>
          <a:p>
            <a:pPr indent="0" lvl="0" marL="0" rtl="0" algn="l">
              <a:lnSpc>
                <a:spcPct val="90000"/>
              </a:lnSpc>
              <a:spcBef>
                <a:spcPts val="0"/>
              </a:spcBef>
              <a:spcAft>
                <a:spcPts val="0"/>
              </a:spcAft>
              <a:buNone/>
            </a:pPr>
            <a:r>
              <a:rPr lang="en" sz="2000"/>
              <a:t>Date Last Updated: </a:t>
            </a:r>
            <a:r>
              <a:rPr lang="en" sz="2000"/>
              <a:t>06/05/</a:t>
            </a:r>
            <a:r>
              <a:rPr lang="en" sz="2000"/>
              <a:t>2021</a:t>
            </a:r>
            <a:endParaRPr sz="2000"/>
          </a:p>
          <a:p>
            <a:pPr indent="0" lvl="0" marL="0" rtl="0" algn="l">
              <a:lnSpc>
                <a:spcPct val="115000"/>
              </a:lnSpc>
              <a:spcBef>
                <a:spcPts val="0"/>
              </a:spcBef>
              <a:spcAft>
                <a:spcPts val="0"/>
              </a:spcAft>
              <a:buNone/>
            </a:pPr>
            <a:r>
              <a:t/>
            </a:r>
            <a:endParaRPr sz="2000">
              <a:solidFill>
                <a:srgbClr val="43434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7505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Calories Burned, Activity, and Intensity</a:t>
            </a:r>
            <a:endParaRPr/>
          </a:p>
        </p:txBody>
      </p:sp>
      <p:sp>
        <p:nvSpPr>
          <p:cNvPr id="69" name="Google Shape;69;p14"/>
          <p:cNvSpPr txBox="1"/>
          <p:nvPr>
            <p:ph idx="1" type="body"/>
          </p:nvPr>
        </p:nvSpPr>
        <p:spPr>
          <a:xfrm>
            <a:off x="5738375" y="1176638"/>
            <a:ext cx="2421300" cy="367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000">
                <a:solidFill>
                  <a:srgbClr val="000000"/>
                </a:solidFill>
                <a:latin typeface="Roboto"/>
                <a:ea typeface="Roboto"/>
                <a:cs typeface="Roboto"/>
                <a:sym typeface="Roboto"/>
              </a:rPr>
              <a:t>Most  average calories burned were burned in the evening, closely followed by the afternoon. The least calories were burned at night.</a:t>
            </a:r>
            <a:endParaRPr sz="1000">
              <a:solidFill>
                <a:srgbClr val="000000"/>
              </a:solidFill>
              <a:latin typeface="Roboto"/>
              <a:ea typeface="Roboto"/>
              <a:cs typeface="Roboto"/>
              <a:sym typeface="Roboto"/>
            </a:endParaRPr>
          </a:p>
          <a:p>
            <a:pPr indent="0" lvl="0" marL="0" rtl="0" algn="l">
              <a:spcBef>
                <a:spcPts val="0"/>
              </a:spcBef>
              <a:spcAft>
                <a:spcPts val="0"/>
              </a:spcAft>
              <a:buNone/>
            </a:pPr>
            <a:r>
              <a:t/>
            </a:r>
            <a:endParaRPr sz="1000">
              <a:solidFill>
                <a:srgbClr val="000000"/>
              </a:solidFill>
              <a:latin typeface="Roboto"/>
              <a:ea typeface="Roboto"/>
              <a:cs typeface="Roboto"/>
              <a:sym typeface="Roboto"/>
            </a:endParaRPr>
          </a:p>
          <a:p>
            <a:pPr indent="0" lvl="0" marL="0" rtl="0" algn="l">
              <a:spcBef>
                <a:spcPts val="0"/>
              </a:spcBef>
              <a:spcAft>
                <a:spcPts val="0"/>
              </a:spcAft>
              <a:buNone/>
            </a:pPr>
            <a:r>
              <a:rPr lang="en" sz="1000">
                <a:solidFill>
                  <a:srgbClr val="000000"/>
                </a:solidFill>
                <a:latin typeface="Roboto"/>
                <a:ea typeface="Roboto"/>
                <a:cs typeface="Roboto"/>
                <a:sym typeface="Roboto"/>
              </a:rPr>
              <a:t>The highest average steps were in the afternoon, closely followed by the evening. The lowest average steps was at night.</a:t>
            </a:r>
            <a:endParaRPr sz="1000">
              <a:solidFill>
                <a:srgbClr val="000000"/>
              </a:solidFill>
              <a:latin typeface="Roboto"/>
              <a:ea typeface="Roboto"/>
              <a:cs typeface="Roboto"/>
              <a:sym typeface="Roboto"/>
            </a:endParaRPr>
          </a:p>
          <a:p>
            <a:pPr indent="0" lvl="0" marL="0" rtl="0" algn="l">
              <a:spcBef>
                <a:spcPts val="0"/>
              </a:spcBef>
              <a:spcAft>
                <a:spcPts val="0"/>
              </a:spcAft>
              <a:buNone/>
            </a:pPr>
            <a:r>
              <a:t/>
            </a:r>
            <a:endParaRPr sz="1000">
              <a:solidFill>
                <a:srgbClr val="000000"/>
              </a:solidFill>
              <a:latin typeface="Roboto"/>
              <a:ea typeface="Roboto"/>
              <a:cs typeface="Roboto"/>
              <a:sym typeface="Roboto"/>
            </a:endParaRPr>
          </a:p>
          <a:p>
            <a:pPr indent="0" lvl="0" marL="0" rtl="0" algn="l">
              <a:spcBef>
                <a:spcPts val="0"/>
              </a:spcBef>
              <a:spcAft>
                <a:spcPts val="0"/>
              </a:spcAft>
              <a:buNone/>
            </a:pPr>
            <a:r>
              <a:rPr lang="en" sz="1000">
                <a:solidFill>
                  <a:srgbClr val="000000"/>
                </a:solidFill>
                <a:latin typeface="Roboto"/>
                <a:ea typeface="Roboto"/>
                <a:cs typeface="Roboto"/>
                <a:sym typeface="Roboto"/>
              </a:rPr>
              <a:t>The average intensity of activity was highest in the evening, followed by the afternoon. The lowest average intensity was at night.  </a:t>
            </a:r>
            <a:endParaRPr sz="1000">
              <a:solidFill>
                <a:srgbClr val="000000"/>
              </a:solidFill>
              <a:latin typeface="Roboto"/>
              <a:ea typeface="Roboto"/>
              <a:cs typeface="Roboto"/>
              <a:sym typeface="Roboto"/>
            </a:endParaRPr>
          </a:p>
          <a:p>
            <a:pPr indent="0" lvl="0" marL="0" rtl="0" algn="l">
              <a:spcBef>
                <a:spcPts val="0"/>
              </a:spcBef>
              <a:spcAft>
                <a:spcPts val="0"/>
              </a:spcAft>
              <a:buNone/>
            </a:pPr>
            <a:r>
              <a:t/>
            </a:r>
            <a:endParaRPr sz="1100">
              <a:solidFill>
                <a:srgbClr val="F35757"/>
              </a:solidFill>
              <a:latin typeface="Roboto"/>
              <a:ea typeface="Roboto"/>
              <a:cs typeface="Roboto"/>
              <a:sym typeface="Roboto"/>
            </a:endParaRPr>
          </a:p>
          <a:p>
            <a:pPr indent="0" lvl="0" marL="0" rtl="0" algn="l">
              <a:spcBef>
                <a:spcPts val="0"/>
              </a:spcBef>
              <a:spcAft>
                <a:spcPts val="0"/>
              </a:spcAft>
              <a:buNone/>
            </a:pPr>
            <a:r>
              <a:t/>
            </a:r>
            <a:endParaRPr sz="1100">
              <a:solidFill>
                <a:srgbClr val="F35757"/>
              </a:solidFill>
              <a:latin typeface="Roboto"/>
              <a:ea typeface="Roboto"/>
              <a:cs typeface="Roboto"/>
              <a:sym typeface="Roboto"/>
            </a:endParaRPr>
          </a:p>
        </p:txBody>
      </p:sp>
      <p:pic>
        <p:nvPicPr>
          <p:cNvPr id="70" name="Google Shape;70;p14"/>
          <p:cNvPicPr preferRelativeResize="0"/>
          <p:nvPr/>
        </p:nvPicPr>
        <p:blipFill>
          <a:blip r:embed="rId3">
            <a:alphaModFix/>
          </a:blip>
          <a:stretch>
            <a:fillRect/>
          </a:stretch>
        </p:blipFill>
        <p:spPr>
          <a:xfrm>
            <a:off x="311700" y="941950"/>
            <a:ext cx="5240800" cy="4139575"/>
          </a:xfrm>
          <a:prstGeom prst="rect">
            <a:avLst/>
          </a:prstGeom>
          <a:noFill/>
          <a:ln>
            <a:noFill/>
          </a:ln>
        </p:spPr>
      </p:pic>
      <p:sp>
        <p:nvSpPr>
          <p:cNvPr id="71" name="Google Shape;71;p14"/>
          <p:cNvSpPr txBox="1"/>
          <p:nvPr/>
        </p:nvSpPr>
        <p:spPr>
          <a:xfrm>
            <a:off x="7805400" y="0"/>
            <a:ext cx="1477800" cy="515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00" u="sng">
                <a:solidFill>
                  <a:schemeClr val="hlink"/>
                </a:solidFill>
                <a:latin typeface="Roboto"/>
                <a:ea typeface="Roboto"/>
                <a:cs typeface="Roboto"/>
                <a:sym typeface="Roboto"/>
                <a:hlinkClick r:id="rId4"/>
              </a:rPr>
              <a:t>Data source</a:t>
            </a:r>
            <a:endParaRPr sz="1000">
              <a:latin typeface="Roboto"/>
              <a:ea typeface="Roboto"/>
              <a:cs typeface="Roboto"/>
              <a:sym typeface="Roboto"/>
            </a:endParaRPr>
          </a:p>
          <a:p>
            <a:pPr indent="0" lvl="0" marL="0" rtl="0" algn="l">
              <a:lnSpc>
                <a:spcPct val="115000"/>
              </a:lnSpc>
              <a:spcBef>
                <a:spcPts val="0"/>
              </a:spcBef>
              <a:spcAft>
                <a:spcPts val="0"/>
              </a:spcAft>
              <a:buNone/>
            </a:pPr>
            <a:r>
              <a:rPr b="1" lang="en" sz="1000" u="sng">
                <a:solidFill>
                  <a:schemeClr val="hlink"/>
                </a:solidFill>
                <a:latin typeface="Roboto"/>
                <a:ea typeface="Roboto"/>
                <a:cs typeface="Roboto"/>
                <a:sym typeface="Roboto"/>
                <a:hlinkClick r:id="rId5"/>
              </a:rPr>
              <a:t>Visualization source</a:t>
            </a:r>
            <a:endParaRPr b="1" sz="10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Calories Burned, Activity, and Intensity</a:t>
            </a:r>
            <a:endParaRPr/>
          </a:p>
        </p:txBody>
      </p:sp>
      <p:sp>
        <p:nvSpPr>
          <p:cNvPr id="77" name="Google Shape;77;p15"/>
          <p:cNvSpPr txBox="1"/>
          <p:nvPr/>
        </p:nvSpPr>
        <p:spPr>
          <a:xfrm>
            <a:off x="7324825" y="1539400"/>
            <a:ext cx="1710300" cy="1400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000">
              <a:latin typeface="Roboto"/>
              <a:ea typeface="Roboto"/>
              <a:cs typeface="Roboto"/>
              <a:sym typeface="Roboto"/>
            </a:endParaRPr>
          </a:p>
          <a:p>
            <a:pPr indent="0" lvl="0" marL="0" rtl="0" algn="l">
              <a:lnSpc>
                <a:spcPct val="115000"/>
              </a:lnSpc>
              <a:spcBef>
                <a:spcPts val="0"/>
              </a:spcBef>
              <a:spcAft>
                <a:spcPts val="0"/>
              </a:spcAft>
              <a:buNone/>
            </a:pPr>
            <a:r>
              <a:rPr lang="en" sz="1000">
                <a:latin typeface="Roboto"/>
                <a:ea typeface="Roboto"/>
                <a:cs typeface="Roboto"/>
                <a:sym typeface="Roboto"/>
              </a:rPr>
              <a:t>Found a strong correlation between calories burned and steps, and an even stronger correlation between calories burned and intensity of activity.</a:t>
            </a:r>
            <a:endParaRPr sz="1000">
              <a:latin typeface="Source Code Pro"/>
              <a:ea typeface="Source Code Pro"/>
              <a:cs typeface="Source Code Pro"/>
              <a:sym typeface="Source Code Pro"/>
            </a:endParaRPr>
          </a:p>
        </p:txBody>
      </p:sp>
      <p:sp>
        <p:nvSpPr>
          <p:cNvPr id="78" name="Google Shape;78;p15"/>
          <p:cNvSpPr txBox="1"/>
          <p:nvPr/>
        </p:nvSpPr>
        <p:spPr>
          <a:xfrm>
            <a:off x="7805400" y="0"/>
            <a:ext cx="1477800" cy="515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00" u="sng">
                <a:solidFill>
                  <a:schemeClr val="hlink"/>
                </a:solidFill>
                <a:latin typeface="Roboto"/>
                <a:ea typeface="Roboto"/>
                <a:cs typeface="Roboto"/>
                <a:sym typeface="Roboto"/>
                <a:hlinkClick r:id="rId3"/>
              </a:rPr>
              <a:t>Data source</a:t>
            </a:r>
            <a:endParaRPr sz="1000">
              <a:latin typeface="Roboto"/>
              <a:ea typeface="Roboto"/>
              <a:cs typeface="Roboto"/>
              <a:sym typeface="Roboto"/>
            </a:endParaRPr>
          </a:p>
          <a:p>
            <a:pPr indent="0" lvl="0" marL="0" rtl="0" algn="l">
              <a:lnSpc>
                <a:spcPct val="115000"/>
              </a:lnSpc>
              <a:spcBef>
                <a:spcPts val="0"/>
              </a:spcBef>
              <a:spcAft>
                <a:spcPts val="0"/>
              </a:spcAft>
              <a:buNone/>
            </a:pPr>
            <a:r>
              <a:rPr lang="en" sz="1000" u="sng">
                <a:solidFill>
                  <a:schemeClr val="hlink"/>
                </a:solidFill>
                <a:latin typeface="Roboto"/>
                <a:ea typeface="Roboto"/>
                <a:cs typeface="Roboto"/>
                <a:sym typeface="Roboto"/>
                <a:hlinkClick r:id="rId4"/>
              </a:rPr>
              <a:t>Visualization source</a:t>
            </a:r>
            <a:endParaRPr sz="1000">
              <a:latin typeface="Roboto"/>
              <a:ea typeface="Roboto"/>
              <a:cs typeface="Roboto"/>
              <a:sym typeface="Roboto"/>
            </a:endParaRPr>
          </a:p>
        </p:txBody>
      </p:sp>
      <p:pic>
        <p:nvPicPr>
          <p:cNvPr id="79" name="Google Shape;79;p15"/>
          <p:cNvPicPr preferRelativeResize="0"/>
          <p:nvPr/>
        </p:nvPicPr>
        <p:blipFill>
          <a:blip r:embed="rId5">
            <a:alphaModFix/>
          </a:blip>
          <a:stretch>
            <a:fillRect/>
          </a:stretch>
        </p:blipFill>
        <p:spPr>
          <a:xfrm>
            <a:off x="412675" y="1258400"/>
            <a:ext cx="6961749" cy="3506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Calories Burned, Activity, and Intensity</a:t>
            </a:r>
            <a:endParaRPr/>
          </a:p>
        </p:txBody>
      </p:sp>
      <p:sp>
        <p:nvSpPr>
          <p:cNvPr id="85" name="Google Shape;85;p16"/>
          <p:cNvSpPr txBox="1"/>
          <p:nvPr>
            <p:ph idx="1" type="body"/>
          </p:nvPr>
        </p:nvSpPr>
        <p:spPr>
          <a:xfrm>
            <a:off x="7213300" y="1375750"/>
            <a:ext cx="1668600" cy="363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400">
              <a:solidFill>
                <a:srgbClr val="F35757"/>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150">
              <a:solidFill>
                <a:srgbClr val="000000"/>
              </a:solidFill>
              <a:highlight>
                <a:srgbClr val="FFFFFF"/>
              </a:highlight>
              <a:latin typeface="Roboto"/>
              <a:ea typeface="Roboto"/>
              <a:cs typeface="Roboto"/>
              <a:sym typeface="Roboto"/>
            </a:endParaRPr>
          </a:p>
          <a:p>
            <a:pPr indent="0" lvl="0" marL="0" rtl="0" algn="l">
              <a:spcBef>
                <a:spcPts val="0"/>
              </a:spcBef>
              <a:spcAft>
                <a:spcPts val="0"/>
              </a:spcAft>
              <a:buNone/>
            </a:pPr>
            <a:r>
              <a:rPr lang="en" sz="1000">
                <a:solidFill>
                  <a:srgbClr val="000000"/>
                </a:solidFill>
                <a:highlight>
                  <a:srgbClr val="FFFFFF"/>
                </a:highlight>
                <a:latin typeface="Roboto"/>
                <a:ea typeface="Roboto"/>
                <a:cs typeface="Roboto"/>
                <a:sym typeface="Roboto"/>
              </a:rPr>
              <a:t>As the daily average calories burned range increases, there is always an increase in the average  steps and the different levels of average active minutes, the exception being when the lightly active minutes decreased from 3001-4000 calories burned to 4001-5000 calories burned (~225 down to 198 minutes). </a:t>
            </a:r>
            <a:endParaRPr sz="1000">
              <a:solidFill>
                <a:srgbClr val="000000"/>
              </a:solidFill>
            </a:endParaRPr>
          </a:p>
        </p:txBody>
      </p:sp>
      <p:pic>
        <p:nvPicPr>
          <p:cNvPr id="86" name="Google Shape;86;p16"/>
          <p:cNvPicPr preferRelativeResize="0"/>
          <p:nvPr/>
        </p:nvPicPr>
        <p:blipFill>
          <a:blip r:embed="rId3">
            <a:alphaModFix/>
          </a:blip>
          <a:stretch>
            <a:fillRect/>
          </a:stretch>
        </p:blipFill>
        <p:spPr>
          <a:xfrm>
            <a:off x="363075" y="1258400"/>
            <a:ext cx="6949376" cy="3631500"/>
          </a:xfrm>
          <a:prstGeom prst="rect">
            <a:avLst/>
          </a:prstGeom>
          <a:noFill/>
          <a:ln>
            <a:noFill/>
          </a:ln>
        </p:spPr>
      </p:pic>
      <p:sp>
        <p:nvSpPr>
          <p:cNvPr id="87" name="Google Shape;87;p16"/>
          <p:cNvSpPr txBox="1"/>
          <p:nvPr/>
        </p:nvSpPr>
        <p:spPr>
          <a:xfrm>
            <a:off x="7805400" y="0"/>
            <a:ext cx="1477800" cy="515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00" u="sng">
                <a:solidFill>
                  <a:schemeClr val="hlink"/>
                </a:solidFill>
                <a:latin typeface="Roboto"/>
                <a:ea typeface="Roboto"/>
                <a:cs typeface="Roboto"/>
                <a:sym typeface="Roboto"/>
                <a:hlinkClick r:id="rId4"/>
              </a:rPr>
              <a:t>Data source</a:t>
            </a:r>
            <a:endParaRPr sz="1000">
              <a:latin typeface="Roboto"/>
              <a:ea typeface="Roboto"/>
              <a:cs typeface="Roboto"/>
              <a:sym typeface="Roboto"/>
            </a:endParaRPr>
          </a:p>
          <a:p>
            <a:pPr indent="0" lvl="0" marL="0" rtl="0" algn="l">
              <a:lnSpc>
                <a:spcPct val="115000"/>
              </a:lnSpc>
              <a:spcBef>
                <a:spcPts val="0"/>
              </a:spcBef>
              <a:spcAft>
                <a:spcPts val="0"/>
              </a:spcAft>
              <a:buNone/>
            </a:pPr>
            <a:r>
              <a:rPr lang="en" sz="1000" u="sng">
                <a:solidFill>
                  <a:schemeClr val="hlink"/>
                </a:solidFill>
                <a:latin typeface="Roboto"/>
                <a:ea typeface="Roboto"/>
                <a:cs typeface="Roboto"/>
                <a:sym typeface="Roboto"/>
                <a:hlinkClick r:id="rId5"/>
              </a:rPr>
              <a:t>Visualization source</a:t>
            </a:r>
            <a:endParaRPr sz="10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Activity and Sleep</a:t>
            </a:r>
            <a:endParaRPr/>
          </a:p>
        </p:txBody>
      </p:sp>
      <p:sp>
        <p:nvSpPr>
          <p:cNvPr id="93" name="Google Shape;93;p17"/>
          <p:cNvSpPr txBox="1"/>
          <p:nvPr>
            <p:ph idx="1" type="body"/>
          </p:nvPr>
        </p:nvSpPr>
        <p:spPr>
          <a:xfrm>
            <a:off x="6333325" y="1276575"/>
            <a:ext cx="19167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400">
              <a:solidFill>
                <a:srgbClr val="F35757"/>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400">
              <a:solidFill>
                <a:srgbClr val="F35757"/>
              </a:solidFill>
              <a:highlight>
                <a:srgbClr val="FFFFFF"/>
              </a:highlight>
              <a:latin typeface="Roboto"/>
              <a:ea typeface="Roboto"/>
              <a:cs typeface="Roboto"/>
              <a:sym typeface="Roboto"/>
            </a:endParaRPr>
          </a:p>
          <a:p>
            <a:pPr indent="0" lvl="0" marL="0" rtl="0" algn="l">
              <a:spcBef>
                <a:spcPts val="0"/>
              </a:spcBef>
              <a:spcAft>
                <a:spcPts val="0"/>
              </a:spcAft>
              <a:buNone/>
            </a:pPr>
            <a:r>
              <a:rPr lang="en" sz="1000">
                <a:solidFill>
                  <a:srgbClr val="000000"/>
                </a:solidFill>
                <a:highlight>
                  <a:srgbClr val="FFFFFF"/>
                </a:highlight>
                <a:latin typeface="Roboto"/>
                <a:ea typeface="Roboto"/>
                <a:cs typeface="Roboto"/>
                <a:sym typeface="Roboto"/>
              </a:rPr>
              <a:t>Found a weak negative correlation between minutes slept and steps.</a:t>
            </a:r>
            <a:endParaRPr sz="1000">
              <a:solidFill>
                <a:srgbClr val="000000"/>
              </a:solidFill>
            </a:endParaRPr>
          </a:p>
        </p:txBody>
      </p:sp>
      <p:sp>
        <p:nvSpPr>
          <p:cNvPr id="94" name="Google Shape;94;p17"/>
          <p:cNvSpPr txBox="1"/>
          <p:nvPr/>
        </p:nvSpPr>
        <p:spPr>
          <a:xfrm>
            <a:off x="7805400" y="0"/>
            <a:ext cx="1477800" cy="515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00" u="sng">
                <a:solidFill>
                  <a:schemeClr val="hlink"/>
                </a:solidFill>
                <a:latin typeface="Roboto"/>
                <a:ea typeface="Roboto"/>
                <a:cs typeface="Roboto"/>
                <a:sym typeface="Roboto"/>
                <a:hlinkClick r:id="rId3"/>
              </a:rPr>
              <a:t>Data source</a:t>
            </a:r>
            <a:endParaRPr sz="1000">
              <a:latin typeface="Roboto"/>
              <a:ea typeface="Roboto"/>
              <a:cs typeface="Roboto"/>
              <a:sym typeface="Roboto"/>
            </a:endParaRPr>
          </a:p>
          <a:p>
            <a:pPr indent="0" lvl="0" marL="0" rtl="0" algn="l">
              <a:lnSpc>
                <a:spcPct val="115000"/>
              </a:lnSpc>
              <a:spcBef>
                <a:spcPts val="0"/>
              </a:spcBef>
              <a:spcAft>
                <a:spcPts val="0"/>
              </a:spcAft>
              <a:buNone/>
            </a:pPr>
            <a:r>
              <a:rPr lang="en" sz="1000" u="sng">
                <a:solidFill>
                  <a:schemeClr val="hlink"/>
                </a:solidFill>
                <a:latin typeface="Roboto"/>
                <a:ea typeface="Roboto"/>
                <a:cs typeface="Roboto"/>
                <a:sym typeface="Roboto"/>
                <a:hlinkClick r:id="rId4"/>
              </a:rPr>
              <a:t>Visualization source</a:t>
            </a:r>
            <a:endParaRPr sz="1000">
              <a:latin typeface="Roboto"/>
              <a:ea typeface="Roboto"/>
              <a:cs typeface="Roboto"/>
              <a:sym typeface="Roboto"/>
            </a:endParaRPr>
          </a:p>
        </p:txBody>
      </p:sp>
      <p:pic>
        <p:nvPicPr>
          <p:cNvPr id="95" name="Google Shape;95;p17"/>
          <p:cNvPicPr preferRelativeResize="0"/>
          <p:nvPr/>
        </p:nvPicPr>
        <p:blipFill>
          <a:blip r:embed="rId5">
            <a:alphaModFix/>
          </a:blip>
          <a:stretch>
            <a:fillRect/>
          </a:stretch>
        </p:blipFill>
        <p:spPr>
          <a:xfrm>
            <a:off x="375500" y="1189800"/>
            <a:ext cx="4098725" cy="3732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Sleep</a:t>
            </a:r>
            <a:endParaRPr/>
          </a:p>
        </p:txBody>
      </p:sp>
      <p:sp>
        <p:nvSpPr>
          <p:cNvPr id="101" name="Google Shape;101;p18"/>
          <p:cNvSpPr txBox="1"/>
          <p:nvPr>
            <p:ph idx="1" type="body"/>
          </p:nvPr>
        </p:nvSpPr>
        <p:spPr>
          <a:xfrm>
            <a:off x="311700" y="2433650"/>
            <a:ext cx="8520600" cy="97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400">
              <a:solidFill>
                <a:srgbClr val="000000"/>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400">
              <a:solidFill>
                <a:srgbClr val="000000"/>
              </a:solidFill>
              <a:highlight>
                <a:srgbClr val="FFFFFF"/>
              </a:highlight>
              <a:latin typeface="Roboto"/>
              <a:ea typeface="Roboto"/>
              <a:cs typeface="Roboto"/>
              <a:sym typeface="Roboto"/>
            </a:endParaRPr>
          </a:p>
          <a:p>
            <a:pPr indent="0" lvl="0" marL="0" rtl="0" algn="l">
              <a:spcBef>
                <a:spcPts val="0"/>
              </a:spcBef>
              <a:spcAft>
                <a:spcPts val="0"/>
              </a:spcAft>
              <a:buNone/>
            </a:pPr>
            <a:r>
              <a:rPr lang="en" sz="1000">
                <a:solidFill>
                  <a:srgbClr val="000000"/>
                </a:solidFill>
                <a:highlight>
                  <a:srgbClr val="FFFFFF"/>
                </a:highlight>
                <a:latin typeface="Roboto"/>
                <a:ea typeface="Roboto"/>
                <a:cs typeface="Roboto"/>
                <a:sym typeface="Roboto"/>
              </a:rPr>
              <a:t>Found that active users spent on average 7 hours a day sleeping. They spend 39 minutes a day in bed not sleeping.</a:t>
            </a:r>
            <a:endParaRPr sz="1000">
              <a:solidFill>
                <a:srgbClr val="000000"/>
              </a:solidFill>
            </a:endParaRPr>
          </a:p>
        </p:txBody>
      </p:sp>
      <p:graphicFrame>
        <p:nvGraphicFramePr>
          <p:cNvPr id="102" name="Google Shape;102;p18"/>
          <p:cNvGraphicFramePr/>
          <p:nvPr/>
        </p:nvGraphicFramePr>
        <p:xfrm>
          <a:off x="400275" y="1552900"/>
          <a:ext cx="3000000" cy="3000000"/>
        </p:xfrm>
        <a:graphic>
          <a:graphicData uri="http://schemas.openxmlformats.org/drawingml/2006/table">
            <a:tbl>
              <a:tblPr>
                <a:noFill/>
                <a:tableStyleId>{9982F392-69F4-4289-BE8E-33D8ECEEF239}</a:tableStyleId>
              </a:tblPr>
              <a:tblGrid>
                <a:gridCol w="2198725"/>
                <a:gridCol w="2259550"/>
                <a:gridCol w="3728575"/>
              </a:tblGrid>
              <a:tr h="351025">
                <a:tc>
                  <a:txBody>
                    <a:bodyPr/>
                    <a:lstStyle/>
                    <a:p>
                      <a:pPr indent="0" lvl="0" marL="0" rtl="0" algn="l">
                        <a:lnSpc>
                          <a:spcPct val="115000"/>
                        </a:lnSpc>
                        <a:spcBef>
                          <a:spcPts val="0"/>
                        </a:spcBef>
                        <a:spcAft>
                          <a:spcPts val="0"/>
                        </a:spcAft>
                        <a:buNone/>
                      </a:pPr>
                      <a:r>
                        <a:rPr b="1" lang="en" sz="1000"/>
                        <a:t>Hours A</a:t>
                      </a:r>
                      <a:r>
                        <a:rPr b="1" lang="en" sz="1000"/>
                        <a:t>sleep (Daily Avg.)</a:t>
                      </a:r>
                      <a:endParaRPr b="1"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06666"/>
                    </a:solidFill>
                  </a:tcPr>
                </a:tc>
                <a:tc>
                  <a:txBody>
                    <a:bodyPr/>
                    <a:lstStyle/>
                    <a:p>
                      <a:pPr indent="0" lvl="0" marL="0" rtl="0" algn="l">
                        <a:lnSpc>
                          <a:spcPct val="115000"/>
                        </a:lnSpc>
                        <a:spcBef>
                          <a:spcPts val="0"/>
                        </a:spcBef>
                        <a:spcAft>
                          <a:spcPts val="0"/>
                        </a:spcAft>
                        <a:buNone/>
                      </a:pPr>
                      <a:r>
                        <a:rPr b="1" lang="en" sz="1000"/>
                        <a:t>H</a:t>
                      </a:r>
                      <a:r>
                        <a:rPr b="1" lang="en" sz="1000"/>
                        <a:t>ours In Bed (Daily Avg.)</a:t>
                      </a:r>
                      <a:endParaRPr b="1"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06666"/>
                    </a:solidFill>
                  </a:tcPr>
                </a:tc>
                <a:tc>
                  <a:txBody>
                    <a:bodyPr/>
                    <a:lstStyle/>
                    <a:p>
                      <a:pPr indent="0" lvl="0" marL="0" rtl="0" algn="l">
                        <a:lnSpc>
                          <a:spcPct val="115000"/>
                        </a:lnSpc>
                        <a:spcBef>
                          <a:spcPts val="0"/>
                        </a:spcBef>
                        <a:spcAft>
                          <a:spcPts val="0"/>
                        </a:spcAft>
                        <a:buNone/>
                      </a:pPr>
                      <a:r>
                        <a:rPr b="1" lang="en" sz="1000"/>
                        <a:t>H</a:t>
                      </a:r>
                      <a:r>
                        <a:rPr b="1" lang="en" sz="1000"/>
                        <a:t>ours In Bed Not Asleep (Daily Avg.)</a:t>
                      </a:r>
                      <a:endParaRPr b="1"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06666"/>
                    </a:solidFill>
                  </a:tcPr>
                </a:tc>
              </a:tr>
              <a:tr h="251875">
                <a:tc>
                  <a:txBody>
                    <a:bodyPr/>
                    <a:lstStyle/>
                    <a:p>
                      <a:pPr indent="0" lvl="0" marL="0" rtl="0" algn="r">
                        <a:lnSpc>
                          <a:spcPct val="115000"/>
                        </a:lnSpc>
                        <a:spcBef>
                          <a:spcPts val="0"/>
                        </a:spcBef>
                        <a:spcAft>
                          <a:spcPts val="0"/>
                        </a:spcAft>
                        <a:buNone/>
                      </a:pPr>
                      <a:r>
                        <a:rPr lang="en" sz="1000"/>
                        <a:t>6.99</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7.64</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0.65</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
        <p:nvSpPr>
          <p:cNvPr id="103" name="Google Shape;103;p18"/>
          <p:cNvSpPr txBox="1"/>
          <p:nvPr/>
        </p:nvSpPr>
        <p:spPr>
          <a:xfrm>
            <a:off x="7805400" y="0"/>
            <a:ext cx="1477800" cy="515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00" u="sng">
                <a:solidFill>
                  <a:schemeClr val="hlink"/>
                </a:solidFill>
                <a:latin typeface="Roboto"/>
                <a:ea typeface="Roboto"/>
                <a:cs typeface="Roboto"/>
                <a:sym typeface="Roboto"/>
                <a:hlinkClick r:id="rId3"/>
              </a:rPr>
              <a:t>Data source</a:t>
            </a:r>
            <a:endParaRPr sz="1000">
              <a:latin typeface="Roboto"/>
              <a:ea typeface="Roboto"/>
              <a:cs typeface="Roboto"/>
              <a:sym typeface="Roboto"/>
            </a:endParaRPr>
          </a:p>
          <a:p>
            <a:pPr indent="0" lvl="0" marL="0" rtl="0" algn="l">
              <a:lnSpc>
                <a:spcPct val="115000"/>
              </a:lnSpc>
              <a:spcBef>
                <a:spcPts val="0"/>
              </a:spcBef>
              <a:spcAft>
                <a:spcPts val="0"/>
              </a:spcAft>
              <a:buNone/>
            </a:pPr>
            <a:r>
              <a:t/>
            </a:r>
            <a:endParaRPr sz="10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Conclusions</a:t>
            </a:r>
            <a:endParaRPr/>
          </a:p>
        </p:txBody>
      </p:sp>
      <p:sp>
        <p:nvSpPr>
          <p:cNvPr id="109" name="Google Shape;109;p19"/>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Font typeface="Roboto"/>
              <a:buChar char="●"/>
            </a:pPr>
            <a:r>
              <a:rPr lang="en" sz="1600">
                <a:latin typeface="Roboto"/>
                <a:ea typeface="Roboto"/>
                <a:cs typeface="Roboto"/>
                <a:sym typeface="Roboto"/>
              </a:rPr>
              <a:t>There </a:t>
            </a:r>
            <a:r>
              <a:rPr lang="en" sz="1600">
                <a:latin typeface="Roboto"/>
                <a:ea typeface="Roboto"/>
                <a:cs typeface="Roboto"/>
                <a:sym typeface="Roboto"/>
              </a:rPr>
              <a:t>were the highest average calories burned, highest average steps,  and highest average </a:t>
            </a:r>
            <a:r>
              <a:rPr lang="en" sz="1600">
                <a:latin typeface="Roboto"/>
                <a:ea typeface="Roboto"/>
                <a:cs typeface="Roboto"/>
                <a:sym typeface="Roboto"/>
              </a:rPr>
              <a:t>activity</a:t>
            </a:r>
            <a:r>
              <a:rPr lang="en" sz="1600">
                <a:latin typeface="Roboto"/>
                <a:ea typeface="Roboto"/>
                <a:cs typeface="Roboto"/>
                <a:sym typeface="Roboto"/>
              </a:rPr>
              <a:t> intensity in the evening and afternoon. There were the lowest average calories burned, lowest average steps, and lowest average activity intensity at night.</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There is evidence that calories burned goes together with steps, and that it goes together with activity intensity.</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Active users spend on average 7 hours a day sleeping, with time in bed not sleeping being 39 minutes.</a:t>
            </a:r>
            <a:endParaRPr sz="16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Action Items</a:t>
            </a:r>
            <a:endParaRPr/>
          </a:p>
        </p:txBody>
      </p:sp>
      <p:sp>
        <p:nvSpPr>
          <p:cNvPr id="115" name="Google Shape;115;p20"/>
          <p:cNvSpPr txBox="1"/>
          <p:nvPr>
            <p:ph idx="1" type="body"/>
          </p:nvPr>
        </p:nvSpPr>
        <p:spPr>
          <a:xfrm>
            <a:off x="311700" y="1468825"/>
            <a:ext cx="2947800" cy="30999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Font typeface="Roboto"/>
              <a:buAutoNum type="arabicParenR"/>
            </a:pPr>
            <a:r>
              <a:rPr lang="en" sz="1200">
                <a:latin typeface="Roboto"/>
                <a:ea typeface="Roboto"/>
                <a:cs typeface="Roboto"/>
                <a:sym typeface="Roboto"/>
              </a:rPr>
              <a:t>Evening and afternoon are the most active times of day, suggesting the customer base usually prefers working out during lunch time and after school/work. We can develop Bellabeat’s marketing strategies based on our conclusion that the customer base are office goers and college-assuming they’re adults- students. We can also do marketing campaigns for other age groups to diversify the customer base.</a:t>
            </a:r>
            <a:endParaRPr sz="1200">
              <a:latin typeface="Roboto"/>
              <a:ea typeface="Roboto"/>
              <a:cs typeface="Roboto"/>
              <a:sym typeface="Roboto"/>
            </a:endParaRPr>
          </a:p>
        </p:txBody>
      </p:sp>
      <p:sp>
        <p:nvSpPr>
          <p:cNvPr id="116" name="Google Shape;116;p20"/>
          <p:cNvSpPr txBox="1"/>
          <p:nvPr>
            <p:ph idx="2" type="body"/>
          </p:nvPr>
        </p:nvSpPr>
        <p:spPr>
          <a:xfrm>
            <a:off x="3433125" y="1468825"/>
            <a:ext cx="24045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latin typeface="Roboto"/>
                <a:ea typeface="Roboto"/>
                <a:cs typeface="Roboto"/>
                <a:sym typeface="Roboto"/>
              </a:rPr>
              <a:t>2)  Develop a health based initiative for customers and promote a healthy lifestyle through Bellabeat’s products and apps by showing correlations between calories burned and activity, and calories burned and intensity.</a:t>
            </a:r>
            <a:endParaRPr sz="1200">
              <a:latin typeface="Roboto"/>
              <a:ea typeface="Roboto"/>
              <a:cs typeface="Roboto"/>
              <a:sym typeface="Roboto"/>
            </a:endParaRPr>
          </a:p>
          <a:p>
            <a:pPr indent="0" lvl="0" marL="0" rtl="0" algn="l">
              <a:spcBef>
                <a:spcPts val="1200"/>
              </a:spcBef>
              <a:spcAft>
                <a:spcPts val="1200"/>
              </a:spcAft>
              <a:buNone/>
            </a:pPr>
            <a:r>
              <a:t/>
            </a:r>
            <a:endParaRPr sz="1500">
              <a:latin typeface="Roboto"/>
              <a:ea typeface="Roboto"/>
              <a:cs typeface="Roboto"/>
              <a:sym typeface="Roboto"/>
            </a:endParaRPr>
          </a:p>
        </p:txBody>
      </p:sp>
      <p:sp>
        <p:nvSpPr>
          <p:cNvPr id="117" name="Google Shape;117;p20"/>
          <p:cNvSpPr txBox="1"/>
          <p:nvPr/>
        </p:nvSpPr>
        <p:spPr>
          <a:xfrm>
            <a:off x="6023475" y="1445100"/>
            <a:ext cx="2491200" cy="2253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chemeClr val="dk2"/>
                </a:solidFill>
                <a:latin typeface="Roboto"/>
                <a:ea typeface="Roboto"/>
                <a:cs typeface="Roboto"/>
                <a:sym typeface="Roboto"/>
              </a:rPr>
              <a:t>3) Users that are active spend on average 7 hours a day sleeping, which is an optimal amount of sleep according to the National Sleep Foundation. Can develop marketing initiatives emphasizing the healthy sleep schedules for active Bellabeat users.</a:t>
            </a:r>
            <a:endParaRPr sz="1200">
              <a:solidFill>
                <a:schemeClr val="dk2"/>
              </a:solidFill>
              <a:latin typeface="Roboto"/>
              <a:ea typeface="Roboto"/>
              <a:cs typeface="Roboto"/>
              <a:sym typeface="Roboto"/>
            </a:endParaRPr>
          </a:p>
          <a:p>
            <a:pPr indent="0" lvl="0" marL="0" rtl="0" algn="l">
              <a:spcBef>
                <a:spcPts val="1200"/>
              </a:spcBef>
              <a:spcAft>
                <a:spcPts val="0"/>
              </a:spcAft>
              <a:buNone/>
            </a:pPr>
            <a:r>
              <a:t/>
            </a:r>
            <a:endParaRPr>
              <a:latin typeface="Source Code Pro"/>
              <a:ea typeface="Source Code Pro"/>
              <a:cs typeface="Source Code Pro"/>
              <a:sym typeface="Source Code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Appendix</a:t>
            </a:r>
            <a:endParaRPr/>
          </a:p>
        </p:txBody>
      </p:sp>
      <p:sp>
        <p:nvSpPr>
          <p:cNvPr id="123" name="Google Shape;123;p21"/>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Roboto"/>
                <a:ea typeface="Roboto"/>
                <a:cs typeface="Roboto"/>
                <a:sym typeface="Roboto"/>
              </a:rPr>
              <a:t>-</a:t>
            </a:r>
            <a:r>
              <a:rPr lang="en" u="sng">
                <a:solidFill>
                  <a:schemeClr val="hlink"/>
                </a:solidFill>
                <a:latin typeface="Roboto"/>
                <a:ea typeface="Roboto"/>
                <a:cs typeface="Roboto"/>
                <a:sym typeface="Roboto"/>
                <a:hlinkClick r:id="rId3"/>
              </a:rPr>
              <a:t>Scripts</a:t>
            </a:r>
            <a:endParaRPr>
              <a:latin typeface="Roboto"/>
              <a:ea typeface="Roboto"/>
              <a:cs typeface="Roboto"/>
              <a:sym typeface="Roboto"/>
            </a:endParaRPr>
          </a:p>
          <a:p>
            <a:pPr indent="0" lvl="0" marL="0" rtl="0" algn="l">
              <a:spcBef>
                <a:spcPts val="1200"/>
              </a:spcBef>
              <a:spcAft>
                <a:spcPts val="0"/>
              </a:spcAft>
              <a:buNone/>
            </a:pPr>
            <a:r>
              <a:rPr lang="en">
                <a:latin typeface="Roboto"/>
                <a:ea typeface="Roboto"/>
                <a:cs typeface="Roboto"/>
                <a:sym typeface="Roboto"/>
              </a:rPr>
              <a:t>-</a:t>
            </a:r>
            <a:r>
              <a:rPr lang="en" u="sng">
                <a:solidFill>
                  <a:schemeClr val="hlink"/>
                </a:solidFill>
                <a:latin typeface="Roboto"/>
                <a:ea typeface="Roboto"/>
                <a:cs typeface="Roboto"/>
                <a:sym typeface="Roboto"/>
                <a:hlinkClick r:id="rId4"/>
              </a:rPr>
              <a:t>Tableau Visualizations</a:t>
            </a:r>
            <a:endParaRPr>
              <a:latin typeface="Roboto"/>
              <a:ea typeface="Roboto"/>
              <a:cs typeface="Roboto"/>
              <a:sym typeface="Roboto"/>
            </a:endParaRPr>
          </a:p>
          <a:p>
            <a:pPr indent="0" lvl="0" marL="0" rtl="0" algn="l">
              <a:spcBef>
                <a:spcPts val="1200"/>
              </a:spcBef>
              <a:spcAft>
                <a:spcPts val="0"/>
              </a:spcAft>
              <a:buNone/>
            </a:pPr>
            <a:r>
              <a:rPr lang="en">
                <a:latin typeface="Roboto"/>
                <a:ea typeface="Roboto"/>
                <a:cs typeface="Roboto"/>
                <a:sym typeface="Roboto"/>
              </a:rPr>
              <a:t>-</a:t>
            </a:r>
            <a:r>
              <a:rPr lang="en" u="sng">
                <a:solidFill>
                  <a:schemeClr val="hlink"/>
                </a:solidFill>
                <a:latin typeface="Roboto"/>
                <a:ea typeface="Roboto"/>
                <a:cs typeface="Roboto"/>
                <a:sym typeface="Roboto"/>
                <a:hlinkClick r:id="rId5"/>
              </a:rPr>
              <a:t>Data Source</a:t>
            </a:r>
            <a:endParaRPr>
              <a:latin typeface="Roboto"/>
              <a:ea typeface="Roboto"/>
              <a:cs typeface="Roboto"/>
              <a:sym typeface="Roboto"/>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0838F"/>
      </a:accent5>
      <a:accent6>
        <a:srgbClr val="F8E71C"/>
      </a:accent6>
      <a:hlink>
        <a:srgbClr val="00838F"/>
      </a:hlink>
      <a:folHlink>
        <a:srgbClr val="0083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