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2" r:id="rId10"/>
    <p:sldId id="283" r:id="rId11"/>
    <p:sldId id="272" r:id="rId12"/>
    <p:sldId id="273" r:id="rId13"/>
    <p:sldId id="274" r:id="rId14"/>
    <p:sldId id="284" r:id="rId15"/>
    <p:sldId id="285" r:id="rId16"/>
    <p:sldId id="275" r:id="rId17"/>
    <p:sldId id="279" r:id="rId18"/>
    <p:sldId id="281" r:id="rId19"/>
    <p:sldId id="28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94660"/>
  </p:normalViewPr>
  <p:slideViewPr>
    <p:cSldViewPr>
      <p:cViewPr varScale="1">
        <p:scale>
          <a:sx n="83" d="100"/>
          <a:sy n="83" d="100"/>
        </p:scale>
        <p:origin x="-514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F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0663" y="323088"/>
            <a:ext cx="2932176" cy="970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090671" y="323088"/>
            <a:ext cx="1357884" cy="97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866387" y="323088"/>
            <a:ext cx="737615" cy="970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4021835" y="323088"/>
            <a:ext cx="1551432" cy="970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4991099" y="323088"/>
            <a:ext cx="4997196" cy="970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9557004" y="323088"/>
            <a:ext cx="2057400" cy="970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F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0663" y="446531"/>
            <a:ext cx="8574024" cy="97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F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286000" y="2973323"/>
            <a:ext cx="2362200" cy="193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6696456" y="2596895"/>
            <a:ext cx="4047744" cy="2685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2530" y="534746"/>
            <a:ext cx="8021955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F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30" y="1057236"/>
            <a:ext cx="10786110" cy="468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bg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5"/>
          <p:cNvPicPr/>
          <p:nvPr/>
        </p:nvPicPr>
        <p:blipFill>
          <a:blip r:embed="rId2" cstate="print"/>
          <a:stretch/>
        </p:blipFill>
        <p:spPr>
          <a:xfrm>
            <a:off x="29160" y="43200"/>
            <a:ext cx="1571760" cy="144936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3060000" y="144720"/>
            <a:ext cx="6072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9EE256"/>
                </a:solidFill>
                <a:latin typeface="Arial"/>
                <a:ea typeface="Arial"/>
              </a:rPr>
              <a:t>Department of Computer Science and Engineering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850400" y="1359360"/>
            <a:ext cx="9833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Arial"/>
              </a:rPr>
              <a:t>JSS ACADEMY OF TECHNICAL EDUCATION,NOIDA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12400" y="734040"/>
            <a:ext cx="4493400" cy="51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JSS MAHAVIDYAPEETHA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91680" y="1995840"/>
            <a:ext cx="11408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</a:t>
            </a:r>
            <a:r>
              <a:rPr lang="en-IN" sz="1800" b="0" strike="noStrike" spc="-1">
                <a:solidFill>
                  <a:srgbClr val="FF0000"/>
                </a:solidFill>
                <a:latin typeface="Arial"/>
                <a:ea typeface="Arial"/>
              </a:rPr>
              <a:t> Affiliated to Dr. A.P.J. Abdul Kalam Technical University U.P. Lucknow (College Code 091)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</a:t>
            </a:r>
            <a:r>
              <a:rPr lang="en-IN" sz="1800" b="0" strike="noStrike" spc="-1">
                <a:solidFill>
                  <a:srgbClr val="FF0000"/>
                </a:solidFill>
                <a:latin typeface="Arial"/>
                <a:ea typeface="Arial"/>
              </a:rPr>
              <a:t>C-20/1 Sector - 62 , Noida Uttar Pradesh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583440" y="2896200"/>
            <a:ext cx="5024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PRESENTATION 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470320" y="3492360"/>
            <a:ext cx="69102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pc="-5" dirty="0">
                <a:solidFill>
                  <a:srgbClr val="FFFFFF"/>
                </a:solidFill>
              </a:rPr>
              <a:t>TEXTUAL </a:t>
            </a:r>
            <a:r>
              <a:rPr lang="en-US" dirty="0">
                <a:solidFill>
                  <a:srgbClr val="FFFFFF"/>
                </a:solidFill>
              </a:rPr>
              <a:t>&amp; </a:t>
            </a:r>
            <a:r>
              <a:rPr lang="en-US" spc="-5" dirty="0">
                <a:solidFill>
                  <a:srgbClr val="FFFFFF"/>
                </a:solidFill>
              </a:rPr>
              <a:t>SENTIMENT</a:t>
            </a:r>
            <a:r>
              <a:rPr lang="en-US" spc="-55" dirty="0">
                <a:solidFill>
                  <a:srgbClr val="FFFFFF"/>
                </a:solidFill>
              </a:rPr>
              <a:t> </a:t>
            </a:r>
            <a:r>
              <a:rPr lang="en-US" spc="-5" dirty="0">
                <a:solidFill>
                  <a:srgbClr val="FFFFFF"/>
                </a:solidFill>
              </a:rPr>
              <a:t>ANALYSIS</a:t>
            </a:r>
            <a:r>
              <a:rPr lang="en-US" dirty="0"/>
              <a:t/>
            </a:r>
            <a:br>
              <a:rPr lang="en-US" dirty="0"/>
            </a:br>
            <a:r>
              <a:rPr lang="en-US" spc="5" dirty="0">
                <a:solidFill>
                  <a:srgbClr val="FFFFFF"/>
                </a:solidFill>
              </a:rPr>
              <a:t>OF  </a:t>
            </a:r>
            <a:r>
              <a:rPr lang="en-US" sz="2400" spc="5" dirty="0">
                <a:solidFill>
                  <a:srgbClr val="FFFFFF"/>
                </a:solidFill>
              </a:rPr>
              <a:t/>
            </a:r>
            <a:br>
              <a:rPr lang="en-US" sz="2400" spc="5" dirty="0">
                <a:solidFill>
                  <a:srgbClr val="FFFFFF"/>
                </a:solidFill>
              </a:rPr>
            </a:br>
            <a:r>
              <a:rPr lang="en-US" spc="5" dirty="0">
                <a:solidFill>
                  <a:srgbClr val="FFFFFF"/>
                </a:solidFill>
              </a:rPr>
              <a:t>RESTAURANT </a:t>
            </a:r>
            <a:r>
              <a:rPr lang="en-US" dirty="0">
                <a:solidFill>
                  <a:srgbClr val="FFFFFF"/>
                </a:solidFill>
              </a:rPr>
              <a:t>REVIEWS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91680" y="4773240"/>
            <a:ext cx="41958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Arial"/>
                <a:ea typeface="Arial"/>
              </a:rPr>
              <a:t>SUPERVISOR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chemeClr val="bg1"/>
                </a:solidFill>
                <a:latin typeface="Arial"/>
              </a:rPr>
              <a:t>Dr. </a:t>
            </a:r>
            <a:r>
              <a:rPr lang="en-IN" sz="1800" b="0" strike="noStrike" spc="-1" dirty="0" err="1" smtClean="0">
                <a:solidFill>
                  <a:schemeClr val="bg1"/>
                </a:solidFill>
                <a:latin typeface="Arial"/>
              </a:rPr>
              <a:t>Rachna</a:t>
            </a:r>
            <a:r>
              <a:rPr lang="en-IN" sz="1800" b="0" strike="noStrike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IN" sz="1800" b="0" strike="noStrike" spc="-1" dirty="0" err="1" smtClean="0">
                <a:solidFill>
                  <a:schemeClr val="bg1"/>
                </a:solidFill>
                <a:latin typeface="Arial"/>
              </a:rPr>
              <a:t>jain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Asst. Professor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Department of Computer Science and Engineering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7698600" y="4773240"/>
            <a:ext cx="43005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chemeClr val="bg1"/>
                </a:solidFill>
                <a:latin typeface="Arial"/>
                <a:ea typeface="Arial"/>
              </a:rPr>
              <a:t>HEAD OF DEPARTMENT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Dr.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</a:t>
            </a:r>
            <a:r>
              <a:rPr lang="en-IN" sz="1800" b="0" strike="noStrike" spc="-1" dirty="0" err="1">
                <a:solidFill>
                  <a:schemeClr val="bg1"/>
                </a:solidFill>
                <a:latin typeface="Arial"/>
                <a:ea typeface="Arial"/>
              </a:rPr>
              <a:t>Vikram</a:t>
            </a: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 Bali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1"/>
                </a:solidFill>
                <a:latin typeface="Arial"/>
                <a:ea typeface="Arial"/>
              </a:rPr>
              <a:t>Department of Computer Science and Engineering</a:t>
            </a:r>
            <a:endParaRPr lang="en-IN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9885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</a:t>
            </a:r>
            <a:r>
              <a:rPr spc="-10" dirty="0"/>
              <a:t>LEARNING</a:t>
            </a:r>
            <a:r>
              <a:rPr spc="3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92530" y="1015745"/>
            <a:ext cx="6487160" cy="3046347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K-nearest Neighbors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 smtClean="0">
                <a:solidFill>
                  <a:srgbClr val="FFFFFF"/>
                </a:solidFill>
                <a:latin typeface="Arial"/>
                <a:cs typeface="Arial"/>
              </a:rPr>
              <a:t>The algorithm </a:t>
            </a:r>
            <a:r>
              <a:rPr lang="en-US" sz="2400" dirty="0" smtClean="0">
                <a:solidFill>
                  <a:schemeClr val="bg1"/>
                </a:solidFill>
              </a:rPr>
              <a:t>that stores all the available cases and classifies the new data or case based on a similarity measure</a:t>
            </a: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Parameters -&gt; Default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endParaRPr lang="en-US" sz="2400" i="1" spc="-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 descr="1_Lrlid2T4biyyDhXYStjXu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67000"/>
            <a:ext cx="5486400" cy="3961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80232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LEARNING ALGORITHMS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2530" y="1294256"/>
            <a:ext cx="920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Minkowski distance of order p </a:t>
            </a:r>
            <a:r>
              <a:rPr sz="2800" dirty="0">
                <a:solidFill>
                  <a:srgbClr val="FFFFFF"/>
                </a:solidFill>
                <a:latin typeface="Schoolbook Uralic"/>
                <a:cs typeface="Schoolbook Uralic"/>
              </a:rPr>
              <a:t>between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two</a:t>
            </a:r>
            <a:r>
              <a:rPr sz="2800" spc="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points</a:t>
            </a:r>
            <a:endParaRPr sz="2800" dirty="0">
              <a:latin typeface="Schoolbook Uralic"/>
              <a:cs typeface="Schoolbook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7240" y="2814827"/>
            <a:ext cx="2635250" cy="805180"/>
            <a:chOff x="777240" y="2814827"/>
            <a:chExt cx="2635250" cy="805180"/>
          </a:xfrm>
        </p:grpSpPr>
        <p:sp>
          <p:nvSpPr>
            <p:cNvPr id="12" name="object 12"/>
            <p:cNvSpPr/>
            <p:nvPr/>
          </p:nvSpPr>
          <p:spPr>
            <a:xfrm>
              <a:off x="777240" y="2814827"/>
              <a:ext cx="861060" cy="8046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668" y="2814827"/>
              <a:ext cx="2159508" cy="80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8544" y="2814827"/>
              <a:ext cx="583692" cy="804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2530" y="2919222"/>
            <a:ext cx="2176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is defined</a:t>
            </a:r>
            <a:r>
              <a:rPr sz="28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as:</a:t>
            </a:r>
            <a:endParaRPr sz="2800" dirty="0">
              <a:latin typeface="Schoolbook Uralic"/>
              <a:cs typeface="Schoolbook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3764" y="1802892"/>
            <a:ext cx="5475732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364991" y="3198876"/>
            <a:ext cx="2057400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209547" y="4463922"/>
            <a:ext cx="911542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 = 1 corresponds to Manhattan or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Rectilinear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distance 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and</a:t>
            </a:r>
            <a:endParaRPr sz="2800" dirty="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 = 2 corresponds to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Euclidian</a:t>
            </a:r>
            <a:r>
              <a:rPr sz="28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distance</a:t>
            </a:r>
            <a:endParaRPr sz="2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80232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LEARNING 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3361944" y="1271016"/>
            <a:ext cx="4927092" cy="495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87750" y="6371641"/>
            <a:ext cx="55228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Illustration of Euclidean VS</a:t>
            </a:r>
            <a:r>
              <a:rPr sz="2000" spc="-1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Manhattan  distance</a:t>
            </a:r>
            <a:endParaRPr sz="20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80232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LEARNING ALGORITHMS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9233" y="1291463"/>
          <a:ext cx="4895850" cy="522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1631950"/>
                <a:gridCol w="1631950"/>
              </a:tblGrid>
              <a:tr h="654812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Mean_test_s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0.50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0.66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0.50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0.65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0.51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0.67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0.52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0.67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0.50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0.65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0.52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8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0.67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0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0.52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CED1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marL="68580">
                        <a:lnSpc>
                          <a:spcPts val="234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375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5"/>
                        </a:lnSpc>
                      </a:pPr>
                      <a:r>
                        <a:rPr sz="2000" dirty="0">
                          <a:latin typeface="Schoolbook Uralic"/>
                          <a:cs typeface="Schoolbook Uralic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Schoolbook Uralic"/>
                          <a:cs typeface="Schoolbook Uralic"/>
                        </a:rPr>
                        <a:t>0.66</a:t>
                      </a:r>
                      <a:endParaRPr sz="2000" dirty="0">
                        <a:latin typeface="Schoolbook Uralic"/>
                        <a:cs typeface="Schoolbook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8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</a:t>
            </a:r>
            <a:r>
              <a:rPr spc="-10" dirty="0"/>
              <a:t>LEARNING</a:t>
            </a:r>
            <a:r>
              <a:rPr spc="3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92530" y="1015745"/>
            <a:ext cx="6487160" cy="3046347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Naïve Bayes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It is a classification technique based on </a:t>
            </a:r>
            <a:r>
              <a:rPr lang="en-US" sz="2400" b="1" dirty="0" smtClean="0">
                <a:solidFill>
                  <a:schemeClr val="bg1"/>
                </a:solidFill>
              </a:rPr>
              <a:t>Bayes</a:t>
            </a:r>
            <a:r>
              <a:rPr lang="en-US" sz="2400" dirty="0" smtClean="0">
                <a:solidFill>
                  <a:schemeClr val="bg1"/>
                </a:solidFill>
              </a:rPr>
              <a:t>' Theorem with an assumption of independence among predictors.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Parameters -&gt; Default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endParaRPr lang="en-US" sz="2400" i="1" spc="-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Picture 3" descr="fig_simple_naivebayes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200400"/>
            <a:ext cx="4572009" cy="3429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</a:t>
            </a:r>
            <a:r>
              <a:rPr spc="-10" dirty="0"/>
              <a:t>LEARNING</a:t>
            </a:r>
            <a:r>
              <a:rPr spc="3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92530" y="1015745"/>
            <a:ext cx="6487160" cy="3415679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LOGISTIC REGRESSION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Logistic regression</a:t>
            </a:r>
            <a:r>
              <a:rPr lang="en-US" sz="2400" dirty="0" smtClean="0">
                <a:solidFill>
                  <a:schemeClr val="bg1"/>
                </a:solidFill>
              </a:rPr>
              <a:t> is used to describe data and to explain the relationship between one dependent binary variable and one or more nominal, ordinal, interval or ratio-level independent variables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Parameters -&gt; Default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endParaRPr lang="en-US" sz="2400" i="1" spc="-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Picture 4" descr="l.png"/>
          <p:cNvPicPr>
            <a:picLocks noChangeAspect="1"/>
          </p:cNvPicPr>
          <p:nvPr/>
        </p:nvPicPr>
        <p:blipFill>
          <a:blip r:embed="rId2"/>
          <a:srcRect l="4049" t="9071" r="4857" b="13834"/>
          <a:stretch>
            <a:fillRect/>
          </a:stretch>
        </p:blipFill>
        <p:spPr>
          <a:xfrm>
            <a:off x="6934200" y="3124200"/>
            <a:ext cx="4437529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80219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RESULTS AND CONCLUSION</a:t>
            </a:r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2000" y="762000"/>
          <a:ext cx="8786519" cy="54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388"/>
                <a:gridCol w="1530214"/>
                <a:gridCol w="1502855"/>
                <a:gridCol w="1780364"/>
                <a:gridCol w="2022698"/>
              </a:tblGrid>
              <a:tr h="1298956">
                <a:tc>
                  <a:txBody>
                    <a:bodyPr/>
                    <a:lstStyle/>
                    <a:p>
                      <a:pPr marL="432434" marR="309245" indent="-116205">
                        <a:lnSpc>
                          <a:spcPct val="114999"/>
                        </a:lnSpc>
                        <a:spcBef>
                          <a:spcPts val="69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20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Set:  neg </a:t>
                      </a:r>
                      <a:r>
                        <a:rPr sz="20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b="1" spc="5" dirty="0" smtClean="0">
                          <a:latin typeface="Times New Roman"/>
                          <a:cs typeface="Times New Roman"/>
                        </a:rPr>
                        <a:t>128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3878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pos </a:t>
                      </a:r>
                      <a:r>
                        <a:rPr sz="20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b="1" spc="-105" dirty="0" smtClean="0">
                          <a:latin typeface="Times New Roman"/>
                          <a:cs typeface="Times New Roman"/>
                        </a:rPr>
                        <a:t>122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99770" marR="694055" indent="381000">
                        <a:lnSpc>
                          <a:spcPct val="114999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Unique  Parameter</a:t>
                      </a:r>
                      <a:r>
                        <a:rPr sz="2000" b="1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Set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Score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93700" marR="386715" indent="31750" algn="just">
                        <a:lnSpc>
                          <a:spcPct val="114999"/>
                        </a:lnSpc>
                        <a:spcBef>
                          <a:spcPts val="6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Confusion  Matrix of 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2000" b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Set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397001">
                <a:tc rowSpan="2">
                  <a:txBody>
                    <a:bodyPr/>
                    <a:lstStyle/>
                    <a:p>
                      <a:pPr marL="694690" marR="575310" indent="-111760">
                        <a:lnSpc>
                          <a:spcPct val="114999"/>
                        </a:lnSpc>
                        <a:spcBef>
                          <a:spcPts val="640"/>
                        </a:spcBef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Naïve</a:t>
                      </a:r>
                      <a:r>
                        <a:rPr lang="en-US" sz="2000" b="1" baseline="0" dirty="0" smtClean="0">
                          <a:latin typeface="Times New Roman"/>
                          <a:cs typeface="Times New Roman"/>
                        </a:rPr>
                        <a:t> Bayes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priors</a:t>
                      </a:r>
                      <a:endParaRPr lang="en-US" dirty="0"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AF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Var_smoothing</a:t>
                      </a:r>
                      <a:endParaRPr lang="en-US" dirty="0"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AF8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0.68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mtClean="0">
                          <a:latin typeface="Times New Roman"/>
                          <a:cs typeface="Times New Roman"/>
                        </a:rPr>
                        <a:t>[[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66  </a:t>
                      </a:r>
                      <a:r>
                        <a:rPr sz="2000" smtClean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]</a:t>
                      </a:r>
                    </a:p>
                    <a:p>
                      <a:pPr marL="4775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[ 27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228]]</a:t>
                      </a: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80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25678">
                <a:tc rowSpan="2">
                  <a:txBody>
                    <a:bodyPr/>
                    <a:lstStyle/>
                    <a:p>
                      <a:pPr marL="433705" marR="283845" indent="-142240">
                        <a:lnSpc>
                          <a:spcPct val="114999"/>
                        </a:lnSpc>
                        <a:spcBef>
                          <a:spcPts val="18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KNeighb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rs  Classifier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n_neighbors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A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Power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AF8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mtClean="0">
                          <a:latin typeface="Times New Roman"/>
                          <a:cs typeface="Times New Roman"/>
                        </a:rPr>
                        <a:t>0.6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84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509905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[[104 24]</a:t>
                      </a:r>
                    </a:p>
                    <a:p>
                      <a:pPr marL="509905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 [55  67]]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2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(Euclidian)</a:t>
                      </a: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6221">
                <a:tc rowSpan="2">
                  <a:txBody>
                    <a:bodyPr/>
                    <a:lstStyle/>
                    <a:p>
                      <a:pPr marL="433705" marR="283845" indent="-142240">
                        <a:lnSpc>
                          <a:spcPct val="114999"/>
                        </a:lnSpc>
                        <a:spcBef>
                          <a:spcPts val="1810"/>
                        </a:spcBef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lang="en-US" sz="2000" b="1" baseline="0" dirty="0" smtClean="0">
                          <a:latin typeface="Times New Roman"/>
                          <a:cs typeface="Times New Roman"/>
                        </a:rPr>
                        <a:t> Tree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Criterion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b="1" dirty="0" err="1" smtClean="0">
                          <a:latin typeface="Times New Roman"/>
                          <a:cs typeface="Times New Roman"/>
                        </a:rPr>
                        <a:t>Random_stat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0.736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[[96</a:t>
                      </a:r>
                      <a:r>
                        <a:rPr lang="en-US" sz="2000" baseline="0" dirty="0" smtClean="0">
                          <a:latin typeface="Times New Roman"/>
                          <a:cs typeface="Times New Roman"/>
                        </a:rPr>
                        <a:t> 32]</a:t>
                      </a: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2000" baseline="0" dirty="0" smtClean="0">
                          <a:latin typeface="Times New Roman"/>
                          <a:cs typeface="Times New Roman"/>
                        </a:rPr>
                        <a:t>[34 88]]</a:t>
                      </a: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221">
                <a:tc vMerge="1">
                  <a:txBody>
                    <a:bodyPr/>
                    <a:lstStyle/>
                    <a:p>
                      <a:pPr marL="433705" marR="283845" indent="-142240">
                        <a:lnSpc>
                          <a:spcPct val="114999"/>
                        </a:lnSpc>
                        <a:spcBef>
                          <a:spcPts val="181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“gini”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12442">
                <a:tc>
                  <a:txBody>
                    <a:bodyPr/>
                    <a:lstStyle/>
                    <a:p>
                      <a:pPr marL="433705" marR="283845" indent="-142240">
                        <a:lnSpc>
                          <a:spcPct val="114999"/>
                        </a:lnSpc>
                        <a:spcBef>
                          <a:spcPts val="1810"/>
                        </a:spcBef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Logistic</a:t>
                      </a:r>
                      <a:r>
                        <a:rPr lang="en-US" sz="2000" b="1" baseline="0" dirty="0" smtClean="0">
                          <a:latin typeface="Times New Roman"/>
                          <a:cs typeface="Times New Roman"/>
                        </a:rPr>
                        <a:t> regression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2000" b="1" dirty="0" smtClean="0">
                          <a:latin typeface="Times New Roman"/>
                          <a:cs typeface="Times New Roman"/>
                        </a:rPr>
                        <a:t>Default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0.77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[[104 24]</a:t>
                      </a: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[34</a:t>
                      </a:r>
                      <a:r>
                        <a:rPr lang="en-US" sz="2000" baseline="0" dirty="0" smtClean="0">
                          <a:latin typeface="Times New Roman"/>
                          <a:cs typeface="Times New Roman"/>
                        </a:rPr>
                        <a:t> 88]]</a:t>
                      </a:r>
                      <a:endParaRPr lang="en-US" sz="2000" dirty="0" smtClean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6093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FINDING THE </a:t>
            </a:r>
            <a:r>
              <a:rPr spc="-5" dirty="0"/>
              <a:t>RIGHT</a:t>
            </a:r>
            <a:r>
              <a:rPr dirty="0"/>
              <a:t> </a:t>
            </a:r>
            <a:r>
              <a:rPr spc="-10" dirty="0"/>
              <a:t>PLOT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94805" y="1097152"/>
            <a:ext cx="10634980" cy="504444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Features-</a:t>
            </a:r>
            <a:endParaRPr sz="2800" dirty="0">
              <a:latin typeface="Schoolbook Uralic"/>
              <a:cs typeface="Schoolbook Uralic"/>
            </a:endParaRPr>
          </a:p>
          <a:p>
            <a:pPr marL="733425" lvl="1" indent="-264160">
              <a:lnSpc>
                <a:spcPct val="100000"/>
              </a:lnSpc>
              <a:spcBef>
                <a:spcPts val="83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No. of characters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i.e.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Length of a</a:t>
            </a:r>
            <a:r>
              <a:rPr sz="26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review</a:t>
            </a:r>
            <a:endParaRPr sz="2600" dirty="0">
              <a:latin typeface="Schoolbook Uralic"/>
              <a:cs typeface="Schoolbook Uralic"/>
            </a:endParaRPr>
          </a:p>
          <a:p>
            <a:pPr marL="733425" lvl="1" indent="-264160">
              <a:lnSpc>
                <a:spcPct val="100000"/>
              </a:lnSpc>
              <a:spcBef>
                <a:spcPts val="81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Count of Question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marks</a:t>
            </a:r>
            <a:r>
              <a:rPr sz="26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“?”</a:t>
            </a:r>
            <a:endParaRPr sz="2600" dirty="0">
              <a:latin typeface="Schoolbook Uralic"/>
              <a:cs typeface="Schoolbook Uralic"/>
            </a:endParaRPr>
          </a:p>
          <a:p>
            <a:pPr marL="698500" marR="5080" lvl="1" indent="-228600">
              <a:lnSpc>
                <a:spcPct val="105200"/>
              </a:lnSpc>
              <a:spcBef>
                <a:spcPts val="65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Positive and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Negative word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patterns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(regular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expressions)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which 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are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not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preceded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by</a:t>
            </a:r>
            <a:r>
              <a:rPr sz="2600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750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“not”</a:t>
            </a:r>
            <a:endParaRPr sz="2750" dirty="0">
              <a:latin typeface="Times New Roman"/>
              <a:cs typeface="Times New Roman"/>
            </a:endParaRPr>
          </a:p>
          <a:p>
            <a:pPr marL="1169670" lvl="2" indent="-243204">
              <a:lnSpc>
                <a:spcPct val="100000"/>
              </a:lnSpc>
              <a:spcBef>
                <a:spcPts val="785"/>
              </a:spcBef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Positive –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good, awesome, appealing,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exciting</a:t>
            </a:r>
            <a:r>
              <a:rPr sz="24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etc.</a:t>
            </a:r>
            <a:endParaRPr sz="2400" dirty="0">
              <a:latin typeface="Schoolbook Uralic"/>
              <a:cs typeface="Schoolbook Uralic"/>
            </a:endParaRPr>
          </a:p>
          <a:p>
            <a:pPr marL="1169670" lvl="2" indent="-243204">
              <a:lnSpc>
                <a:spcPct val="100000"/>
              </a:lnSpc>
              <a:spcBef>
                <a:spcPts val="780"/>
              </a:spcBef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Negative- ?, bad, awful, frustrating</a:t>
            </a:r>
            <a:r>
              <a:rPr sz="24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etc.</a:t>
            </a:r>
            <a:endParaRPr sz="2400" dirty="0">
              <a:latin typeface="Schoolbook Uralic"/>
              <a:cs typeface="Schoolbook Uralic"/>
            </a:endParaRPr>
          </a:p>
          <a:p>
            <a:pPr marL="733425" lvl="1" indent="-264160">
              <a:lnSpc>
                <a:spcPct val="100000"/>
              </a:lnSpc>
              <a:spcBef>
                <a:spcPts val="79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Difference between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ratio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positive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words and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</a:t>
            </a:r>
            <a:r>
              <a:rPr sz="26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words</a:t>
            </a:r>
            <a:endParaRPr sz="2600" dirty="0">
              <a:latin typeface="Schoolbook Uralic"/>
              <a:cs typeface="Schoolbook Uralic"/>
            </a:endParaRPr>
          </a:p>
          <a:p>
            <a:pPr marL="1155700" indent="-229235">
              <a:lnSpc>
                <a:spcPct val="100000"/>
              </a:lnSpc>
              <a:spcBef>
                <a:spcPts val="815"/>
              </a:spcBef>
              <a:buFont typeface="Wingdings"/>
              <a:buChar char=""/>
              <a:tabLst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Positive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Ratio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Count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of occurrence of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positive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words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a review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/ Length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review</a:t>
            </a:r>
            <a:endParaRPr sz="1800" dirty="0">
              <a:latin typeface="Schoolbook Uralic"/>
              <a:cs typeface="Schoolbook Uralic"/>
            </a:endParaRPr>
          </a:p>
          <a:p>
            <a:pPr marL="1155700" indent="-229235">
              <a:lnSpc>
                <a:spcPct val="100000"/>
              </a:lnSpc>
              <a:spcBef>
                <a:spcPts val="720"/>
              </a:spcBef>
              <a:buFont typeface="Wingdings"/>
              <a:buChar char=""/>
              <a:tabLst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Ratio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Count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of occurrence of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words in a review / Length of</a:t>
            </a:r>
            <a:r>
              <a:rPr sz="1800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review</a:t>
            </a:r>
            <a:endParaRPr sz="1800" dirty="0">
              <a:latin typeface="Schoolbook Uralic"/>
              <a:cs typeface="Schoolbook Uralic"/>
            </a:endParaRPr>
          </a:p>
          <a:p>
            <a:pPr marL="1155700" indent="-229235">
              <a:lnSpc>
                <a:spcPct val="100000"/>
              </a:lnSpc>
              <a:spcBef>
                <a:spcPts val="720"/>
              </a:spcBef>
              <a:buFont typeface="Wingdings"/>
              <a:buChar char=""/>
              <a:tabLst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Positive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Ratio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 </a:t>
            </a: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Ratio</a:t>
            </a:r>
            <a:endParaRPr sz="1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30" y="320421"/>
            <a:ext cx="638492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560"/>
              </a:spcBef>
            </a:pPr>
            <a:r>
              <a:rPr spc="-10" dirty="0"/>
              <a:t>BUSINESS </a:t>
            </a:r>
            <a:r>
              <a:rPr spc="-5" dirty="0"/>
              <a:t>INTELLIGENCE &amp;  DECISION</a:t>
            </a:r>
            <a:r>
              <a:rPr spc="25" dirty="0"/>
              <a:t> </a:t>
            </a:r>
            <a:r>
              <a:rPr spc="-5" dirty="0"/>
              <a:t>MAKING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2530" y="1600200"/>
            <a:ext cx="9559925" cy="261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06120" indent="-229235">
              <a:lnSpc>
                <a:spcPct val="12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understanding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sentiments after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analysis identify  popularity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 dirty="0">
              <a:latin typeface="Arial"/>
              <a:cs typeface="Arial"/>
            </a:endParaRPr>
          </a:p>
          <a:p>
            <a:pPr marL="241300" marR="5080" indent="-229235">
              <a:lnSpc>
                <a:spcPct val="120000"/>
              </a:lnSpc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Use this information in implanting new marketing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strategies  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future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directions and productions.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0" y="2895600"/>
            <a:ext cx="3505200" cy="1477328"/>
          </a:xfrm>
        </p:spPr>
        <p:txBody>
          <a:bodyPr/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30111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MOTIV</a:t>
            </a:r>
            <a:r>
              <a:rPr dirty="0"/>
              <a:t>A</a:t>
            </a:r>
            <a:r>
              <a:rPr spc="-10" dirty="0"/>
              <a:t>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2530" y="1538996"/>
            <a:ext cx="10513670" cy="526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Restaurant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Review-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What do you</a:t>
            </a:r>
            <a:r>
              <a:rPr lang="en-US" sz="2800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think?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endParaRPr lang="en-US" sz="3600" dirty="0" smtClean="0">
              <a:latin typeface="Arial"/>
              <a:cs typeface="Arial"/>
            </a:endParaRPr>
          </a:p>
          <a:p>
            <a:pPr marL="241300" marR="320040" indent="-229235" algn="just">
              <a:lnSpc>
                <a:spcPct val="120000"/>
              </a:lnSpc>
              <a:buChar char="•"/>
              <a:tabLst>
                <a:tab pos="241935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Definition-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article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published in a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newspaper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magazine  that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describes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and evaluates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a restaurant . Reviews are typically  written by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journalists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giving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their opinion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lang="en-US" sz="2800" spc="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 marL="241300" marR="5080" indent="-229235">
              <a:lnSpc>
                <a:spcPct val="120000"/>
              </a:lnSpc>
              <a:buChar char="•"/>
              <a:tabLst>
                <a:tab pos="241935" algn="l"/>
                <a:tab pos="6155055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For many of us, reviews are</a:t>
            </a:r>
            <a:r>
              <a:rPr lang="en-US" sz="2800" spc="1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lang="en-US" sz="2800" spc="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one	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written by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our friends</a:t>
            </a:r>
            <a:r>
              <a:rPr lang="en-US" sz="28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Facebook,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making our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decision to visit a restaurant.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30111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MOTIV</a:t>
            </a:r>
            <a:r>
              <a:rPr dirty="0"/>
              <a:t>A</a:t>
            </a:r>
            <a:r>
              <a:rPr spc="-10" dirty="0"/>
              <a:t>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8200" y="1295400"/>
            <a:ext cx="10793095" cy="5129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527810" indent="-229235">
              <a:lnSpc>
                <a:spcPct val="12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Similarly,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these reviews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available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 owners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them-</a:t>
            </a:r>
            <a:endParaRPr sz="2800" dirty="0">
              <a:latin typeface="Arial"/>
              <a:cs typeface="Arial"/>
            </a:endParaRPr>
          </a:p>
          <a:p>
            <a:pPr marL="733425" lvl="1" indent="-264160">
              <a:lnSpc>
                <a:spcPct val="100000"/>
              </a:lnSpc>
              <a:spcBef>
                <a:spcPts val="65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spc="-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understand sentiment and check the popularity of their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endParaRPr sz="2600" dirty="0">
              <a:latin typeface="Arial"/>
              <a:cs typeface="Arial"/>
            </a:endParaRPr>
          </a:p>
          <a:p>
            <a:pPr marL="733425" lvl="1" indent="-26416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spc="-1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figure out new marketing strategies and future</a:t>
            </a:r>
            <a:r>
              <a:rPr sz="2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directions.</a:t>
            </a:r>
            <a:endParaRPr sz="2600" dirty="0">
              <a:latin typeface="Arial"/>
              <a:cs typeface="Arial"/>
            </a:endParaRPr>
          </a:p>
          <a:p>
            <a:pPr marL="241300" marR="5080" indent="-229235">
              <a:lnSpc>
                <a:spcPts val="4029"/>
              </a:lnSpc>
              <a:spcBef>
                <a:spcPts val="215"/>
              </a:spcBef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Human mind can read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whether 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review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positive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but for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owners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 hire employees to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simply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judge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2800" spc="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opinions.</a:t>
            </a:r>
            <a:endParaRPr sz="2800" dirty="0">
              <a:latin typeface="Arial"/>
              <a:cs typeface="Arial"/>
            </a:endParaRPr>
          </a:p>
          <a:p>
            <a:pPr marL="241300" marR="358140" indent="-229235">
              <a:lnSpc>
                <a:spcPct val="120000"/>
              </a:lnSpc>
              <a:buChar char="•"/>
              <a:tabLst>
                <a:tab pos="241935" algn="l"/>
              </a:tabLst>
            </a:pP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here comes 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Machine Learning to rescue - to process, reliably 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extract 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classify 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unstructured </a:t>
            </a: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2800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Arial"/>
                <a:cs typeface="Arial"/>
              </a:rPr>
              <a:t>reviews.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2667000"/>
            <a:ext cx="1470660" cy="2026837"/>
          </a:xfrm>
          <a:prstGeom prst="rect">
            <a:avLst/>
          </a:prstGeom>
        </p:spPr>
        <p:txBody>
          <a:bodyPr vert="horz" wrap="square" lIns="0" tIns="523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25"/>
              </a:spcBef>
            </a:pPr>
            <a:r>
              <a:rPr sz="6000" spc="-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6000" spc="-5" dirty="0" smtClean="0">
                <a:solidFill>
                  <a:srgbClr val="FFFFFF"/>
                </a:solidFill>
                <a:latin typeface="Arial"/>
                <a:cs typeface="Arial"/>
              </a:rPr>
              <a:t>/2</a:t>
            </a:r>
            <a:r>
              <a:rPr sz="6000" spc="-5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6000" dirty="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positive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2721355"/>
            <a:ext cx="1468755" cy="2026837"/>
          </a:xfrm>
          <a:prstGeom prst="rect">
            <a:avLst/>
          </a:prstGeom>
        </p:spPr>
        <p:txBody>
          <a:bodyPr vert="horz" wrap="square" lIns="0" tIns="523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25"/>
              </a:spcBef>
            </a:pPr>
            <a:r>
              <a:rPr sz="6000" spc="-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6000" spc="-5" dirty="0" smtClean="0">
                <a:solidFill>
                  <a:srgbClr val="FFFFFF"/>
                </a:solidFill>
                <a:latin typeface="Arial"/>
                <a:cs typeface="Arial"/>
              </a:rPr>
              <a:t>/2</a:t>
            </a:r>
            <a:r>
              <a:rPr sz="6000" spc="-5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6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ne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ative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947" y="981138"/>
            <a:ext cx="2905253" cy="1540806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lang="en-US" sz="6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0" spc="-5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6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lang="en-US" sz="2400" spc="-5" dirty="0" smtClean="0">
                <a:solidFill>
                  <a:srgbClr val="666666"/>
                </a:solidFill>
                <a:latin typeface="Arial"/>
                <a:cs typeface="Arial"/>
              </a:rPr>
              <a:t>Restaurant</a:t>
            </a:r>
            <a:r>
              <a:rPr sz="2400" spc="-4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Reviews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663" y="446531"/>
            <a:ext cx="198882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12858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</a:t>
            </a:r>
            <a:r>
              <a:rPr dirty="0"/>
              <a:t>A</a:t>
            </a:r>
            <a:r>
              <a:rPr spc="-10" dirty="0"/>
              <a:t>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9526" y="5332272"/>
            <a:ext cx="7735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 downloaded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u="heavy" spc="-5" dirty="0" smtClean="0">
                <a:solidFill>
                  <a:srgbClr val="D4445E"/>
                </a:solidFill>
                <a:uFill>
                  <a:solidFill>
                    <a:srgbClr val="D4445E"/>
                  </a:solidFill>
                </a:uFill>
                <a:latin typeface="Arial"/>
                <a:cs typeface="Arial"/>
              </a:rPr>
              <a:t>https://www.kaggle.com/anuragmishra2311/restaurant-reviews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530" y="1949372"/>
            <a:ext cx="8075270" cy="2437206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Preliminary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Sentiment Analysis on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400" spc="-5" dirty="0" smtClean="0">
                <a:solidFill>
                  <a:srgbClr val="FFFFFF"/>
                </a:solidFill>
                <a:latin typeface="Arial"/>
                <a:cs typeface="Arial"/>
              </a:rPr>
              <a:t>estaurant</a:t>
            </a:r>
            <a:r>
              <a:rPr sz="2600" spc="-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Reviews</a:t>
            </a:r>
            <a:endParaRPr sz="26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Explore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sci-kit </a:t>
            </a:r>
            <a:r>
              <a:rPr sz="260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lang="en-US" sz="2600" spc="-2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CountVectorizer</a:t>
            </a:r>
            <a:r>
              <a:rPr sz="2600" spc="-125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26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Machine Learning</a:t>
            </a:r>
            <a:r>
              <a:rPr sz="2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26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Finding the right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29692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8535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PRELIMINARY SENTIMENT</a:t>
            </a:r>
            <a:r>
              <a:rPr spc="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92530" y="1417319"/>
            <a:ext cx="9751670" cy="3527761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Methodol</a:t>
            </a:r>
            <a:r>
              <a:rPr sz="3000" dirty="0">
                <a:solidFill>
                  <a:srgbClr val="FFFFFF"/>
                </a:solidFill>
                <a:latin typeface="Schoolbook Uralic"/>
                <a:cs typeface="Schoolbook Uralic"/>
              </a:rPr>
              <a:t>ogy</a:t>
            </a:r>
            <a:endParaRPr sz="30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Randomly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split 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2800" spc="-1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reviews into 2</a:t>
            </a:r>
            <a:r>
              <a:rPr sz="2800" spc="1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parts(75%-25%)</a:t>
            </a:r>
            <a:endParaRPr sz="28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>
                <a:solidFill>
                  <a:srgbClr val="FFFFFF"/>
                </a:solidFill>
                <a:latin typeface="Schoolbook Uralic"/>
                <a:cs typeface="Schoolbook Uralic"/>
              </a:rPr>
              <a:t>Build </a:t>
            </a:r>
            <a:r>
              <a:rPr lang="en-US" sz="2800" spc="-3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Sparse Matrix using </a:t>
            </a:r>
            <a:r>
              <a:rPr lang="en-US" sz="2800" spc="-30" dirty="0" err="1" smtClean="0">
                <a:solidFill>
                  <a:srgbClr val="FFFFFF"/>
                </a:solidFill>
                <a:latin typeface="Schoolbook Uralic"/>
                <a:cs typeface="Schoolbook Uralic"/>
              </a:rPr>
              <a:t>CountVectorizer</a:t>
            </a:r>
            <a:r>
              <a:rPr lang="en-US" sz="2800" spc="22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.</a:t>
            </a:r>
            <a:endParaRPr sz="2800" dirty="0">
              <a:latin typeface="Schoolbook Uralic"/>
              <a:cs typeface="Schoolbook Uralic"/>
            </a:endParaRPr>
          </a:p>
          <a:p>
            <a:pPr marL="1155700" lvl="2" indent="-22923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1156335" algn="l"/>
              </a:tabLst>
            </a:pP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Eliminate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rare </a:t>
            </a:r>
            <a:r>
              <a:rPr sz="26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most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frequent</a:t>
            </a:r>
            <a:r>
              <a:rPr sz="26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tokens</a:t>
            </a:r>
            <a:endParaRPr sz="2600" dirty="0">
              <a:latin typeface="Schoolbook Uralic"/>
              <a:cs typeface="Schoolbook Uralic"/>
            </a:endParaRPr>
          </a:p>
          <a:p>
            <a:pPr marL="1155700" marR="670560" lvl="2" indent="-2286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tabLst>
                <a:tab pos="1156335" algn="l"/>
              </a:tabLst>
            </a:pPr>
            <a:r>
              <a:rPr sz="2600">
                <a:solidFill>
                  <a:srgbClr val="FFFFFF"/>
                </a:solidFill>
                <a:latin typeface="Schoolbook Uralic"/>
                <a:cs typeface="Schoolbook Uralic"/>
              </a:rPr>
              <a:t>Fit </a:t>
            </a:r>
            <a:r>
              <a:rPr lang="en-US" sz="2600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various ML models </a:t>
            </a:r>
            <a:r>
              <a:rPr sz="2600" smtClean="0">
                <a:solidFill>
                  <a:srgbClr val="FFFFFF"/>
                </a:solidFill>
                <a:latin typeface="Schoolbook Uralic"/>
                <a:cs typeface="Schoolbook Uralic"/>
              </a:rPr>
              <a:t>with </a:t>
            </a:r>
            <a:r>
              <a:rPr sz="2600" dirty="0">
                <a:solidFill>
                  <a:srgbClr val="FFFFFF"/>
                </a:solidFill>
                <a:latin typeface="Schoolbook Uralic"/>
                <a:cs typeface="Schoolbook Uralic"/>
              </a:rPr>
              <a:t>relatively high  frequency</a:t>
            </a:r>
            <a:endParaRPr sz="26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5" smtClean="0">
                <a:solidFill>
                  <a:srgbClr val="FFFFFF"/>
                </a:solidFill>
                <a:latin typeface="Schoolbook Uralic"/>
                <a:cs typeface="Schoolbook Uralic"/>
              </a:rPr>
              <a:t>Perform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Grid Search </a:t>
            </a:r>
            <a:r>
              <a:rPr sz="2800" spc="-5">
                <a:solidFill>
                  <a:srgbClr val="FFFFFF"/>
                </a:solidFill>
                <a:latin typeface="Schoolbook Uralic"/>
                <a:cs typeface="Schoolbook Uralic"/>
              </a:rPr>
              <a:t>Cross</a:t>
            </a:r>
            <a:r>
              <a:rPr sz="2800" spc="2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35" smtClean="0">
                <a:solidFill>
                  <a:srgbClr val="FFFFFF"/>
                </a:solidFill>
                <a:latin typeface="Schoolbook Uralic"/>
                <a:cs typeface="Schoolbook Uralic"/>
              </a:rPr>
              <a:t>Va</a:t>
            </a:r>
            <a:r>
              <a:rPr lang="en-US" sz="2800" spc="-3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l</a:t>
            </a:r>
            <a:r>
              <a:rPr sz="2800" spc="-35" smtClean="0">
                <a:solidFill>
                  <a:srgbClr val="FFFFFF"/>
                </a:solidFill>
                <a:latin typeface="Schoolbook Uralic"/>
                <a:cs typeface="Schoolbook Uralic"/>
              </a:rPr>
              <a:t>idation</a:t>
            </a:r>
            <a:endParaRPr sz="2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30" y="553592"/>
            <a:ext cx="85356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PRELIMINARY SENTIMENT</a:t>
            </a:r>
            <a:r>
              <a:rPr spc="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2530" y="1373530"/>
            <a:ext cx="10137140" cy="232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Number of </a:t>
            </a:r>
            <a:r>
              <a:rPr sz="2800" dirty="0">
                <a:solidFill>
                  <a:srgbClr val="FFFFFF"/>
                </a:solidFill>
                <a:latin typeface="Schoolbook Uralic"/>
                <a:cs typeface="Schoolbook Uralic"/>
              </a:rPr>
              <a:t>false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negatives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false positives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both small  compared to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number of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true positives and</a:t>
            </a:r>
            <a:r>
              <a:rPr sz="2800" spc="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negatives.</a:t>
            </a:r>
            <a:endParaRPr sz="28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66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Model performed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quite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well </a:t>
            </a:r>
            <a:r>
              <a:rPr sz="2800" dirty="0">
                <a:solidFill>
                  <a:srgbClr val="FFFFFF"/>
                </a:solidFill>
                <a:latin typeface="Schoolbook Uralic"/>
                <a:cs typeface="Schoolbook Uralic"/>
              </a:rPr>
              <a:t>on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our test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data</a:t>
            </a:r>
            <a:r>
              <a:rPr sz="2800" spc="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set.</a:t>
            </a:r>
            <a:endParaRPr sz="28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Test </a:t>
            </a:r>
            <a:r>
              <a:rPr sz="2800" spc="-10">
                <a:solidFill>
                  <a:srgbClr val="FFFFFF"/>
                </a:solidFill>
                <a:latin typeface="Schoolbook Uralic"/>
                <a:cs typeface="Schoolbook Uralic"/>
              </a:rPr>
              <a:t>accuracy</a:t>
            </a:r>
            <a:r>
              <a:rPr sz="2800" spc="7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smtClean="0">
                <a:solidFill>
                  <a:srgbClr val="FFFFFF"/>
                </a:solidFill>
                <a:latin typeface="Schoolbook Uralic"/>
                <a:cs typeface="Schoolbook Uralic"/>
              </a:rPr>
              <a:t>~</a:t>
            </a:r>
            <a:r>
              <a:rPr lang="en-US" sz="2800" spc="-5" dirty="0" smtClean="0">
                <a:solidFill>
                  <a:srgbClr val="FFFFFF"/>
                </a:solidFill>
                <a:latin typeface="Schoolbook Uralic"/>
                <a:cs typeface="Schoolbook Uralic"/>
              </a:rPr>
              <a:t>77.8</a:t>
            </a:r>
            <a:r>
              <a:rPr sz="2800" spc="-5" smtClean="0">
                <a:solidFill>
                  <a:srgbClr val="FFFFFF"/>
                </a:solidFill>
                <a:latin typeface="Schoolbook Uralic"/>
                <a:cs typeface="Schoolbook Uralic"/>
              </a:rPr>
              <a:t>%</a:t>
            </a:r>
            <a:endParaRPr sz="2800" dirty="0">
              <a:latin typeface="Schoolbook Uralic"/>
              <a:cs typeface="Schoolbook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2530" y="4137405"/>
            <a:ext cx="346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Confusion matrix</a:t>
            </a:r>
            <a:r>
              <a:rPr sz="28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--</a:t>
            </a:r>
            <a:endParaRPr sz="2800" dirty="0">
              <a:latin typeface="Schoolbook Uralic"/>
              <a:cs typeface="Schoolbook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6015" y="411098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81779" y="411098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32131" y="567690"/>
                </a:lnTo>
                <a:lnTo>
                  <a:pt x="32131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4659884" y="3949953"/>
            <a:ext cx="1562100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1056005" algn="l"/>
              </a:tabLst>
            </a:pPr>
            <a:r>
              <a:rPr lang="en-US" sz="2800" spc="140" dirty="0" smtClean="0">
                <a:solidFill>
                  <a:srgbClr val="FFFFFF"/>
                </a:solidFill>
                <a:latin typeface="Symbola"/>
                <a:cs typeface="Symbola"/>
              </a:rPr>
              <a:t>104</a:t>
            </a:r>
            <a:r>
              <a:rPr sz="2800" spc="140">
                <a:solidFill>
                  <a:srgbClr val="FFFFFF"/>
                </a:solidFill>
                <a:latin typeface="Symbola"/>
                <a:cs typeface="Symbola"/>
              </a:rPr>
              <a:t>	</a:t>
            </a:r>
            <a:r>
              <a:rPr lang="en-US" sz="2800" spc="145" dirty="0" smtClean="0">
                <a:solidFill>
                  <a:srgbClr val="FFFFFF"/>
                </a:solidFill>
                <a:latin typeface="Symbola"/>
                <a:cs typeface="Symbola"/>
              </a:rPr>
              <a:t>24</a:t>
            </a:r>
            <a:endParaRPr sz="2800" dirty="0">
              <a:latin typeface="Symbola"/>
              <a:cs typeface="Symbola"/>
            </a:endParaRPr>
          </a:p>
          <a:p>
            <a:pPr marL="111760">
              <a:lnSpc>
                <a:spcPts val="3325"/>
              </a:lnSpc>
              <a:tabLst>
                <a:tab pos="958850" algn="l"/>
              </a:tabLst>
            </a:pPr>
            <a:r>
              <a:rPr lang="en-US" sz="2800" spc="140" dirty="0" smtClean="0">
                <a:solidFill>
                  <a:srgbClr val="FFFFFF"/>
                </a:solidFill>
                <a:latin typeface="Symbola"/>
                <a:cs typeface="Symbola"/>
              </a:rPr>
              <a:t>34     88</a:t>
            </a:r>
            <a:endParaRPr sz="2800" dirty="0">
              <a:latin typeface="Symbola"/>
              <a:cs typeface="Symbol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91300" y="3250692"/>
            <a:ext cx="5134356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4572000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(w.r.t Logistic Regression)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2530" y="430148"/>
            <a:ext cx="10318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EXPLORE </a:t>
            </a:r>
            <a:r>
              <a:rPr lang="en-US" spc="-10" dirty="0" smtClean="0"/>
              <a:t>COUNTVECTORIZER </a:t>
            </a:r>
            <a:r>
              <a:rPr spc="-5" smtClean="0"/>
              <a:t>CLASS</a:t>
            </a:r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992530" y="1136510"/>
            <a:ext cx="7576184" cy="3618298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Terminology</a:t>
            </a:r>
            <a:endParaRPr sz="2800" dirty="0">
              <a:latin typeface="Schoolbook Uralic"/>
              <a:cs typeface="Schoolbook Uralic"/>
            </a:endParaRPr>
          </a:p>
          <a:p>
            <a:pPr marL="733425" lvl="1" indent="-264160">
              <a:lnSpc>
                <a:spcPct val="100000"/>
              </a:lnSpc>
              <a:spcBef>
                <a:spcPts val="1160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Convert a collection of text documents to a matrix of token counts.</a:t>
            </a:r>
          </a:p>
          <a:p>
            <a:pPr marL="733425" lvl="1" indent="-264160">
              <a:lnSpc>
                <a:spcPct val="100000"/>
              </a:lnSpc>
              <a:spcBef>
                <a:spcPts val="1160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This implementation produces a sparse representation of the counts using scipy.sparse.csr_matrix.</a:t>
            </a:r>
          </a:p>
          <a:p>
            <a:pPr marL="733425" lvl="1" indent="-264160">
              <a:lnSpc>
                <a:spcPct val="100000"/>
              </a:lnSpc>
              <a:spcBef>
                <a:spcPts val="1160"/>
              </a:spcBef>
              <a:buSzPct val="96153"/>
              <a:tabLst>
                <a:tab pos="734060" algn="l"/>
              </a:tabLst>
            </a:pPr>
            <a:endParaRPr sz="26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</a:t>
            </a:r>
            <a:r>
              <a:rPr spc="-10" dirty="0"/>
              <a:t>LEARNING</a:t>
            </a:r>
            <a:r>
              <a:rPr spc="3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92530" y="1015745"/>
            <a:ext cx="6487160" cy="267701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DECISION TREE CLASSIFIER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The algorithm builds decision tree using a top-down, greedy approach.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i="1" spc="-5" dirty="0" smtClean="0">
                <a:solidFill>
                  <a:srgbClr val="FFFFFF"/>
                </a:solidFill>
                <a:latin typeface="Arial"/>
                <a:cs typeface="Arial"/>
              </a:rPr>
              <a:t>Parameters -&gt; criterion=“gini”</a:t>
            </a: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935" algn="l"/>
              </a:tabLst>
            </a:pPr>
            <a:endParaRPr lang="en-US" sz="2400" i="1" spc="-5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Picture 4" descr="d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29000"/>
            <a:ext cx="6843353" cy="304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444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746</Words>
  <Application>Microsoft Office PowerPoint</Application>
  <PresentationFormat>Custom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MOTIVATION</vt:lpstr>
      <vt:lpstr>MOTIVATION</vt:lpstr>
      <vt:lpstr>DATA</vt:lpstr>
      <vt:lpstr>OBJECTIVES</vt:lpstr>
      <vt:lpstr>PRELIMINARY SENTIMENT ANALYSIS</vt:lpstr>
      <vt:lpstr>PRELIMINARY SENTIMENT ANALYSIS</vt:lpstr>
      <vt:lpstr>EXPLORE COUNTVECTORIZER CLASS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RESULTS AND CONCLUSION</vt:lpstr>
      <vt:lpstr>FINDING THE RIGHT PLOT</vt:lpstr>
      <vt:lpstr>BUSINESS INTELLIGENCE &amp;  DECISION MAKING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&amp; SENTIMENT ANALYSIS OF   RESTAURANT REVIEWS</dc:title>
  <dc:creator>nikhil sharma</dc:creator>
  <cp:lastModifiedBy>Admin</cp:lastModifiedBy>
  <cp:revision>25</cp:revision>
  <dcterms:created xsi:type="dcterms:W3CDTF">2021-01-08T07:57:33Z</dcterms:created>
  <dcterms:modified xsi:type="dcterms:W3CDTF">2021-01-08T17:56:20Z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2021-01-08T00:00:00Z</vt:filetime>
  </property>
</Properties>
</file>