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70" r:id="rId8"/>
    <p:sldId id="269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4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0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0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89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C50C-51A7-4C9E-9250-3B97D97F98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1029-CB0A-42EF-8A8A-B6C69A0E7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1%80%D0%B0%D0%B3%D0%B5%D0%B4%D0%B8%D1%8F_%D0%BD%D0%B0_%C2%AB%D0%9D%D0%B5%D0%BC%D0%B8%D0%B3%D0%B5%C2%BB" TargetMode="External"/><Relationship Id="rId2" Type="http://schemas.openxmlformats.org/officeDocument/2006/relationships/hyperlink" Target="https://ru.wikipedia.org/wiki/%D0%9F%D1%80%D0%B8%D0%BD%D1%86%D0%B8%D0%BF_%D0%B4%D0%BE%D0%BC%D0%B8%D0%BD%D0%B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0%BD%D0%B8%D0%BA%D0%B0" TargetMode="External"/><Relationship Id="rId2" Type="http://schemas.openxmlformats.org/officeDocument/2006/relationships/hyperlink" Target="https://ru.wikipedia.org/wiki/%D0%9F%D0%B0%D0%BB%D0%BE%D0%BC%D0%BD%D0%B8%D1%87%D0%B5%D1%81%D1%82%D0%B2%D0%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7%D0%B0%D1%81_%D0%BF%D0%B8%D0%B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ru-RU" dirty="0"/>
              <a:t>Поведение в толпе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5246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909" y="193964"/>
            <a:ext cx="11499273" cy="6410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5) Если мы все-таки оказались в толпе – то стараться не сопротивляться и «идти по течению», высоко поднимая ноги и стараясь не упасть</a:t>
            </a:r>
          </a:p>
          <a:p>
            <a:pPr marL="0" indent="0">
              <a:buNone/>
            </a:pPr>
            <a:r>
              <a:rPr lang="ru-RU" dirty="0"/>
              <a:t>6) Желательно избавиться от одежды, которая может зацепиться (шарфы, галстуки, мешковатая одежда и т.д.), снять каблуки или обувь на шпильках. Не оставлять в карманах предметы, которые могут поранить вас или окружающих.</a:t>
            </a:r>
          </a:p>
          <a:p>
            <a:pPr marL="0" indent="0">
              <a:buNone/>
            </a:pPr>
            <a:r>
              <a:rPr lang="ru-RU" dirty="0"/>
              <a:t>7) В ходе движения толпы, глубоко </a:t>
            </a:r>
            <a:r>
              <a:rPr lang="ru-RU" dirty="0" err="1"/>
              <a:t>входнуть</a:t>
            </a:r>
            <a:r>
              <a:rPr lang="ru-RU" dirty="0"/>
              <a:t>, сжать руки замком перед грудью и развести локти в сторону, чтобы уберечь грудную клетку и жизненно важные органы</a:t>
            </a:r>
          </a:p>
          <a:p>
            <a:pPr marL="0" indent="0">
              <a:buNone/>
            </a:pPr>
            <a:r>
              <a:rPr lang="ru-RU" dirty="0"/>
              <a:t>8) Ни в коем случае не держаться около стен, заборов, решеток, избегать столбов, урн и иных препятствий, где нас может зажать толпа</a:t>
            </a:r>
          </a:p>
          <a:p>
            <a:pPr marL="0" indent="0">
              <a:buNone/>
            </a:pPr>
            <a:r>
              <a:rPr lang="ru-RU" dirty="0"/>
              <a:t>9) НЕ ПОДДАВАТЬСЯ ПАНИКЕ!</a:t>
            </a:r>
          </a:p>
          <a:p>
            <a:pPr marL="0" indent="0">
              <a:buNone/>
            </a:pPr>
            <a:r>
              <a:rPr lang="ru-RU" dirty="0"/>
              <a:t>10) Не останавливаться, даже если мы что-то уронили.</a:t>
            </a:r>
          </a:p>
          <a:p>
            <a:pPr marL="0" indent="0">
              <a:buNone/>
            </a:pPr>
            <a:r>
              <a:rPr lang="ru-RU" dirty="0"/>
              <a:t>11) НИ В КОЕМ СЛУЧАЕ НЕ ПАДАТЬ! В противном случае вас может затоптать толпа. Если мы упали, то стараться резко встать на ноге (выскочить вверх, в том числе цепляясь за идущих)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40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10" y="304800"/>
            <a:ext cx="5532582" cy="62160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12) Избегать громоздких или высоких людей, или несущих большие предметы и сумки</a:t>
            </a:r>
          </a:p>
          <a:p>
            <a:pPr marL="0" indent="0">
              <a:buNone/>
            </a:pPr>
            <a:r>
              <a:rPr lang="ru-RU" dirty="0"/>
              <a:t>13) Стараться не провоцировать людей на агрессию, не паниковать и не вызывать панику у других</a:t>
            </a:r>
          </a:p>
          <a:p>
            <a:pPr marL="0" indent="0">
              <a:buNone/>
            </a:pPr>
            <a:r>
              <a:rPr lang="ru-RU" dirty="0"/>
              <a:t>14) Если есть возможность покинуть толпу, то двигаться потихоньку по диагонали через толпу к выходу</a:t>
            </a:r>
          </a:p>
          <a:p>
            <a:pPr marL="0" indent="0">
              <a:buNone/>
            </a:pPr>
            <a:r>
              <a:rPr lang="ru-RU" dirty="0"/>
              <a:t>15) Если упали и нет возможности подняться – то принять «позу эмбриона» и закрыть голову руками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054" y="766619"/>
            <a:ext cx="5929745" cy="47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0509"/>
            <a:ext cx="4592782" cy="5336454"/>
          </a:xfrm>
        </p:spPr>
        <p:txBody>
          <a:bodyPr/>
          <a:lstStyle/>
          <a:p>
            <a:r>
              <a:rPr lang="ru-RU" b="1" dirty="0"/>
              <a:t>Толпа́</a:t>
            </a:r>
            <a:r>
              <a:rPr lang="ru-RU" dirty="0"/>
              <a:t> — большое скопление, множество сошедшихся вместе людей, а также самая случайная связь людей, объединенных в данном пространстве чисто временным, преходящим интересом.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073" y="840509"/>
            <a:ext cx="463084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Опасные факторы нахождения в толпе: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73945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3600" dirty="0"/>
              <a:t>Риск попадания в давку</a:t>
            </a:r>
          </a:p>
          <a:p>
            <a:pPr marL="514350" indent="-514350">
              <a:buAutoNum type="arabicParenR"/>
            </a:pPr>
            <a:r>
              <a:rPr lang="ru-RU" sz="3600" dirty="0"/>
              <a:t>Массовая драка, массовые беспорядки</a:t>
            </a:r>
          </a:p>
          <a:p>
            <a:pPr marL="514350" indent="-514350">
              <a:buAutoNum type="arabicParenR"/>
            </a:pPr>
            <a:r>
              <a:rPr lang="ru-RU" sz="3600" dirty="0"/>
              <a:t>Повышенная угроза </a:t>
            </a:r>
            <a:r>
              <a:rPr lang="ru-RU" sz="3600" dirty="0" err="1"/>
              <a:t>терракта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0873" y="2001621"/>
            <a:ext cx="4414982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5636"/>
            <a:ext cx="5793509" cy="576132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Давка происходит при движении большого количества людей в ограниченном пространстве. Стремясь продвинуться раньше других, люди протискиваются между соседями или даже просто толкают впереди идущих. </a:t>
            </a:r>
          </a:p>
          <a:p>
            <a:r>
              <a:rPr lang="ru-RU" dirty="0"/>
              <a:t>В сумме это приводит к большому давлению в узком участке движения толпы, что заставляет двигаться на этом участке с высокой скоростью. </a:t>
            </a:r>
          </a:p>
          <a:p>
            <a:r>
              <a:rPr lang="ru-RU" dirty="0"/>
              <a:t>При падении кого-либо идущие вслед за ним вынуждены либо падать, либо шагать по телам упавших, что приводит к смерти или к тяжёлым травмам.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4218" y="1332994"/>
            <a:ext cx="5158510" cy="39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9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1818"/>
            <a:ext cx="4481945" cy="571514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Механизм давки достаточно сложен и очень сильно зависит от различных обстоятельств каждого конкретного случая. Травмирующим фактором может служить как сама масса людей в динамике или статике, так и всевозможные препятствия, мешающие свободному перемещению. </a:t>
            </a:r>
          </a:p>
          <a:p>
            <a:r>
              <a:rPr lang="ru-RU" dirty="0"/>
              <a:t>Даже в неподвижной толпе могут происходить волновые процессы, срабатывать «</a:t>
            </a:r>
            <a:r>
              <a:rPr lang="ru-RU" dirty="0">
                <a:hlinkClick r:id="rId2" tooltip="Принцип домино"/>
              </a:rPr>
              <a:t>принцип домино</a:t>
            </a:r>
            <a:r>
              <a:rPr lang="ru-RU" dirty="0"/>
              <a:t>». При </a:t>
            </a:r>
            <a:r>
              <a:rPr lang="ru-RU" dirty="0">
                <a:hlinkClick r:id="rId3" tooltip="Трагедия на «Немиге»"/>
              </a:rPr>
              <a:t>трагедии в Минске</a:t>
            </a:r>
            <a:r>
              <a:rPr lang="ru-RU" dirty="0"/>
              <a:t> (1999), например, некоторые из упавших были буквально заколоты женской обувью на «шпильках».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3708" y="969819"/>
            <a:ext cx="5090421" cy="43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Давка нередко происходит при следующих событиях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беспорядочное отступление войск;</a:t>
            </a:r>
          </a:p>
          <a:p>
            <a:r>
              <a:rPr lang="ru-RU" dirty="0"/>
              <a:t>религиозные </a:t>
            </a:r>
            <a:r>
              <a:rPr lang="ru-RU" dirty="0">
                <a:hlinkClick r:id="rId2" tooltip="Паломничество"/>
              </a:rPr>
              <a:t>паломничества</a:t>
            </a:r>
            <a:r>
              <a:rPr lang="ru-RU" dirty="0"/>
              <a:t>;</a:t>
            </a:r>
          </a:p>
          <a:p>
            <a:r>
              <a:rPr lang="ru-RU" dirty="0"/>
              <a:t>выход со стадионов и других мест спортивных и музыкальных событий;</a:t>
            </a:r>
          </a:p>
          <a:p>
            <a:r>
              <a:rPr lang="ru-RU" dirty="0"/>
              <a:t>массовые мероприятия (например, праздники, похороны);</a:t>
            </a:r>
          </a:p>
          <a:p>
            <a:r>
              <a:rPr lang="ru-RU" dirty="0"/>
              <a:t>разгон демонстраций и митингов;</a:t>
            </a:r>
          </a:p>
          <a:p>
            <a:r>
              <a:rPr lang="ru-RU" dirty="0">
                <a:hlinkClick r:id="rId3" tooltip="Паника"/>
              </a:rPr>
              <a:t>паника</a:t>
            </a:r>
            <a:r>
              <a:rPr lang="ru-RU" dirty="0"/>
              <a:t> (например, в случае пожаров);</a:t>
            </a:r>
          </a:p>
          <a:p>
            <a:r>
              <a:rPr lang="ru-RU" dirty="0">
                <a:hlinkClick r:id="rId4" tooltip="Час пик"/>
              </a:rPr>
              <a:t>час пик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85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вести себя в толпе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465291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Желательно не посещать массовые скопления людей</a:t>
            </a:r>
          </a:p>
          <a:p>
            <a:pPr marL="514350" indent="-514350">
              <a:buAutoNum type="arabicPeriod"/>
            </a:pPr>
            <a:r>
              <a:rPr lang="ru-RU" dirty="0"/>
              <a:t>Если вы в помещении – сразу запомнить (на всякий случай) где находятся входы и выходы, в том числе эвакуационные</a:t>
            </a:r>
          </a:p>
          <a:p>
            <a:pPr marL="514350" indent="-514350">
              <a:buAutoNum type="arabicPeriod"/>
            </a:pPr>
            <a:r>
              <a:rPr lang="ru-RU" dirty="0"/>
              <a:t>Если есть риск возникновения давки или давка уже возникла – забраться на высокое место: барная стойка, дерево, решетка и т.д.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Если мы на улице и видим приближение толпы – то стараться укрыться от нее (например, в переулке)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9891" y="1825625"/>
            <a:ext cx="2890982" cy="31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59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579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  Поведение в толпе</vt:lpstr>
      <vt:lpstr>Презентация PowerPoint</vt:lpstr>
      <vt:lpstr>Презентация PowerPoint</vt:lpstr>
      <vt:lpstr>Опасные факторы нахождения в толпе:</vt:lpstr>
      <vt:lpstr>Презентация PowerPoint</vt:lpstr>
      <vt:lpstr>Презентация PowerPoint</vt:lpstr>
      <vt:lpstr>Презентация PowerPoint</vt:lpstr>
      <vt:lpstr>Давка нередко происходит при следующих событиях</vt:lpstr>
      <vt:lpstr>Как вести себя в толпе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Поведение в толпе</dc:title>
  <dc:creator>Иван</dc:creator>
  <cp:lastModifiedBy>Студент Колледжа</cp:lastModifiedBy>
  <cp:revision>16</cp:revision>
  <dcterms:created xsi:type="dcterms:W3CDTF">2022-11-01T20:43:16Z</dcterms:created>
  <dcterms:modified xsi:type="dcterms:W3CDTF">2023-12-15T08:54:01Z</dcterms:modified>
</cp:coreProperties>
</file>