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6"/>
  </p:notesMasterIdLst>
  <p:sldIdLst>
    <p:sldId id="256" r:id="rId2"/>
    <p:sldId id="296" r:id="rId3"/>
    <p:sldId id="259" r:id="rId4"/>
    <p:sldId id="271" r:id="rId5"/>
    <p:sldId id="315" r:id="rId6"/>
    <p:sldId id="274" r:id="rId7"/>
    <p:sldId id="316" r:id="rId8"/>
    <p:sldId id="314" r:id="rId9"/>
    <p:sldId id="300" r:id="rId10"/>
    <p:sldId id="262" r:id="rId11"/>
    <p:sldId id="298" r:id="rId12"/>
    <p:sldId id="317" r:id="rId13"/>
    <p:sldId id="267" r:id="rId14"/>
    <p:sldId id="312" r:id="rId15"/>
    <p:sldId id="313" r:id="rId16"/>
    <p:sldId id="318" r:id="rId17"/>
    <p:sldId id="319" r:id="rId18"/>
    <p:sldId id="321" r:id="rId19"/>
    <p:sldId id="322" r:id="rId20"/>
    <p:sldId id="299" r:id="rId21"/>
    <p:sldId id="324" r:id="rId22"/>
    <p:sldId id="325" r:id="rId23"/>
    <p:sldId id="323" r:id="rId24"/>
    <p:sldId id="280" r:id="rId25"/>
  </p:sldIdLst>
  <p:sldSz cx="9144000" cy="5143500" type="screen16x9"/>
  <p:notesSz cx="6858000" cy="9144000"/>
  <p:embeddedFontLst>
    <p:embeddedFont>
      <p:font typeface="Source Sans Pro" panose="020B0604020202020204" charset="0"/>
      <p:regular r:id="rId27"/>
      <p:bold r:id="rId28"/>
      <p:italic r:id="rId29"/>
      <p:boldItalic r:id="rId30"/>
    </p:embeddedFont>
    <p:embeddedFont>
      <p:font typeface="Roboto Slab" panose="020B0604020202020204" charset="0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6" d="100"/>
          <a:sy n="146" d="100"/>
        </p:scale>
        <p:origin x="-1002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087456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6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heesoo37/120-years-of-olympic-history-athletes-and-results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2123728" y="1707654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120 Years of Olympic Data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" name="Textfeld 1"/>
          <p:cNvSpPr txBox="1"/>
          <p:nvPr/>
        </p:nvSpPr>
        <p:spPr>
          <a:xfrm>
            <a:off x="611560" y="1563638"/>
            <a:ext cx="58326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number of athletes will increase </a:t>
            </a:r>
            <a:r>
              <a:rPr lang="en-US" dirty="0" smtClean="0"/>
              <a:t>over time, mainly due to an increase in female competitors.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Both the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number of sports and events will increase </a:t>
            </a:r>
            <a:r>
              <a:rPr lang="en-US" dirty="0" smtClean="0"/>
              <a:t>over time.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There is a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difference between winter and summer games</a:t>
            </a:r>
            <a:r>
              <a:rPr lang="en-US" dirty="0" smtClean="0"/>
              <a:t>: Certain countries will do better in one season.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Athletes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competing at home will do better </a:t>
            </a:r>
            <a:r>
              <a:rPr lang="en-US" dirty="0" smtClean="0"/>
              <a:t>than those competing abroad.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1" name="Google Shape;118;p18"/>
          <p:cNvSpPr txBox="1">
            <a:spLocks/>
          </p:cNvSpPr>
          <p:nvPr/>
        </p:nvSpPr>
        <p:spPr>
          <a:xfrm>
            <a:off x="-180528" y="267494"/>
            <a:ext cx="4779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r"/>
            <a:r>
              <a:rPr lang="de-DE" sz="3200" b="1" dirty="0" smtClean="0"/>
              <a:t>The </a:t>
            </a:r>
            <a:r>
              <a:rPr lang="de-DE" sz="3200" b="1" dirty="0" err="1" smtClean="0"/>
              <a:t>Hypotheses</a:t>
            </a:r>
            <a:r>
              <a:rPr lang="de-DE" sz="3200" b="1" dirty="0" smtClean="0"/>
              <a:t>…</a:t>
            </a:r>
            <a:endParaRPr lang="de-DE" sz="32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7664" y="2355726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4"/>
                </a:solidFill>
              </a:rPr>
              <a:t>3</a:t>
            </a:r>
            <a:r>
              <a:rPr lang="en" sz="6000" dirty="0" smtClean="0">
                <a:solidFill>
                  <a:schemeClr val="accent4"/>
                </a:solidFill>
              </a:rPr>
              <a:t>.</a:t>
            </a:r>
            <a:endParaRPr sz="60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The Analysis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2079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" name="Textfeld 1"/>
          <p:cNvSpPr txBox="1"/>
          <p:nvPr/>
        </p:nvSpPr>
        <p:spPr>
          <a:xfrm>
            <a:off x="611560" y="1563638"/>
            <a:ext cx="583264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Done using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Python Notebooks </a:t>
            </a:r>
            <a:r>
              <a:rPr lang="en-US" dirty="0" smtClean="0"/>
              <a:t>in Google </a:t>
            </a:r>
            <a:r>
              <a:rPr lang="en-US" dirty="0" err="1" smtClean="0"/>
              <a:t>Colab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NumPy</a:t>
            </a:r>
            <a:r>
              <a:rPr lang="en-US" dirty="0" smtClean="0"/>
              <a:t>, Pandas, </a:t>
            </a:r>
            <a:r>
              <a:rPr lang="en-US" dirty="0" err="1" smtClean="0"/>
              <a:t>Matplotlib</a:t>
            </a:r>
            <a:r>
              <a:rPr lang="en-US" dirty="0" smtClean="0"/>
              <a:t> &amp; </a:t>
            </a:r>
            <a:r>
              <a:rPr lang="en-US" dirty="0" err="1" smtClean="0"/>
              <a:t>Seaborn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Notebook will be uploaded to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Github</a:t>
            </a:r>
            <a:r>
              <a:rPr lang="en-US" dirty="0"/>
              <a:t> </a:t>
            </a:r>
            <a:r>
              <a:rPr lang="en-US" dirty="0" smtClean="0"/>
              <a:t>to ensure reproducibility of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Data can be found on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Kaggle.com</a:t>
            </a:r>
            <a:r>
              <a:rPr lang="en-US" dirty="0" smtClean="0"/>
              <a:t>, link at the end of the presentation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1" name="Google Shape;118;p18"/>
          <p:cNvSpPr txBox="1">
            <a:spLocks/>
          </p:cNvSpPr>
          <p:nvPr/>
        </p:nvSpPr>
        <p:spPr>
          <a:xfrm>
            <a:off x="-180528" y="267494"/>
            <a:ext cx="4779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r"/>
            <a:r>
              <a:rPr lang="de-DE" sz="3200" b="1" dirty="0" smtClean="0"/>
              <a:t>The Analysis</a:t>
            </a:r>
            <a:endParaRPr lang="de-DE" sz="3200" b="1" dirty="0"/>
          </a:p>
        </p:txBody>
      </p:sp>
    </p:spTree>
    <p:extLst>
      <p:ext uri="{BB962C8B-B14F-4D97-AF65-F5344CB8AC3E}">
        <p14:creationId xmlns:p14="http://schemas.microsoft.com/office/powerpoint/2010/main" val="3634049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Exploration of gender</a:t>
            </a:r>
            <a:endParaRPr dirty="0"/>
          </a:p>
        </p:txBody>
      </p:sp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4099" name="Picture 3" descr="C:\Users\Niko\Downloads\gender_pie (9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7982"/>
            <a:ext cx="8294695" cy="4976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755576" y="5147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Gender over time</a:t>
            </a:r>
            <a:endParaRPr dirty="0"/>
          </a:p>
        </p:txBody>
      </p:sp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2050" name="Picture 2" descr="C:\Users\Niko\Downloads\gender_time (6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4584" y="-155911"/>
            <a:ext cx="10297144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5940152" y="138311"/>
            <a:ext cx="1440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Split of Winter and Summer Games</a:t>
            </a:r>
            <a:endParaRPr lang="de-DE" sz="11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Pfeil nach rechts 2"/>
          <p:cNvSpPr/>
          <p:nvPr/>
        </p:nvSpPr>
        <p:spPr>
          <a:xfrm rot="6951244">
            <a:off x="5901025" y="704294"/>
            <a:ext cx="498362" cy="225334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5031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755576" y="5147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Sports and Events Over Time</a:t>
            </a:r>
            <a:endParaRPr dirty="0"/>
          </a:p>
        </p:txBody>
      </p:sp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4099" name="Picture 3" descr="C:\Users\Niko\Downloads\events_time (6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2576" y="627534"/>
            <a:ext cx="10153128" cy="3744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360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755576" y="5147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Medals: Summer Games</a:t>
            </a:r>
            <a:endParaRPr dirty="0"/>
          </a:p>
        </p:txBody>
      </p:sp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3074" name="Picture 2" descr="C:\Users\Niko\Downloads\summer_medals (3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0568" y="-308570"/>
            <a:ext cx="10009112" cy="5112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3926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755576" y="5147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Medals: Winter Games</a:t>
            </a:r>
            <a:endParaRPr dirty="0"/>
          </a:p>
        </p:txBody>
      </p:sp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4098" name="Picture 2" descr="C:\Users\Niko\Downloads\winter_medals (2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17638" y="-1096963"/>
            <a:ext cx="9734054" cy="14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Niko\Downloads\winter_medals (2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0568" y="-277059"/>
            <a:ext cx="10225136" cy="51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7318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755576" y="5147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Competing at home: Male vs. Female</a:t>
            </a:r>
            <a:endParaRPr dirty="0"/>
          </a:p>
        </p:txBody>
      </p:sp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4098" name="Picture 2" descr="C:\Users\Niko\Downloads\winter_medals (2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17638" y="-1096963"/>
            <a:ext cx="9734054" cy="14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Niko\Downloads\m_medals (5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332269"/>
            <a:ext cx="5400000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Niko\Downloads\m_medals (3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32269"/>
            <a:ext cx="5400000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705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755576" y="5147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Competing at home: Male vs. Female</a:t>
            </a:r>
            <a:endParaRPr dirty="0"/>
          </a:p>
        </p:txBody>
      </p:sp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4098" name="Picture 2" descr="C:\Users\Niko\Downloads\winter_medals (2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17638" y="-1096963"/>
            <a:ext cx="9734054" cy="14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755576" y="915566"/>
            <a:ext cx="64807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Weak correlation between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competing in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homecountry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and winning a medal</a:t>
            </a:r>
            <a:r>
              <a:rPr lang="en-US" dirty="0" smtClean="0"/>
              <a:t> (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 = 0.058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Correlation is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stronger for male competitors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0.065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Correlation is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weaker for female competitors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0.038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Since proportion of female athletes should continue to increase, this correlation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might cease to be significant</a:t>
            </a:r>
            <a:r>
              <a:rPr lang="en-US" dirty="0" smtClean="0"/>
              <a:t> in the future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1123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5880381" y="2562025"/>
            <a:ext cx="1381800" cy="13656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1620081" y="771550"/>
            <a:ext cx="564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 smtClean="0"/>
              <a:t>Welcome!</a:t>
            </a:r>
            <a:endParaRPr sz="6000" b="1" dirty="0"/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4294967295"/>
          </p:nvPr>
        </p:nvSpPr>
        <p:spPr>
          <a:xfrm>
            <a:off x="1646814" y="1707654"/>
            <a:ext cx="5642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200" b="1" dirty="0" smtClean="0"/>
              <a:t>120 Years of Olympic data:       A brief Analysis</a:t>
            </a:r>
            <a:endParaRPr sz="3200" b="1" dirty="0"/>
          </a:p>
        </p:txBody>
      </p:sp>
      <p:cxnSp>
        <p:nvCxnSpPr>
          <p:cNvPr id="89" name="Google Shape;89;p14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4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14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1028" name="Picture 4" descr="C:\Users\Niko\Downloads\kisspng-olympic-medal-trophy-sports-silver-medal-olympic-medal-embossed-5-mm-5cfb89d23e6bd3.958159791559988690255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851" y="2381887"/>
            <a:ext cx="1108859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5118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7664" y="2355726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4"/>
                </a:solidFill>
              </a:rPr>
              <a:t>4</a:t>
            </a:r>
            <a:r>
              <a:rPr lang="en" sz="6000" dirty="0" smtClean="0">
                <a:solidFill>
                  <a:schemeClr val="accent4"/>
                </a:solidFill>
              </a:rPr>
              <a:t>.</a:t>
            </a:r>
            <a:endParaRPr sz="60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What are the conclusions?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9174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2" name="Textfeld 1"/>
          <p:cNvSpPr txBox="1"/>
          <p:nvPr/>
        </p:nvSpPr>
        <p:spPr>
          <a:xfrm>
            <a:off x="611560" y="1563638"/>
            <a:ext cx="58326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Number of (especially female)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athletes increased </a:t>
            </a:r>
            <a:r>
              <a:rPr lang="en-US" dirty="0" smtClean="0"/>
              <a:t>substantially.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Number of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events increased</a:t>
            </a:r>
            <a:r>
              <a:rPr lang="en-US" dirty="0" smtClean="0"/>
              <a:t>. Number of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sports remained relatively constant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There are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seasonally successful countries</a:t>
            </a:r>
            <a:r>
              <a:rPr lang="en-US" dirty="0" smtClean="0"/>
              <a:t>. 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(Male) athletes did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better when competing at home</a:t>
            </a:r>
            <a:r>
              <a:rPr lang="en-US" dirty="0" smtClean="0"/>
              <a:t>. 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1" name="Google Shape;118;p18"/>
          <p:cNvSpPr txBox="1">
            <a:spLocks/>
          </p:cNvSpPr>
          <p:nvPr/>
        </p:nvSpPr>
        <p:spPr>
          <a:xfrm>
            <a:off x="611560" y="267494"/>
            <a:ext cx="4779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r"/>
            <a:r>
              <a:rPr lang="de-DE" sz="3200" b="1" dirty="0" err="1" smtClean="0"/>
              <a:t>Hypotheses</a:t>
            </a:r>
            <a:r>
              <a:rPr lang="de-DE" sz="3200" b="1" dirty="0" smtClean="0"/>
              <a:t> </a:t>
            </a:r>
            <a:r>
              <a:rPr lang="de-DE" sz="3200" b="1" dirty="0" err="1" smtClean="0"/>
              <a:t>Revisited</a:t>
            </a:r>
            <a:endParaRPr lang="de-DE" sz="3200" b="1" dirty="0"/>
          </a:p>
        </p:txBody>
      </p:sp>
    </p:spTree>
    <p:extLst>
      <p:ext uri="{BB962C8B-B14F-4D97-AF65-F5344CB8AC3E}">
        <p14:creationId xmlns:p14="http://schemas.microsoft.com/office/powerpoint/2010/main" val="25646247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2" name="Textfeld 1"/>
          <p:cNvSpPr txBox="1"/>
          <p:nvPr/>
        </p:nvSpPr>
        <p:spPr>
          <a:xfrm>
            <a:off x="611560" y="1563638"/>
            <a:ext cx="58326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Games seem to be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well on their way into the future</a:t>
            </a:r>
            <a:r>
              <a:rPr lang="en-US" dirty="0" smtClean="0"/>
              <a:t>: They became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more accessible </a:t>
            </a:r>
            <a:r>
              <a:rPr lang="en-US" dirty="0" smtClean="0"/>
              <a:t>to female competitors and split up into summer and winter games to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accommodate for their new dimensions</a:t>
            </a:r>
            <a:r>
              <a:rPr lang="en-US" dirty="0" smtClean="0"/>
              <a:t>.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While the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number of events increased </a:t>
            </a:r>
            <a:r>
              <a:rPr lang="en-US" dirty="0" smtClean="0"/>
              <a:t>steadily, the number of sports remained relatively constant. This is a major opportunity for improvement.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Inclusion of more sports </a:t>
            </a:r>
            <a:r>
              <a:rPr lang="en-US" dirty="0" smtClean="0"/>
              <a:t>seems like a great way to freshen things up!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1" name="Google Shape;118;p18"/>
          <p:cNvSpPr txBox="1">
            <a:spLocks/>
          </p:cNvSpPr>
          <p:nvPr/>
        </p:nvSpPr>
        <p:spPr>
          <a:xfrm>
            <a:off x="-1548680" y="238641"/>
            <a:ext cx="4779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r"/>
            <a:r>
              <a:rPr lang="de-DE" sz="3200" b="1" dirty="0" err="1" smtClean="0"/>
              <a:t>Conclusions</a:t>
            </a:r>
            <a:r>
              <a:rPr lang="de-DE" sz="3200" b="1" dirty="0" smtClean="0"/>
              <a:t> </a:t>
            </a:r>
            <a:endParaRPr lang="de-DE" sz="3200" b="1" dirty="0"/>
          </a:p>
        </p:txBody>
      </p:sp>
    </p:spTree>
    <p:extLst>
      <p:ext uri="{BB962C8B-B14F-4D97-AF65-F5344CB8AC3E}">
        <p14:creationId xmlns:p14="http://schemas.microsoft.com/office/powerpoint/2010/main" val="14465657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2" name="Textfeld 1"/>
          <p:cNvSpPr txBox="1"/>
          <p:nvPr/>
        </p:nvSpPr>
        <p:spPr>
          <a:xfrm>
            <a:off x="611560" y="1563638"/>
            <a:ext cx="583264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://github.com/niklab90/Coursera_SQL_Capstone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hlinkClick r:id="rId3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www.kaggle.com/datasets/heesoo37/120-years-of-olympic-history-athletes-and-results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1" name="Google Shape;118;p18"/>
          <p:cNvSpPr txBox="1">
            <a:spLocks/>
          </p:cNvSpPr>
          <p:nvPr/>
        </p:nvSpPr>
        <p:spPr>
          <a:xfrm>
            <a:off x="-612576" y="195486"/>
            <a:ext cx="4779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r"/>
            <a:r>
              <a:rPr lang="en-US" sz="3200" b="1" dirty="0" smtClean="0"/>
              <a:t>Code and Data</a:t>
            </a:r>
            <a:endParaRPr lang="de-DE" sz="3200" b="1" dirty="0"/>
          </a:p>
        </p:txBody>
      </p:sp>
    </p:spTree>
    <p:extLst>
      <p:ext uri="{BB962C8B-B14F-4D97-AF65-F5344CB8AC3E}">
        <p14:creationId xmlns:p14="http://schemas.microsoft.com/office/powerpoint/2010/main" val="38034292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971600" y="2283718"/>
            <a:ext cx="7056784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/>
              <a:t>Thank you very much for your attention!</a:t>
            </a:r>
            <a:endParaRPr sz="4800" b="1" dirty="0"/>
          </a:p>
        </p:txBody>
      </p:sp>
      <p:sp>
        <p:nvSpPr>
          <p:cNvPr id="406" name="Google Shape;406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7664" y="2283718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chemeClr val="accent4"/>
                </a:solidFill>
              </a:rPr>
              <a:t/>
            </a:r>
            <a:br>
              <a:rPr lang="en" sz="6000" dirty="0" smtClean="0">
                <a:solidFill>
                  <a:schemeClr val="accent4"/>
                </a:solidFill>
              </a:rPr>
            </a:br>
            <a:r>
              <a:rPr lang="en" sz="6000" dirty="0" smtClean="0">
                <a:solidFill>
                  <a:schemeClr val="accent4"/>
                </a:solidFill>
              </a:rPr>
              <a:t>1</a:t>
            </a:r>
            <a:r>
              <a:rPr lang="en" sz="6000" dirty="0">
                <a:solidFill>
                  <a:schemeClr val="accent4"/>
                </a:solidFill>
              </a:rPr>
              <a:t>.</a:t>
            </a:r>
            <a:endParaRPr sz="60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What are we dealing with? 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>
            <a:spLocks noGrp="1"/>
          </p:cNvSpPr>
          <p:nvPr>
            <p:ph type="ctrTitle" idx="4294967295"/>
          </p:nvPr>
        </p:nvSpPr>
        <p:spPr>
          <a:xfrm>
            <a:off x="683568" y="105958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de-DE" sz="6000" dirty="0" smtClean="0"/>
              <a:t>271,116 </a:t>
            </a:r>
            <a:r>
              <a:rPr lang="de-DE" sz="6000" dirty="0" err="1" smtClean="0"/>
              <a:t>Competitors</a:t>
            </a:r>
            <a:endParaRPr sz="6000" b="1" dirty="0"/>
          </a:p>
        </p:txBody>
      </p:sp>
      <p:sp>
        <p:nvSpPr>
          <p:cNvPr id="248" name="Google Shape;248;p27"/>
          <p:cNvSpPr txBox="1">
            <a:spLocks noGrp="1"/>
          </p:cNvSpPr>
          <p:nvPr>
            <p:ph type="subTitle" idx="4294967295"/>
          </p:nvPr>
        </p:nvSpPr>
        <p:spPr>
          <a:xfrm>
            <a:off x="683568" y="2067694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765</a:t>
            </a:r>
            <a:r>
              <a:rPr lang="en-US" sz="2800" dirty="0"/>
              <a:t> </a:t>
            </a:r>
            <a:r>
              <a:rPr lang="en-US" sz="2800" dirty="0" smtClean="0">
                <a:solidFill>
                  <a:schemeClr val="accent5">
                    <a:lumMod val="10000"/>
                  </a:schemeClr>
                </a:solidFill>
              </a:rPr>
              <a:t>events,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66</a:t>
            </a:r>
            <a:r>
              <a:rPr lang="en-US" sz="2800" dirty="0"/>
              <a:t> </a:t>
            </a:r>
            <a:r>
              <a:rPr lang="en-US" sz="2800" dirty="0">
                <a:solidFill>
                  <a:schemeClr val="accent5">
                    <a:lumMod val="10000"/>
                  </a:schemeClr>
                </a:solidFill>
              </a:rPr>
              <a:t>different </a:t>
            </a:r>
            <a:r>
              <a:rPr lang="en-US" sz="2800" dirty="0" smtClean="0">
                <a:solidFill>
                  <a:schemeClr val="accent5">
                    <a:lumMod val="10000"/>
                  </a:schemeClr>
                </a:solidFill>
              </a:rPr>
              <a:t>sports,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51</a:t>
            </a:r>
            <a:r>
              <a:rPr lang="en-US" sz="2800" dirty="0"/>
              <a:t> </a:t>
            </a:r>
            <a:r>
              <a:rPr lang="en-US" sz="2800" dirty="0" smtClean="0">
                <a:solidFill>
                  <a:schemeClr val="accent5">
                    <a:lumMod val="10000"/>
                  </a:schemeClr>
                </a:solidFill>
              </a:rPr>
              <a:t>games in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42</a:t>
            </a:r>
            <a:r>
              <a:rPr lang="en-US" sz="2800" dirty="0"/>
              <a:t> </a:t>
            </a:r>
            <a:r>
              <a:rPr lang="en-US" sz="2800" dirty="0">
                <a:solidFill>
                  <a:schemeClr val="accent5">
                    <a:lumMod val="10000"/>
                  </a:schemeClr>
                </a:solidFill>
              </a:rPr>
              <a:t>cities </a:t>
            </a:r>
            <a:r>
              <a:rPr lang="en-US" sz="2800" dirty="0" smtClean="0">
                <a:solidFill>
                  <a:schemeClr val="accent5">
                    <a:lumMod val="10000"/>
                  </a:schemeClr>
                </a:solidFill>
              </a:rPr>
              <a:t>over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120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5">
                    <a:lumMod val="10000"/>
                  </a:schemeClr>
                </a:solidFill>
              </a:rPr>
              <a:t>years (1896 to 2016).</a:t>
            </a:r>
            <a:r>
              <a:rPr lang="en-US" dirty="0"/>
              <a:t> </a:t>
            </a:r>
            <a:endParaRPr lang="en-US" dirty="0" smtClean="0"/>
          </a:p>
        </p:txBody>
      </p:sp>
      <p:sp>
        <p:nvSpPr>
          <p:cNvPr id="249" name="Google Shape;249;p2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" name="Textfeld 1"/>
          <p:cNvSpPr txBox="1"/>
          <p:nvPr/>
        </p:nvSpPr>
        <p:spPr>
          <a:xfrm>
            <a:off x="2483768" y="3435846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10000"/>
                  </a:schemeClr>
                </a:solidFill>
              </a:rPr>
              <a:t>Time for a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closer look</a:t>
            </a:r>
            <a:r>
              <a:rPr lang="en-US" sz="2800" dirty="0" smtClean="0">
                <a:solidFill>
                  <a:schemeClr val="accent5">
                    <a:lumMod val="10000"/>
                  </a:schemeClr>
                </a:solidFill>
              </a:rPr>
              <a:t>!</a:t>
            </a:r>
            <a:endParaRPr lang="de-DE" sz="2800" dirty="0">
              <a:solidFill>
                <a:schemeClr val="accent5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/>
          <p:nvPr/>
        </p:nvSpPr>
        <p:spPr>
          <a:xfrm>
            <a:off x="514725" y="9425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240" name="Google Shape;240;p26"/>
          <p:cNvGrpSpPr/>
          <p:nvPr/>
        </p:nvGrpSpPr>
        <p:grpSpPr>
          <a:xfrm>
            <a:off x="4211960" y="1635646"/>
            <a:ext cx="176100" cy="180300"/>
            <a:chOff x="6602389" y="3355174"/>
            <a:chExt cx="176100" cy="180300"/>
          </a:xfrm>
        </p:grpSpPr>
        <p:sp>
          <p:nvSpPr>
            <p:cNvPr id="241" name="Google Shape;241;p26"/>
            <p:cNvSpPr/>
            <p:nvPr/>
          </p:nvSpPr>
          <p:spPr>
            <a:xfrm>
              <a:off x="6602389" y="3355174"/>
              <a:ext cx="176100" cy="180300"/>
            </a:xfrm>
            <a:prstGeom prst="ellipse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6"/>
            <p:cNvSpPr/>
            <p:nvPr/>
          </p:nvSpPr>
          <p:spPr>
            <a:xfrm>
              <a:off x="6637549" y="3391207"/>
              <a:ext cx="105600" cy="10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010" y="2676525"/>
            <a:ext cx="2079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5038" y="2294791"/>
            <a:ext cx="2079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051" y="2294791"/>
            <a:ext cx="2079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834" y="3710367"/>
            <a:ext cx="2079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Gerade Verbindung 2"/>
          <p:cNvCxnSpPr/>
          <p:nvPr/>
        </p:nvCxnSpPr>
        <p:spPr>
          <a:xfrm flipV="1">
            <a:off x="1115616" y="2499496"/>
            <a:ext cx="342091" cy="1053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 flipH="1">
            <a:off x="4299920" y="771550"/>
            <a:ext cx="208053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flipH="1">
            <a:off x="4145970" y="2868069"/>
            <a:ext cx="216024" cy="906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 flipV="1">
            <a:off x="6241605" y="2499496"/>
            <a:ext cx="209750" cy="943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 flipV="1">
            <a:off x="7689852" y="2889001"/>
            <a:ext cx="187890" cy="848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feld 246"/>
          <p:cNvSpPr txBox="1"/>
          <p:nvPr/>
        </p:nvSpPr>
        <p:spPr>
          <a:xfrm>
            <a:off x="4044491" y="457977"/>
            <a:ext cx="1112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Europe: 30 </a:t>
            </a:r>
            <a:endParaRPr lang="de-DE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3" name="Textfeld 62"/>
          <p:cNvSpPr txBox="1"/>
          <p:nvPr/>
        </p:nvSpPr>
        <p:spPr>
          <a:xfrm>
            <a:off x="5838936" y="3457223"/>
            <a:ext cx="1112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Asia: 6</a:t>
            </a:r>
            <a:endParaRPr lang="de-DE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2" name="Textfeld 71"/>
          <p:cNvSpPr txBox="1"/>
          <p:nvPr/>
        </p:nvSpPr>
        <p:spPr>
          <a:xfrm>
            <a:off x="7452320" y="2560292"/>
            <a:ext cx="1112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Oceania: 2 </a:t>
            </a:r>
            <a:endParaRPr lang="de-DE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1" name="Textfeld 80"/>
          <p:cNvSpPr txBox="1"/>
          <p:nvPr/>
        </p:nvSpPr>
        <p:spPr>
          <a:xfrm>
            <a:off x="395536" y="3583539"/>
            <a:ext cx="1348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Americas: 13</a:t>
            </a:r>
            <a:endParaRPr lang="de-DE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3" name="Textfeld 82"/>
          <p:cNvSpPr txBox="1"/>
          <p:nvPr/>
        </p:nvSpPr>
        <p:spPr>
          <a:xfrm>
            <a:off x="3589868" y="3790419"/>
            <a:ext cx="1112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Africa: 0</a:t>
            </a:r>
            <a:endParaRPr lang="de-DE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5" name="Google Shape;274;p30"/>
          <p:cNvSpPr txBox="1">
            <a:spLocks noGrp="1"/>
          </p:cNvSpPr>
          <p:nvPr>
            <p:ph type="title"/>
          </p:nvPr>
        </p:nvSpPr>
        <p:spPr>
          <a:xfrm>
            <a:off x="118152" y="33166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Where?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5073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395536" y="1348917"/>
            <a:ext cx="1866600" cy="18456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30"/>
          <p:cNvSpPr/>
          <p:nvPr/>
        </p:nvSpPr>
        <p:spPr>
          <a:xfrm>
            <a:off x="559786" y="1505699"/>
            <a:ext cx="1538100" cy="15213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accent4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Average Age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 smtClean="0">
                <a:solidFill>
                  <a:schemeClr val="accent4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25.56</a:t>
            </a:r>
            <a:endParaRPr sz="2800" b="1" dirty="0">
              <a:solidFill>
                <a:schemeClr val="accent4">
                  <a:lumMod val="10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6" name="Google Shape;276;p30"/>
          <p:cNvSpPr/>
          <p:nvPr/>
        </p:nvSpPr>
        <p:spPr>
          <a:xfrm>
            <a:off x="2790899" y="2386370"/>
            <a:ext cx="2002800" cy="19806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30"/>
          <p:cNvSpPr/>
          <p:nvPr/>
        </p:nvSpPr>
        <p:spPr>
          <a:xfrm>
            <a:off x="2966849" y="2560865"/>
            <a:ext cx="1650900" cy="1632900"/>
          </a:xfrm>
          <a:prstGeom prst="ellipse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accent4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Youngest Athlete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 smtClean="0">
                <a:solidFill>
                  <a:schemeClr val="accent4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  <a:endParaRPr sz="2800" b="1" dirty="0">
              <a:solidFill>
                <a:schemeClr val="accent4">
                  <a:lumMod val="10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8" name="Google Shape;278;p30"/>
          <p:cNvSpPr/>
          <p:nvPr/>
        </p:nvSpPr>
        <p:spPr>
          <a:xfrm>
            <a:off x="4785690" y="517921"/>
            <a:ext cx="2211300" cy="21867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0"/>
          <p:cNvSpPr/>
          <p:nvPr/>
        </p:nvSpPr>
        <p:spPr>
          <a:xfrm>
            <a:off x="5004048" y="710071"/>
            <a:ext cx="1822500" cy="1802400"/>
          </a:xfrm>
          <a:prstGeom prst="ellipse">
            <a:avLst/>
          </a:prstGeom>
          <a:noFill/>
          <a:ln w="7620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accent4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Oldest Athlete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chemeClr val="accent4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97</a:t>
            </a:r>
            <a:endParaRPr sz="2400" b="1" dirty="0">
              <a:solidFill>
                <a:schemeClr val="accent4">
                  <a:lumMod val="10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80" name="Google Shape;280;p30"/>
          <p:cNvCxnSpPr/>
          <p:nvPr/>
        </p:nvCxnSpPr>
        <p:spPr>
          <a:xfrm>
            <a:off x="1979712" y="2619421"/>
            <a:ext cx="819000" cy="495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1" name="Google Shape;281;p30"/>
          <p:cNvCxnSpPr/>
          <p:nvPr/>
        </p:nvCxnSpPr>
        <p:spPr>
          <a:xfrm rot="10800000" flipH="1">
            <a:off x="4427040" y="2157871"/>
            <a:ext cx="717300" cy="709200"/>
          </a:xfrm>
          <a:prstGeom prst="straightConnector1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2" name="Google Shape;282;p3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82853">
            <a:off x="6848715" y="1670112"/>
            <a:ext cx="574809" cy="569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 descr="C:\Users\Niko\Downloads\44288-removebg-previe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787" y="3384550"/>
            <a:ext cx="1319213" cy="175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Google Shape;279;p30"/>
          <p:cNvSpPr/>
          <p:nvPr/>
        </p:nvSpPr>
        <p:spPr>
          <a:xfrm>
            <a:off x="7452320" y="1564105"/>
            <a:ext cx="1584176" cy="1462894"/>
          </a:xfrm>
          <a:prstGeom prst="ellipse">
            <a:avLst/>
          </a:prstGeom>
          <a:noFill/>
          <a:ln w="7620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accent4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Oldest (</a:t>
            </a:r>
            <a:r>
              <a:rPr lang="en" b="1" dirty="0" smtClean="0">
                <a:solidFill>
                  <a:schemeClr val="accent6">
                    <a:lumMod val="7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actually competing</a:t>
            </a:r>
            <a:r>
              <a:rPr lang="en" b="1" dirty="0" smtClean="0">
                <a:solidFill>
                  <a:schemeClr val="accent4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 Athlete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accent4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72</a:t>
            </a:r>
          </a:p>
        </p:txBody>
      </p:sp>
      <p:sp>
        <p:nvSpPr>
          <p:cNvPr id="16" name="Google Shape;274;p30"/>
          <p:cNvSpPr txBox="1">
            <a:spLocks/>
          </p:cNvSpPr>
          <p:nvPr/>
        </p:nvSpPr>
        <p:spPr>
          <a:xfrm>
            <a:off x="118152" y="33166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de-DE" dirty="0" smtClean="0"/>
              <a:t>Who?</a:t>
            </a:r>
            <a:endParaRPr lang="de-D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5725650" y="909615"/>
            <a:ext cx="1875600" cy="18528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ctrTitle" idx="4294967295"/>
          </p:nvPr>
        </p:nvSpPr>
        <p:spPr>
          <a:xfrm>
            <a:off x="539552" y="267494"/>
            <a:ext cx="4779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/>
              <a:t>The Art Competitions…</a:t>
            </a:r>
            <a:endParaRPr sz="3200" b="1" dirty="0"/>
          </a:p>
        </p:txBody>
      </p:sp>
      <p:cxnSp>
        <p:nvCxnSpPr>
          <p:cNvPr id="120" name="Google Shape;120;p18"/>
          <p:cNvCxnSpPr/>
          <p:nvPr/>
        </p:nvCxnSpPr>
        <p:spPr>
          <a:xfrm rot="10800000" flipH="1">
            <a:off x="6805299" y="540952"/>
            <a:ext cx="143700" cy="377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7451750" y="1182125"/>
            <a:ext cx="337200" cy="131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endCxn id="117" idx="6"/>
          </p:cNvCxnSpPr>
          <p:nvPr/>
        </p:nvCxnSpPr>
        <p:spPr>
          <a:xfrm rot="10800000">
            <a:off x="7601250" y="1836015"/>
            <a:ext cx="998100" cy="98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8"/>
          <p:cNvSpPr/>
          <p:nvPr/>
        </p:nvSpPr>
        <p:spPr>
          <a:xfrm>
            <a:off x="5875408" y="1057537"/>
            <a:ext cx="1576200" cy="1556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027" name="Picture 3" descr="C:\Users\Niko\Downloads\kisspng-statue-of-zeus-at-olympia-apollo-hephaestus-poseid-rubra-5adf8bb9c4ec12.989828651524599737806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644" y="1095712"/>
            <a:ext cx="1154753" cy="148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611560" y="1491630"/>
            <a:ext cx="47525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Until 1954 there were art competitions in addition to athletic competitions, discontinued afterwards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Architecture, literature, music, painting and sculpturing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Included ‘competitors’ that were of advanced age (or even dead)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Able to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skew</a:t>
            </a:r>
            <a:r>
              <a:rPr lang="en-US" dirty="0" smtClean="0"/>
              <a:t> the analysis 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Disregarded</a:t>
            </a:r>
            <a:r>
              <a:rPr lang="en-US" dirty="0" smtClean="0"/>
              <a:t> in further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4822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5125" name="Picture 5" descr="C:\Users\Niko\Downloads\events_time (13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2616" y="630086"/>
            <a:ext cx="10945216" cy="403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3707904" y="630086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Post War </a:t>
            </a:r>
          </a:p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Games</a:t>
            </a:r>
            <a:endParaRPr lang="de-DE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Pfeil nach unten 2"/>
          <p:cNvSpPr/>
          <p:nvPr/>
        </p:nvSpPr>
        <p:spPr>
          <a:xfrm rot="4413990">
            <a:off x="2947396" y="469996"/>
            <a:ext cx="213103" cy="11260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Pfeil nach unten 3"/>
          <p:cNvSpPr/>
          <p:nvPr/>
        </p:nvSpPr>
        <p:spPr>
          <a:xfrm rot="2745634">
            <a:off x="3394646" y="991796"/>
            <a:ext cx="256768" cy="4670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Google Shape;274;p30"/>
          <p:cNvSpPr txBox="1">
            <a:spLocks/>
          </p:cNvSpPr>
          <p:nvPr/>
        </p:nvSpPr>
        <p:spPr>
          <a:xfrm>
            <a:off x="118152" y="33166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dirty="0" smtClean="0"/>
              <a:t>How old?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9332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7664" y="2283718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chemeClr val="accent4"/>
                </a:solidFill>
              </a:rPr>
              <a:t/>
            </a:r>
            <a:br>
              <a:rPr lang="en" sz="6000" dirty="0" smtClean="0">
                <a:solidFill>
                  <a:schemeClr val="accent4"/>
                </a:solidFill>
              </a:rPr>
            </a:br>
            <a:r>
              <a:rPr lang="en" sz="6000" dirty="0" smtClean="0">
                <a:solidFill>
                  <a:schemeClr val="accent4"/>
                </a:solidFill>
              </a:rPr>
              <a:t>2.</a:t>
            </a:r>
            <a:endParaRPr sz="60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The Hypotheses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5773866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481</Words>
  <Application>Microsoft Office PowerPoint</Application>
  <PresentationFormat>Bildschirmpräsentation (16:9)</PresentationFormat>
  <Paragraphs>115</Paragraphs>
  <Slides>24</Slides>
  <Notes>24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8" baseType="lpstr">
      <vt:lpstr>Arial</vt:lpstr>
      <vt:lpstr>Source Sans Pro</vt:lpstr>
      <vt:lpstr>Roboto Slab</vt:lpstr>
      <vt:lpstr>Cordelia template</vt:lpstr>
      <vt:lpstr>120 Years of Olympic Data</vt:lpstr>
      <vt:lpstr>Welcome!</vt:lpstr>
      <vt:lpstr> 1. What are we dealing with? </vt:lpstr>
      <vt:lpstr>271,116 Competitors</vt:lpstr>
      <vt:lpstr>Where?</vt:lpstr>
      <vt:lpstr>PowerPoint-Präsentation</vt:lpstr>
      <vt:lpstr>The Art Competitions…</vt:lpstr>
      <vt:lpstr>PowerPoint-Präsentation</vt:lpstr>
      <vt:lpstr> 2. The Hypotheses</vt:lpstr>
      <vt:lpstr>PowerPoint-Präsentation</vt:lpstr>
      <vt:lpstr>3. The Analysis</vt:lpstr>
      <vt:lpstr>PowerPoint-Präsentation</vt:lpstr>
      <vt:lpstr>Exploration of gender</vt:lpstr>
      <vt:lpstr>Gender over time</vt:lpstr>
      <vt:lpstr>Sports and Events Over Time</vt:lpstr>
      <vt:lpstr>Medals: Summer Games</vt:lpstr>
      <vt:lpstr>Medals: Winter Games</vt:lpstr>
      <vt:lpstr>Competing at home: Male vs. Female</vt:lpstr>
      <vt:lpstr>Competing at home: Male vs. Female</vt:lpstr>
      <vt:lpstr>4. What are the conclusions?</vt:lpstr>
      <vt:lpstr>PowerPoint-Präsentation</vt:lpstr>
      <vt:lpstr>PowerPoint-Präsentation</vt:lpstr>
      <vt:lpstr>PowerPoint-Präsentation</vt:lpstr>
      <vt:lpstr>Thank you very much for your attention!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120 Years of Olympic Data</dc:title>
  <dc:creator>Nigel Labusz</dc:creator>
  <cp:lastModifiedBy>Niko</cp:lastModifiedBy>
  <cp:revision>34</cp:revision>
  <dcterms:modified xsi:type="dcterms:W3CDTF">2022-04-29T01:50:10Z</dcterms:modified>
</cp:coreProperties>
</file>