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2" r:id="rId3"/>
    <p:sldId id="271" r:id="rId4"/>
    <p:sldId id="281" r:id="rId5"/>
    <p:sldId id="276" r:id="rId6"/>
    <p:sldId id="274" r:id="rId7"/>
    <p:sldId id="277" r:id="rId8"/>
    <p:sldId id="275" r:id="rId9"/>
    <p:sldId id="273" r:id="rId10"/>
    <p:sldId id="278" r:id="rId11"/>
    <p:sldId id="282"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6" autoAdjust="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5710-7710-4297-A610-B763047A6B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722723D-CE50-4019-9C85-5D7FD622F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ED870403-4445-41B6-A9EB-F7A6BFDCB2A1}"/>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5" name="Footer Placeholder 4">
            <a:extLst>
              <a:ext uri="{FF2B5EF4-FFF2-40B4-BE49-F238E27FC236}">
                <a16:creationId xmlns:a16="http://schemas.microsoft.com/office/drawing/2014/main" id="{D3A60FC0-AAF1-499A-BCAD-2DFAF7A939D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4D5655D-18A4-47E5-A878-E990D669690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50488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45CC-2128-43C9-BA5F-01DF8F94DBB8}"/>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EE6EAB4-833C-479C-B99D-DB3D3AE5C4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FC6A5F6-851E-48DD-92EE-CE01D94CAD3D}"/>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5" name="Footer Placeholder 4">
            <a:extLst>
              <a:ext uri="{FF2B5EF4-FFF2-40B4-BE49-F238E27FC236}">
                <a16:creationId xmlns:a16="http://schemas.microsoft.com/office/drawing/2014/main" id="{C9876F56-0318-4CBC-8CDF-1DAC90EFB60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F188A6F-0471-4A47-ACBA-98CBE770FF40}"/>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28162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EC96E-B27E-4FE4-BBE9-6DBAEBD10F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5E6F9BB-57F9-4EE8-B044-6308D56A13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D035321-B691-4ECB-B23F-786D6DEA4C1D}"/>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5" name="Footer Placeholder 4">
            <a:extLst>
              <a:ext uri="{FF2B5EF4-FFF2-40B4-BE49-F238E27FC236}">
                <a16:creationId xmlns:a16="http://schemas.microsoft.com/office/drawing/2014/main" id="{8E7E6C16-5515-41D3-AB90-6D88EDB6DE7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F5D07A7-E58E-468A-BBC6-8F38B1147B93}"/>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7644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BC80-706C-4086-A8F8-8D5E6461B86E}"/>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7F70889-E6CB-4521-815D-B7FE88CA45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0C0324E-F940-4F57-A851-BD84EB0386E6}"/>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5" name="Footer Placeholder 4">
            <a:extLst>
              <a:ext uri="{FF2B5EF4-FFF2-40B4-BE49-F238E27FC236}">
                <a16:creationId xmlns:a16="http://schemas.microsoft.com/office/drawing/2014/main" id="{099AD2AF-FD82-4589-92E2-09680557D34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5FF626A-7A49-4ABD-AE66-13FC431EE67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313563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E3A5-0DE7-425E-B2F6-C82355A42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C0E54E5C-A41F-4D28-AD14-BC5A98F9F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841357-2666-4568-AE29-170FC5298791}"/>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5" name="Footer Placeholder 4">
            <a:extLst>
              <a:ext uri="{FF2B5EF4-FFF2-40B4-BE49-F238E27FC236}">
                <a16:creationId xmlns:a16="http://schemas.microsoft.com/office/drawing/2014/main" id="{612040E3-0F5D-4B12-A5F8-E8EF0D65CE3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B10B9FB-C2E7-4D41-A2BB-6157F22949C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207609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29A1-DC38-4950-B207-0955DC42E6F6}"/>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15A020B-0FC9-4116-BEE8-DB455C771E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D9CAED0D-E5F8-47B3-8C16-121F435200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CD01C707-F94B-4E5F-90C1-414DE1AC28AA}"/>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6" name="Footer Placeholder 5">
            <a:extLst>
              <a:ext uri="{FF2B5EF4-FFF2-40B4-BE49-F238E27FC236}">
                <a16:creationId xmlns:a16="http://schemas.microsoft.com/office/drawing/2014/main" id="{917A6CB7-91F8-437F-B419-5D4D56E31CA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13044708-F924-4AF2-A473-6FF2E8A588F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91213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4856-F781-49D7-AE50-0E5A185F7039}"/>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5D6DADBB-123A-4C2E-B847-16308A139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77CA94-8E8C-4960-86D5-643FF28416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A79CE339-0EBB-41D8-B5A3-AD9B6BCC1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B40FD1-E74B-4D64-B8F4-2608A463BC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5255611D-B721-4FE2-858E-37D93EE2DDE2}"/>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8" name="Footer Placeholder 7">
            <a:extLst>
              <a:ext uri="{FF2B5EF4-FFF2-40B4-BE49-F238E27FC236}">
                <a16:creationId xmlns:a16="http://schemas.microsoft.com/office/drawing/2014/main" id="{0EB41540-99C8-4BE5-B0EE-EAE5885083AA}"/>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7ED7E945-FA2B-473F-AA8C-8617B4BB77B5}"/>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2542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814A-A384-499C-BD25-839164768F17}"/>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907A25EE-22F6-448C-B111-D1FF99EBEE05}"/>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4" name="Footer Placeholder 3">
            <a:extLst>
              <a:ext uri="{FF2B5EF4-FFF2-40B4-BE49-F238E27FC236}">
                <a16:creationId xmlns:a16="http://schemas.microsoft.com/office/drawing/2014/main" id="{A181EB34-2530-4366-8E96-46F10EFD3E57}"/>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75DC9B6-9219-40C4-B42F-D611248DB3DA}"/>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35029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EF7BC-BD35-418E-966C-12848797C8EF}"/>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3" name="Footer Placeholder 2">
            <a:extLst>
              <a:ext uri="{FF2B5EF4-FFF2-40B4-BE49-F238E27FC236}">
                <a16:creationId xmlns:a16="http://schemas.microsoft.com/office/drawing/2014/main" id="{BECAF950-A322-42E5-8008-703600BF0038}"/>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1A6893C4-867D-42D4-B4F7-DB33BAC6F2C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299437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F3CA-D85F-4760-894A-8B4AFF385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CF68C862-72D0-4457-8504-A1B134D26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98A15675-1F5C-4E1A-BB79-6AA450C37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E89B08-714D-4431-9FE7-51ED8A28B5DF}"/>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6" name="Footer Placeholder 5">
            <a:extLst>
              <a:ext uri="{FF2B5EF4-FFF2-40B4-BE49-F238E27FC236}">
                <a16:creationId xmlns:a16="http://schemas.microsoft.com/office/drawing/2014/main" id="{FE02835E-14A2-4D2E-849C-6BEADD86C57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44ED6FF-D3D9-45C3-B3E5-EBE96F1A1A0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9828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E761-D062-4679-AF07-3207C3D8C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725E5B86-10AB-49D2-9476-C5CC3075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9887371-5C93-41B8-AB58-B8202CDDF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034D60-3ADE-49D9-A723-0AAAE7E32110}"/>
              </a:ext>
            </a:extLst>
          </p:cNvPr>
          <p:cNvSpPr>
            <a:spLocks noGrp="1"/>
          </p:cNvSpPr>
          <p:nvPr>
            <p:ph type="dt" sz="half" idx="10"/>
          </p:nvPr>
        </p:nvSpPr>
        <p:spPr/>
        <p:txBody>
          <a:bodyPr/>
          <a:lstStyle/>
          <a:p>
            <a:fld id="{D54733F0-06F3-4793-9386-80AFF6BF7E4B}" type="datetimeFigureOut">
              <a:rPr lang="sv-SE" smtClean="0"/>
              <a:t>2019-01-03</a:t>
            </a:fld>
            <a:endParaRPr lang="sv-SE"/>
          </a:p>
        </p:txBody>
      </p:sp>
      <p:sp>
        <p:nvSpPr>
          <p:cNvPr id="6" name="Footer Placeholder 5">
            <a:extLst>
              <a:ext uri="{FF2B5EF4-FFF2-40B4-BE49-F238E27FC236}">
                <a16:creationId xmlns:a16="http://schemas.microsoft.com/office/drawing/2014/main" id="{9D605B89-639F-45CC-96CB-3D4FF6328E9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74B0E11-B554-478E-9939-A7C8AB370318}"/>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96129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8296E-4AE5-4E3B-A92A-78C345D1B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8E46C83-6CD4-4182-9343-2F1BC47CA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1E6BE66-B8E7-4022-B864-2A2F6BF33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733F0-06F3-4793-9386-80AFF6BF7E4B}" type="datetimeFigureOut">
              <a:rPr lang="sv-SE" smtClean="0"/>
              <a:t>2019-01-03</a:t>
            </a:fld>
            <a:endParaRPr lang="sv-SE"/>
          </a:p>
        </p:txBody>
      </p:sp>
      <p:sp>
        <p:nvSpPr>
          <p:cNvPr id="5" name="Footer Placeholder 4">
            <a:extLst>
              <a:ext uri="{FF2B5EF4-FFF2-40B4-BE49-F238E27FC236}">
                <a16:creationId xmlns:a16="http://schemas.microsoft.com/office/drawing/2014/main" id="{C68749FA-B08C-4F93-ADEA-9982F4CF2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6A3FDD1-D98E-427B-9D47-13EC3DC7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6C1A-2561-4F65-9B50-E963351780F0}" type="slidenum">
              <a:rPr lang="sv-SE" smtClean="0"/>
              <a:t>‹#›</a:t>
            </a:fld>
            <a:endParaRPr lang="sv-SE"/>
          </a:p>
        </p:txBody>
      </p:sp>
    </p:spTree>
    <p:extLst>
      <p:ext uri="{BB962C8B-B14F-4D97-AF65-F5344CB8AC3E}">
        <p14:creationId xmlns:p14="http://schemas.microsoft.com/office/powerpoint/2010/main" val="42114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ataagile.blogspot.com/2018/09/att-anvanda-fardiga-apier-for-kognitiva.html" TargetMode="External"/><Relationship Id="rId2" Type="http://schemas.openxmlformats.org/officeDocument/2006/relationships/hyperlink" Target="http://dataagile.blogspot.com/2018/08/om-machine-learning-hur-kan-en-maski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DA7A-5041-4EA1-BD76-16F113665ADB}"/>
              </a:ext>
            </a:extLst>
          </p:cNvPr>
          <p:cNvSpPr>
            <a:spLocks noGrp="1"/>
          </p:cNvSpPr>
          <p:nvPr>
            <p:ph type="title"/>
          </p:nvPr>
        </p:nvSpPr>
        <p:spPr/>
        <p:txBody>
          <a:bodyPr/>
          <a:lstStyle/>
          <a:p>
            <a:r>
              <a:rPr lang="sv-SE" dirty="0"/>
              <a:t>Inledning</a:t>
            </a:r>
          </a:p>
        </p:txBody>
      </p:sp>
      <p:sp>
        <p:nvSpPr>
          <p:cNvPr id="4" name="Content Placeholder 2">
            <a:extLst>
              <a:ext uri="{FF2B5EF4-FFF2-40B4-BE49-F238E27FC236}">
                <a16:creationId xmlns:a16="http://schemas.microsoft.com/office/drawing/2014/main" id="{F7514440-2A80-48B5-95C4-B8248C343B8A}"/>
              </a:ext>
            </a:extLst>
          </p:cNvPr>
          <p:cNvSpPr txBox="1">
            <a:spLocks/>
          </p:cNvSpPr>
          <p:nvPr/>
        </p:nvSpPr>
        <p:spPr>
          <a:xfrm>
            <a:off x="1485900" y="1962442"/>
            <a:ext cx="6248983" cy="3523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dirty="0"/>
              <a:t>Diskussion begreppet Data Science</a:t>
            </a:r>
          </a:p>
          <a:p>
            <a:pPr lvl="1"/>
            <a:r>
              <a:rPr lang="sv-SE" dirty="0"/>
              <a:t>Det finns delade meningar om vad begreppet betyder</a:t>
            </a:r>
          </a:p>
          <a:p>
            <a:pPr lvl="1"/>
            <a:r>
              <a:rPr lang="sv-SE" dirty="0"/>
              <a:t>Kan beskrivas som statistik, </a:t>
            </a:r>
            <a:r>
              <a:rPr lang="sv-SE" dirty="0" err="1"/>
              <a:t>machine</a:t>
            </a:r>
            <a:r>
              <a:rPr lang="sv-SE" dirty="0"/>
              <a:t> </a:t>
            </a:r>
            <a:r>
              <a:rPr lang="sv-SE" dirty="0" err="1"/>
              <a:t>learning</a:t>
            </a:r>
            <a:r>
              <a:rPr lang="sv-SE" dirty="0"/>
              <a:t>-modeller och programmering i en samlad process för att besvara frågor</a:t>
            </a:r>
          </a:p>
          <a:p>
            <a:pPr lvl="1"/>
            <a:r>
              <a:rPr lang="sv-SE" dirty="0"/>
              <a:t>Dalarna har byggt upp en avdelning där de använder en del av dessa </a:t>
            </a:r>
            <a:r>
              <a:rPr lang="sv-SE" dirty="0" err="1"/>
              <a:t>arbetsätten</a:t>
            </a:r>
            <a:endParaRPr lang="sv-SE" dirty="0"/>
          </a:p>
          <a:p>
            <a:pPr lvl="1"/>
            <a:endParaRPr lang="sv-SE" dirty="0"/>
          </a:p>
          <a:p>
            <a:pPr lvl="1"/>
            <a:endParaRPr lang="sv-SE" dirty="0"/>
          </a:p>
          <a:p>
            <a:pPr lvl="1"/>
            <a:endParaRPr lang="sv-SE" dirty="0"/>
          </a:p>
          <a:p>
            <a:endParaRPr lang="sv-SE" dirty="0"/>
          </a:p>
        </p:txBody>
      </p:sp>
    </p:spTree>
    <p:extLst>
      <p:ext uri="{BB962C8B-B14F-4D97-AF65-F5344CB8AC3E}">
        <p14:creationId xmlns:p14="http://schemas.microsoft.com/office/powerpoint/2010/main" val="208764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3950-BFB9-43C9-8B34-11E4FFFC8072}"/>
              </a:ext>
            </a:extLst>
          </p:cNvPr>
          <p:cNvSpPr>
            <a:spLocks noGrp="1"/>
          </p:cNvSpPr>
          <p:nvPr>
            <p:ph type="title"/>
          </p:nvPr>
        </p:nvSpPr>
        <p:spPr/>
        <p:txBody>
          <a:bodyPr/>
          <a:lstStyle/>
          <a:p>
            <a:r>
              <a:rPr lang="sv-SE" dirty="0"/>
              <a:t>Referens</a:t>
            </a:r>
          </a:p>
        </p:txBody>
      </p:sp>
      <p:sp>
        <p:nvSpPr>
          <p:cNvPr id="3" name="Content Placeholder 2">
            <a:extLst>
              <a:ext uri="{FF2B5EF4-FFF2-40B4-BE49-F238E27FC236}">
                <a16:creationId xmlns:a16="http://schemas.microsoft.com/office/drawing/2014/main" id="{85168226-E8A5-4049-AA22-F5C886BA37B7}"/>
              </a:ext>
            </a:extLst>
          </p:cNvPr>
          <p:cNvSpPr>
            <a:spLocks noGrp="1"/>
          </p:cNvSpPr>
          <p:nvPr>
            <p:ph idx="1"/>
          </p:nvPr>
        </p:nvSpPr>
        <p:spPr>
          <a:xfrm>
            <a:off x="744896" y="1603891"/>
            <a:ext cx="1632857" cy="2790827"/>
          </a:xfrm>
        </p:spPr>
        <p:style>
          <a:lnRef idx="2">
            <a:schemeClr val="accent6"/>
          </a:lnRef>
          <a:fillRef idx="1">
            <a:schemeClr val="lt1"/>
          </a:fillRef>
          <a:effectRef idx="0">
            <a:schemeClr val="accent6"/>
          </a:effectRef>
          <a:fontRef idx="minor">
            <a:schemeClr val="dk1"/>
          </a:fontRef>
        </p:style>
        <p:txBody>
          <a:bodyPr/>
          <a:lstStyle/>
          <a:p>
            <a:r>
              <a:rPr lang="sv-SE" dirty="0"/>
              <a:t>R </a:t>
            </a:r>
          </a:p>
          <a:p>
            <a:r>
              <a:rPr lang="sv-SE" dirty="0" err="1"/>
              <a:t>Python</a:t>
            </a:r>
            <a:endParaRPr lang="sv-SE" dirty="0"/>
          </a:p>
          <a:p>
            <a:r>
              <a:rPr lang="sv-SE" dirty="0"/>
              <a:t>Julia</a:t>
            </a:r>
          </a:p>
          <a:p>
            <a:r>
              <a:rPr lang="sv-SE" dirty="0"/>
              <a:t>SQL</a:t>
            </a:r>
          </a:p>
          <a:p>
            <a:endParaRPr lang="sv-SE" dirty="0"/>
          </a:p>
        </p:txBody>
      </p:sp>
      <p:sp>
        <p:nvSpPr>
          <p:cNvPr id="4" name="Content Placeholder 2">
            <a:extLst>
              <a:ext uri="{FF2B5EF4-FFF2-40B4-BE49-F238E27FC236}">
                <a16:creationId xmlns:a16="http://schemas.microsoft.com/office/drawing/2014/main" id="{8BE38906-348A-4DEF-A9E3-5D5F93491D59}"/>
              </a:ext>
            </a:extLst>
          </p:cNvPr>
          <p:cNvSpPr txBox="1">
            <a:spLocks/>
          </p:cNvSpPr>
          <p:nvPr/>
        </p:nvSpPr>
        <p:spPr>
          <a:xfrm>
            <a:off x="2377753" y="1603892"/>
            <a:ext cx="2869162" cy="5254108"/>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err="1"/>
              <a:t>Linear</a:t>
            </a:r>
            <a:r>
              <a:rPr lang="sv-SE" dirty="0"/>
              <a:t> Regression</a:t>
            </a:r>
          </a:p>
          <a:p>
            <a:pPr marL="0" indent="0">
              <a:buNone/>
            </a:pPr>
            <a:r>
              <a:rPr lang="sv-SE" dirty="0" err="1"/>
              <a:t>Logistic</a:t>
            </a:r>
            <a:r>
              <a:rPr lang="sv-SE" dirty="0"/>
              <a:t> Regression</a:t>
            </a:r>
          </a:p>
          <a:p>
            <a:pPr marL="0" indent="0">
              <a:buNone/>
            </a:pPr>
            <a:r>
              <a:rPr lang="sv-SE" dirty="0"/>
              <a:t>Support </a:t>
            </a:r>
            <a:r>
              <a:rPr lang="sv-SE" dirty="0" err="1"/>
              <a:t>Vector</a:t>
            </a:r>
            <a:r>
              <a:rPr lang="sv-SE" dirty="0"/>
              <a:t> Machines</a:t>
            </a:r>
          </a:p>
          <a:p>
            <a:pPr marL="0" indent="0">
              <a:buNone/>
            </a:pPr>
            <a:r>
              <a:rPr lang="sv-SE" dirty="0"/>
              <a:t>Decision </a:t>
            </a:r>
            <a:r>
              <a:rPr lang="sv-SE" dirty="0" err="1"/>
              <a:t>Tree</a:t>
            </a:r>
            <a:endParaRPr lang="sv-SE" dirty="0"/>
          </a:p>
          <a:p>
            <a:pPr marL="0" indent="0">
              <a:buNone/>
            </a:pPr>
            <a:r>
              <a:rPr lang="sv-SE" dirty="0" err="1"/>
              <a:t>Random</a:t>
            </a:r>
            <a:r>
              <a:rPr lang="sv-SE" dirty="0"/>
              <a:t> </a:t>
            </a:r>
            <a:r>
              <a:rPr lang="sv-SE" dirty="0" err="1"/>
              <a:t>forest</a:t>
            </a:r>
            <a:endParaRPr lang="sv-SE" dirty="0"/>
          </a:p>
          <a:p>
            <a:pPr marL="0" indent="0">
              <a:buNone/>
            </a:pPr>
            <a:r>
              <a:rPr lang="sv-SE" dirty="0"/>
              <a:t>Neural </a:t>
            </a:r>
            <a:r>
              <a:rPr lang="sv-SE" dirty="0" err="1"/>
              <a:t>network</a:t>
            </a:r>
            <a:endParaRPr lang="sv-SE" dirty="0"/>
          </a:p>
          <a:p>
            <a:pPr marL="0" indent="0">
              <a:buNone/>
            </a:pPr>
            <a:r>
              <a:rPr lang="sv-SE" dirty="0"/>
              <a:t>K-</a:t>
            </a:r>
            <a:r>
              <a:rPr lang="sv-SE" dirty="0" err="1"/>
              <a:t>means</a:t>
            </a:r>
            <a:endParaRPr lang="sv-SE" dirty="0"/>
          </a:p>
          <a:p>
            <a:pPr marL="0" indent="0">
              <a:buNone/>
            </a:pPr>
            <a:r>
              <a:rPr lang="sv-SE" dirty="0"/>
              <a:t>k-</a:t>
            </a:r>
            <a:r>
              <a:rPr lang="sv-SE" dirty="0" err="1"/>
              <a:t>nearest</a:t>
            </a:r>
            <a:r>
              <a:rPr lang="sv-SE" dirty="0"/>
              <a:t> </a:t>
            </a:r>
            <a:r>
              <a:rPr lang="sv-SE" dirty="0" err="1"/>
              <a:t>neighbors</a:t>
            </a:r>
            <a:endParaRPr lang="sv-SE" dirty="0"/>
          </a:p>
          <a:p>
            <a:pPr marL="0" indent="0">
              <a:buNone/>
            </a:pPr>
            <a:r>
              <a:rPr lang="sv-SE" dirty="0"/>
              <a:t>Sentiment </a:t>
            </a:r>
            <a:r>
              <a:rPr lang="sv-SE" dirty="0" err="1"/>
              <a:t>analysis</a:t>
            </a:r>
            <a:endParaRPr lang="sv-SE" dirty="0"/>
          </a:p>
          <a:p>
            <a:pPr marL="0" indent="0">
              <a:buNone/>
            </a:pPr>
            <a:endParaRPr lang="sv-SE" dirty="0"/>
          </a:p>
          <a:p>
            <a:pPr marL="0" indent="0">
              <a:buNone/>
            </a:pPr>
            <a:endParaRPr lang="sv-SE" dirty="0"/>
          </a:p>
          <a:p>
            <a:pPr marL="0" indent="0">
              <a:buNone/>
            </a:pPr>
            <a:endParaRPr lang="sv-SE" dirty="0"/>
          </a:p>
        </p:txBody>
      </p:sp>
      <p:sp>
        <p:nvSpPr>
          <p:cNvPr id="5" name="Content Placeholder 2">
            <a:extLst>
              <a:ext uri="{FF2B5EF4-FFF2-40B4-BE49-F238E27FC236}">
                <a16:creationId xmlns:a16="http://schemas.microsoft.com/office/drawing/2014/main" id="{D15F442B-4545-4F2B-9D88-01C3F89F2070}"/>
              </a:ext>
            </a:extLst>
          </p:cNvPr>
          <p:cNvSpPr txBox="1">
            <a:spLocks/>
          </p:cNvSpPr>
          <p:nvPr/>
        </p:nvSpPr>
        <p:spPr>
          <a:xfrm>
            <a:off x="5246915" y="1603892"/>
            <a:ext cx="3048000" cy="262005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Hypotestestning</a:t>
            </a:r>
          </a:p>
          <a:p>
            <a:pPr marL="0" indent="0">
              <a:buNone/>
            </a:pPr>
            <a:r>
              <a:rPr lang="sv-SE" dirty="0" err="1"/>
              <a:t>Statistical</a:t>
            </a:r>
            <a:r>
              <a:rPr lang="sv-SE" dirty="0"/>
              <a:t> </a:t>
            </a:r>
            <a:r>
              <a:rPr lang="sv-SE" dirty="0" err="1"/>
              <a:t>inference</a:t>
            </a:r>
            <a:endParaRPr lang="sv-SE" dirty="0"/>
          </a:p>
          <a:p>
            <a:pPr marL="0" indent="0">
              <a:buNone/>
            </a:pPr>
            <a:r>
              <a:rPr lang="sv-SE" dirty="0" err="1"/>
              <a:t>Bayesian</a:t>
            </a:r>
            <a:r>
              <a:rPr lang="sv-SE" dirty="0"/>
              <a:t> </a:t>
            </a:r>
            <a:r>
              <a:rPr lang="sv-SE" dirty="0" err="1"/>
              <a:t>inference</a:t>
            </a:r>
            <a:endParaRPr lang="sv-SE" dirty="0"/>
          </a:p>
          <a:p>
            <a:pPr marL="0" indent="0">
              <a:buNone/>
            </a:pPr>
            <a:r>
              <a:rPr lang="sv-SE" dirty="0"/>
              <a:t>Monte Carlo simulering</a:t>
            </a:r>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6" name="Content Placeholder 2">
            <a:extLst>
              <a:ext uri="{FF2B5EF4-FFF2-40B4-BE49-F238E27FC236}">
                <a16:creationId xmlns:a16="http://schemas.microsoft.com/office/drawing/2014/main" id="{0DA2D107-E53F-42DD-B6AB-696DD832163E}"/>
              </a:ext>
            </a:extLst>
          </p:cNvPr>
          <p:cNvSpPr txBox="1">
            <a:spLocks/>
          </p:cNvSpPr>
          <p:nvPr/>
        </p:nvSpPr>
        <p:spPr>
          <a:xfrm>
            <a:off x="5246916" y="4237945"/>
            <a:ext cx="3048000" cy="262005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R Studio</a:t>
            </a:r>
          </a:p>
          <a:p>
            <a:pPr marL="0" indent="0">
              <a:buNone/>
            </a:pPr>
            <a:r>
              <a:rPr lang="sv-SE" dirty="0" err="1"/>
              <a:t>Azure</a:t>
            </a:r>
            <a:r>
              <a:rPr lang="sv-SE" dirty="0"/>
              <a:t> </a:t>
            </a:r>
            <a:r>
              <a:rPr lang="sv-SE" dirty="0" err="1"/>
              <a:t>Machine</a:t>
            </a:r>
            <a:r>
              <a:rPr lang="sv-SE" dirty="0"/>
              <a:t> Learning</a:t>
            </a:r>
          </a:p>
          <a:p>
            <a:pPr marL="0" indent="0">
              <a:buNone/>
            </a:pPr>
            <a:r>
              <a:rPr lang="sv-SE" dirty="0" err="1"/>
              <a:t>Jupyter</a:t>
            </a:r>
            <a:r>
              <a:rPr lang="sv-SE" dirty="0"/>
              <a:t> Notebooks</a:t>
            </a:r>
          </a:p>
          <a:p>
            <a:pPr marL="0" indent="0">
              <a:buNone/>
            </a:pPr>
            <a:r>
              <a:rPr lang="sv-SE" dirty="0"/>
              <a:t>Excel</a:t>
            </a:r>
          </a:p>
          <a:p>
            <a:pPr marL="0" indent="0">
              <a:buNone/>
            </a:pPr>
            <a:endParaRPr lang="sv-SE" dirty="0"/>
          </a:p>
          <a:p>
            <a:pPr marL="0" indent="0">
              <a:buNone/>
            </a:pPr>
            <a:endParaRPr lang="sv-SE" dirty="0"/>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7" name="Content Placeholder 2">
            <a:extLst>
              <a:ext uri="{FF2B5EF4-FFF2-40B4-BE49-F238E27FC236}">
                <a16:creationId xmlns:a16="http://schemas.microsoft.com/office/drawing/2014/main" id="{1C427163-8E19-4A2B-A1CF-16EC5DB3EAFB}"/>
              </a:ext>
            </a:extLst>
          </p:cNvPr>
          <p:cNvSpPr txBox="1">
            <a:spLocks/>
          </p:cNvSpPr>
          <p:nvPr/>
        </p:nvSpPr>
        <p:spPr>
          <a:xfrm>
            <a:off x="8305801" y="1610890"/>
            <a:ext cx="2952749" cy="287538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Prediktioner</a:t>
            </a:r>
          </a:p>
          <a:p>
            <a:pPr marL="0" indent="0">
              <a:buNone/>
            </a:pPr>
            <a:r>
              <a:rPr lang="sv-SE" dirty="0"/>
              <a:t>Tolka data kognitivt (ljud, texter, bilder)</a:t>
            </a:r>
          </a:p>
          <a:p>
            <a:pPr marL="0" indent="0">
              <a:buNone/>
            </a:pPr>
            <a:r>
              <a:rPr lang="sv-SE" dirty="0"/>
              <a:t>Gruppera, hitta mönster</a:t>
            </a:r>
          </a:p>
          <a:p>
            <a:pPr marL="0" indent="0">
              <a:buNone/>
            </a:pPr>
            <a:r>
              <a:rPr lang="sv-SE" dirty="0"/>
              <a:t>Fastställa orsakssamband</a:t>
            </a:r>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8" name="Content Placeholder 2">
            <a:extLst>
              <a:ext uri="{FF2B5EF4-FFF2-40B4-BE49-F238E27FC236}">
                <a16:creationId xmlns:a16="http://schemas.microsoft.com/office/drawing/2014/main" id="{67308E4D-BC9E-476C-A76E-9F956E440D61}"/>
              </a:ext>
            </a:extLst>
          </p:cNvPr>
          <p:cNvSpPr txBox="1">
            <a:spLocks/>
          </p:cNvSpPr>
          <p:nvPr/>
        </p:nvSpPr>
        <p:spPr>
          <a:xfrm>
            <a:off x="755781" y="4394719"/>
            <a:ext cx="1632857" cy="246328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sv-SE" dirty="0"/>
              <a:t>Versionshantering</a:t>
            </a:r>
          </a:p>
          <a:p>
            <a:r>
              <a:rPr lang="sv-SE" dirty="0"/>
              <a:t>Kodgranskning</a:t>
            </a:r>
          </a:p>
          <a:p>
            <a:endParaRPr lang="sv-SE" dirty="0"/>
          </a:p>
        </p:txBody>
      </p:sp>
      <p:sp>
        <p:nvSpPr>
          <p:cNvPr id="9" name="Content Placeholder 2">
            <a:extLst>
              <a:ext uri="{FF2B5EF4-FFF2-40B4-BE49-F238E27FC236}">
                <a16:creationId xmlns:a16="http://schemas.microsoft.com/office/drawing/2014/main" id="{BCA73EB6-7581-468F-ABF2-944507119B9F}"/>
              </a:ext>
            </a:extLst>
          </p:cNvPr>
          <p:cNvSpPr txBox="1">
            <a:spLocks/>
          </p:cNvSpPr>
          <p:nvPr/>
        </p:nvSpPr>
        <p:spPr>
          <a:xfrm>
            <a:off x="8305801" y="4486276"/>
            <a:ext cx="2952749" cy="237172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Strukturerad eller ostrukturerad data</a:t>
            </a:r>
          </a:p>
          <a:p>
            <a:pPr marL="0" indent="0">
              <a:buNone/>
            </a:pPr>
            <a:r>
              <a:rPr lang="sv-SE" dirty="0"/>
              <a:t>Text, bild, numeriskt och kategoriskt data</a:t>
            </a:r>
          </a:p>
          <a:p>
            <a:pPr marL="0" indent="0">
              <a:buNone/>
            </a:pPr>
            <a:r>
              <a:rPr lang="sv-SE" dirty="0"/>
              <a:t>Relationsdatabaser</a:t>
            </a:r>
          </a:p>
          <a:p>
            <a:pPr marL="0" indent="0">
              <a:buNone/>
            </a:pPr>
            <a:r>
              <a:rPr lang="sv-SE" dirty="0" err="1"/>
              <a:t>Hadoop</a:t>
            </a:r>
            <a:r>
              <a:rPr lang="sv-SE" dirty="0"/>
              <a:t> </a:t>
            </a:r>
          </a:p>
        </p:txBody>
      </p:sp>
    </p:spTree>
    <p:extLst>
      <p:ext uri="{BB962C8B-B14F-4D97-AF65-F5344CB8AC3E}">
        <p14:creationId xmlns:p14="http://schemas.microsoft.com/office/powerpoint/2010/main" val="118274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9E23-56EF-471A-8278-7C4186BF8D33}"/>
              </a:ext>
            </a:extLst>
          </p:cNvPr>
          <p:cNvSpPr>
            <a:spLocks noGrp="1"/>
          </p:cNvSpPr>
          <p:nvPr>
            <p:ph type="title"/>
          </p:nvPr>
        </p:nvSpPr>
        <p:spPr/>
        <p:txBody>
          <a:bodyPr/>
          <a:lstStyle/>
          <a:p>
            <a:r>
              <a:rPr lang="sv-SE" dirty="0"/>
              <a:t>Referens</a:t>
            </a:r>
          </a:p>
        </p:txBody>
      </p:sp>
      <p:sp>
        <p:nvSpPr>
          <p:cNvPr id="3" name="Content Placeholder 2">
            <a:extLst>
              <a:ext uri="{FF2B5EF4-FFF2-40B4-BE49-F238E27FC236}">
                <a16:creationId xmlns:a16="http://schemas.microsoft.com/office/drawing/2014/main" id="{0AE6130E-3131-4EAE-AA6B-2EE0A3C3007F}"/>
              </a:ext>
            </a:extLst>
          </p:cNvPr>
          <p:cNvSpPr>
            <a:spLocks noGrp="1"/>
          </p:cNvSpPr>
          <p:nvPr>
            <p:ph idx="1"/>
          </p:nvPr>
        </p:nvSpPr>
        <p:spPr/>
        <p:txBody>
          <a:bodyPr/>
          <a:lstStyle/>
          <a:p>
            <a:r>
              <a:rPr lang="sv-SE" dirty="0"/>
              <a:t>Exempel på </a:t>
            </a:r>
            <a:r>
              <a:rPr lang="sv-SE" dirty="0" err="1"/>
              <a:t>Machine</a:t>
            </a:r>
            <a:r>
              <a:rPr lang="sv-SE" dirty="0"/>
              <a:t> Learning</a:t>
            </a:r>
          </a:p>
          <a:p>
            <a:pPr lvl="1"/>
            <a:r>
              <a:rPr lang="sv-SE" dirty="0"/>
              <a:t>Prediktioner </a:t>
            </a:r>
          </a:p>
          <a:p>
            <a:pPr lvl="2"/>
            <a:r>
              <a:rPr lang="sv-SE" dirty="0"/>
              <a:t>”Vad är det här huset värt utifrån info om huset” [Gradient </a:t>
            </a:r>
            <a:r>
              <a:rPr lang="sv-SE" dirty="0" err="1"/>
              <a:t>decent</a:t>
            </a:r>
            <a:r>
              <a:rPr lang="sv-SE" dirty="0"/>
              <a:t>]</a:t>
            </a:r>
          </a:p>
          <a:p>
            <a:pPr lvl="2"/>
            <a:r>
              <a:rPr lang="sv-SE" dirty="0"/>
              <a:t>” </a:t>
            </a:r>
            <a:r>
              <a:rPr lang="sv-SE" dirty="0">
                <a:hlinkClick r:id="rId2"/>
              </a:rPr>
              <a:t>http://dataagile.blogspot.com/2018/08/om-machine-learning-hur-kan-en-maskin.html</a:t>
            </a:r>
            <a:endParaRPr lang="sv-SE" dirty="0"/>
          </a:p>
          <a:p>
            <a:pPr lvl="1"/>
            <a:r>
              <a:rPr lang="sv-SE" dirty="0"/>
              <a:t>Tolka data på sätt som tidigare bara människor kunnat göra.</a:t>
            </a:r>
          </a:p>
          <a:p>
            <a:pPr lvl="2"/>
            <a:r>
              <a:rPr lang="sv-SE" dirty="0"/>
              <a:t>”Har den här texten ett positivt eller negativt känsloläge?’” [Färdigt API]</a:t>
            </a:r>
          </a:p>
          <a:p>
            <a:pPr lvl="2"/>
            <a:r>
              <a:rPr lang="sv-SE" dirty="0">
                <a:hlinkClick r:id="rId3"/>
              </a:rPr>
              <a:t>http://dataagile.blogspot.com/2018/09/att-anvanda-fardiga-apier-for-kognitiva.html</a:t>
            </a:r>
            <a:endParaRPr lang="sv-SE" dirty="0"/>
          </a:p>
          <a:p>
            <a:pPr lvl="1"/>
            <a:r>
              <a:rPr lang="sv-SE" dirty="0"/>
              <a:t>Hjälpa med att förstå och hitta mönster i data</a:t>
            </a:r>
          </a:p>
          <a:p>
            <a:pPr lvl="2"/>
            <a:r>
              <a:rPr lang="sv-SE" dirty="0"/>
              <a:t>”Gruppera våra kunder utifrån de som har flest gemensamma egenskaper utifrån geografi, storlek, och huvudsakligt köpkategori”</a:t>
            </a:r>
          </a:p>
          <a:p>
            <a:pPr lvl="2"/>
            <a:r>
              <a:rPr lang="sv-SE" dirty="0"/>
              <a:t>[Funktion i Power BI]</a:t>
            </a:r>
          </a:p>
          <a:p>
            <a:pPr marL="0" indent="0">
              <a:buNone/>
            </a:pPr>
            <a:endParaRPr lang="sv-SE" dirty="0"/>
          </a:p>
        </p:txBody>
      </p:sp>
    </p:spTree>
    <p:extLst>
      <p:ext uri="{BB962C8B-B14F-4D97-AF65-F5344CB8AC3E}">
        <p14:creationId xmlns:p14="http://schemas.microsoft.com/office/powerpoint/2010/main" val="25917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DD1D-87B3-49E6-9BF0-7AC58A79424F}"/>
              </a:ext>
            </a:extLst>
          </p:cNvPr>
          <p:cNvSpPr>
            <a:spLocks noGrp="1"/>
          </p:cNvSpPr>
          <p:nvPr>
            <p:ph type="title"/>
          </p:nvPr>
        </p:nvSpPr>
        <p:spPr/>
        <p:txBody>
          <a:bodyPr/>
          <a:lstStyle/>
          <a:p>
            <a:r>
              <a:rPr lang="sv-SE" dirty="0"/>
              <a:t>Data Science</a:t>
            </a:r>
          </a:p>
        </p:txBody>
      </p:sp>
      <p:pic>
        <p:nvPicPr>
          <p:cNvPr id="1026" name="Picture 2" descr="Bildresultat fÃ¶r Data Science">
            <a:extLst>
              <a:ext uri="{FF2B5EF4-FFF2-40B4-BE49-F238E27FC236}">
                <a16:creationId xmlns:a16="http://schemas.microsoft.com/office/drawing/2014/main" id="{0E843846-69FB-4361-BEDE-7824440F3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989" y="1027906"/>
            <a:ext cx="5210175" cy="49053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BD9F10B4-81FA-490E-B5FB-157D1538651B}"/>
              </a:ext>
            </a:extLst>
          </p:cNvPr>
          <p:cNvSpPr>
            <a:spLocks noGrp="1"/>
          </p:cNvSpPr>
          <p:nvPr>
            <p:ph idx="1"/>
          </p:nvPr>
        </p:nvSpPr>
        <p:spPr/>
        <p:txBody>
          <a:bodyPr/>
          <a:lstStyle/>
          <a:p>
            <a:r>
              <a:rPr lang="sv-SE" dirty="0"/>
              <a:t>Kan var flera personer</a:t>
            </a:r>
          </a:p>
        </p:txBody>
      </p:sp>
    </p:spTree>
    <p:extLst>
      <p:ext uri="{BB962C8B-B14F-4D97-AF65-F5344CB8AC3E}">
        <p14:creationId xmlns:p14="http://schemas.microsoft.com/office/powerpoint/2010/main" val="398486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FBE-3382-4C3A-A372-D2DF35815F07}"/>
              </a:ext>
            </a:extLst>
          </p:cNvPr>
          <p:cNvSpPr>
            <a:spLocks noGrp="1"/>
          </p:cNvSpPr>
          <p:nvPr>
            <p:ph type="title"/>
          </p:nvPr>
        </p:nvSpPr>
        <p:spPr/>
        <p:txBody>
          <a:bodyPr/>
          <a:lstStyle/>
          <a:p>
            <a:r>
              <a:rPr lang="sv-SE" dirty="0"/>
              <a:t>Data Science</a:t>
            </a:r>
          </a:p>
        </p:txBody>
      </p:sp>
      <p:sp>
        <p:nvSpPr>
          <p:cNvPr id="3" name="Content Placeholder 2">
            <a:extLst>
              <a:ext uri="{FF2B5EF4-FFF2-40B4-BE49-F238E27FC236}">
                <a16:creationId xmlns:a16="http://schemas.microsoft.com/office/drawing/2014/main" id="{D6DAA3FA-F358-4EAB-9097-71E7A60D9782}"/>
              </a:ext>
            </a:extLst>
          </p:cNvPr>
          <p:cNvSpPr>
            <a:spLocks noGrp="1"/>
          </p:cNvSpPr>
          <p:nvPr>
            <p:ph idx="1"/>
          </p:nvPr>
        </p:nvSpPr>
        <p:spPr/>
        <p:txBody>
          <a:bodyPr>
            <a:normAutofit lnSpcReduction="10000"/>
          </a:bodyPr>
          <a:lstStyle/>
          <a:p>
            <a:pPr marL="0" indent="0">
              <a:buNone/>
            </a:pPr>
            <a:r>
              <a:rPr lang="en-US" dirty="0"/>
              <a:t>“concept to unify statistics, data analysis, machine learning and their related methods" in order to "understand and analyze actual phenomena" with data. It employs techniques and theories drawn from many fields within the context of mathematics, statistics, information science, and computer science.” [What is data Science]</a:t>
            </a:r>
            <a:endParaRPr lang="sv-SE" dirty="0"/>
          </a:p>
          <a:p>
            <a:pPr marL="0" indent="0">
              <a:buNone/>
            </a:pPr>
            <a:endParaRPr lang="sv-SE" dirty="0"/>
          </a:p>
          <a:p>
            <a:pPr marL="0" indent="0">
              <a:buNone/>
            </a:pPr>
            <a:r>
              <a:rPr lang="sv-SE" dirty="0"/>
              <a:t>”</a:t>
            </a:r>
            <a:r>
              <a:rPr lang="en-US" dirty="0"/>
              <a:t> The popularity of the term "data science" has exploded in business environments and academia, as indicated by a jump in job openings. However, many critical academics and journalists see no distinction between data science and statistics” [What the half life of a buzzword </a:t>
            </a:r>
            <a:r>
              <a:rPr lang="en-US" dirty="0" err="1"/>
              <a:t>forbes</a:t>
            </a:r>
            <a:r>
              <a:rPr lang="en-US" dirty="0"/>
              <a:t>]</a:t>
            </a:r>
            <a:endParaRPr lang="sv-SE" dirty="0"/>
          </a:p>
        </p:txBody>
      </p:sp>
    </p:spTree>
    <p:extLst>
      <p:ext uri="{BB962C8B-B14F-4D97-AF65-F5344CB8AC3E}">
        <p14:creationId xmlns:p14="http://schemas.microsoft.com/office/powerpoint/2010/main" val="405457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9975-560A-4D3D-A8CE-268C60409179}"/>
              </a:ext>
            </a:extLst>
          </p:cNvPr>
          <p:cNvSpPr>
            <a:spLocks noGrp="1"/>
          </p:cNvSpPr>
          <p:nvPr>
            <p:ph type="title"/>
          </p:nvPr>
        </p:nvSpPr>
        <p:spPr/>
        <p:txBody>
          <a:bodyPr/>
          <a:lstStyle/>
          <a:p>
            <a:r>
              <a:rPr lang="sv-SE" dirty="0"/>
              <a:t>Dalarna – Analytiker</a:t>
            </a:r>
          </a:p>
        </p:txBody>
      </p:sp>
      <p:sp>
        <p:nvSpPr>
          <p:cNvPr id="3" name="Content Placeholder 2">
            <a:extLst>
              <a:ext uri="{FF2B5EF4-FFF2-40B4-BE49-F238E27FC236}">
                <a16:creationId xmlns:a16="http://schemas.microsoft.com/office/drawing/2014/main" id="{4E90004A-873C-4075-B514-3754E1BDA165}"/>
              </a:ext>
            </a:extLst>
          </p:cNvPr>
          <p:cNvSpPr>
            <a:spLocks noGrp="1"/>
          </p:cNvSpPr>
          <p:nvPr>
            <p:ph idx="1"/>
          </p:nvPr>
        </p:nvSpPr>
        <p:spPr>
          <a:xfrm>
            <a:off x="838201" y="1483567"/>
            <a:ext cx="5982478" cy="4693396"/>
          </a:xfrm>
        </p:spPr>
        <p:txBody>
          <a:bodyPr>
            <a:normAutofit fontScale="47500" lnSpcReduction="20000"/>
          </a:bodyPr>
          <a:lstStyle/>
          <a:p>
            <a:pPr marL="0" indent="0">
              <a:buNone/>
            </a:pPr>
            <a:r>
              <a:rPr lang="sv-SE" dirty="0"/>
              <a:t>ARBETSBESKRIVNING</a:t>
            </a:r>
          </a:p>
          <a:p>
            <a:pPr marL="0" indent="0">
              <a:buNone/>
            </a:pPr>
            <a:r>
              <a:rPr lang="sv-SE" dirty="0"/>
              <a:t>Du kommer att arbeta med att introducera och utveckla arbetet med behovsanalyser och kapacitetsplanering i landstinget.</a:t>
            </a:r>
          </a:p>
          <a:p>
            <a:pPr marL="0" indent="0">
              <a:buNone/>
            </a:pPr>
            <a:r>
              <a:rPr lang="sv-SE" dirty="0"/>
              <a:t>Arbetet innefattar hela kedjan från behovsanalys till uppföljning. </a:t>
            </a:r>
          </a:p>
          <a:p>
            <a:pPr marL="0" indent="0">
              <a:buNone/>
            </a:pPr>
            <a:r>
              <a:rPr lang="sv-SE" dirty="0"/>
              <a:t>Du kommer i ditt arbete att få en unik förståelse för hur sjukvårdssystemet hänger ihop - ett system som är överraskande komplext. Syftet är att öka sannolikheten för att vi ger våra patienter rätt vård i rätt tid. </a:t>
            </a:r>
          </a:p>
          <a:p>
            <a:r>
              <a:rPr lang="sv-SE" dirty="0"/>
              <a:t>Exempel på konkreta arbetsuppgifter: </a:t>
            </a:r>
          </a:p>
          <a:p>
            <a:r>
              <a:rPr lang="sv-SE" dirty="0"/>
              <a:t>- behovsanalys av vårdplatser och operationsutrymme </a:t>
            </a:r>
          </a:p>
          <a:p>
            <a:r>
              <a:rPr lang="sv-SE" dirty="0"/>
              <a:t>- väntetidsberäkningar och ledtidsanalyser </a:t>
            </a:r>
          </a:p>
          <a:p>
            <a:r>
              <a:rPr lang="sv-SE" dirty="0"/>
              <a:t>- riskanalyser </a:t>
            </a:r>
          </a:p>
          <a:p>
            <a:r>
              <a:rPr lang="sv-SE" dirty="0"/>
              <a:t>- schemaoptimeringar </a:t>
            </a:r>
          </a:p>
          <a:p>
            <a:pPr marL="0" indent="0">
              <a:buNone/>
            </a:pPr>
            <a:r>
              <a:rPr lang="sv-SE" dirty="0"/>
              <a:t>Som analytiker är du en del av den växande Analysavdelningen, som är en stabsfunktion till landstingsdirektören. Vi gör komplexa och omfattande analyser, ofta på en </a:t>
            </a:r>
            <a:r>
              <a:rPr lang="sv-SE" dirty="0" err="1"/>
              <a:t>landstingsövergipande</a:t>
            </a:r>
            <a:r>
              <a:rPr lang="sv-SE" dirty="0"/>
              <a:t> nivå. </a:t>
            </a:r>
          </a:p>
          <a:p>
            <a:pPr marL="0" indent="0">
              <a:buNone/>
            </a:pPr>
            <a:r>
              <a:rPr lang="sv-SE" dirty="0"/>
              <a:t>På Analysavdelningen lägger vi stor vikt vid intern kompetensutveckling och strukturerad kunskapsöverföring. Med hjälp av varandra vill vi bli skickligare i vårt yrke! </a:t>
            </a:r>
          </a:p>
          <a:p>
            <a:pPr marL="0" indent="0">
              <a:buNone/>
            </a:pPr>
            <a:r>
              <a:rPr lang="sv-SE" dirty="0"/>
              <a:t>Vi har en varierande utbildningsbakgrund på avdelningen och yrkeserfarenhet från såväl forskning, konsultverksamhet och industri som hälso- och sjukvård.</a:t>
            </a:r>
          </a:p>
          <a:p>
            <a:endParaRPr lang="sv-SE" dirty="0"/>
          </a:p>
          <a:p>
            <a:endParaRPr lang="sv-SE" dirty="0"/>
          </a:p>
        </p:txBody>
      </p:sp>
      <p:sp>
        <p:nvSpPr>
          <p:cNvPr id="5" name="Content Placeholder 2">
            <a:extLst>
              <a:ext uri="{FF2B5EF4-FFF2-40B4-BE49-F238E27FC236}">
                <a16:creationId xmlns:a16="http://schemas.microsoft.com/office/drawing/2014/main" id="{89DF7EA3-4298-4578-AE56-925D79E337A5}"/>
              </a:ext>
            </a:extLst>
          </p:cNvPr>
          <p:cNvSpPr txBox="1">
            <a:spLocks/>
          </p:cNvSpPr>
          <p:nvPr/>
        </p:nvSpPr>
        <p:spPr>
          <a:xfrm>
            <a:off x="6606075" y="1483567"/>
            <a:ext cx="5982478" cy="469339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dirty="0"/>
              <a:t>KVALIFIKATIONER</a:t>
            </a:r>
          </a:p>
          <a:p>
            <a:r>
              <a:rPr lang="sv-SE" dirty="0"/>
              <a:t>Vi söker dig som har </a:t>
            </a:r>
          </a:p>
          <a:p>
            <a:r>
              <a:rPr lang="sv-SE" dirty="0"/>
              <a:t>- mycket god förmåga att analysera komplexa frågeställningar </a:t>
            </a:r>
          </a:p>
          <a:p>
            <a:r>
              <a:rPr lang="sv-SE" dirty="0"/>
              <a:t>- förmåga att på ett pedagogiskt sätt - muntligt och skriftligt - kommunicera dina resultat </a:t>
            </a:r>
          </a:p>
          <a:p>
            <a:r>
              <a:rPr lang="sv-SE" dirty="0"/>
              <a:t>- kunskap inom statistik </a:t>
            </a:r>
          </a:p>
          <a:p>
            <a:r>
              <a:rPr lang="sv-SE" dirty="0"/>
              <a:t>- kunskap inom optimeringslära och </a:t>
            </a:r>
            <a:r>
              <a:rPr lang="sv-SE" dirty="0" err="1"/>
              <a:t>köteori</a:t>
            </a:r>
            <a:r>
              <a:rPr lang="sv-SE" dirty="0"/>
              <a:t> </a:t>
            </a:r>
          </a:p>
          <a:p>
            <a:r>
              <a:rPr lang="sv-SE" dirty="0"/>
              <a:t>- praktisk erfarenhet med statistik- och visualiseringsverktyg (R, SPSS; Power-</a:t>
            </a:r>
            <a:r>
              <a:rPr lang="sv-SE" dirty="0" err="1"/>
              <a:t>Bl</a:t>
            </a:r>
            <a:r>
              <a:rPr lang="sv-SE" dirty="0"/>
              <a:t> och Excel) </a:t>
            </a:r>
          </a:p>
          <a:p>
            <a:r>
              <a:rPr lang="sv-SE" dirty="0"/>
              <a:t>- erfarenhet av process- och flödeskartläggningar </a:t>
            </a:r>
          </a:p>
          <a:p>
            <a:pPr marL="0" indent="0">
              <a:buNone/>
            </a:pPr>
            <a:endParaRPr lang="sv-SE" dirty="0"/>
          </a:p>
          <a:p>
            <a:r>
              <a:rPr lang="sv-SE" dirty="0"/>
              <a:t>Meriterande: </a:t>
            </a:r>
          </a:p>
          <a:p>
            <a:r>
              <a:rPr lang="sv-SE" dirty="0"/>
              <a:t>- kunskaper inom SQL och R/</a:t>
            </a:r>
            <a:r>
              <a:rPr lang="sv-SE" dirty="0" err="1"/>
              <a:t>Python</a:t>
            </a:r>
            <a:r>
              <a:rPr lang="sv-SE" dirty="0"/>
              <a:t> eller liknande </a:t>
            </a:r>
          </a:p>
          <a:p>
            <a:r>
              <a:rPr lang="sv-SE" dirty="0"/>
              <a:t>- kunskaper inom simulering </a:t>
            </a:r>
          </a:p>
          <a:p>
            <a:r>
              <a:rPr lang="sv-SE" dirty="0"/>
              <a:t>- forskarutbildning </a:t>
            </a:r>
          </a:p>
          <a:p>
            <a:r>
              <a:rPr lang="sv-SE" dirty="0"/>
              <a:t>- kompetens inom produktions/kapacitets- och schemaplanering </a:t>
            </a:r>
          </a:p>
          <a:p>
            <a:r>
              <a:rPr lang="sv-SE" dirty="0"/>
              <a:t>- erfarenhet av liknande arbete i hälso- och sjukvård </a:t>
            </a:r>
          </a:p>
          <a:p>
            <a:endParaRPr lang="sv-SE" dirty="0"/>
          </a:p>
        </p:txBody>
      </p:sp>
    </p:spTree>
    <p:extLst>
      <p:ext uri="{BB962C8B-B14F-4D97-AF65-F5344CB8AC3E}">
        <p14:creationId xmlns:p14="http://schemas.microsoft.com/office/powerpoint/2010/main" val="108038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FB98-94CC-4285-94E8-AAE5D70413F8}"/>
              </a:ext>
            </a:extLst>
          </p:cNvPr>
          <p:cNvSpPr>
            <a:spLocks noGrp="1"/>
          </p:cNvSpPr>
          <p:nvPr>
            <p:ph type="title"/>
          </p:nvPr>
        </p:nvSpPr>
        <p:spPr>
          <a:xfrm>
            <a:off x="828675" y="5709254"/>
            <a:ext cx="4448175" cy="396875"/>
          </a:xfrm>
        </p:spPr>
        <p:txBody>
          <a:bodyPr>
            <a:normAutofit/>
          </a:bodyPr>
          <a:lstStyle/>
          <a:p>
            <a:r>
              <a:rPr lang="sv-SE" sz="2000" dirty="0"/>
              <a:t>[</a:t>
            </a:r>
            <a:r>
              <a:rPr lang="sv-SE" sz="2000" dirty="0" err="1"/>
              <a:t>Agile</a:t>
            </a:r>
            <a:r>
              <a:rPr lang="sv-SE" sz="2000" dirty="0"/>
              <a:t> Data Science 2.0 Russel </a:t>
            </a:r>
            <a:r>
              <a:rPr lang="sv-SE" sz="2000" dirty="0" err="1"/>
              <a:t>Jurney</a:t>
            </a:r>
            <a:r>
              <a:rPr lang="sv-SE" sz="2000" dirty="0"/>
              <a:t>]</a:t>
            </a:r>
          </a:p>
        </p:txBody>
      </p:sp>
      <p:pic>
        <p:nvPicPr>
          <p:cNvPr id="6146" name="Picture 2" descr="https://www.oreilly.com/library/view/agile-data-science/9781491960103/assets/ags2_0102.png">
            <a:extLst>
              <a:ext uri="{FF2B5EF4-FFF2-40B4-BE49-F238E27FC236}">
                <a16:creationId xmlns:a16="http://schemas.microsoft.com/office/drawing/2014/main" id="{8E1DA105-58E4-4493-A5D3-BEF5C6A271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495" y="1736232"/>
            <a:ext cx="5262386" cy="38076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BA44380-D65A-408E-8B01-115FBDD888FE}"/>
              </a:ext>
            </a:extLst>
          </p:cNvPr>
          <p:cNvSpPr/>
          <p:nvPr/>
        </p:nvSpPr>
        <p:spPr>
          <a:xfrm>
            <a:off x="6353176" y="1570831"/>
            <a:ext cx="4310743" cy="413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a:p>
            <a:pPr algn="ctr"/>
            <a:endParaRPr lang="sv-SE" dirty="0"/>
          </a:p>
          <a:p>
            <a:pPr algn="ctr"/>
            <a:endParaRPr lang="sv-SE" dirty="0"/>
          </a:p>
          <a:p>
            <a:pPr algn="ctr"/>
            <a:endParaRPr lang="sv-SE" dirty="0"/>
          </a:p>
          <a:p>
            <a:pPr algn="ctr"/>
            <a:endParaRPr lang="sv-SE" dirty="0"/>
          </a:p>
          <a:p>
            <a:pPr algn="ctr"/>
            <a:r>
              <a:rPr lang="sv-SE" b="1" dirty="0" err="1"/>
              <a:t>Preskriptiv</a:t>
            </a:r>
            <a:endParaRPr lang="sv-SE" dirty="0"/>
          </a:p>
          <a:p>
            <a:pPr algn="ctr"/>
            <a:endParaRPr lang="sv-SE" dirty="0"/>
          </a:p>
          <a:p>
            <a:pPr algn="ctr"/>
            <a:r>
              <a:rPr lang="sv-SE" b="1" dirty="0"/>
              <a:t>Prediktiv</a:t>
            </a:r>
            <a:r>
              <a:rPr lang="sv-SE" dirty="0"/>
              <a:t> </a:t>
            </a:r>
          </a:p>
          <a:p>
            <a:pPr algn="ctr"/>
            <a:endParaRPr lang="sv-SE" dirty="0"/>
          </a:p>
          <a:p>
            <a:pPr algn="ctr"/>
            <a:r>
              <a:rPr lang="sv-SE" b="1" dirty="0"/>
              <a:t>Deskriptiv</a:t>
            </a:r>
          </a:p>
          <a:p>
            <a:pPr algn="ctr"/>
            <a:endParaRPr lang="sv-SE" dirty="0"/>
          </a:p>
        </p:txBody>
      </p:sp>
      <p:sp>
        <p:nvSpPr>
          <p:cNvPr id="5" name="Title 1">
            <a:extLst>
              <a:ext uri="{FF2B5EF4-FFF2-40B4-BE49-F238E27FC236}">
                <a16:creationId xmlns:a16="http://schemas.microsoft.com/office/drawing/2014/main" id="{7D1ABB0D-8024-4839-A944-CFF3AB3505D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dirty="0"/>
              <a:t>Olika typer av effekter</a:t>
            </a:r>
          </a:p>
        </p:txBody>
      </p:sp>
    </p:spTree>
    <p:extLst>
      <p:ext uri="{BB962C8B-B14F-4D97-AF65-F5344CB8AC3E}">
        <p14:creationId xmlns:p14="http://schemas.microsoft.com/office/powerpoint/2010/main" val="267451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DD1D-87B3-49E6-9BF0-7AC58A79424F}"/>
              </a:ext>
            </a:extLst>
          </p:cNvPr>
          <p:cNvSpPr>
            <a:spLocks noGrp="1"/>
          </p:cNvSpPr>
          <p:nvPr>
            <p:ph type="title"/>
          </p:nvPr>
        </p:nvSpPr>
        <p:spPr/>
        <p:txBody>
          <a:bodyPr/>
          <a:lstStyle/>
          <a:p>
            <a:r>
              <a:rPr lang="sv-SE" dirty="0"/>
              <a:t>Data Science</a:t>
            </a:r>
          </a:p>
        </p:txBody>
      </p:sp>
      <p:sp>
        <p:nvSpPr>
          <p:cNvPr id="7" name="Content Placeholder 6">
            <a:extLst>
              <a:ext uri="{FF2B5EF4-FFF2-40B4-BE49-F238E27FC236}">
                <a16:creationId xmlns:a16="http://schemas.microsoft.com/office/drawing/2014/main" id="{BD9F10B4-81FA-490E-B5FB-157D1538651B}"/>
              </a:ext>
            </a:extLst>
          </p:cNvPr>
          <p:cNvSpPr>
            <a:spLocks noGrp="1"/>
          </p:cNvSpPr>
          <p:nvPr>
            <p:ph idx="1"/>
          </p:nvPr>
        </p:nvSpPr>
        <p:spPr/>
        <p:txBody>
          <a:bodyPr>
            <a:normAutofit fontScale="92500" lnSpcReduction="10000"/>
          </a:bodyPr>
          <a:lstStyle/>
          <a:p>
            <a:r>
              <a:rPr lang="sv-SE" dirty="0"/>
              <a:t>Formulera och svara på en fråga med hjälp av både statistiska kunskaper  och it-praktiker (</a:t>
            </a:r>
            <a:r>
              <a:rPr lang="sv-SE" dirty="0" err="1"/>
              <a:t>machine</a:t>
            </a:r>
            <a:r>
              <a:rPr lang="sv-SE" dirty="0"/>
              <a:t> </a:t>
            </a:r>
            <a:r>
              <a:rPr lang="sv-SE" dirty="0" err="1"/>
              <a:t>learning</a:t>
            </a:r>
            <a:r>
              <a:rPr lang="sv-SE" dirty="0"/>
              <a:t>, programmering, databaser </a:t>
            </a:r>
            <a:r>
              <a:rPr lang="sv-SE" dirty="0" err="1"/>
              <a:t>etc</a:t>
            </a:r>
            <a:r>
              <a:rPr lang="sv-SE" dirty="0"/>
              <a:t>), samlat i en process</a:t>
            </a:r>
          </a:p>
          <a:p>
            <a:r>
              <a:rPr lang="sv-SE" dirty="0"/>
              <a:t>Slutresultat behöver inte bli något som produktionsätts, kan bli en rapport, en rekommendation eller ett svar på en fråga</a:t>
            </a:r>
          </a:p>
          <a:p>
            <a:r>
              <a:rPr lang="sv-SE" dirty="0"/>
              <a:t>Olika typer av frågor: </a:t>
            </a:r>
            <a:r>
              <a:rPr lang="sv-SE" dirty="0" err="1"/>
              <a:t>Predict</a:t>
            </a:r>
            <a:r>
              <a:rPr lang="sv-SE" dirty="0"/>
              <a:t> / </a:t>
            </a:r>
            <a:r>
              <a:rPr lang="sv-SE" dirty="0" err="1"/>
              <a:t>explain</a:t>
            </a:r>
            <a:endParaRPr lang="sv-SE" dirty="0"/>
          </a:p>
          <a:p>
            <a:pPr lvl="1"/>
            <a:r>
              <a:rPr lang="sv-SE" dirty="0"/>
              <a:t>Prognos på operationstid - Öka effektivitet i planering av operationer</a:t>
            </a:r>
          </a:p>
          <a:p>
            <a:pPr lvl="2"/>
            <a:r>
              <a:rPr lang="sv-SE" dirty="0" err="1"/>
              <a:t>Machine</a:t>
            </a:r>
            <a:r>
              <a:rPr lang="sv-SE" dirty="0"/>
              <a:t> </a:t>
            </a:r>
            <a:r>
              <a:rPr lang="sv-SE" dirty="0" err="1"/>
              <a:t>learning</a:t>
            </a:r>
            <a:r>
              <a:rPr lang="sv-SE" dirty="0"/>
              <a:t> modeller kan vara så komplexa att det inte går att förstå hur de kommer fram till sitt resultat (det går dock att testa hur känslig modellen är för ändringar i input)</a:t>
            </a:r>
          </a:p>
          <a:p>
            <a:pPr lvl="2"/>
            <a:r>
              <a:rPr lang="sv-SE" dirty="0"/>
              <a:t>Fokus på att säkerställa att prognoserna är korrekta och har god noggrannhet.</a:t>
            </a:r>
          </a:p>
          <a:p>
            <a:pPr lvl="1"/>
            <a:r>
              <a:rPr lang="sv-SE" dirty="0"/>
              <a:t>Orsak till operationstid - Åtgärder för att minska operationstid</a:t>
            </a:r>
          </a:p>
          <a:p>
            <a:pPr lvl="2"/>
            <a:r>
              <a:rPr lang="sv-SE" dirty="0"/>
              <a:t>Modell som visar orsak till utfall, som täcker hela processen, hur har </a:t>
            </a:r>
            <a:r>
              <a:rPr lang="sv-SE" dirty="0" err="1"/>
              <a:t>datat</a:t>
            </a:r>
            <a:r>
              <a:rPr lang="sv-SE" dirty="0"/>
              <a:t> kommer till</a:t>
            </a:r>
          </a:p>
          <a:p>
            <a:pPr lvl="2"/>
            <a:r>
              <a:rPr lang="sv-SE" dirty="0"/>
              <a:t>Kan ersätta experiment där sådana inte går att göra p g a för dyrt, inte etiskt mm</a:t>
            </a:r>
          </a:p>
          <a:p>
            <a:pPr marL="457200" lvl="1" indent="0">
              <a:buNone/>
            </a:pPr>
            <a:endParaRPr lang="sv-SE" dirty="0"/>
          </a:p>
        </p:txBody>
      </p:sp>
    </p:spTree>
    <p:extLst>
      <p:ext uri="{BB962C8B-B14F-4D97-AF65-F5344CB8AC3E}">
        <p14:creationId xmlns:p14="http://schemas.microsoft.com/office/powerpoint/2010/main" val="327295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283E-3DFE-4C6A-B7A5-5B75827A2BCE}"/>
              </a:ext>
            </a:extLst>
          </p:cNvPr>
          <p:cNvSpPr>
            <a:spLocks noGrp="1"/>
          </p:cNvSpPr>
          <p:nvPr>
            <p:ph type="title"/>
          </p:nvPr>
        </p:nvSpPr>
        <p:spPr/>
        <p:txBody>
          <a:bodyPr/>
          <a:lstStyle/>
          <a:p>
            <a:r>
              <a:rPr lang="sv-SE" dirty="0"/>
              <a:t>Data Science Process – ett kontinuerligt arbetssätt i organisationen</a:t>
            </a:r>
          </a:p>
        </p:txBody>
      </p:sp>
      <p:pic>
        <p:nvPicPr>
          <p:cNvPr id="5122" name="Picture 2" descr="Bildresultat fÃ¶r data science process">
            <a:extLst>
              <a:ext uri="{FF2B5EF4-FFF2-40B4-BE49-F238E27FC236}">
                <a16:creationId xmlns:a16="http://schemas.microsoft.com/office/drawing/2014/main" id="{1D3FCCDC-C5EA-49B5-93AD-E27EA5025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585" y="1690688"/>
            <a:ext cx="4690945" cy="457194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8886734-83E1-4306-814A-7C9499C64AC4}"/>
              </a:ext>
            </a:extLst>
          </p:cNvPr>
          <p:cNvSpPr txBox="1">
            <a:spLocks/>
          </p:cNvSpPr>
          <p:nvPr/>
        </p:nvSpPr>
        <p:spPr>
          <a:xfrm>
            <a:off x="838200" y="5865756"/>
            <a:ext cx="4448175" cy="396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2000"/>
              <a:t>[Agile Data Science 2.0 Russel Jurney]</a:t>
            </a:r>
            <a:endParaRPr lang="sv-SE" sz="2000" dirty="0"/>
          </a:p>
        </p:txBody>
      </p:sp>
    </p:spTree>
    <p:extLst>
      <p:ext uri="{BB962C8B-B14F-4D97-AF65-F5344CB8AC3E}">
        <p14:creationId xmlns:p14="http://schemas.microsoft.com/office/powerpoint/2010/main" val="52419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ldresultat fÃ¶r data science venn diagram">
            <a:extLst>
              <a:ext uri="{FF2B5EF4-FFF2-40B4-BE49-F238E27FC236}">
                <a16:creationId xmlns:a16="http://schemas.microsoft.com/office/drawing/2014/main" id="{BA47838C-0BF3-4739-ADC1-D1D0CA65E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6" y="416297"/>
            <a:ext cx="11819111" cy="573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1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A339-ECB2-4F05-8693-E0CE97F9835A}"/>
              </a:ext>
            </a:extLst>
          </p:cNvPr>
          <p:cNvSpPr>
            <a:spLocks noGrp="1"/>
          </p:cNvSpPr>
          <p:nvPr>
            <p:ph type="title"/>
          </p:nvPr>
        </p:nvSpPr>
        <p:spPr/>
        <p:txBody>
          <a:bodyPr/>
          <a:lstStyle/>
          <a:p>
            <a:r>
              <a:rPr lang="sv-SE" dirty="0"/>
              <a:t>Exempel på användning</a:t>
            </a:r>
          </a:p>
        </p:txBody>
      </p:sp>
      <p:sp>
        <p:nvSpPr>
          <p:cNvPr id="3" name="Content Placeholder 2">
            <a:extLst>
              <a:ext uri="{FF2B5EF4-FFF2-40B4-BE49-F238E27FC236}">
                <a16:creationId xmlns:a16="http://schemas.microsoft.com/office/drawing/2014/main" id="{520DFA02-675C-43C3-BEE5-F3FB193326F4}"/>
              </a:ext>
            </a:extLst>
          </p:cNvPr>
          <p:cNvSpPr>
            <a:spLocks noGrp="1"/>
          </p:cNvSpPr>
          <p:nvPr>
            <p:ph idx="1"/>
          </p:nvPr>
        </p:nvSpPr>
        <p:spPr/>
        <p:txBody>
          <a:bodyPr/>
          <a:lstStyle/>
          <a:p>
            <a:r>
              <a:rPr lang="sv-SE" dirty="0"/>
              <a:t>Förutspå omsättning kunder, nya och de som faller ifrån</a:t>
            </a:r>
          </a:p>
          <a:p>
            <a:r>
              <a:rPr lang="sv-SE" dirty="0"/>
              <a:t>A/B testning av ny funktioner på en websida</a:t>
            </a:r>
          </a:p>
          <a:p>
            <a:r>
              <a:rPr lang="sv-SE" dirty="0"/>
              <a:t>Optimera en kampanjerbjudande till kunder</a:t>
            </a:r>
          </a:p>
          <a:p>
            <a:r>
              <a:rPr lang="sv-SE" dirty="0"/>
              <a:t>Optimera var ambulanser ska vara placerade för kort utryckningstid</a:t>
            </a:r>
          </a:p>
        </p:txBody>
      </p:sp>
    </p:spTree>
    <p:extLst>
      <p:ext uri="{BB962C8B-B14F-4D97-AF65-F5344CB8AC3E}">
        <p14:creationId xmlns:p14="http://schemas.microsoft.com/office/powerpoint/2010/main" val="346283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13831</TotalTime>
  <Words>837</Words>
  <Application>Microsoft Office PowerPoint</Application>
  <PresentationFormat>Widescreen</PresentationFormat>
  <Paragraphs>122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Inledning</vt:lpstr>
      <vt:lpstr>Data Science</vt:lpstr>
      <vt:lpstr>Data Science</vt:lpstr>
      <vt:lpstr>Dalarna – Analytiker</vt:lpstr>
      <vt:lpstr>[Agile Data Science 2.0 Russel Jurney]</vt:lpstr>
      <vt:lpstr>Data Science</vt:lpstr>
      <vt:lpstr>Data Science Process – ett kontinuerligt arbetssätt i organisationen</vt:lpstr>
      <vt:lpstr>PowerPoint Presentation</vt:lpstr>
      <vt:lpstr>Exempel på användning</vt:lpstr>
      <vt:lpstr>Referens</vt:lpstr>
      <vt:lpstr>Referens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Emanuelsson, Niklas</dc:creator>
  <cp:lastModifiedBy>Emanuelsson, Niklas</cp:lastModifiedBy>
  <cp:revision>71</cp:revision>
  <dcterms:created xsi:type="dcterms:W3CDTF">2018-02-28T17:10:29Z</dcterms:created>
  <dcterms:modified xsi:type="dcterms:W3CDTF">2019-01-03T15:26:28Z</dcterms:modified>
</cp:coreProperties>
</file>