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7" r:id="rId7"/>
    <p:sldId id="270" r:id="rId8"/>
    <p:sldId id="262" r:id="rId9"/>
    <p:sldId id="263" r:id="rId10"/>
    <p:sldId id="266" r:id="rId11"/>
    <p:sldId id="269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5710-7710-4297-A610-B763047A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723D-CE50-4019-9C85-5D7FD622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403-4445-41B6-A9EB-F7A6BFD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60FC0-AAF1-499A-BCAD-2DFAF7A9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655D-18A4-47E5-A878-E990D66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8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45CC-2128-43C9-BA5F-01DF8F9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EAB4-833C-479C-B99D-DB3D3AE5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A5F6-851E-48DD-92EE-CE01D94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6F56-0318-4CBC-8CDF-1DAC90E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8A6F-0471-4A47-ACBA-98CBE77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6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C96E-B27E-4FE4-BBE9-6DBAEBD10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6F9BB-57F9-4EE8-B044-6308D56A1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5321-B691-4ECB-B23F-786D6DE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E6C16-5515-41D3-AB90-6D88EDB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07A7-E58E-468A-BBC6-8F38B11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4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BC80-706C-4086-A8F8-8D5E646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889-E6CB-4521-815D-B7FE88CA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324E-F940-4F57-A851-BD84EB0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2AF-FD82-4589-92E2-0968055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26A-7A49-4ABD-AE66-13FC431E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63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3A5-0DE7-425E-B2F6-C82355A4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4E5C-A41F-4D28-AD14-BC5A98F9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357-2666-4568-AE29-170FC5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40E3-0F5D-4B12-A5F8-E8EF0D65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B9FB-C2E7-4D41-A2BB-6157F229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0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9A1-DC38-4950-B207-0955DC4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20B-0FC9-4116-BEE8-DB455C77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ED0D-E5F8-47B3-8C16-121F4352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1C707-F94B-4E5F-90C1-414DE1AC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6CB7-91F8-437F-B419-5D4D56E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708-F924-4AF2-A473-6FF2E8A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13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856-F781-49D7-AE50-0E5A185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ADBB-123A-4C2E-B847-16308A13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CA94-8E8C-4960-86D5-643FF284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CE339-0EBB-41D8-B5A3-AD9B6BCC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0FD1-E74B-4D64-B8F4-2608A463B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5611D-B721-4FE2-858E-37D93EE2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1540-99C8-4BE5-B0EE-EAE58850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E945-FA2B-473F-AA8C-8617B4BB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2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814A-A384-499C-BD25-8391647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25EE-22F6-448C-B111-D1FF99E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EB34-2530-4366-8E96-46F10EFD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C9B6-9219-40C4-B42F-D611248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02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F7BC-BD35-418E-966C-12848797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AF950-A322-42E5-8008-703600B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93C4-867D-42D4-B4F7-DB33BAC6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3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F3CA-D85F-4760-894A-8B4AFF3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C862-72D0-4457-8504-A1B134D2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5675-1F5C-4E1A-BB79-6AA450C37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9B08-714D-4431-9FE7-51ED8A28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835E-14A2-4D2E-849C-6BEADD86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D6FF-D3D9-45C3-B3E5-EBE96F1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2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E761-D062-4679-AF07-3207C3D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5B86-10AB-49D2-9476-C5CC30752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87371-5C93-41B8-AB58-B8202CDD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4D60-3ADE-49D9-A723-0AAAE7E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05B89-639F-45CC-96CB-3D4FF63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0E11-B554-478E-9939-A7C8AB3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2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296E-4AE5-4E3B-A92A-78C345D1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6C83-6CD4-4182-9343-2F1BC47C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E66-B8E7-4022-B864-2A2F6BF3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33F0-06F3-4793-9386-80AFF6BF7E4B}" type="datetimeFigureOut">
              <a:rPr lang="sv-SE" smtClean="0"/>
              <a:t>2018-03-08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49FA-B08C-4F93-ADEA-9982F4CF2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FDD1-D98E-427B-9D47-13EC3DC7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6C1A-2561-4F65-9B50-E96335178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284-EA99-46B1-9D2B-63D78929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02C4-D488-4299-B65B-374D97A5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Inledning: Lunch med BI, team – tagit bort en del teknik, mer tillämpning, Lagt till vård + ai.</a:t>
            </a:r>
          </a:p>
          <a:p>
            <a:r>
              <a:rPr lang="sv-SE" dirty="0"/>
              <a:t>Machine learning – en funktion som blir bättre genom att den tränas med data</a:t>
            </a:r>
          </a:p>
          <a:p>
            <a:r>
              <a:rPr lang="sv-SE" dirty="0"/>
              <a:t>AI – en maskin som kan lösa en uppgift som kräver kognitiv processning.</a:t>
            </a:r>
          </a:p>
          <a:p>
            <a:r>
              <a:rPr lang="sv-SE" dirty="0"/>
              <a:t>ML och AI är närliggande men inte samma. AI är ett vidare begrepp (innefattar inte att den måste tränas med data)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382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Hjälpa med att förstå och hitta mönster 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  <a:p>
            <a:r>
              <a:rPr lang="sv-SE" dirty="0"/>
              <a:t>Visa trafikverket, gå upp och ned</a:t>
            </a:r>
          </a:p>
          <a:p>
            <a:r>
              <a:rPr lang="sv-SE" dirty="0"/>
              <a:t>Visa sammanfattning</a:t>
            </a:r>
          </a:p>
          <a:p>
            <a:r>
              <a:rPr lang="sv-SE" dirty="0"/>
              <a:t>Något med k-means</a:t>
            </a:r>
          </a:p>
          <a:p>
            <a:r>
              <a:rPr lang="sv-SE" dirty="0"/>
              <a:t>Data science – inte machine learning – förstå barns höjd exempel. Lägg till hyptestestning.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77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109-F4E3-4273-9E00-3184FF8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Så…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A70A-4F08-45E8-B184-1DB01812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[Ex</a:t>
            </a:r>
            <a:r>
              <a:rPr lang="sv-SE"/>
              <a:t>: Powerbi, Watson] Avända </a:t>
            </a:r>
            <a:r>
              <a:rPr lang="sv-SE" dirty="0"/>
              <a:t>färdiga funktioner, visualiseringar</a:t>
            </a:r>
          </a:p>
          <a:p>
            <a:r>
              <a:rPr lang="sv-SE" dirty="0"/>
              <a:t>[Ex: Cognitive services, Auto ML] Använda API till redan tränande modeller – Kunskaper om API, programmering och domänkunskap</a:t>
            </a:r>
          </a:p>
          <a:p>
            <a:r>
              <a:rPr lang="sv-SE" dirty="0"/>
              <a:t>[Ex: machine learning studio eller jupyter notebook]Använda färdiga algoritmer för att skapa egna modeller för ett specifikt syfte – Kunskaper om machine learning modeller, arbetsflöde för att träna, validera, statistik och domänkunskap</a:t>
            </a:r>
          </a:p>
          <a:p>
            <a:r>
              <a:rPr lang="sv-SE" dirty="0"/>
              <a:t>[Ex: Tensorflow, Microsoft CNTK] Använda ramverk och bibliotek för att skapa kustomiserade algoritmer – linjär algebra, ”calculus”, statistik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1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3FAE-A286-47AC-986F-2B83982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kan en model lära sig av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5436-047E-4AE7-826D-CC0E426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Excel modell för förutspå huspris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738E-759E-4697-8D69-63959FDA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4" y="1644655"/>
            <a:ext cx="8959175" cy="4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man göra med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Prediktioner </a:t>
            </a:r>
          </a:p>
          <a:p>
            <a:pPr lvl="1"/>
            <a:r>
              <a:rPr lang="sv-SE" dirty="0"/>
              <a:t>”Vad är det här huset värt utifrån info om huset”</a:t>
            </a:r>
          </a:p>
          <a:p>
            <a:pPr lvl="1"/>
            <a:r>
              <a:rPr lang="sv-SE" dirty="0"/>
              <a:t>”Kommer den här maskindelen gå sönder inom 10 dagar utifrån hur länge den varit monterad, hur mycket den har vibrerat och temperatur.</a:t>
            </a:r>
          </a:p>
          <a:p>
            <a:r>
              <a:rPr lang="sv-SE" dirty="0"/>
              <a:t>Tolka data på sätt som tidigare bara människor kunnat göra.</a:t>
            </a:r>
          </a:p>
          <a:p>
            <a:pPr lvl="1"/>
            <a:r>
              <a:rPr lang="sv-SE" dirty="0"/>
              <a:t>”Har den här texten ett positivt eller negativt känsloläge?’”</a:t>
            </a:r>
          </a:p>
          <a:p>
            <a:pPr lvl="1"/>
            <a:r>
              <a:rPr lang="sv-SE" dirty="0"/>
              <a:t>”Föreställer den här bilden en pizza eller en korv?”</a:t>
            </a:r>
          </a:p>
          <a:p>
            <a:r>
              <a:rPr lang="sv-SE" dirty="0"/>
              <a:t>Hjälpa med att förstå och hitta mönster i data</a:t>
            </a:r>
          </a:p>
          <a:p>
            <a:pPr lvl="1"/>
            <a:r>
              <a:rPr lang="sv-SE" dirty="0"/>
              <a:t>”Gruppera våra kunder utifrån de som har flest gemensamma egenskaper utifrån geografi, storlek, och huvudsakligt köpkategori”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85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6E28-883E-4247-97A6-22E6B91D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32"/>
            <a:ext cx="10515600" cy="1325563"/>
          </a:xfrm>
        </p:spPr>
        <p:txBody>
          <a:bodyPr/>
          <a:lstStyle/>
          <a:p>
            <a:r>
              <a:rPr lang="sv-SE" dirty="0"/>
              <a:t>Inte med i den här genomgången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B99D-77AE-4A32-AFD0-C6043D99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Andra tillämningar</a:t>
            </a:r>
          </a:p>
          <a:p>
            <a:pPr lvl="1"/>
            <a:r>
              <a:rPr lang="sv-SE" dirty="0"/>
              <a:t>Anomilidetektion, rekommendationer, chatbotar</a:t>
            </a:r>
          </a:p>
          <a:p>
            <a:r>
              <a:rPr lang="sv-SE" dirty="0"/>
              <a:t>Beskriva kategorier av machine learning modeller</a:t>
            </a:r>
          </a:p>
          <a:p>
            <a:pPr lvl="1"/>
            <a:r>
              <a:rPr lang="sv-SE" dirty="0"/>
              <a:t>supervised/unsupervised, regression/logistic</a:t>
            </a:r>
          </a:p>
          <a:p>
            <a:r>
              <a:rPr lang="sv-SE" dirty="0"/>
              <a:t>Beskriva specifika typer av algoritmer</a:t>
            </a:r>
          </a:p>
          <a:p>
            <a:pPr lvl="1"/>
            <a:r>
              <a:rPr lang="sv-SE" dirty="0"/>
              <a:t>Linear regression, decision trees, neurala nätverk, k-means, support vector machines mm</a:t>
            </a:r>
          </a:p>
          <a:p>
            <a:r>
              <a:rPr lang="sv-SE" dirty="0"/>
              <a:t>Tillämpningar som görs med andra modeller</a:t>
            </a:r>
          </a:p>
          <a:p>
            <a:pPr lvl="1"/>
            <a:r>
              <a:rPr lang="sv-SE" dirty="0"/>
              <a:t>Reinforcement learning, GANS</a:t>
            </a:r>
          </a:p>
          <a:p>
            <a:r>
              <a:rPr lang="sv-SE" dirty="0"/>
              <a:t>Om intresse finns får de bli en egen dragning.</a:t>
            </a:r>
          </a:p>
        </p:txBody>
      </p:sp>
    </p:spTree>
    <p:extLst>
      <p:ext uri="{BB962C8B-B14F-4D97-AF65-F5344CB8AC3E}">
        <p14:creationId xmlns:p14="http://schemas.microsoft.com/office/powerpoint/2010/main" val="28383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Prediktioner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Supervised learning – modellen tränas med exempel där facit finns, för att sen kunna göra en prediction på exempel där inte facit finns</a:t>
            </a:r>
          </a:p>
          <a:p>
            <a:r>
              <a:rPr lang="sv-SE" dirty="0"/>
              <a:t>Visa modell i machine learning studio – ärende tid. Ställ ut webservice.</a:t>
            </a:r>
          </a:p>
          <a:p>
            <a:r>
              <a:rPr lang="sv-SE" dirty="0"/>
              <a:t>Visa även någon matlab – grej.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0AA92-92D0-4030-ABED-A8E51853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5" y="3140562"/>
            <a:ext cx="5512690" cy="295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FAB9D-2669-47D5-A87A-359C7F27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80" y="3140563"/>
            <a:ext cx="5512691" cy="29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CE7-10F3-49DF-8ECA-C257843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ärenden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E483-FA0A-41FA-912B-96D20803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Proaktivt minska valideringstid för 7,5% ärenden</a:t>
            </a:r>
          </a:p>
          <a:p>
            <a:r>
              <a:rPr lang="sv-SE" dirty="0"/>
              <a:t>Precision: 71 % av dessa 7,5% är det befogat att för försöka minska valideringstiden</a:t>
            </a:r>
          </a:p>
          <a:p>
            <a:r>
              <a:rPr lang="sv-SE" dirty="0"/>
              <a:t>Recall: 68% av ärenden där lång validerings tid händer fångas med den här modellen</a:t>
            </a:r>
          </a:p>
          <a:p>
            <a:r>
              <a:rPr lang="sv-SE" dirty="0"/>
              <a:t>Skulle behöva mer och bättre data för göra en robust modell. Precision höjts med stratification</a:t>
            </a:r>
          </a:p>
          <a:p>
            <a:r>
              <a:rPr lang="sv-SE" dirty="0"/>
              <a:t>Human level accuracy</a:t>
            </a:r>
          </a:p>
        </p:txBody>
      </p:sp>
    </p:spTree>
    <p:extLst>
      <p:ext uri="{BB962C8B-B14F-4D97-AF65-F5344CB8AC3E}">
        <p14:creationId xmlns:p14="http://schemas.microsoft.com/office/powerpoint/2010/main" val="660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4C6F-5998-4A22-B2E7-D2A5CD12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F6B6-2E1B-4C2D-A270-147200EE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Björn </a:t>
            </a:r>
          </a:p>
          <a:p>
            <a:r>
              <a:rPr lang="sv-SE" dirty="0"/>
              <a:t>Bug</a:t>
            </a:r>
          </a:p>
          <a:p>
            <a:r>
              <a:rPr lang="sv-SE"/>
              <a:t>Mars/Juli</a:t>
            </a:r>
            <a:endParaRPr lang="sv-SE" dirty="0"/>
          </a:p>
          <a:p>
            <a:r>
              <a:rPr lang="sv-SE" dirty="0"/>
              <a:t>Vårddat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459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89B6-4C0C-43B0-BE54-63210DC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Tolka data på sätt som tidigare bara människor kunnat göra.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BD6-0CA9-4AB6-BFA1-3AD053B2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474" cy="4351338"/>
          </a:xfrm>
        </p:spPr>
        <p:txBody>
          <a:bodyPr>
            <a:normAutofit/>
          </a:bodyPr>
          <a:lstStyle/>
          <a:p>
            <a:r>
              <a:rPr lang="sv-SE" dirty="0"/>
              <a:t>Också supervised learning = har tränats med exempel</a:t>
            </a:r>
          </a:p>
          <a:p>
            <a:r>
              <a:rPr lang="sv-SE" dirty="0"/>
              <a:t>Färdigtränanade modeller</a:t>
            </a:r>
          </a:p>
          <a:p>
            <a:pPr lvl="1"/>
            <a:r>
              <a:rPr lang="sv-SE" dirty="0"/>
              <a:t>If (loan &gt; 1 mnkr &amp;&amp; Income &lt; 100 tkr)</a:t>
            </a:r>
          </a:p>
          <a:p>
            <a:pPr lvl="2"/>
            <a:r>
              <a:rPr lang="sv-SE" dirty="0"/>
              <a:t>Return false;</a:t>
            </a:r>
          </a:p>
          <a:p>
            <a:pPr lvl="1"/>
            <a:r>
              <a:rPr lang="sv-SE" dirty="0"/>
              <a:t>If (bild.jpg != olämplig)</a:t>
            </a:r>
          </a:p>
          <a:p>
            <a:pPr lvl="2"/>
            <a:r>
              <a:rPr lang="sv-SE" dirty="0"/>
              <a:t>Display(bild.jpg)</a:t>
            </a:r>
          </a:p>
          <a:p>
            <a:pPr lvl="1"/>
            <a:r>
              <a:rPr lang="sv-SE" dirty="0"/>
              <a:t>If (Issue.comment-text == negative)</a:t>
            </a:r>
          </a:p>
          <a:p>
            <a:pPr lvl="2"/>
            <a:r>
              <a:rPr lang="sv-SE" dirty="0"/>
              <a:t>Issue.manger.sendMail(”fix this!” + Issue.comment-text)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C8A434-2E29-44B8-9FF3-36CDABB958D0}"/>
              </a:ext>
            </a:extLst>
          </p:cNvPr>
          <p:cNvSpPr txBox="1">
            <a:spLocks/>
          </p:cNvSpPr>
          <p:nvPr/>
        </p:nvSpPr>
        <p:spPr>
          <a:xfrm>
            <a:off x="7833674" y="1825625"/>
            <a:ext cx="4535864" cy="42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93EEE0-66C3-4996-99D2-B435D443DB17}"/>
              </a:ext>
            </a:extLst>
          </p:cNvPr>
          <p:cNvSpPr txBox="1">
            <a:spLocks/>
          </p:cNvSpPr>
          <p:nvPr/>
        </p:nvSpPr>
        <p:spPr>
          <a:xfrm>
            <a:off x="7532016" y="1825624"/>
            <a:ext cx="3821784" cy="420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 som dator fixar lätt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/>
              <a:t>Jämförelser som numer kan göras m h a machine learning modeller</a:t>
            </a:r>
          </a:p>
          <a:p>
            <a:pPr marL="0" indent="0">
              <a:buNone/>
            </a:pPr>
            <a:r>
              <a:rPr lang="sv-SE" sz="2400" dirty="0"/>
              <a:t>Hur hade man kunnat göra detta med trad.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474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352-59FE-42EE-B12F-F1C4ADA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88C3-EED0-4C30-8268-91E75A9D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Visa känsloanalys </a:t>
            </a:r>
          </a:p>
          <a:p>
            <a:r>
              <a:rPr lang="sv-SE" dirty="0"/>
              <a:t>Snällt till riktigt hårda ord Hitta max och min..</a:t>
            </a:r>
          </a:p>
          <a:p>
            <a:r>
              <a:rPr lang="sv-SE" dirty="0"/>
              <a:t>Skilja på korv och pizza</a:t>
            </a:r>
          </a:p>
          <a:p>
            <a:r>
              <a:rPr lang="sv-SE" dirty="0"/>
              <a:t>transfer learning – väldigt få exempel, om den tränats från scratch krävt 1000-tals bilder)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r>
              <a:rPr lang="sv-SE" dirty="0"/>
              <a:t>Finns många cognitive services – visa lista – även google släpper något liknande auto ml, amazon har tjänster för nlp (natural language processing)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ADC9E-0D2A-4192-B0E3-05574178F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9" t="15265" r="21818"/>
          <a:stretch/>
        </p:blipFill>
        <p:spPr>
          <a:xfrm>
            <a:off x="428016" y="3297341"/>
            <a:ext cx="5068111" cy="319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58567-2054-4FA8-9FD2-E72FE5469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7" t="12148" r="43192" b="35796"/>
          <a:stretch/>
        </p:blipFill>
        <p:spPr>
          <a:xfrm>
            <a:off x="5291846" y="2907219"/>
            <a:ext cx="7081737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702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Begrepp</vt:lpstr>
      <vt:lpstr>Hur kan en model lära sig av data?</vt:lpstr>
      <vt:lpstr>Vad kan man göra med machine learning?</vt:lpstr>
      <vt:lpstr>Inte med i den här genomgången</vt:lpstr>
      <vt:lpstr>Prediktioner</vt:lpstr>
      <vt:lpstr>ärenden</vt:lpstr>
      <vt:lpstr>testa</vt:lpstr>
      <vt:lpstr>Tolka data på sätt som tidigare bara människor kunnat göra.</vt:lpstr>
      <vt:lpstr>Exempel</vt:lpstr>
      <vt:lpstr>Hjälpa med att förstå och hitta mönster i data</vt:lpstr>
      <vt:lpstr>Så…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Emanuelsson, Niklas</dc:creator>
  <cp:lastModifiedBy>Emanuelsson, Niklas</cp:lastModifiedBy>
  <cp:revision>36</cp:revision>
  <dcterms:created xsi:type="dcterms:W3CDTF">2018-02-28T17:10:29Z</dcterms:created>
  <dcterms:modified xsi:type="dcterms:W3CDTF">2018-03-08T17:54:27Z</dcterms:modified>
</cp:coreProperties>
</file>