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26"/>
  </p:notesMasterIdLst>
  <p:sldIdLst>
    <p:sldId id="256" r:id="rId2"/>
    <p:sldId id="257" r:id="rId3"/>
    <p:sldId id="285" r:id="rId4"/>
    <p:sldId id="259" r:id="rId5"/>
    <p:sldId id="260" r:id="rId6"/>
    <p:sldId id="277" r:id="rId7"/>
    <p:sldId id="266" r:id="rId8"/>
    <p:sldId id="264" r:id="rId9"/>
    <p:sldId id="262" r:id="rId10"/>
    <p:sldId id="263" r:id="rId11"/>
    <p:sldId id="278" r:id="rId12"/>
    <p:sldId id="282" r:id="rId13"/>
    <p:sldId id="270" r:id="rId14"/>
    <p:sldId id="267" r:id="rId15"/>
    <p:sldId id="274" r:id="rId16"/>
    <p:sldId id="268" r:id="rId17"/>
    <p:sldId id="276" r:id="rId18"/>
    <p:sldId id="287" r:id="rId19"/>
    <p:sldId id="280" r:id="rId20"/>
    <p:sldId id="286" r:id="rId21"/>
    <p:sldId id="273" r:id="rId22"/>
    <p:sldId id="271" r:id="rId23"/>
    <p:sldId id="272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0FBFC-09E3-45F3-83D8-E19C1289181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19A8C-936B-46B6-9570-49EFADD8C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9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9A8C-936B-46B6-9570-49EFADD8C0C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1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Cuckoo</a:t>
            </a:r>
            <a:r>
              <a:rPr lang="de-DE" baseline="0" dirty="0" smtClean="0"/>
              <a:t>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19A8C-936B-46B6-9570-49EFADD8C0C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3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291F-B3AB-4346-9672-7E3ADA61F0D2}" type="datetime1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2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427C-824D-416E-A193-5EEAEA7DF7D2}" type="datetime1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97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D47-B161-469B-A499-CACD58EE9B71}" type="datetime1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69DF-5073-4C56-AEA6-A1C59A2CBECE}" type="datetime1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67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EE75-9AC6-448A-9041-23E41A3B6F92}" type="datetime1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634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E1D2-CFDD-4364-970C-81DADFBFBAFC}" type="datetime1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2F-001A-454F-9F04-5D68A3B254B9}" type="datetime1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3741-B762-4E4C-A5CB-EF62F0AB5A7C}" type="datetime1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FF6-3A77-4922-9E50-96421F21854B}" type="datetime1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52EE75-9AC6-448A-9041-23E41A3B6F92}" type="datetime1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216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EE75-9AC6-448A-9041-23E41A3B6F92}" type="datetime1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649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52EE75-9AC6-448A-9041-23E41A3B6F92}" type="datetime1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800FA2-755D-4EFE-9307-15549B0F359C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3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relyi</a:t>
            </a:r>
            <a:r>
              <a:rPr lang="en-US" dirty="0" smtClean="0"/>
              <a:t>ng on secure multi-party computation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10.11.2022</a:t>
            </a:r>
          </a:p>
          <a:p>
            <a:pPr algn="ctr"/>
            <a:r>
              <a:rPr lang="de-DE" dirty="0" smtClean="0"/>
              <a:t>Niklas Isermann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t>1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908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ABY3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Expands </a:t>
            </a:r>
            <a:r>
              <a:rPr lang="en-US" sz="2800" dirty="0"/>
              <a:t>preexisting ABY Framework into 3 party </a:t>
            </a:r>
            <a:r>
              <a:rPr lang="en-US" sz="2800" dirty="0" smtClean="0"/>
              <a:t>setting</a:t>
            </a:r>
            <a:endParaRPr lang="de-D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Passive </a:t>
            </a:r>
            <a:r>
              <a:rPr lang="de-DE" sz="2800" dirty="0" err="1" smtClean="0"/>
              <a:t>adversary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honest </a:t>
            </a:r>
            <a:r>
              <a:rPr lang="de-DE" sz="2800" dirty="0" err="1" smtClean="0"/>
              <a:t>majority</a:t>
            </a:r>
            <a:endParaRPr lang="de-DE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err="1" smtClean="0"/>
              <a:t>Left-join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Right-join</a:t>
            </a:r>
            <a:r>
              <a:rPr lang="de-DE" sz="2800" dirty="0" smtClean="0"/>
              <a:t>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UNION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</a:t>
            </a:r>
            <a:r>
              <a:rPr lang="en-US" sz="2800" dirty="0" smtClean="0"/>
              <a:t>++ implementation from 2020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Main </a:t>
            </a:r>
            <a:r>
              <a:rPr lang="en-US" sz="2800" dirty="0" smtClean="0"/>
              <a:t>contribution new highly efficient join protocol </a:t>
            </a:r>
          </a:p>
          <a:p>
            <a:endParaRPr lang="en-US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10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947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Conclave </a:t>
            </a:r>
            <a:r>
              <a:rPr lang="en-US" sz="2800" dirty="0" smtClean="0"/>
              <a:t>and SMCQL use preexisting MPC protocol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ABY3 </a:t>
            </a:r>
            <a:r>
              <a:rPr lang="en-US" sz="2800" dirty="0" smtClean="0"/>
              <a:t>contributes new MPC protocol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Comparable </a:t>
            </a:r>
            <a:r>
              <a:rPr lang="en-US" sz="2800" dirty="0" smtClean="0"/>
              <a:t>range of implemented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Comparable </a:t>
            </a:r>
            <a:r>
              <a:rPr lang="en-US" sz="2800" dirty="0" smtClean="0"/>
              <a:t>security assumptions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passive adversary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honest majority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11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557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Rejected Framework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Prio</a:t>
            </a:r>
            <a:r>
              <a:rPr lang="en-US" sz="2800" dirty="0"/>
              <a:t>+: Inflexible </a:t>
            </a:r>
            <a:r>
              <a:rPr lang="en-US" sz="2800" dirty="0" smtClean="0"/>
              <a:t>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VaultDB</a:t>
            </a:r>
            <a:r>
              <a:rPr lang="en-US" sz="2800" dirty="0"/>
              <a:t>:  Insufficient 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Cipher </a:t>
            </a:r>
            <a:r>
              <a:rPr lang="en-US" sz="2800" dirty="0" smtClean="0"/>
              <a:t>Compute: out of maintenance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12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2050" name="Picture 2" descr="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69" y="2185272"/>
            <a:ext cx="5119166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"Installing and running these systems can be challenging"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Missing</a:t>
            </a:r>
            <a:r>
              <a:rPr lang="en-US" sz="2800" dirty="0" smtClean="0"/>
              <a:t>, unclear or wrong setup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Short </a:t>
            </a:r>
            <a:r>
              <a:rPr lang="en-US" sz="2800" dirty="0" smtClean="0"/>
              <a:t>and insufficient 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Various </a:t>
            </a:r>
            <a:r>
              <a:rPr lang="en-US" sz="2800" dirty="0" smtClean="0"/>
              <a:t>Bugs and missing error handling 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991701" y="6416241"/>
            <a:ext cx="1312025" cy="365125"/>
          </a:xfrm>
        </p:spPr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13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240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One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SELECT *</a:t>
            </a:r>
          </a:p>
          <a:p>
            <a:pPr marL="0" indent="0">
              <a:buNone/>
            </a:pPr>
            <a:r>
              <a:rPr lang="de-DE" sz="2800" dirty="0" smtClean="0"/>
              <a:t>FROM Alice A JOIN Bob B</a:t>
            </a:r>
          </a:p>
          <a:p>
            <a:pPr marL="0" indent="0">
              <a:buNone/>
            </a:pPr>
            <a:r>
              <a:rPr lang="de-DE" sz="2800" dirty="0" smtClean="0"/>
              <a:t>ON </a:t>
            </a:r>
            <a:r>
              <a:rPr lang="de-DE" sz="2800" dirty="0" err="1" smtClean="0"/>
              <a:t>A.primary_key</a:t>
            </a:r>
            <a:r>
              <a:rPr lang="de-DE" sz="2800" dirty="0" smtClean="0"/>
              <a:t> = </a:t>
            </a:r>
            <a:r>
              <a:rPr lang="de-DE" sz="2800" dirty="0" err="1" smtClean="0"/>
              <a:t>B.primary_key</a:t>
            </a:r>
            <a:endParaRPr lang="de-DE" sz="2800" dirty="0" smtClean="0"/>
          </a:p>
          <a:p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14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68" y="3600038"/>
            <a:ext cx="1670449" cy="19569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234" y="4001294"/>
            <a:ext cx="835224" cy="95105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75" y="3600038"/>
            <a:ext cx="1682642" cy="19630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t="-1" r="29178" b="4567"/>
          <a:stretch/>
        </p:blipFill>
        <p:spPr>
          <a:xfrm>
            <a:off x="7338545" y="3864123"/>
            <a:ext cx="2754689" cy="11694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297" y="4208576"/>
            <a:ext cx="50601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383"/>
            <a:ext cx="7829936" cy="43521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One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15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6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/>
              <a:t>T</a:t>
            </a:r>
            <a:r>
              <a:rPr lang="en-US" dirty="0" smtClean="0"/>
              <a:t>wo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SELECT Key, </a:t>
            </a:r>
            <a:r>
              <a:rPr lang="en-US" sz="2800" dirty="0" err="1" smtClean="0"/>
              <a:t>AliceBool</a:t>
            </a:r>
            <a:endParaRPr lang="en-US" sz="2800" dirty="0" smtClean="0"/>
          </a:p>
          <a:p>
            <a:pPr marL="0" indent="0">
              <a:buNone/>
            </a:pPr>
            <a:r>
              <a:rPr lang="de-DE" sz="2800" dirty="0" smtClean="0"/>
              <a:t>FROM Alice</a:t>
            </a:r>
          </a:p>
          <a:p>
            <a:pPr marL="0" indent="0">
              <a:buNone/>
            </a:pPr>
            <a:r>
              <a:rPr lang="de-DE" sz="2800" dirty="0" smtClean="0"/>
              <a:t>NATURAL JOIN BOB</a:t>
            </a:r>
          </a:p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HERE </a:t>
            </a:r>
            <a:r>
              <a:rPr lang="en-US" sz="2800" dirty="0" err="1" smtClean="0"/>
              <a:t>AliceBool</a:t>
            </a:r>
            <a:r>
              <a:rPr lang="en-US" sz="2800" dirty="0" smtClean="0"/>
              <a:t> = </a:t>
            </a:r>
            <a:r>
              <a:rPr lang="en-US" sz="2800" dirty="0" err="1" smtClean="0"/>
              <a:t>BobBool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16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1180"/>
              </p:ext>
            </p:extLst>
          </p:nvPr>
        </p:nvGraphicFramePr>
        <p:xfrm>
          <a:off x="4809755" y="4023359"/>
          <a:ext cx="2187582" cy="2194560"/>
        </p:xfrm>
        <a:graphic>
          <a:graphicData uri="http://schemas.openxmlformats.org/drawingml/2006/table">
            <a:tbl>
              <a:tblPr firstRow="1" bandRow="1"/>
              <a:tblGrid>
                <a:gridCol w="828617"/>
                <a:gridCol w="1358965"/>
              </a:tblGrid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155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46480"/>
              </p:ext>
            </p:extLst>
          </p:nvPr>
        </p:nvGraphicFramePr>
        <p:xfrm>
          <a:off x="959456" y="4023359"/>
          <a:ext cx="1949207" cy="21945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64980"/>
                <a:gridCol w="1384227"/>
              </a:tblGrid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4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4456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55" y="451103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leich 8"/>
          <p:cNvSpPr/>
          <p:nvPr/>
        </p:nvSpPr>
        <p:spPr>
          <a:xfrm>
            <a:off x="7190718" y="4779070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55"/>
              </p:ext>
            </p:extLst>
          </p:nvPr>
        </p:nvGraphicFramePr>
        <p:xfrm>
          <a:off x="8043054" y="4665858"/>
          <a:ext cx="2150328" cy="109728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7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58621"/>
              </p:ext>
            </p:extLst>
          </p:nvPr>
        </p:nvGraphicFramePr>
        <p:xfrm>
          <a:off x="709196" y="2462892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44482"/>
              </p:ext>
            </p:extLst>
          </p:nvPr>
        </p:nvGraphicFramePr>
        <p:xfrm>
          <a:off x="4465709" y="2481705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28" y="309852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17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2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479495" y="361251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12829" y="380064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36723" y="4943225"/>
          <a:ext cx="2053905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98140"/>
                <a:gridCol w="1455765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3712829" y="4926902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996888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18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547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59669"/>
              </p:ext>
            </p:extLst>
          </p:nvPr>
        </p:nvGraphicFramePr>
        <p:xfrm>
          <a:off x="479495" y="361251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70757"/>
              </p:ext>
            </p:extLst>
          </p:nvPr>
        </p:nvGraphicFramePr>
        <p:xfrm>
          <a:off x="3712829" y="380064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62173"/>
              </p:ext>
            </p:extLst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918"/>
              </p:ext>
            </p:extLst>
          </p:nvPr>
        </p:nvGraphicFramePr>
        <p:xfrm>
          <a:off x="436723" y="4943225"/>
          <a:ext cx="2053905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98140"/>
                <a:gridCol w="1455765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78151"/>
              </p:ext>
            </p:extLst>
          </p:nvPr>
        </p:nvGraphicFramePr>
        <p:xfrm>
          <a:off x="3712829" y="4926902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10186"/>
              </p:ext>
            </p:extLst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4926902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1" y="330644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349130"/>
              </p:ext>
            </p:extLst>
          </p:nvPr>
        </p:nvGraphicFramePr>
        <p:xfrm>
          <a:off x="7250188" y="3050636"/>
          <a:ext cx="2141620" cy="814103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448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69707"/>
              </p:ext>
            </p:extLst>
          </p:nvPr>
        </p:nvGraphicFramePr>
        <p:xfrm>
          <a:off x="7241480" y="4943225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334793" y="5056437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287532" y="330644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996888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19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58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2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38" y="2088922"/>
            <a:ext cx="2545215" cy="17905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961" y="1888019"/>
            <a:ext cx="1734994" cy="180358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46" y="4191940"/>
            <a:ext cx="990600" cy="9906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158" y="4282955"/>
            <a:ext cx="990600" cy="990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38226" y="5319203"/>
            <a:ext cx="3461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Voter registration data</a:t>
            </a:r>
            <a:endParaRPr lang="en-US" sz="2800" dirty="0"/>
          </a:p>
        </p:txBody>
      </p:sp>
      <p:sp>
        <p:nvSpPr>
          <p:cNvPr id="19" name="Textfeld 18"/>
          <p:cNvSpPr txBox="1"/>
          <p:nvPr/>
        </p:nvSpPr>
        <p:spPr>
          <a:xfrm>
            <a:off x="8227611" y="5384654"/>
            <a:ext cx="3461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Voter registration data</a:t>
            </a:r>
            <a:endParaRPr lang="en-US" sz="2800" dirty="0"/>
          </a:p>
        </p:txBody>
      </p:sp>
      <p:pic>
        <p:nvPicPr>
          <p:cNvPr id="20" name="Picture 2" descr="Frau, Dame Liniensymbol. Mädchen mit Schönheitsgesicht und linearem  Piktogramm der Frisur. weibliches Avatarumrisssymbol für Benutzerprofil.  Geschäftsfrau, Büroangestellte. isolierte Vektorillustration. 5724438  Vektor Kunst bei Vecteez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14" y="3864336"/>
            <a:ext cx="1520318" cy="152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05" y="3879451"/>
            <a:ext cx="1478280" cy="147828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243806" y="4044903"/>
            <a:ext cx="1284673" cy="1284673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574872" y="5306008"/>
            <a:ext cx="68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03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479495" y="361251"/>
          <a:ext cx="2011134" cy="222317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3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5781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3712829" y="380064"/>
          <a:ext cx="2271002" cy="2204357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755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479495" y="3056534"/>
          <a:ext cx="2011134" cy="146304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82930"/>
                <a:gridCol w="1428204"/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52794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36723" y="4943225"/>
          <a:ext cx="2053905" cy="109728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48312">
                        <a:tint val="65000"/>
                        <a:shade val="92000"/>
                        <a:satMod val="130000"/>
                      </a:srgbClr>
                    </a:gs>
                    <a:gs pos="45000">
                      <a:srgbClr val="E48312">
                        <a:tint val="60000"/>
                        <a:shade val="99000"/>
                        <a:satMod val="120000"/>
                      </a:srgbClr>
                    </a:gs>
                    <a:gs pos="100000">
                      <a:srgbClr val="E48312">
                        <a:tint val="55000"/>
                        <a:satMod val="140000"/>
                      </a:srgbClr>
                    </a:gs>
                  </a:gsLst>
                  <a:path path="circle">
                    <a:fillToRect l="100000" t="100000" r="100000" b="100000"/>
                  </a:path>
                </a:gradFill>
                <a:effectLst/>
              </a:tblPr>
              <a:tblGrid>
                <a:gridCol w="598140"/>
                <a:gridCol w="1455765"/>
              </a:tblGrid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AliceBool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</a:lnT>
                    <a:lnB w="15875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5875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90000"/>
                      </a:srgbClr>
                    </a:solidFill>
                  </a:tcPr>
                </a:tc>
              </a:tr>
              <a:tr h="352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48312"/>
                      </a:solidFill>
                      <a:prstDash val="solid"/>
                    </a:lnR>
                    <a:lnT w="12700" cap="flat" cmpd="sng" algn="ctr">
                      <a:solidFill>
                        <a:srgbClr val="E483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48312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3712829" y="4926902"/>
          <a:ext cx="2271002" cy="1097280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363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3712829" y="3050636"/>
          <a:ext cx="2271002" cy="1563672"/>
        </p:xfrm>
        <a:graphic>
          <a:graphicData uri="http://schemas.openxmlformats.org/drawingml/2006/table">
            <a:tbl>
              <a:tblPr firstRow="1" bandRow="1"/>
              <a:tblGrid>
                <a:gridCol w="860215"/>
                <a:gridCol w="1410787"/>
              </a:tblGrid>
              <a:tr h="4663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50000"/>
                      </a:srgbClr>
                    </a:solidFill>
                  </a:tcPr>
                </a:tc>
              </a:tr>
              <a:tr h="1673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67301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4926902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31" y="3306449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/>
          </p:nvPr>
        </p:nvGraphicFramePr>
        <p:xfrm>
          <a:off x="7250188" y="3050636"/>
          <a:ext cx="2141620" cy="814103"/>
        </p:xfrm>
        <a:graphic>
          <a:graphicData uri="http://schemas.openxmlformats.org/drawingml/2006/table">
            <a:tbl>
              <a:tblPr firstRow="1" bandRow="1"/>
              <a:tblGrid>
                <a:gridCol w="1070810"/>
                <a:gridCol w="1070810"/>
              </a:tblGrid>
              <a:tr h="4483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BoBBool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10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/>
          </p:nvPr>
        </p:nvGraphicFramePr>
        <p:xfrm>
          <a:off x="7241480" y="4943225"/>
          <a:ext cx="2150328" cy="731520"/>
        </p:xfrm>
        <a:graphic>
          <a:graphicData uri="http://schemas.openxmlformats.org/drawingml/2006/table">
            <a:tbl>
              <a:tblPr firstRow="1" bandRow="1"/>
              <a:tblGrid>
                <a:gridCol w="1075164"/>
                <a:gridCol w="1075164"/>
              </a:tblGrid>
              <a:tr h="2481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1644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Gleich 14"/>
          <p:cNvSpPr/>
          <p:nvPr/>
        </p:nvSpPr>
        <p:spPr>
          <a:xfrm>
            <a:off x="6334793" y="5056437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leich 15"/>
          <p:cNvSpPr/>
          <p:nvPr/>
        </p:nvSpPr>
        <p:spPr>
          <a:xfrm>
            <a:off x="6287532" y="3306449"/>
            <a:ext cx="658955" cy="870857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18729"/>
              </p:ext>
            </p:extLst>
          </p:nvPr>
        </p:nvGraphicFramePr>
        <p:xfrm>
          <a:off x="9900458" y="3864739"/>
          <a:ext cx="2168434" cy="1317651"/>
        </p:xfrm>
        <a:graphic>
          <a:graphicData uri="http://schemas.openxmlformats.org/drawingml/2006/table">
            <a:tbl>
              <a:tblPr firstRow="1" bandRow="1"/>
              <a:tblGrid>
                <a:gridCol w="1084217"/>
                <a:gridCol w="1084217"/>
              </a:tblGrid>
              <a:tr h="58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Key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err="1" smtClean="0"/>
                        <a:t>AliceBool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1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TRUE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  <a:tr h="368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dirty="0" smtClean="0"/>
                        <a:t>2</a:t>
                      </a:r>
                      <a:endParaRPr lang="en-GB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de-DE" i="0" dirty="0" smtClean="0"/>
                        <a:t>FALSE</a:t>
                      </a:r>
                      <a:endParaRPr lang="en-GB" i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DEA">
                        <a:lumMod val="7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35" y="4106608"/>
            <a:ext cx="794018" cy="594747"/>
          </a:xfrm>
          <a:prstGeom prst="rect">
            <a:avLst/>
          </a:prstGeom>
        </p:spPr>
      </p:pic>
      <p:pic>
        <p:nvPicPr>
          <p:cNvPr id="27" name="Picture 8" descr="Natural Join Symbol SVG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60" y="996888"/>
            <a:ext cx="834538" cy="9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19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408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1964"/>
            <a:ext cx="6535210" cy="3815012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Two</a:t>
            </a:r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20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918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and LAN Comparison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21</a:t>
            </a:r>
            <a:r>
              <a:rPr lang="en-GB" sz="2800" dirty="0" smtClean="0"/>
              <a:t>/23</a:t>
            </a:r>
            <a:endParaRPr lang="en-GB" sz="2800" dirty="0"/>
          </a:p>
        </p:txBody>
      </p:sp>
      <p:sp>
        <p:nvSpPr>
          <p:cNvPr id="4" name="Ellipse 3"/>
          <p:cNvSpPr/>
          <p:nvPr/>
        </p:nvSpPr>
        <p:spPr>
          <a:xfrm>
            <a:off x="2046514" y="26342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911135" y="412955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3727268" y="406859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8090263" y="3546082"/>
            <a:ext cx="1367245" cy="966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Proxy</a:t>
            </a:r>
            <a:endParaRPr lang="en-GB" dirty="0"/>
          </a:p>
        </p:txBody>
      </p:sp>
      <p:sp>
        <p:nvSpPr>
          <p:cNvPr id="21" name="Ellipse 20"/>
          <p:cNvSpPr/>
          <p:nvPr/>
        </p:nvSpPr>
        <p:spPr>
          <a:xfrm>
            <a:off x="7978140" y="2299707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6357256" y="4708676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sp>
        <p:nvSpPr>
          <p:cNvPr id="23" name="Ellipse 22"/>
          <p:cNvSpPr/>
          <p:nvPr/>
        </p:nvSpPr>
        <p:spPr>
          <a:xfrm>
            <a:off x="9624060" y="4856723"/>
            <a:ext cx="1417320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cxnSp>
        <p:nvCxnSpPr>
          <p:cNvPr id="28" name="Gekrümmte Verbindung 27"/>
          <p:cNvCxnSpPr>
            <a:stCxn id="16" idx="1"/>
            <a:endCxn id="4" idx="1"/>
          </p:cNvCxnSpPr>
          <p:nvPr/>
        </p:nvCxnSpPr>
        <p:spPr>
          <a:xfrm rot="5400000" flipH="1" flipV="1">
            <a:off x="938719" y="2944286"/>
            <a:ext cx="1495334" cy="1135379"/>
          </a:xfrm>
          <a:prstGeom prst="curvedConnector3">
            <a:avLst>
              <a:gd name="adj1" fmla="val 123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4" idx="2"/>
            <a:endCxn id="16" idx="0"/>
          </p:cNvCxnSpPr>
          <p:nvPr/>
        </p:nvCxnSpPr>
        <p:spPr>
          <a:xfrm rot="10800000" flipV="1">
            <a:off x="1619796" y="3078359"/>
            <a:ext cx="426719" cy="1051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4" idx="7"/>
            <a:endCxn id="17" idx="7"/>
          </p:cNvCxnSpPr>
          <p:nvPr/>
        </p:nvCxnSpPr>
        <p:spPr>
          <a:xfrm rot="16200000" flipH="1">
            <a:off x="3379462" y="2641118"/>
            <a:ext cx="1434374" cy="1680754"/>
          </a:xfrm>
          <a:prstGeom prst="curvedConnector3">
            <a:avLst>
              <a:gd name="adj1" fmla="val -25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stCxn id="17" idx="0"/>
            <a:endCxn id="4" idx="6"/>
          </p:cNvCxnSpPr>
          <p:nvPr/>
        </p:nvCxnSpPr>
        <p:spPr>
          <a:xfrm rot="16200000" flipV="1">
            <a:off x="3454763" y="3087432"/>
            <a:ext cx="990237" cy="9720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krümmte Verbindung 42"/>
          <p:cNvCxnSpPr>
            <a:stCxn id="17" idx="3"/>
            <a:endCxn id="16" idx="4"/>
          </p:cNvCxnSpPr>
          <p:nvPr/>
        </p:nvCxnSpPr>
        <p:spPr>
          <a:xfrm rot="5400000">
            <a:off x="2681791" y="3764791"/>
            <a:ext cx="191045" cy="2315035"/>
          </a:xfrm>
          <a:prstGeom prst="curvedConnector3">
            <a:avLst>
              <a:gd name="adj1" fmla="val 2196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krümmte Verbindung 44"/>
          <p:cNvCxnSpPr>
            <a:stCxn id="16" idx="7"/>
            <a:endCxn id="17" idx="1"/>
          </p:cNvCxnSpPr>
          <p:nvPr/>
        </p:nvCxnSpPr>
        <p:spPr>
          <a:xfrm rot="5400000" flipH="1" flipV="1">
            <a:off x="2997381" y="3322194"/>
            <a:ext cx="60960" cy="1813937"/>
          </a:xfrm>
          <a:prstGeom prst="curvedConnector3">
            <a:avLst>
              <a:gd name="adj1" fmla="val 688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22" idx="0"/>
          </p:cNvCxnSpPr>
          <p:nvPr/>
        </p:nvCxnSpPr>
        <p:spPr>
          <a:xfrm flipV="1">
            <a:off x="7065916" y="4198682"/>
            <a:ext cx="1024347" cy="50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22" idx="7"/>
          </p:cNvCxnSpPr>
          <p:nvPr/>
        </p:nvCxnSpPr>
        <p:spPr>
          <a:xfrm flipH="1">
            <a:off x="7567014" y="4512734"/>
            <a:ext cx="519437" cy="32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9222377" y="3045340"/>
            <a:ext cx="8709" cy="47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21" idx="3"/>
          </p:cNvCxnSpPr>
          <p:nvPr/>
        </p:nvCxnSpPr>
        <p:spPr>
          <a:xfrm flipV="1">
            <a:off x="8168640" y="3057896"/>
            <a:ext cx="17062" cy="48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3"/>
            <a:endCxn id="23" idx="0"/>
          </p:cNvCxnSpPr>
          <p:nvPr/>
        </p:nvCxnSpPr>
        <p:spPr>
          <a:xfrm>
            <a:off x="9457508" y="4029408"/>
            <a:ext cx="875212" cy="82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8" idx="2"/>
          </p:cNvCxnSpPr>
          <p:nvPr/>
        </p:nvCxnSpPr>
        <p:spPr>
          <a:xfrm flipH="1" flipV="1">
            <a:off x="8773886" y="4512734"/>
            <a:ext cx="850174" cy="7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2128"/>
            <a:ext cx="7403800" cy="396037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 and LAN Comparison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22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295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ABY3 </a:t>
            </a:r>
            <a:r>
              <a:rPr lang="en-US" sz="2800" dirty="0" smtClean="0"/>
              <a:t>handles millions of input rows in minutes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Conclave </a:t>
            </a:r>
            <a:r>
              <a:rPr lang="en-US" sz="2800" dirty="0" smtClean="0"/>
              <a:t>and SMCQL handle thousand's of input rows in hours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Usability </a:t>
            </a:r>
            <a:r>
              <a:rPr lang="en-US" sz="2800" dirty="0" smtClean="0"/>
              <a:t>and Documentation often insufficient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Future works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non-open source frameworks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Active Adversaries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23</a:t>
            </a:r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256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Tax </a:t>
            </a:r>
            <a:r>
              <a:rPr lang="en-US" sz="2800" dirty="0" smtClean="0"/>
              <a:t>fraud detection using </a:t>
            </a:r>
            <a:r>
              <a:rPr lang="en-US" sz="2800" dirty="0" err="1" smtClean="0"/>
              <a:t>Sharemind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HIPAA </a:t>
            </a:r>
            <a:r>
              <a:rPr lang="en-US" sz="2800" dirty="0" smtClean="0"/>
              <a:t>compliant queries for medical </a:t>
            </a:r>
            <a:r>
              <a:rPr lang="en-US" sz="2800" dirty="0" smtClean="0"/>
              <a:t>research using SCMQL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comparing security logs for bot net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3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65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Secure Multiparty </a:t>
            </a:r>
            <a:r>
              <a:rPr lang="de-DE" dirty="0" err="1" smtClean="0"/>
              <a:t>Compuation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n </a:t>
            </a:r>
            <a:r>
              <a:rPr lang="en-US" sz="2800" dirty="0" smtClean="0"/>
              <a:t>Parties with input </a:t>
            </a:r>
            <a:r>
              <a:rPr lang="de-DE" sz="2800" dirty="0" smtClean="0"/>
              <a:t>x</a:t>
            </a:r>
            <a:r>
              <a:rPr lang="de-DE" sz="2800" baseline="-25000" dirty="0" smtClean="0"/>
              <a:t>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Arbitrary </a:t>
            </a:r>
            <a:r>
              <a:rPr lang="en-US" sz="2800" dirty="0" smtClean="0"/>
              <a:t>Function </a:t>
            </a:r>
            <a:r>
              <a:rPr lang="de-DE" sz="2800" dirty="0"/>
              <a:t>F(x</a:t>
            </a:r>
            <a:r>
              <a:rPr lang="de-DE" sz="2800" baseline="-25000" dirty="0"/>
              <a:t>1</a:t>
            </a:r>
            <a:r>
              <a:rPr lang="de-DE" sz="2800" dirty="0"/>
              <a:t>,x</a:t>
            </a:r>
            <a:r>
              <a:rPr lang="de-DE" sz="2800" baseline="-25000" dirty="0"/>
              <a:t>2</a:t>
            </a:r>
            <a:r>
              <a:rPr lang="de-DE" sz="2800" dirty="0"/>
              <a:t>,x</a:t>
            </a:r>
            <a:r>
              <a:rPr lang="de-DE" sz="2800" baseline="-25000" dirty="0"/>
              <a:t>3</a:t>
            </a:r>
            <a:r>
              <a:rPr lang="de-DE" sz="2800" dirty="0"/>
              <a:t>,…, </a:t>
            </a:r>
            <a:r>
              <a:rPr lang="de-DE" sz="2800" dirty="0" err="1"/>
              <a:t>x</a:t>
            </a:r>
            <a:r>
              <a:rPr lang="de-DE" sz="2800" baseline="-25000" dirty="0" err="1"/>
              <a:t>n</a:t>
            </a:r>
            <a:r>
              <a:rPr lang="de-DE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Protocol</a:t>
            </a:r>
            <a:r>
              <a:rPr lang="de-DE" sz="2800" dirty="0" smtClean="0"/>
              <a:t> </a:t>
            </a:r>
            <a:r>
              <a:rPr lang="az-Cyrl-AZ" sz="2800" dirty="0" smtClean="0"/>
              <a:t>π</a:t>
            </a:r>
            <a:r>
              <a:rPr lang="de-DE" sz="2800" dirty="0" smtClean="0"/>
              <a:t> </a:t>
            </a:r>
            <a:r>
              <a:rPr lang="en-US" sz="2800" dirty="0" smtClean="0"/>
              <a:t>that enables the parties to evaluate F(x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,…,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 in a secure manner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Adversary </a:t>
            </a:r>
            <a:r>
              <a:rPr lang="en-US" sz="2800" dirty="0"/>
              <a:t>corrupts one or more parties</a:t>
            </a:r>
          </a:p>
          <a:p>
            <a:endParaRPr lang="en-US" sz="2800" dirty="0" smtClean="0"/>
          </a:p>
          <a:p>
            <a:endParaRPr lang="de-DE" sz="2800" dirty="0" smtClean="0"/>
          </a:p>
          <a:p>
            <a:endParaRPr lang="de-DE" dirty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4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20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Goals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314994" y="1752509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ideal world </a:t>
            </a:r>
            <a:endParaRPr lang="en-US" sz="28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>
          <a:xfrm>
            <a:off x="7814393" y="166533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eal world</a:t>
            </a:r>
            <a:endParaRPr lang="en-US" sz="2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5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sp>
        <p:nvSpPr>
          <p:cNvPr id="9" name="Rechteck 8"/>
          <p:cNvSpPr/>
          <p:nvPr/>
        </p:nvSpPr>
        <p:spPr>
          <a:xfrm>
            <a:off x="1097280" y="2711034"/>
            <a:ext cx="2272937" cy="90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trusted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party</a:t>
            </a:r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3916681" y="234629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3814355" y="4755379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>
            <a:off x="1097280" y="459015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cxnSp>
        <p:nvCxnSpPr>
          <p:cNvPr id="16" name="Gerade Verbindung mit Pfeil 15"/>
          <p:cNvCxnSpPr>
            <a:stCxn id="11" idx="1"/>
          </p:cNvCxnSpPr>
          <p:nvPr/>
        </p:nvCxnSpPr>
        <p:spPr>
          <a:xfrm flipH="1">
            <a:off x="3370217" y="2524505"/>
            <a:ext cx="736490" cy="18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1" idx="3"/>
          </p:cNvCxnSpPr>
          <p:nvPr/>
        </p:nvCxnSpPr>
        <p:spPr>
          <a:xfrm flipV="1">
            <a:off x="3370217" y="3384985"/>
            <a:ext cx="736490" cy="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1"/>
          </p:cNvCxnSpPr>
          <p:nvPr/>
        </p:nvCxnSpPr>
        <p:spPr>
          <a:xfrm flipV="1">
            <a:off x="1287306" y="3616726"/>
            <a:ext cx="2768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9" idx="2"/>
            <a:endCxn id="14" idx="7"/>
          </p:cNvCxnSpPr>
          <p:nvPr/>
        </p:nvCxnSpPr>
        <p:spPr>
          <a:xfrm flipH="1">
            <a:off x="2204831" y="3616726"/>
            <a:ext cx="28918" cy="11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13" idx="0"/>
          </p:cNvCxnSpPr>
          <p:nvPr/>
        </p:nvCxnSpPr>
        <p:spPr>
          <a:xfrm>
            <a:off x="3370217" y="3555766"/>
            <a:ext cx="1092927" cy="119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2"/>
          </p:cNvCxnSpPr>
          <p:nvPr/>
        </p:nvCxnSpPr>
        <p:spPr>
          <a:xfrm flipH="1" flipV="1">
            <a:off x="2734492" y="3594120"/>
            <a:ext cx="1079863" cy="176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424718" y="227169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30" name="Textfeld 29"/>
          <p:cNvSpPr txBox="1"/>
          <p:nvPr/>
        </p:nvSpPr>
        <p:spPr>
          <a:xfrm>
            <a:off x="3123586" y="389933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31" name="Textfeld 30"/>
          <p:cNvSpPr txBox="1"/>
          <p:nvPr/>
        </p:nvSpPr>
        <p:spPr>
          <a:xfrm>
            <a:off x="1314994" y="4007881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  <p:sp>
        <p:nvSpPr>
          <p:cNvPr id="34" name="Textfeld 33"/>
          <p:cNvSpPr txBox="1"/>
          <p:nvPr/>
        </p:nvSpPr>
        <p:spPr>
          <a:xfrm>
            <a:off x="3850478" y="3777596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264029" y="4038997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39" name="Textfeld 38"/>
          <p:cNvSpPr txBox="1"/>
          <p:nvPr/>
        </p:nvSpPr>
        <p:spPr>
          <a:xfrm>
            <a:off x="3566160" y="29720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40" name="Ellipse 39"/>
          <p:cNvSpPr/>
          <p:nvPr/>
        </p:nvSpPr>
        <p:spPr>
          <a:xfrm>
            <a:off x="8038011" y="2582334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1</a:t>
            </a:r>
            <a:endParaRPr lang="en-GB" dirty="0"/>
          </a:p>
        </p:txBody>
      </p:sp>
      <p:sp>
        <p:nvSpPr>
          <p:cNvPr id="41" name="Ellipse 40"/>
          <p:cNvSpPr/>
          <p:nvPr/>
        </p:nvSpPr>
        <p:spPr>
          <a:xfrm>
            <a:off x="9400904" y="4003698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2</a:t>
            </a:r>
            <a:endParaRPr lang="en-GB" dirty="0"/>
          </a:p>
        </p:txBody>
      </p:sp>
      <p:sp>
        <p:nvSpPr>
          <p:cNvPr id="42" name="Ellipse 41"/>
          <p:cNvSpPr/>
          <p:nvPr/>
        </p:nvSpPr>
        <p:spPr>
          <a:xfrm>
            <a:off x="6805750" y="4083997"/>
            <a:ext cx="1297577" cy="1216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Party 3</a:t>
            </a:r>
            <a:endParaRPr lang="en-GB" dirty="0"/>
          </a:p>
        </p:txBody>
      </p:sp>
      <p:cxnSp>
        <p:nvCxnSpPr>
          <p:cNvPr id="46" name="Gerade Verbindung mit Pfeil 45"/>
          <p:cNvCxnSpPr>
            <a:stCxn id="42" idx="7"/>
            <a:endCxn id="40" idx="3"/>
          </p:cNvCxnSpPr>
          <p:nvPr/>
        </p:nvCxnSpPr>
        <p:spPr>
          <a:xfrm flipV="1">
            <a:off x="7913301" y="3621025"/>
            <a:ext cx="314736" cy="6411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6"/>
            <a:endCxn id="41" idx="2"/>
          </p:cNvCxnSpPr>
          <p:nvPr/>
        </p:nvCxnSpPr>
        <p:spPr>
          <a:xfrm flipV="1">
            <a:off x="8103327" y="4612149"/>
            <a:ext cx="1297577" cy="80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1" idx="1"/>
            <a:endCxn id="40" idx="5"/>
          </p:cNvCxnSpPr>
          <p:nvPr/>
        </p:nvCxnSpPr>
        <p:spPr>
          <a:xfrm flipH="1" flipV="1">
            <a:off x="9145562" y="3621025"/>
            <a:ext cx="445368" cy="5608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40" idx="7"/>
          </p:cNvCxnSpPr>
          <p:nvPr/>
        </p:nvCxnSpPr>
        <p:spPr>
          <a:xfrm flipH="1">
            <a:off x="9145562" y="2518470"/>
            <a:ext cx="558271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0" idx="1"/>
          </p:cNvCxnSpPr>
          <p:nvPr/>
        </p:nvCxnSpPr>
        <p:spPr>
          <a:xfrm flipH="1" flipV="1">
            <a:off x="7814393" y="2517553"/>
            <a:ext cx="413644" cy="24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41" idx="6"/>
          </p:cNvCxnSpPr>
          <p:nvPr/>
        </p:nvCxnSpPr>
        <p:spPr>
          <a:xfrm flipH="1" flipV="1">
            <a:off x="10698481" y="4612149"/>
            <a:ext cx="988422" cy="8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1" idx="7"/>
          </p:cNvCxnSpPr>
          <p:nvPr/>
        </p:nvCxnSpPr>
        <p:spPr>
          <a:xfrm flipV="1">
            <a:off x="10508455" y="3825487"/>
            <a:ext cx="333716" cy="35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42" idx="3"/>
          </p:cNvCxnSpPr>
          <p:nvPr/>
        </p:nvCxnSpPr>
        <p:spPr>
          <a:xfrm flipV="1">
            <a:off x="6681040" y="5122688"/>
            <a:ext cx="314736" cy="24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2" idx="1"/>
          </p:cNvCxnSpPr>
          <p:nvPr/>
        </p:nvCxnSpPr>
        <p:spPr>
          <a:xfrm flipH="1" flipV="1">
            <a:off x="6542322" y="3841005"/>
            <a:ext cx="453454" cy="4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9188703" y="2244699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1</a:t>
            </a:r>
            <a:endParaRPr lang="en-GB" baseline="-25000" dirty="0"/>
          </a:p>
        </p:txBody>
      </p:sp>
      <p:sp>
        <p:nvSpPr>
          <p:cNvPr id="72" name="Textfeld 71"/>
          <p:cNvSpPr txBox="1"/>
          <p:nvPr/>
        </p:nvSpPr>
        <p:spPr>
          <a:xfrm>
            <a:off x="7972863" y="221967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3" name="Textfeld 72"/>
          <p:cNvSpPr txBox="1"/>
          <p:nvPr/>
        </p:nvSpPr>
        <p:spPr>
          <a:xfrm>
            <a:off x="10355135" y="3384985"/>
            <a:ext cx="16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 := F(x</a:t>
            </a:r>
            <a:r>
              <a:rPr lang="de-DE" baseline="-25000" dirty="0" smtClean="0"/>
              <a:t>1 </a:t>
            </a:r>
            <a:r>
              <a:rPr lang="de-DE" dirty="0" smtClean="0"/>
              <a:t>,x</a:t>
            </a:r>
            <a:r>
              <a:rPr lang="de-DE" baseline="-25000" dirty="0" smtClean="0"/>
              <a:t>2</a:t>
            </a:r>
            <a:r>
              <a:rPr lang="de-DE" dirty="0" smtClean="0"/>
              <a:t> ,x</a:t>
            </a:r>
            <a:r>
              <a:rPr lang="de-DE" baseline="-25000" dirty="0" smtClean="0"/>
              <a:t>3</a:t>
            </a:r>
            <a:r>
              <a:rPr lang="de-DE" dirty="0" smtClean="0"/>
              <a:t> ) </a:t>
            </a:r>
            <a:endParaRPr lang="en-GB" dirty="0"/>
          </a:p>
        </p:txBody>
      </p:sp>
      <p:sp>
        <p:nvSpPr>
          <p:cNvPr id="74" name="Textfeld 73"/>
          <p:cNvSpPr txBox="1"/>
          <p:nvPr/>
        </p:nvSpPr>
        <p:spPr>
          <a:xfrm>
            <a:off x="6769049" y="360283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  <a:endParaRPr lang="en-GB" baseline="-25000" dirty="0"/>
          </a:p>
        </p:txBody>
      </p:sp>
      <p:sp>
        <p:nvSpPr>
          <p:cNvPr id="75" name="Textfeld 74"/>
          <p:cNvSpPr txBox="1"/>
          <p:nvPr/>
        </p:nvSpPr>
        <p:spPr>
          <a:xfrm>
            <a:off x="11151770" y="4757744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/>
              <a:t>2</a:t>
            </a:r>
            <a:endParaRPr lang="en-GB" baseline="-25000" dirty="0"/>
          </a:p>
        </p:txBody>
      </p:sp>
      <p:sp>
        <p:nvSpPr>
          <p:cNvPr id="76" name="Textfeld 75"/>
          <p:cNvSpPr txBox="1"/>
          <p:nvPr/>
        </p:nvSpPr>
        <p:spPr>
          <a:xfrm>
            <a:off x="6808473" y="5244842"/>
            <a:ext cx="80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r>
              <a:rPr lang="de-DE" baseline="-25000" dirty="0" smtClean="0"/>
              <a:t>3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5404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Paradigm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Given real-world adversary A and a MPC protocol </a:t>
            </a:r>
            <a:r>
              <a:rPr lang="el-GR" sz="2800" dirty="0" smtClean="0"/>
              <a:t>π</a:t>
            </a:r>
            <a:endParaRPr lang="de-DE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Required Simulator S that outputs view 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S is ideal world attacker outputs view V'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</a:t>
            </a:r>
            <a:r>
              <a:rPr lang="el-GR" sz="2800" dirty="0" smtClean="0"/>
              <a:t>π</a:t>
            </a:r>
            <a:r>
              <a:rPr lang="de-DE" sz="2800" dirty="0" smtClean="0"/>
              <a:t> </a:t>
            </a:r>
            <a:r>
              <a:rPr lang="en-US" sz="2800" dirty="0" smtClean="0"/>
              <a:t>is secure against A if V and V' are indistinguishable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/>
              <a:t> </a:t>
            </a:r>
            <a:r>
              <a:rPr lang="el-GR" sz="2800" dirty="0" smtClean="0"/>
              <a:t>π</a:t>
            </a:r>
            <a:r>
              <a:rPr lang="de-DE" sz="2800" dirty="0" smtClean="0"/>
              <a:t> </a:t>
            </a:r>
            <a:r>
              <a:rPr lang="en-US" sz="2800" dirty="0" smtClean="0"/>
              <a:t>is secure if secure against all </a:t>
            </a:r>
            <a:r>
              <a:rPr lang="de-DE" sz="2800" dirty="0" smtClean="0"/>
              <a:t>A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6/23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838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olke 10"/>
          <p:cNvSpPr/>
          <p:nvPr/>
        </p:nvSpPr>
        <p:spPr>
          <a:xfrm>
            <a:off x="5948985" y="4493623"/>
            <a:ext cx="5128318" cy="212638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/>
              <a:t>π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18880"/>
            <a:ext cx="10058400" cy="1450757"/>
          </a:xfrm>
        </p:spPr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Benchmark </a:t>
            </a:r>
            <a:r>
              <a:rPr lang="en-US" sz="2800" dirty="0" smtClean="0"/>
              <a:t>MPC protocols specialized for a database context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Evaluation </a:t>
            </a:r>
            <a:r>
              <a:rPr lang="en-US" sz="2800" dirty="0" smtClean="0"/>
              <a:t>of use-cases based on classical database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Aggregates </a:t>
            </a:r>
            <a:r>
              <a:rPr lang="en-US" sz="2600" dirty="0" smtClean="0"/>
              <a:t>Functions, Joins, SELECT,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 smtClean="0"/>
              <a:t>Multiple </a:t>
            </a:r>
            <a:r>
              <a:rPr lang="en-US" sz="2800" dirty="0" smtClean="0"/>
              <a:t>data owners </a:t>
            </a:r>
            <a:r>
              <a:rPr lang="en-GB" sz="2800" dirty="0" smtClean="0"/>
              <a:t>cooperate for joined statistics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7</a:t>
            </a:fld>
            <a:r>
              <a:rPr lang="en-GB" sz="2800" dirty="0" smtClean="0"/>
              <a:t>/23</a:t>
            </a:r>
            <a:endParaRPr lang="en-GB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273" y="4760211"/>
            <a:ext cx="990600" cy="990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774" y="4718506"/>
            <a:ext cx="990600" cy="990600"/>
          </a:xfrm>
          <a:prstGeom prst="rect">
            <a:avLst/>
          </a:prstGeom>
        </p:spPr>
      </p:pic>
      <p:pic>
        <p:nvPicPr>
          <p:cNvPr id="7" name="Picture 2" descr="Frau, Dame Liniensymbol. Mädchen mit Schönheitsgesicht und linearem  Piktogramm der Frisur. weibliches Avatarumrisssymbol für Benutzerprofil.  Geschäftsfrau, Büroangestellte. isolierte Vektorillustration. 5724438  Vektor Kunst bei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8" y="4650295"/>
            <a:ext cx="1285723" cy="1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583679" y="5641063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Alice's</a:t>
            </a:r>
            <a:r>
              <a:rPr lang="de-DE" dirty="0" smtClean="0"/>
              <a:t> Database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8525691" y="5643532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Bob's</a:t>
            </a:r>
            <a:r>
              <a:rPr lang="de-DE" dirty="0" smtClean="0"/>
              <a:t> Database</a:t>
            </a:r>
            <a:endParaRPr lang="en-GB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274076" y="5037705"/>
            <a:ext cx="3936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194900" y="3991142"/>
            <a:ext cx="5174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many patients suffer from rare </a:t>
            </a:r>
            <a:r>
              <a:rPr lang="en-US" altLang="en-US" sz="2800" dirty="0">
                <a:solidFill>
                  <a:srgbClr val="202124"/>
                </a:solidFill>
                <a:latin typeface="inherit"/>
              </a:rPr>
              <a:t>disease</a:t>
            </a:r>
            <a:r>
              <a:rPr lang="en-US" sz="2800" dirty="0" smtClean="0"/>
              <a:t> X ?</a:t>
            </a:r>
            <a:endParaRPr lang="en-US" sz="28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 flipV="1">
            <a:off x="2212690" y="5694017"/>
            <a:ext cx="3814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37442" y="5193605"/>
            <a:ext cx="93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42</a:t>
            </a:r>
            <a:endParaRPr lang="en-GB" sz="2800" dirty="0"/>
          </a:p>
        </p:txBody>
      </p:sp>
      <p:sp>
        <p:nvSpPr>
          <p:cNvPr id="35" name="Pfeil nach links und rechts 34"/>
          <p:cNvSpPr/>
          <p:nvPr/>
        </p:nvSpPr>
        <p:spPr>
          <a:xfrm>
            <a:off x="8003177" y="5193605"/>
            <a:ext cx="862149" cy="314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/>
          <p:cNvSpPr txBox="1"/>
          <p:nvPr/>
        </p:nvSpPr>
        <p:spPr>
          <a:xfrm>
            <a:off x="8241315" y="4840844"/>
            <a:ext cx="775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endParaRPr lang="de-DE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8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  <p:bldP spid="20" grpId="0"/>
      <p:bldP spid="30" grpId="0"/>
      <p:bldP spid="35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SMCQL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party</a:t>
            </a:r>
            <a:r>
              <a:rPr lang="de-DE" sz="2800" dirty="0" smtClean="0"/>
              <a:t> Java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2017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Passive </a:t>
            </a:r>
            <a:r>
              <a:rPr lang="en-US" sz="2800" dirty="0"/>
              <a:t>adversary with honest majority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800" dirty="0" smtClean="0"/>
              <a:t>MIN/MAX</a:t>
            </a:r>
            <a:r>
              <a:rPr lang="de-DE" sz="2800" dirty="0" smtClean="0"/>
              <a:t>, SUM, </a:t>
            </a:r>
            <a:r>
              <a:rPr lang="de-DE" sz="2800" dirty="0" err="1" smtClean="0"/>
              <a:t>Equi-join</a:t>
            </a:r>
            <a:r>
              <a:rPr lang="de-DE" sz="2800" dirty="0" smtClean="0"/>
              <a:t>, </a:t>
            </a:r>
            <a:r>
              <a:rPr lang="de-DE" sz="2800" dirty="0" err="1" smtClean="0"/>
              <a:t>Thetajoin</a:t>
            </a:r>
            <a:r>
              <a:rPr lang="de-DE" sz="2800" dirty="0" smtClean="0"/>
              <a:t>, </a:t>
            </a:r>
            <a:r>
              <a:rPr lang="de-DE" sz="2800" dirty="0" err="1" smtClean="0"/>
              <a:t>Projection</a:t>
            </a:r>
            <a:r>
              <a:rPr lang="de-DE" sz="2800" dirty="0" smtClean="0"/>
              <a:t>, UNION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Implemented </a:t>
            </a:r>
            <a:r>
              <a:rPr lang="en-US" sz="2800" dirty="0" smtClean="0"/>
              <a:t>on top of </a:t>
            </a:r>
            <a:r>
              <a:rPr lang="en-US" sz="2800" dirty="0" err="1" smtClean="0"/>
              <a:t>ObliVM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Allows </a:t>
            </a:r>
            <a:r>
              <a:rPr lang="en-US" sz="2800" dirty="0" smtClean="0"/>
              <a:t>to formulate queries without reasoning about the underlying MPC system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8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05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Conclave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Python </a:t>
            </a:r>
            <a:r>
              <a:rPr lang="en-US" sz="2800" dirty="0" smtClean="0"/>
              <a:t>3 </a:t>
            </a:r>
            <a:r>
              <a:rPr lang="en-US" sz="2800" dirty="0"/>
              <a:t>p</a:t>
            </a:r>
            <a:r>
              <a:rPr lang="en-US" sz="2800" dirty="0" smtClean="0"/>
              <a:t>rototype for 2-3 parties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Passive </a:t>
            </a:r>
            <a:r>
              <a:rPr lang="en-US" sz="2800" dirty="0" smtClean="0"/>
              <a:t>adversary with honest majority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UNION</a:t>
            </a:r>
            <a:r>
              <a:rPr lang="en-US" sz="2800" dirty="0" smtClean="0"/>
              <a:t>, </a:t>
            </a:r>
            <a:r>
              <a:rPr lang="en-US" sz="2800" dirty="0" err="1" smtClean="0"/>
              <a:t>Equi</a:t>
            </a:r>
            <a:r>
              <a:rPr lang="en-US" sz="2800" dirty="0" smtClean="0"/>
              <a:t>-join, SUM, Projection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Implemented </a:t>
            </a:r>
            <a:r>
              <a:rPr lang="en-US" sz="2800" dirty="0" smtClean="0"/>
              <a:t>on top of </a:t>
            </a:r>
            <a:r>
              <a:rPr lang="en-US" sz="2800" dirty="0" err="1" smtClean="0"/>
              <a:t>Sharemind</a:t>
            </a:r>
            <a:r>
              <a:rPr lang="en-US" sz="2800" dirty="0" smtClean="0"/>
              <a:t> and </a:t>
            </a:r>
            <a:r>
              <a:rPr lang="en-US" sz="2800" dirty="0" err="1" smtClean="0"/>
              <a:t>Obliv</a:t>
            </a:r>
            <a:r>
              <a:rPr lang="en-US" sz="2800" dirty="0" smtClean="0"/>
              <a:t>-C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Improve </a:t>
            </a:r>
            <a:r>
              <a:rPr lang="en-US" sz="2800" dirty="0" smtClean="0"/>
              <a:t>accessibility of MPC for non-experts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3800FA2-755D-4EFE-9307-15549B0F359C}" type="slidenum">
              <a:rPr lang="en-GB" sz="2800" smtClean="0"/>
              <a:pPr/>
              <a:t>9</a:t>
            </a:fld>
            <a:r>
              <a:rPr lang="en-GB" sz="2800" dirty="0" smtClean="0"/>
              <a:t>/23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981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773</Words>
  <Application>Microsoft Office PowerPoint</Application>
  <PresentationFormat>Breitbild</PresentationFormat>
  <Paragraphs>381</Paragraphs>
  <Slides>24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inherit</vt:lpstr>
      <vt:lpstr>Wingdings</vt:lpstr>
      <vt:lpstr>Rückblick</vt:lpstr>
      <vt:lpstr>Evaluating database systems relying on secure multi-party computation</vt:lpstr>
      <vt:lpstr>Motivation</vt:lpstr>
      <vt:lpstr>Motivation</vt:lpstr>
      <vt:lpstr>Secure Multiparty Compuation</vt:lpstr>
      <vt:lpstr>Security Goals</vt:lpstr>
      <vt:lpstr>Simulation Paradigm</vt:lpstr>
      <vt:lpstr>Database systems</vt:lpstr>
      <vt:lpstr>SMCQL</vt:lpstr>
      <vt:lpstr>Conclave</vt:lpstr>
      <vt:lpstr>ABY3</vt:lpstr>
      <vt:lpstr>Comparison</vt:lpstr>
      <vt:lpstr>Rejected Framework</vt:lpstr>
      <vt:lpstr>Usability</vt:lpstr>
      <vt:lpstr>Use Case One</vt:lpstr>
      <vt:lpstr>Use Case One</vt:lpstr>
      <vt:lpstr>Use Case Two</vt:lpstr>
      <vt:lpstr>Use Case Two</vt:lpstr>
      <vt:lpstr>PowerPoint-Präsentation</vt:lpstr>
      <vt:lpstr>PowerPoint-Präsentation</vt:lpstr>
      <vt:lpstr>PowerPoint-Präsentation</vt:lpstr>
      <vt:lpstr>Use Case Two</vt:lpstr>
      <vt:lpstr>WAN and LAN Comparison</vt:lpstr>
      <vt:lpstr>WAN and LAN Comparison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database systems relying on secure multi-party computation</dc:title>
  <dc:creator>Microsoft-Konto</dc:creator>
  <cp:lastModifiedBy>Microsoft-Konto</cp:lastModifiedBy>
  <cp:revision>119</cp:revision>
  <dcterms:created xsi:type="dcterms:W3CDTF">2022-10-26T05:16:54Z</dcterms:created>
  <dcterms:modified xsi:type="dcterms:W3CDTF">2022-11-10T06:12:47Z</dcterms:modified>
</cp:coreProperties>
</file>