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77" r:id="rId7"/>
    <p:sldId id="265" r:id="rId8"/>
    <p:sldId id="266" r:id="rId9"/>
    <p:sldId id="264" r:id="rId10"/>
    <p:sldId id="262" r:id="rId11"/>
    <p:sldId id="263" r:id="rId12"/>
    <p:sldId id="270" r:id="rId13"/>
    <p:sldId id="278" r:id="rId14"/>
    <p:sldId id="282" r:id="rId15"/>
    <p:sldId id="267" r:id="rId16"/>
    <p:sldId id="274" r:id="rId17"/>
    <p:sldId id="268" r:id="rId18"/>
    <p:sldId id="269" r:id="rId19"/>
    <p:sldId id="276" r:id="rId20"/>
    <p:sldId id="281" r:id="rId21"/>
    <p:sldId id="280" r:id="rId22"/>
    <p:sldId id="273" r:id="rId23"/>
    <p:sldId id="271" r:id="rId24"/>
    <p:sldId id="272" r:id="rId25"/>
    <p:sldId id="258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7004-44C5-471E-9796-A7F8D201D490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0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7004-44C5-471E-9796-A7F8D201D490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6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7004-44C5-471E-9796-A7F8D201D490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11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7004-44C5-471E-9796-A7F8D201D490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67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7004-44C5-471E-9796-A7F8D201D490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56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7004-44C5-471E-9796-A7F8D201D490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84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7004-44C5-471E-9796-A7F8D201D490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60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7004-44C5-471E-9796-A7F8D201D490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9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7004-44C5-471E-9796-A7F8D201D490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87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C97004-44C5-471E-9796-A7F8D201D490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19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7004-44C5-471E-9796-A7F8D201D490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56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C97004-44C5-471E-9796-A7F8D201D490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relyi</a:t>
            </a:r>
            <a:r>
              <a:rPr lang="en-US" dirty="0" smtClean="0"/>
              <a:t>ng on secure multi-party</a:t>
            </a:r>
            <a:br>
              <a:rPr lang="en-US" dirty="0" smtClean="0"/>
            </a:br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8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Conclave</a:t>
            </a: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Python 3 </a:t>
            </a:r>
            <a:r>
              <a:rPr lang="en-US" sz="2800" dirty="0"/>
              <a:t>p</a:t>
            </a:r>
            <a:r>
              <a:rPr lang="en-US" sz="2800" dirty="0" smtClean="0"/>
              <a:t>rototype for 2-3 parties</a:t>
            </a:r>
          </a:p>
          <a:p>
            <a:r>
              <a:rPr lang="en-US" sz="2800" dirty="0" smtClean="0"/>
              <a:t>Published 2019</a:t>
            </a:r>
            <a:endParaRPr lang="en-US" sz="2800" dirty="0" smtClean="0"/>
          </a:p>
          <a:p>
            <a:r>
              <a:rPr lang="en-US" sz="2800" dirty="0"/>
              <a:t>P</a:t>
            </a:r>
            <a:r>
              <a:rPr lang="en-US" sz="2800" dirty="0" smtClean="0"/>
              <a:t>assive adversary with honest majority</a:t>
            </a:r>
          </a:p>
          <a:p>
            <a:r>
              <a:rPr lang="en-US" sz="2800" dirty="0" err="1" smtClean="0"/>
              <a:t>UNION,Equi-join,SUM,Projection</a:t>
            </a:r>
            <a:endParaRPr lang="en-US" sz="2800" dirty="0" smtClean="0"/>
          </a:p>
          <a:p>
            <a:r>
              <a:rPr lang="en-US" sz="2800" dirty="0" smtClean="0"/>
              <a:t>Implemented on top of </a:t>
            </a:r>
            <a:r>
              <a:rPr lang="en-US" sz="2800" dirty="0" err="1" smtClean="0"/>
              <a:t>Sharmind</a:t>
            </a:r>
            <a:r>
              <a:rPr lang="en-US" sz="2800" dirty="0" smtClean="0"/>
              <a:t> and </a:t>
            </a:r>
            <a:r>
              <a:rPr lang="en-US" sz="2800" dirty="0" err="1" smtClean="0"/>
              <a:t>Obliv</a:t>
            </a:r>
            <a:r>
              <a:rPr lang="en-US" sz="2800" dirty="0" smtClean="0"/>
              <a:t>-C</a:t>
            </a:r>
          </a:p>
          <a:p>
            <a:r>
              <a:rPr lang="en-US" sz="2800" dirty="0" smtClean="0"/>
              <a:t>Improve accessibility of MPC for none experts</a:t>
            </a:r>
          </a:p>
        </p:txBody>
      </p:sp>
    </p:spTree>
    <p:extLst>
      <p:ext uri="{BB962C8B-B14F-4D97-AF65-F5344CB8AC3E}">
        <p14:creationId xmlns:p14="http://schemas.microsoft.com/office/powerpoint/2010/main" val="11981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ABY3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Expands preexisting ABY Framework into 3 party </a:t>
            </a:r>
            <a:r>
              <a:rPr lang="en-US" sz="2800" dirty="0" smtClean="0"/>
              <a:t>setting</a:t>
            </a:r>
            <a:endParaRPr lang="de-DE" sz="2800" dirty="0"/>
          </a:p>
          <a:p>
            <a:r>
              <a:rPr lang="de-DE" sz="2800" dirty="0"/>
              <a:t>P</a:t>
            </a:r>
            <a:r>
              <a:rPr lang="de-DE" sz="2800" dirty="0" smtClean="0"/>
              <a:t>assive </a:t>
            </a:r>
            <a:r>
              <a:rPr lang="de-DE" sz="2800" dirty="0" err="1" smtClean="0"/>
              <a:t>adversary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honest </a:t>
            </a:r>
            <a:r>
              <a:rPr lang="de-DE" sz="2800" dirty="0" err="1" smtClean="0"/>
              <a:t>majority</a:t>
            </a:r>
            <a:endParaRPr lang="de-DE" sz="2800" dirty="0" smtClean="0"/>
          </a:p>
          <a:p>
            <a:r>
              <a:rPr lang="de-DE" sz="2800" dirty="0" err="1" smtClean="0"/>
              <a:t>Left-join</a:t>
            </a:r>
            <a:r>
              <a:rPr lang="de-DE" sz="2800" dirty="0" smtClean="0"/>
              <a:t>, </a:t>
            </a:r>
            <a:r>
              <a:rPr lang="de-DE" sz="2800" dirty="0" err="1" smtClean="0"/>
              <a:t>Right-join</a:t>
            </a:r>
            <a:r>
              <a:rPr lang="de-DE" sz="2800" dirty="0" smtClean="0"/>
              <a:t>, </a:t>
            </a:r>
            <a:r>
              <a:rPr lang="de-DE" sz="2800" dirty="0" err="1" smtClean="0"/>
              <a:t>Equi-join</a:t>
            </a:r>
            <a:r>
              <a:rPr lang="de-DE" sz="2800" dirty="0" smtClean="0"/>
              <a:t>, UNION  </a:t>
            </a:r>
            <a:endParaRPr lang="de-DE" sz="2800" dirty="0" smtClean="0"/>
          </a:p>
          <a:p>
            <a:r>
              <a:rPr lang="en-US" sz="2800" dirty="0" smtClean="0"/>
              <a:t>C++ implementation from 2020</a:t>
            </a:r>
          </a:p>
          <a:p>
            <a:r>
              <a:rPr lang="en-US" sz="2800" dirty="0" smtClean="0"/>
              <a:t>Main contribution new highly efficient join protocol</a:t>
            </a:r>
          </a:p>
        </p:txBody>
      </p:sp>
    </p:spTree>
    <p:extLst>
      <p:ext uri="{BB962C8B-B14F-4D97-AF65-F5344CB8AC3E}">
        <p14:creationId xmlns:p14="http://schemas.microsoft.com/office/powerpoint/2010/main" val="33947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"Installing and running these systems can be challenging"</a:t>
            </a:r>
          </a:p>
          <a:p>
            <a:r>
              <a:rPr lang="en-US" sz="2800" dirty="0" smtClean="0"/>
              <a:t>Missing, unclear or wrong setup instructions</a:t>
            </a:r>
          </a:p>
          <a:p>
            <a:r>
              <a:rPr lang="en-US" sz="2800" dirty="0" smtClean="0"/>
              <a:t>Short and insufficient documentation</a:t>
            </a:r>
          </a:p>
          <a:p>
            <a:r>
              <a:rPr lang="en-US" sz="2800" dirty="0" smtClean="0"/>
              <a:t>Bugs 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Both Conclave and SMCQL use preexisting MPC framework </a:t>
            </a:r>
          </a:p>
          <a:p>
            <a:r>
              <a:rPr lang="en-US" sz="2800" dirty="0" smtClean="0"/>
              <a:t>Comparable range of implemented features</a:t>
            </a:r>
          </a:p>
          <a:p>
            <a:r>
              <a:rPr lang="en-US" sz="2800" dirty="0" smtClean="0"/>
              <a:t>Comparable security assumptions</a:t>
            </a:r>
            <a:endParaRPr lang="en-US" sz="2800" dirty="0" smtClean="0"/>
          </a:p>
          <a:p>
            <a:r>
              <a:rPr lang="en-US" sz="2800" dirty="0" smtClean="0"/>
              <a:t>Generally ABY3 has worst usability and Conclave best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57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Rejected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Cipher Compute: dysfunctional and out of maintenance</a:t>
            </a:r>
          </a:p>
          <a:p>
            <a:r>
              <a:rPr lang="en-US" sz="2800" dirty="0" err="1" smtClean="0"/>
              <a:t>Prio</a:t>
            </a:r>
            <a:r>
              <a:rPr lang="en-US" sz="2800" dirty="0" smtClean="0"/>
              <a:t>+: Inflexible Features</a:t>
            </a:r>
          </a:p>
          <a:p>
            <a:r>
              <a:rPr lang="en-US" sz="2800" dirty="0" err="1" smtClean="0"/>
              <a:t>VaultDB</a:t>
            </a:r>
            <a:r>
              <a:rPr lang="en-US" sz="2800" dirty="0" smtClean="0"/>
              <a:t>:  Insufficient Documentation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577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Case One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SELECT *</a:t>
            </a:r>
          </a:p>
          <a:p>
            <a:pPr marL="0" indent="0">
              <a:buNone/>
            </a:pPr>
            <a:r>
              <a:rPr lang="de-DE" dirty="0" smtClean="0"/>
              <a:t>FROM Alice A JOIN Bob B</a:t>
            </a:r>
          </a:p>
          <a:p>
            <a:pPr marL="0" indent="0">
              <a:buNone/>
            </a:pPr>
            <a:r>
              <a:rPr lang="de-DE" dirty="0" smtClean="0"/>
              <a:t>ON </a:t>
            </a:r>
            <a:r>
              <a:rPr lang="de-DE" dirty="0" err="1" smtClean="0"/>
              <a:t>A.primary_key</a:t>
            </a:r>
            <a:r>
              <a:rPr lang="de-DE" dirty="0" smtClean="0"/>
              <a:t> = </a:t>
            </a:r>
            <a:r>
              <a:rPr lang="de-DE" dirty="0" err="1" smtClean="0"/>
              <a:t>B.primary_key</a:t>
            </a:r>
            <a:endParaRPr lang="de-DE" dirty="0" smtClean="0"/>
          </a:p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68" y="3600038"/>
            <a:ext cx="1670449" cy="195698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234" y="4001294"/>
            <a:ext cx="835224" cy="95105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575" y="3600038"/>
            <a:ext cx="1682642" cy="196308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/>
          <a:srcRect t="-1" r="29178" b="4567"/>
          <a:stretch/>
        </p:blipFill>
        <p:spPr>
          <a:xfrm>
            <a:off x="7338545" y="3864123"/>
            <a:ext cx="2754689" cy="11694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297" y="4208576"/>
            <a:ext cx="506012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4" y="1837509"/>
            <a:ext cx="7829936" cy="43521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</a:t>
            </a:r>
            <a:r>
              <a:rPr lang="de-DE" dirty="0" err="1" smtClean="0"/>
              <a:t>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63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Case </a:t>
            </a:r>
            <a:r>
              <a:rPr lang="en-US" dirty="0"/>
              <a:t>T</a:t>
            </a:r>
            <a:r>
              <a:rPr lang="en-US" dirty="0" smtClean="0"/>
              <a:t>wo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SELECT Key, </a:t>
            </a:r>
            <a:r>
              <a:rPr lang="en-US" dirty="0" err="1" smtClean="0"/>
              <a:t>AliceBool</a:t>
            </a:r>
            <a:endParaRPr lang="en-US" dirty="0" smtClean="0"/>
          </a:p>
          <a:p>
            <a:pPr marL="0" indent="0">
              <a:buNone/>
            </a:pPr>
            <a:r>
              <a:rPr lang="de-DE" dirty="0" smtClean="0"/>
              <a:t>FROM Alice</a:t>
            </a:r>
          </a:p>
          <a:p>
            <a:pPr marL="0" indent="0">
              <a:buNone/>
            </a:pPr>
            <a:r>
              <a:rPr lang="de-DE" dirty="0" smtClean="0"/>
              <a:t>NATURAL JOIN BOB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dirty="0" err="1" smtClean="0"/>
              <a:t>AliceBool</a:t>
            </a:r>
            <a:r>
              <a:rPr lang="en-US" dirty="0" smtClean="0"/>
              <a:t> = </a:t>
            </a:r>
            <a:r>
              <a:rPr lang="en-US" dirty="0" err="1" smtClean="0"/>
              <a:t>BobBool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66669"/>
              </p:ext>
            </p:extLst>
          </p:nvPr>
        </p:nvGraphicFramePr>
        <p:xfrm>
          <a:off x="4756814" y="4066903"/>
          <a:ext cx="2271002" cy="2295192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4663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97807"/>
              </p:ext>
            </p:extLst>
          </p:nvPr>
        </p:nvGraphicFramePr>
        <p:xfrm>
          <a:off x="838196" y="4167535"/>
          <a:ext cx="2011134" cy="219456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2794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55" y="4511039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leich 8"/>
          <p:cNvSpPr/>
          <p:nvPr/>
        </p:nvSpPr>
        <p:spPr>
          <a:xfrm>
            <a:off x="7190718" y="4779070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20640"/>
              </p:ext>
            </p:extLst>
          </p:nvPr>
        </p:nvGraphicFramePr>
        <p:xfrm>
          <a:off x="8012575" y="4066903"/>
          <a:ext cx="2150328" cy="1097280"/>
        </p:xfrm>
        <a:graphic>
          <a:graphicData uri="http://schemas.openxmlformats.org/drawingml/2006/table">
            <a:tbl>
              <a:tblPr firstRow="1" bandRow="1"/>
              <a:tblGrid>
                <a:gridCol w="1075164"/>
                <a:gridCol w="1075164"/>
              </a:tblGrid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AliceBool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44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i="0" dirty="0" smtClean="0"/>
                        <a:t>FALSE</a:t>
                      </a:r>
                      <a:endParaRPr lang="en-GB" i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7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</a:t>
            </a:r>
            <a:r>
              <a:rPr lang="en-US" dirty="0" smtClean="0"/>
              <a:t>ase </a:t>
            </a:r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A</a:t>
            </a:r>
            <a:r>
              <a:rPr lang="en-US" dirty="0" smtClean="0"/>
              <a:t>lternative </a:t>
            </a:r>
            <a:r>
              <a:rPr lang="en-US" dirty="0"/>
              <a:t>S</a:t>
            </a:r>
            <a:r>
              <a:rPr lang="en-US" dirty="0" smtClean="0"/>
              <a:t>tatement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SELECT Key, </a:t>
            </a:r>
            <a:r>
              <a:rPr lang="de-DE" dirty="0" err="1" smtClean="0"/>
              <a:t>AliceBool</a:t>
            </a:r>
            <a:r>
              <a:rPr lang="de-DE" dirty="0" smtClean="0"/>
              <a:t> FROM</a:t>
            </a:r>
          </a:p>
          <a:p>
            <a:pPr marL="0" indent="0">
              <a:buNone/>
            </a:pPr>
            <a:r>
              <a:rPr lang="de-DE" dirty="0" smtClean="0"/>
              <a:t>(</a:t>
            </a:r>
            <a:r>
              <a:rPr lang="pt-BR" dirty="0"/>
              <a:t>SELECT </a:t>
            </a:r>
            <a:r>
              <a:rPr lang="pt-BR" dirty="0" smtClean="0"/>
              <a:t>Key, AliceBool FROM AliceTable </a:t>
            </a:r>
            <a:r>
              <a:rPr lang="pt-BR" dirty="0"/>
              <a:t>WHERE  </a:t>
            </a:r>
            <a:r>
              <a:rPr lang="pt-BR" dirty="0" smtClean="0"/>
              <a:t>AliceBool </a:t>
            </a:r>
            <a:r>
              <a:rPr lang="pt-BR" dirty="0"/>
              <a:t>== </a:t>
            </a:r>
            <a:r>
              <a:rPr lang="pt-BR" dirty="0" smtClean="0"/>
              <a:t>false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dirty="0" smtClean="0"/>
              <a:t>NATURAL JOIN</a:t>
            </a:r>
          </a:p>
          <a:p>
            <a:pPr marL="0" indent="0">
              <a:buNone/>
            </a:pPr>
            <a:r>
              <a:rPr lang="de-DE" dirty="0"/>
              <a:t>(</a:t>
            </a:r>
            <a:r>
              <a:rPr lang="pt-BR" dirty="0"/>
              <a:t>SELECT </a:t>
            </a:r>
            <a:r>
              <a:rPr lang="pt-BR" dirty="0" smtClean="0"/>
              <a:t>Key, BobBool </a:t>
            </a:r>
            <a:r>
              <a:rPr lang="pt-BR" dirty="0"/>
              <a:t>FROM </a:t>
            </a:r>
            <a:r>
              <a:rPr lang="pt-BR" dirty="0" smtClean="0"/>
              <a:t>BobTable </a:t>
            </a:r>
            <a:r>
              <a:rPr lang="pt-BR" dirty="0"/>
              <a:t>WHERE  </a:t>
            </a:r>
            <a:r>
              <a:rPr lang="pt-BR" dirty="0" smtClean="0"/>
              <a:t>BobBool </a:t>
            </a:r>
            <a:r>
              <a:rPr lang="pt-BR" dirty="0"/>
              <a:t>== false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dirty="0" smtClean="0"/>
              <a:t>UNION</a:t>
            </a:r>
          </a:p>
          <a:p>
            <a:pPr marL="0" indent="0">
              <a:buNone/>
            </a:pPr>
            <a:r>
              <a:rPr lang="de-DE" dirty="0"/>
              <a:t>SELECT </a:t>
            </a:r>
            <a:r>
              <a:rPr lang="de-DE" dirty="0" smtClean="0"/>
              <a:t>Key, </a:t>
            </a:r>
            <a:r>
              <a:rPr lang="de-DE" dirty="0" err="1"/>
              <a:t>AliceBool</a:t>
            </a:r>
            <a:r>
              <a:rPr lang="de-DE" dirty="0"/>
              <a:t> FROM</a:t>
            </a:r>
          </a:p>
          <a:p>
            <a:pPr marL="0" indent="0">
              <a:buNone/>
            </a:pPr>
            <a:r>
              <a:rPr lang="de-DE" dirty="0"/>
              <a:t>(</a:t>
            </a:r>
            <a:r>
              <a:rPr lang="pt-BR" dirty="0"/>
              <a:t>SELECT </a:t>
            </a:r>
            <a:r>
              <a:rPr lang="pt-BR" dirty="0" smtClean="0"/>
              <a:t>Key, </a:t>
            </a:r>
            <a:r>
              <a:rPr lang="pt-BR" dirty="0"/>
              <a:t>AliceBool FROM AliceTable WHERE  </a:t>
            </a:r>
            <a:r>
              <a:rPr lang="pt-BR" dirty="0" smtClean="0"/>
              <a:t>AliceBool</a:t>
            </a:r>
            <a:r>
              <a:rPr lang="de-DE" dirty="0" smtClean="0"/>
              <a:t>)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NATURAL </a:t>
            </a:r>
            <a:r>
              <a:rPr lang="de-DE" dirty="0"/>
              <a:t>JOIN</a:t>
            </a:r>
          </a:p>
          <a:p>
            <a:pPr marL="0" indent="0">
              <a:buNone/>
            </a:pPr>
            <a:r>
              <a:rPr lang="de-DE" dirty="0"/>
              <a:t>(</a:t>
            </a:r>
            <a:r>
              <a:rPr lang="pt-BR" dirty="0"/>
              <a:t>SELECT Key , </a:t>
            </a:r>
            <a:r>
              <a:rPr lang="pt-BR" dirty="0" smtClean="0"/>
              <a:t>BobBool </a:t>
            </a:r>
            <a:r>
              <a:rPr lang="pt-BR" dirty="0"/>
              <a:t>FROM </a:t>
            </a:r>
            <a:r>
              <a:rPr lang="pt-BR" dirty="0" smtClean="0"/>
              <a:t>BobTable </a:t>
            </a:r>
            <a:r>
              <a:rPr lang="pt-BR" dirty="0"/>
              <a:t>WHERE  </a:t>
            </a:r>
            <a:r>
              <a:rPr lang="pt-BR" dirty="0" smtClean="0"/>
              <a:t>BobBool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61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58621"/>
              </p:ext>
            </p:extLst>
          </p:nvPr>
        </p:nvGraphicFramePr>
        <p:xfrm>
          <a:off x="709196" y="2462892"/>
          <a:ext cx="2011134" cy="222317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943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44482"/>
              </p:ext>
            </p:extLst>
          </p:nvPr>
        </p:nvGraphicFramePr>
        <p:xfrm>
          <a:off x="4465709" y="2481705"/>
          <a:ext cx="2271002" cy="2204357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755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27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728" y="3098529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el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</a:t>
            </a:r>
            <a:r>
              <a:rPr lang="de-DE" dirty="0" err="1" smtClean="0"/>
              <a:t>Two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2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1644846" y="3772904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Texas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8338914" y="3957570"/>
            <a:ext cx="151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California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18" y="1992765"/>
            <a:ext cx="2545215" cy="179052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611" y="1843088"/>
            <a:ext cx="1734994" cy="180358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6" y="4235419"/>
            <a:ext cx="990600" cy="9906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914" y="4360478"/>
            <a:ext cx="990600" cy="99060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038226" y="5319203"/>
            <a:ext cx="229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Voter registration data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8227611" y="5384654"/>
            <a:ext cx="229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Voter registration data</a:t>
            </a:r>
            <a:endParaRPr lang="en-US" dirty="0"/>
          </a:p>
        </p:txBody>
      </p:sp>
      <p:pic>
        <p:nvPicPr>
          <p:cNvPr id="20" name="Picture 2" descr="Frau, Dame Liniensymbol. Mädchen mit Schönheitsgesicht und linearem  Piktogramm der Frisur. weibliches Avatarumrisssymbol für Benutzerprofil.  Geschäftsfrau, Büroangestellte. isolierte Vektorillustration. 5724438  Vektor Kunst bei Vecteez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78" y="3023135"/>
            <a:ext cx="1520318" cy="152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405" y="3044154"/>
            <a:ext cx="1478280" cy="147828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321364" y="3140957"/>
            <a:ext cx="1284673" cy="1284673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5037431" y="4425630"/>
            <a:ext cx="5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3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709196" y="313508"/>
          <a:ext cx="2011134" cy="222317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943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4596338" y="258535"/>
          <a:ext cx="2271002" cy="2204357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755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24227"/>
              </p:ext>
            </p:extLst>
          </p:nvPr>
        </p:nvGraphicFramePr>
        <p:xfrm>
          <a:off x="659671" y="2933094"/>
          <a:ext cx="2011134" cy="146304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2794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57958"/>
              </p:ext>
            </p:extLst>
          </p:nvPr>
        </p:nvGraphicFramePr>
        <p:xfrm>
          <a:off x="659671" y="4912840"/>
          <a:ext cx="2011134" cy="109728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254575"/>
              </p:ext>
            </p:extLst>
          </p:nvPr>
        </p:nvGraphicFramePr>
        <p:xfrm>
          <a:off x="4274951" y="4903529"/>
          <a:ext cx="2271002" cy="1097280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20341"/>
              </p:ext>
            </p:extLst>
          </p:nvPr>
        </p:nvGraphicFramePr>
        <p:xfrm>
          <a:off x="4274951" y="2933094"/>
          <a:ext cx="2271002" cy="1563672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4663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581" y="4866513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913" y="3169675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69809"/>
              </p:ext>
            </p:extLst>
          </p:nvPr>
        </p:nvGraphicFramePr>
        <p:xfrm>
          <a:off x="7838403" y="3210193"/>
          <a:ext cx="2141620" cy="919625"/>
        </p:xfrm>
        <a:graphic>
          <a:graphicData uri="http://schemas.openxmlformats.org/drawingml/2006/table">
            <a:tbl>
              <a:tblPr firstRow="1" bandRow="1"/>
              <a:tblGrid>
                <a:gridCol w="1070810"/>
                <a:gridCol w="1070810"/>
              </a:tblGrid>
              <a:tr h="5538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108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i="0" dirty="0" smtClean="0"/>
                        <a:t>FALSE</a:t>
                      </a:r>
                      <a:endParaRPr lang="en-GB" i="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38678"/>
              </p:ext>
            </p:extLst>
          </p:nvPr>
        </p:nvGraphicFramePr>
        <p:xfrm>
          <a:off x="7908073" y="5042866"/>
          <a:ext cx="2150328" cy="731520"/>
        </p:xfrm>
        <a:graphic>
          <a:graphicData uri="http://schemas.openxmlformats.org/drawingml/2006/table">
            <a:tbl>
              <a:tblPr firstRow="1" bandRow="1"/>
              <a:tblGrid>
                <a:gridCol w="1075164"/>
                <a:gridCol w="1075164"/>
              </a:tblGrid>
              <a:tr h="2481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AliceBool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44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" name="Gleich 14"/>
          <p:cNvSpPr/>
          <p:nvPr/>
        </p:nvSpPr>
        <p:spPr>
          <a:xfrm>
            <a:off x="6861970" y="4903529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Gleich 15"/>
          <p:cNvSpPr/>
          <p:nvPr/>
        </p:nvSpPr>
        <p:spPr>
          <a:xfrm>
            <a:off x="6855453" y="3210193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7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065" y="996889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5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709196" y="313508"/>
          <a:ext cx="2011134" cy="222317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943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4596338" y="258535"/>
          <a:ext cx="2271002" cy="2204357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755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62173"/>
              </p:ext>
            </p:extLst>
          </p:nvPr>
        </p:nvGraphicFramePr>
        <p:xfrm>
          <a:off x="479495" y="3056534"/>
          <a:ext cx="2011134" cy="146304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2794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03998"/>
              </p:ext>
            </p:extLst>
          </p:nvPr>
        </p:nvGraphicFramePr>
        <p:xfrm>
          <a:off x="436724" y="4943225"/>
          <a:ext cx="2011134" cy="109728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29208"/>
              </p:ext>
            </p:extLst>
          </p:nvPr>
        </p:nvGraphicFramePr>
        <p:xfrm>
          <a:off x="3757400" y="4943225"/>
          <a:ext cx="2271002" cy="1097280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63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10186"/>
              </p:ext>
            </p:extLst>
          </p:nvPr>
        </p:nvGraphicFramePr>
        <p:xfrm>
          <a:off x="3712829" y="3050636"/>
          <a:ext cx="2271002" cy="1563672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4663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60" y="4926902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831" y="3306449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44007"/>
              </p:ext>
            </p:extLst>
          </p:nvPr>
        </p:nvGraphicFramePr>
        <p:xfrm>
          <a:off x="7250188" y="3306449"/>
          <a:ext cx="2141620" cy="851745"/>
        </p:xfrm>
        <a:graphic>
          <a:graphicData uri="http://schemas.openxmlformats.org/drawingml/2006/table">
            <a:tbl>
              <a:tblPr firstRow="1" bandRow="1"/>
              <a:tblGrid>
                <a:gridCol w="1070810"/>
                <a:gridCol w="1070810"/>
              </a:tblGrid>
              <a:tr h="485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108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i="0" dirty="0" smtClean="0"/>
                        <a:t>FALSE</a:t>
                      </a:r>
                      <a:endParaRPr lang="en-GB" i="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78575"/>
              </p:ext>
            </p:extLst>
          </p:nvPr>
        </p:nvGraphicFramePr>
        <p:xfrm>
          <a:off x="7250188" y="5195774"/>
          <a:ext cx="2150328" cy="731520"/>
        </p:xfrm>
        <a:graphic>
          <a:graphicData uri="http://schemas.openxmlformats.org/drawingml/2006/table">
            <a:tbl>
              <a:tblPr firstRow="1" bandRow="1"/>
              <a:tblGrid>
                <a:gridCol w="1075164"/>
                <a:gridCol w="1075164"/>
              </a:tblGrid>
              <a:tr h="2481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AliceBool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44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" name="Gleich 14"/>
          <p:cNvSpPr/>
          <p:nvPr/>
        </p:nvSpPr>
        <p:spPr>
          <a:xfrm>
            <a:off x="6334793" y="5056437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Gleich 15"/>
          <p:cNvSpPr/>
          <p:nvPr/>
        </p:nvSpPr>
        <p:spPr>
          <a:xfrm>
            <a:off x="6287532" y="3306449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95760"/>
              </p:ext>
            </p:extLst>
          </p:nvPr>
        </p:nvGraphicFramePr>
        <p:xfrm>
          <a:off x="9831977" y="3955482"/>
          <a:ext cx="2168434" cy="1317651"/>
        </p:xfrm>
        <a:graphic>
          <a:graphicData uri="http://schemas.openxmlformats.org/drawingml/2006/table">
            <a:tbl>
              <a:tblPr firstRow="1" bandRow="1"/>
              <a:tblGrid>
                <a:gridCol w="1084217"/>
                <a:gridCol w="1084217"/>
              </a:tblGrid>
              <a:tr h="5814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AliceBool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68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  <a:tr h="368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i="0" dirty="0" smtClean="0"/>
                        <a:t>FALSE</a:t>
                      </a:r>
                      <a:endParaRPr lang="en-GB" i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568" y="4508911"/>
            <a:ext cx="794018" cy="594747"/>
          </a:xfrm>
          <a:prstGeom prst="rect">
            <a:avLst/>
          </a:prstGeom>
        </p:spPr>
      </p:pic>
      <p:pic>
        <p:nvPicPr>
          <p:cNvPr id="27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065" y="996889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65" y="2346467"/>
            <a:ext cx="6535210" cy="3815012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</a:t>
            </a:r>
            <a:r>
              <a:rPr lang="de-DE" dirty="0" err="1" smtClean="0"/>
              <a:t>Two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8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WAN </a:t>
            </a:r>
            <a:r>
              <a:rPr lang="de-DE" dirty="0" err="1" smtClean="0"/>
              <a:t>and</a:t>
            </a:r>
            <a:r>
              <a:rPr lang="de-DE" dirty="0" smtClean="0"/>
              <a:t> LAN </a:t>
            </a:r>
            <a:r>
              <a:rPr lang="de-DE" dirty="0" err="1"/>
              <a:t>C</a:t>
            </a:r>
            <a:r>
              <a:rPr lang="de-DE" dirty="0" err="1" smtClean="0"/>
              <a:t>omparsion</a:t>
            </a:r>
            <a:endParaRPr lang="en-GB" dirty="0"/>
          </a:p>
        </p:txBody>
      </p:sp>
      <p:sp>
        <p:nvSpPr>
          <p:cNvPr id="4" name="Ellipse 3"/>
          <p:cNvSpPr/>
          <p:nvPr/>
        </p:nvSpPr>
        <p:spPr>
          <a:xfrm>
            <a:off x="2046514" y="2634223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1</a:t>
            </a:r>
            <a:endParaRPr lang="en-GB" dirty="0"/>
          </a:p>
        </p:txBody>
      </p:sp>
      <p:sp>
        <p:nvSpPr>
          <p:cNvPr id="16" name="Ellipse 15"/>
          <p:cNvSpPr/>
          <p:nvPr/>
        </p:nvSpPr>
        <p:spPr>
          <a:xfrm>
            <a:off x="911135" y="4129557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2</a:t>
            </a:r>
            <a:endParaRPr lang="en-GB" dirty="0"/>
          </a:p>
        </p:txBody>
      </p:sp>
      <p:sp>
        <p:nvSpPr>
          <p:cNvPr id="17" name="Ellipse 16"/>
          <p:cNvSpPr/>
          <p:nvPr/>
        </p:nvSpPr>
        <p:spPr>
          <a:xfrm>
            <a:off x="3727268" y="4068597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3</a:t>
            </a:r>
            <a:endParaRPr lang="en-GB" dirty="0"/>
          </a:p>
        </p:txBody>
      </p:sp>
      <p:sp>
        <p:nvSpPr>
          <p:cNvPr id="18" name="Rechteck 17"/>
          <p:cNvSpPr/>
          <p:nvPr/>
        </p:nvSpPr>
        <p:spPr>
          <a:xfrm>
            <a:off x="8090263" y="3546082"/>
            <a:ext cx="1367245" cy="96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Proxy</a:t>
            </a:r>
            <a:endParaRPr lang="en-GB" dirty="0"/>
          </a:p>
        </p:txBody>
      </p:sp>
      <p:sp>
        <p:nvSpPr>
          <p:cNvPr id="21" name="Ellipse 20"/>
          <p:cNvSpPr/>
          <p:nvPr/>
        </p:nvSpPr>
        <p:spPr>
          <a:xfrm>
            <a:off x="7978140" y="2299707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1</a:t>
            </a:r>
            <a:endParaRPr lang="en-GB" dirty="0"/>
          </a:p>
        </p:txBody>
      </p:sp>
      <p:sp>
        <p:nvSpPr>
          <p:cNvPr id="22" name="Ellipse 21"/>
          <p:cNvSpPr/>
          <p:nvPr/>
        </p:nvSpPr>
        <p:spPr>
          <a:xfrm>
            <a:off x="6357256" y="4708676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3</a:t>
            </a:r>
            <a:endParaRPr lang="en-GB" dirty="0"/>
          </a:p>
        </p:txBody>
      </p:sp>
      <p:sp>
        <p:nvSpPr>
          <p:cNvPr id="23" name="Ellipse 22"/>
          <p:cNvSpPr/>
          <p:nvPr/>
        </p:nvSpPr>
        <p:spPr>
          <a:xfrm>
            <a:off x="9624060" y="4856723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2</a:t>
            </a:r>
            <a:endParaRPr lang="en-GB" dirty="0"/>
          </a:p>
        </p:txBody>
      </p:sp>
      <p:cxnSp>
        <p:nvCxnSpPr>
          <p:cNvPr id="28" name="Gekrümmte Verbindung 27"/>
          <p:cNvCxnSpPr>
            <a:stCxn id="16" idx="1"/>
            <a:endCxn id="4" idx="1"/>
          </p:cNvCxnSpPr>
          <p:nvPr/>
        </p:nvCxnSpPr>
        <p:spPr>
          <a:xfrm rot="5400000" flipH="1" flipV="1">
            <a:off x="938719" y="2944286"/>
            <a:ext cx="1495334" cy="1135379"/>
          </a:xfrm>
          <a:prstGeom prst="curvedConnector3">
            <a:avLst>
              <a:gd name="adj1" fmla="val 1239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krümmte Verbindung 29"/>
          <p:cNvCxnSpPr>
            <a:stCxn id="4" idx="2"/>
            <a:endCxn id="16" idx="0"/>
          </p:cNvCxnSpPr>
          <p:nvPr/>
        </p:nvCxnSpPr>
        <p:spPr>
          <a:xfrm rot="10800000" flipV="1">
            <a:off x="1619796" y="3078359"/>
            <a:ext cx="426719" cy="10511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krümmte Verbindung 31"/>
          <p:cNvCxnSpPr>
            <a:stCxn id="4" idx="7"/>
            <a:endCxn id="17" idx="7"/>
          </p:cNvCxnSpPr>
          <p:nvPr/>
        </p:nvCxnSpPr>
        <p:spPr>
          <a:xfrm rot="16200000" flipH="1">
            <a:off x="3379462" y="2641118"/>
            <a:ext cx="1434374" cy="1680754"/>
          </a:xfrm>
          <a:prstGeom prst="curvedConnector3">
            <a:avLst>
              <a:gd name="adj1" fmla="val -250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/>
          <p:cNvCxnSpPr>
            <a:stCxn id="17" idx="0"/>
            <a:endCxn id="4" idx="6"/>
          </p:cNvCxnSpPr>
          <p:nvPr/>
        </p:nvCxnSpPr>
        <p:spPr>
          <a:xfrm rot="16200000" flipV="1">
            <a:off x="3454763" y="3087432"/>
            <a:ext cx="990237" cy="9720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17" idx="3"/>
            <a:endCxn id="16" idx="4"/>
          </p:cNvCxnSpPr>
          <p:nvPr/>
        </p:nvCxnSpPr>
        <p:spPr>
          <a:xfrm rot="5400000">
            <a:off x="2681791" y="3764791"/>
            <a:ext cx="191045" cy="2315035"/>
          </a:xfrm>
          <a:prstGeom prst="curvedConnector3">
            <a:avLst>
              <a:gd name="adj1" fmla="val 2196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krümmte Verbindung 44"/>
          <p:cNvCxnSpPr>
            <a:stCxn id="16" idx="7"/>
            <a:endCxn id="17" idx="1"/>
          </p:cNvCxnSpPr>
          <p:nvPr/>
        </p:nvCxnSpPr>
        <p:spPr>
          <a:xfrm rot="5400000" flipH="1" flipV="1">
            <a:off x="2997381" y="3322194"/>
            <a:ext cx="60960" cy="1813937"/>
          </a:xfrm>
          <a:prstGeom prst="curvedConnector3">
            <a:avLst>
              <a:gd name="adj1" fmla="val 6883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22" idx="0"/>
          </p:cNvCxnSpPr>
          <p:nvPr/>
        </p:nvCxnSpPr>
        <p:spPr>
          <a:xfrm flipV="1">
            <a:off x="7065916" y="4198682"/>
            <a:ext cx="1024347" cy="50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22" idx="7"/>
          </p:cNvCxnSpPr>
          <p:nvPr/>
        </p:nvCxnSpPr>
        <p:spPr>
          <a:xfrm flipH="1">
            <a:off x="7567014" y="4512734"/>
            <a:ext cx="519437" cy="32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9222377" y="3045340"/>
            <a:ext cx="8709" cy="47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endCxn id="21" idx="3"/>
          </p:cNvCxnSpPr>
          <p:nvPr/>
        </p:nvCxnSpPr>
        <p:spPr>
          <a:xfrm flipV="1">
            <a:off x="8168640" y="3057896"/>
            <a:ext cx="17062" cy="48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8" idx="3"/>
            <a:endCxn id="23" idx="0"/>
          </p:cNvCxnSpPr>
          <p:nvPr/>
        </p:nvCxnSpPr>
        <p:spPr>
          <a:xfrm>
            <a:off x="9457508" y="4029408"/>
            <a:ext cx="875212" cy="82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8" idx="2"/>
          </p:cNvCxnSpPr>
          <p:nvPr/>
        </p:nvCxnSpPr>
        <p:spPr>
          <a:xfrm flipH="1" flipV="1">
            <a:off x="8773886" y="4512734"/>
            <a:ext cx="850174" cy="78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6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91" y="1785042"/>
            <a:ext cx="7403800" cy="3960376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WAN Vs LAN </a:t>
            </a:r>
            <a:r>
              <a:rPr lang="de-DE" dirty="0" err="1" smtClean="0"/>
              <a:t>Comparison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53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ABY3 handles millions of input rows in minutes</a:t>
            </a:r>
          </a:p>
          <a:p>
            <a:r>
              <a:rPr lang="en-US" sz="2800" dirty="0" smtClean="0"/>
              <a:t>Conclave and SMCQL handle thousand's of input rows in hours</a:t>
            </a:r>
          </a:p>
          <a:p>
            <a:r>
              <a:rPr lang="en-US" sz="2800" dirty="0" smtClean="0"/>
              <a:t>Usability and Documentation often insufficient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Three (maybe)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0" y="1912226"/>
            <a:ext cx="7867133" cy="422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Secure Multiparty </a:t>
            </a:r>
            <a:r>
              <a:rPr lang="de-DE" dirty="0" err="1" smtClean="0"/>
              <a:t>Compuation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Parties with input </a:t>
            </a:r>
            <a:r>
              <a:rPr lang="de-DE" dirty="0" smtClean="0"/>
              <a:t>x</a:t>
            </a:r>
            <a:r>
              <a:rPr lang="de-DE" baseline="-25000" dirty="0" smtClean="0"/>
              <a:t>i</a:t>
            </a:r>
          </a:p>
          <a:p>
            <a:r>
              <a:rPr lang="en-US" dirty="0" smtClean="0"/>
              <a:t>arbitrary Function </a:t>
            </a:r>
            <a:r>
              <a:rPr lang="de-DE" dirty="0"/>
              <a:t>F(x</a:t>
            </a:r>
            <a:r>
              <a:rPr lang="de-DE" baseline="-25000" dirty="0"/>
              <a:t>1</a:t>
            </a:r>
            <a:r>
              <a:rPr lang="de-DE" dirty="0"/>
              <a:t>,x</a:t>
            </a:r>
            <a:r>
              <a:rPr lang="de-DE" baseline="-25000" dirty="0"/>
              <a:t>2</a:t>
            </a:r>
            <a:r>
              <a:rPr lang="de-DE" dirty="0"/>
              <a:t>,x</a:t>
            </a:r>
            <a:r>
              <a:rPr lang="de-DE" baseline="-25000" dirty="0"/>
              <a:t>3</a:t>
            </a:r>
            <a:r>
              <a:rPr lang="de-DE" dirty="0"/>
              <a:t>,…, </a:t>
            </a:r>
            <a:r>
              <a:rPr lang="de-DE" dirty="0" err="1"/>
              <a:t>x</a:t>
            </a:r>
            <a:r>
              <a:rPr lang="de-DE" baseline="-25000" dirty="0" err="1"/>
              <a:t>n</a:t>
            </a:r>
            <a:r>
              <a:rPr lang="de-DE" dirty="0" smtClean="0"/>
              <a:t>)</a:t>
            </a:r>
          </a:p>
          <a:p>
            <a:r>
              <a:rPr lang="en-US" dirty="0" smtClean="0"/>
              <a:t>protocol</a:t>
            </a:r>
            <a:r>
              <a:rPr lang="de-DE" dirty="0" smtClean="0"/>
              <a:t> </a:t>
            </a:r>
            <a:r>
              <a:rPr lang="az-Cyrl-AZ" dirty="0" smtClean="0"/>
              <a:t>π</a:t>
            </a:r>
            <a:r>
              <a:rPr lang="de-DE" dirty="0" smtClean="0"/>
              <a:t> </a:t>
            </a:r>
            <a:r>
              <a:rPr lang="en-US" dirty="0" smtClean="0"/>
              <a:t>that enables the parties to evaluate F(x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,x</a:t>
            </a:r>
            <a:r>
              <a:rPr lang="en-US" baseline="-25000" dirty="0" smtClean="0"/>
              <a:t>3</a:t>
            </a:r>
            <a:r>
              <a:rPr lang="en-US" dirty="0" smtClean="0"/>
              <a:t>,…,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in a secure manner 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adversary corrupts one or more parties</a:t>
            </a:r>
          </a:p>
          <a:p>
            <a:r>
              <a:rPr lang="en-US" sz="2800" dirty="0" smtClean="0"/>
              <a:t>Different security assumptions over it's capabilities</a:t>
            </a:r>
          </a:p>
          <a:p>
            <a:r>
              <a:rPr lang="en-US" sz="2800" dirty="0" smtClean="0"/>
              <a:t>passive</a:t>
            </a:r>
            <a:r>
              <a:rPr lang="en-US" sz="2800" dirty="0" smtClean="0"/>
              <a:t>: </a:t>
            </a:r>
            <a:r>
              <a:rPr lang="en-US" sz="2800" dirty="0" smtClean="0"/>
              <a:t>read </a:t>
            </a:r>
            <a:r>
              <a:rPr lang="en-US" sz="2800" dirty="0" smtClean="0"/>
              <a:t>only adversary, cannot deviate from the protocol </a:t>
            </a:r>
          </a:p>
          <a:p>
            <a:r>
              <a:rPr lang="en-US" sz="2800" dirty="0" smtClean="0"/>
              <a:t>active:  </a:t>
            </a:r>
            <a:r>
              <a:rPr lang="en-US" sz="2800" dirty="0" smtClean="0"/>
              <a:t>deviates </a:t>
            </a:r>
            <a:r>
              <a:rPr lang="en-US" sz="2800" dirty="0" smtClean="0"/>
              <a:t>arbitrary from the protocol</a:t>
            </a:r>
          </a:p>
        </p:txBody>
      </p:sp>
    </p:spTree>
    <p:extLst>
      <p:ext uri="{BB962C8B-B14F-4D97-AF65-F5344CB8AC3E}">
        <p14:creationId xmlns:p14="http://schemas.microsoft.com/office/powerpoint/2010/main" val="335950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 Goals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1314994" y="1752509"/>
            <a:ext cx="5157787" cy="823912"/>
          </a:xfrm>
        </p:spPr>
        <p:txBody>
          <a:bodyPr/>
          <a:lstStyle/>
          <a:p>
            <a:r>
              <a:rPr lang="en-US" dirty="0" smtClean="0"/>
              <a:t>ideal world 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>
          <a:xfrm>
            <a:off x="7814393" y="1665336"/>
            <a:ext cx="5183188" cy="823912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eal world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1097280" y="2711034"/>
            <a:ext cx="2272937" cy="90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trusted</a:t>
            </a:r>
            <a:r>
              <a:rPr lang="de-DE" dirty="0" smtClean="0"/>
              <a:t> </a:t>
            </a:r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party</a:t>
            </a:r>
            <a:endParaRPr lang="en-GB" dirty="0"/>
          </a:p>
        </p:txBody>
      </p:sp>
      <p:sp>
        <p:nvSpPr>
          <p:cNvPr id="11" name="Ellipse 10"/>
          <p:cNvSpPr/>
          <p:nvPr/>
        </p:nvSpPr>
        <p:spPr>
          <a:xfrm>
            <a:off x="3916681" y="2346294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Partei 1</a:t>
            </a:r>
            <a:endParaRPr lang="en-GB" dirty="0"/>
          </a:p>
        </p:txBody>
      </p:sp>
      <p:sp>
        <p:nvSpPr>
          <p:cNvPr id="13" name="Ellipse 12"/>
          <p:cNvSpPr/>
          <p:nvPr/>
        </p:nvSpPr>
        <p:spPr>
          <a:xfrm>
            <a:off x="3814355" y="4755379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Partei 2</a:t>
            </a:r>
            <a:endParaRPr lang="en-GB" dirty="0"/>
          </a:p>
        </p:txBody>
      </p:sp>
      <p:sp>
        <p:nvSpPr>
          <p:cNvPr id="14" name="Ellipse 13"/>
          <p:cNvSpPr/>
          <p:nvPr/>
        </p:nvSpPr>
        <p:spPr>
          <a:xfrm>
            <a:off x="1097280" y="4590158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Partei 3</a:t>
            </a:r>
            <a:endParaRPr lang="en-GB" dirty="0"/>
          </a:p>
        </p:txBody>
      </p:sp>
      <p:cxnSp>
        <p:nvCxnSpPr>
          <p:cNvPr id="16" name="Gerade Verbindung mit Pfeil 15"/>
          <p:cNvCxnSpPr>
            <a:stCxn id="11" idx="1"/>
          </p:cNvCxnSpPr>
          <p:nvPr/>
        </p:nvCxnSpPr>
        <p:spPr>
          <a:xfrm flipH="1">
            <a:off x="3370217" y="2524505"/>
            <a:ext cx="736490" cy="18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11" idx="3"/>
          </p:cNvCxnSpPr>
          <p:nvPr/>
        </p:nvCxnSpPr>
        <p:spPr>
          <a:xfrm flipV="1">
            <a:off x="3370217" y="3384985"/>
            <a:ext cx="736490" cy="1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4" idx="1"/>
          </p:cNvCxnSpPr>
          <p:nvPr/>
        </p:nvCxnSpPr>
        <p:spPr>
          <a:xfrm flipV="1">
            <a:off x="1287306" y="3616726"/>
            <a:ext cx="27688" cy="115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9" idx="2"/>
            <a:endCxn id="14" idx="7"/>
          </p:cNvCxnSpPr>
          <p:nvPr/>
        </p:nvCxnSpPr>
        <p:spPr>
          <a:xfrm flipH="1">
            <a:off x="2204831" y="3616726"/>
            <a:ext cx="28918" cy="115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13" idx="0"/>
          </p:cNvCxnSpPr>
          <p:nvPr/>
        </p:nvCxnSpPr>
        <p:spPr>
          <a:xfrm>
            <a:off x="3370217" y="3555766"/>
            <a:ext cx="1092927" cy="119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3" idx="2"/>
          </p:cNvCxnSpPr>
          <p:nvPr/>
        </p:nvCxnSpPr>
        <p:spPr>
          <a:xfrm flipH="1" flipV="1">
            <a:off x="2734492" y="3594120"/>
            <a:ext cx="1079863" cy="176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424718" y="2271694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1</a:t>
            </a:r>
            <a:endParaRPr lang="en-GB" baseline="-25000" dirty="0"/>
          </a:p>
        </p:txBody>
      </p:sp>
      <p:sp>
        <p:nvSpPr>
          <p:cNvPr id="30" name="Textfeld 29"/>
          <p:cNvSpPr txBox="1"/>
          <p:nvPr/>
        </p:nvSpPr>
        <p:spPr>
          <a:xfrm>
            <a:off x="3123586" y="3899331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/>
              <a:t>2</a:t>
            </a:r>
            <a:endParaRPr lang="en-GB" baseline="-25000" dirty="0"/>
          </a:p>
        </p:txBody>
      </p:sp>
      <p:sp>
        <p:nvSpPr>
          <p:cNvPr id="31" name="Textfeld 30"/>
          <p:cNvSpPr txBox="1"/>
          <p:nvPr/>
        </p:nvSpPr>
        <p:spPr>
          <a:xfrm>
            <a:off x="1314994" y="4007881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3</a:t>
            </a:r>
            <a:endParaRPr lang="en-GB" baseline="-25000" dirty="0"/>
          </a:p>
        </p:txBody>
      </p:sp>
      <p:sp>
        <p:nvSpPr>
          <p:cNvPr id="34" name="Textfeld 33"/>
          <p:cNvSpPr txBox="1"/>
          <p:nvPr/>
        </p:nvSpPr>
        <p:spPr>
          <a:xfrm>
            <a:off x="3850478" y="3777596"/>
            <a:ext cx="160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y := F(x</a:t>
            </a:r>
            <a:r>
              <a:rPr lang="de-DE" baseline="-25000" dirty="0" smtClean="0"/>
              <a:t>1 </a:t>
            </a:r>
            <a:r>
              <a:rPr lang="de-DE" dirty="0" smtClean="0"/>
              <a:t>,x</a:t>
            </a:r>
            <a:r>
              <a:rPr lang="de-DE" baseline="-25000" dirty="0" smtClean="0"/>
              <a:t>2</a:t>
            </a:r>
            <a:r>
              <a:rPr lang="de-DE" dirty="0" smtClean="0"/>
              <a:t> ,x</a:t>
            </a:r>
            <a:r>
              <a:rPr lang="de-DE" baseline="-25000" dirty="0" smtClean="0"/>
              <a:t>3</a:t>
            </a:r>
            <a:r>
              <a:rPr lang="de-DE" dirty="0" smtClean="0"/>
              <a:t> ) 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2264029" y="4038997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endParaRPr lang="en-GB" baseline="-25000" dirty="0"/>
          </a:p>
        </p:txBody>
      </p:sp>
      <p:sp>
        <p:nvSpPr>
          <p:cNvPr id="39" name="Textfeld 38"/>
          <p:cNvSpPr txBox="1"/>
          <p:nvPr/>
        </p:nvSpPr>
        <p:spPr>
          <a:xfrm>
            <a:off x="3566160" y="2972034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endParaRPr lang="en-GB" baseline="-25000" dirty="0"/>
          </a:p>
        </p:txBody>
      </p:sp>
      <p:sp>
        <p:nvSpPr>
          <p:cNvPr id="40" name="Ellipse 39"/>
          <p:cNvSpPr/>
          <p:nvPr/>
        </p:nvSpPr>
        <p:spPr>
          <a:xfrm>
            <a:off x="8038011" y="2582334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Partei 1</a:t>
            </a:r>
            <a:endParaRPr lang="en-GB" dirty="0"/>
          </a:p>
        </p:txBody>
      </p:sp>
      <p:sp>
        <p:nvSpPr>
          <p:cNvPr id="41" name="Ellipse 40"/>
          <p:cNvSpPr/>
          <p:nvPr/>
        </p:nvSpPr>
        <p:spPr>
          <a:xfrm>
            <a:off x="9400904" y="4003698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Partei 2</a:t>
            </a:r>
            <a:endParaRPr lang="en-GB" dirty="0"/>
          </a:p>
        </p:txBody>
      </p:sp>
      <p:sp>
        <p:nvSpPr>
          <p:cNvPr id="42" name="Ellipse 41"/>
          <p:cNvSpPr/>
          <p:nvPr/>
        </p:nvSpPr>
        <p:spPr>
          <a:xfrm>
            <a:off x="6805750" y="4083997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Partei 3</a:t>
            </a:r>
            <a:endParaRPr lang="en-GB" dirty="0"/>
          </a:p>
        </p:txBody>
      </p:sp>
      <p:cxnSp>
        <p:nvCxnSpPr>
          <p:cNvPr id="46" name="Gerade Verbindung mit Pfeil 45"/>
          <p:cNvCxnSpPr>
            <a:stCxn id="42" idx="7"/>
            <a:endCxn id="40" idx="3"/>
          </p:cNvCxnSpPr>
          <p:nvPr/>
        </p:nvCxnSpPr>
        <p:spPr>
          <a:xfrm flipV="1">
            <a:off x="7913301" y="3621025"/>
            <a:ext cx="314736" cy="6411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42" idx="6"/>
            <a:endCxn id="41" idx="2"/>
          </p:cNvCxnSpPr>
          <p:nvPr/>
        </p:nvCxnSpPr>
        <p:spPr>
          <a:xfrm flipV="1">
            <a:off x="8103327" y="4612149"/>
            <a:ext cx="1297577" cy="80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41" idx="1"/>
            <a:endCxn id="40" idx="5"/>
          </p:cNvCxnSpPr>
          <p:nvPr/>
        </p:nvCxnSpPr>
        <p:spPr>
          <a:xfrm flipH="1" flipV="1">
            <a:off x="9145562" y="3621025"/>
            <a:ext cx="445368" cy="5608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40" idx="7"/>
          </p:cNvCxnSpPr>
          <p:nvPr/>
        </p:nvCxnSpPr>
        <p:spPr>
          <a:xfrm flipH="1">
            <a:off x="9145562" y="2518470"/>
            <a:ext cx="558271" cy="24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0" idx="1"/>
          </p:cNvCxnSpPr>
          <p:nvPr/>
        </p:nvCxnSpPr>
        <p:spPr>
          <a:xfrm flipH="1" flipV="1">
            <a:off x="7814393" y="2517553"/>
            <a:ext cx="413644" cy="24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endCxn id="41" idx="6"/>
          </p:cNvCxnSpPr>
          <p:nvPr/>
        </p:nvCxnSpPr>
        <p:spPr>
          <a:xfrm flipH="1" flipV="1">
            <a:off x="10698481" y="4612149"/>
            <a:ext cx="988422" cy="8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41" idx="7"/>
          </p:cNvCxnSpPr>
          <p:nvPr/>
        </p:nvCxnSpPr>
        <p:spPr>
          <a:xfrm flipV="1">
            <a:off x="10508455" y="3825487"/>
            <a:ext cx="333716" cy="35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endCxn id="42" idx="3"/>
          </p:cNvCxnSpPr>
          <p:nvPr/>
        </p:nvCxnSpPr>
        <p:spPr>
          <a:xfrm flipV="1">
            <a:off x="6681040" y="5122688"/>
            <a:ext cx="314736" cy="24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42" idx="1"/>
          </p:cNvCxnSpPr>
          <p:nvPr/>
        </p:nvCxnSpPr>
        <p:spPr>
          <a:xfrm flipH="1" flipV="1">
            <a:off x="6542322" y="3841005"/>
            <a:ext cx="453454" cy="42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9188703" y="2244699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1</a:t>
            </a:r>
            <a:endParaRPr lang="en-GB" baseline="-25000" dirty="0"/>
          </a:p>
        </p:txBody>
      </p:sp>
      <p:sp>
        <p:nvSpPr>
          <p:cNvPr id="72" name="Textfeld 71"/>
          <p:cNvSpPr txBox="1"/>
          <p:nvPr/>
        </p:nvSpPr>
        <p:spPr>
          <a:xfrm>
            <a:off x="7972863" y="2219672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endParaRPr lang="en-GB" baseline="-25000" dirty="0"/>
          </a:p>
        </p:txBody>
      </p:sp>
      <p:sp>
        <p:nvSpPr>
          <p:cNvPr id="73" name="Textfeld 72"/>
          <p:cNvSpPr txBox="1"/>
          <p:nvPr/>
        </p:nvSpPr>
        <p:spPr>
          <a:xfrm>
            <a:off x="10355135" y="3384985"/>
            <a:ext cx="160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y := F(x</a:t>
            </a:r>
            <a:r>
              <a:rPr lang="de-DE" baseline="-25000" dirty="0" smtClean="0"/>
              <a:t>1 </a:t>
            </a:r>
            <a:r>
              <a:rPr lang="de-DE" dirty="0" smtClean="0"/>
              <a:t>,x</a:t>
            </a:r>
            <a:r>
              <a:rPr lang="de-DE" baseline="-25000" dirty="0" smtClean="0"/>
              <a:t>2</a:t>
            </a:r>
            <a:r>
              <a:rPr lang="de-DE" dirty="0" smtClean="0"/>
              <a:t> ,x</a:t>
            </a:r>
            <a:r>
              <a:rPr lang="de-DE" baseline="-25000" dirty="0" smtClean="0"/>
              <a:t>3</a:t>
            </a:r>
            <a:r>
              <a:rPr lang="de-DE" dirty="0" smtClean="0"/>
              <a:t> ) </a:t>
            </a:r>
            <a:endParaRPr lang="en-GB" dirty="0"/>
          </a:p>
        </p:txBody>
      </p:sp>
      <p:sp>
        <p:nvSpPr>
          <p:cNvPr id="74" name="Textfeld 73"/>
          <p:cNvSpPr txBox="1"/>
          <p:nvPr/>
        </p:nvSpPr>
        <p:spPr>
          <a:xfrm>
            <a:off x="6769049" y="3602834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endParaRPr lang="en-GB" baseline="-25000" dirty="0"/>
          </a:p>
        </p:txBody>
      </p:sp>
      <p:sp>
        <p:nvSpPr>
          <p:cNvPr id="75" name="Textfeld 74"/>
          <p:cNvSpPr txBox="1"/>
          <p:nvPr/>
        </p:nvSpPr>
        <p:spPr>
          <a:xfrm>
            <a:off x="11151770" y="4757744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/>
              <a:t>2</a:t>
            </a:r>
            <a:endParaRPr lang="en-GB" baseline="-25000" dirty="0"/>
          </a:p>
        </p:txBody>
      </p:sp>
      <p:sp>
        <p:nvSpPr>
          <p:cNvPr id="76" name="Textfeld 75"/>
          <p:cNvSpPr txBox="1"/>
          <p:nvPr/>
        </p:nvSpPr>
        <p:spPr>
          <a:xfrm>
            <a:off x="6808473" y="5244842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3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15404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Paradigm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real-world adversary A </a:t>
            </a:r>
            <a:r>
              <a:rPr lang="en-US" dirty="0" smtClean="0"/>
              <a:t>and a MPC </a:t>
            </a:r>
            <a:r>
              <a:rPr lang="en-US" dirty="0" err="1" smtClean="0"/>
              <a:t>protocoll</a:t>
            </a:r>
            <a:r>
              <a:rPr lang="en-US" dirty="0" smtClean="0"/>
              <a:t> </a:t>
            </a:r>
            <a:r>
              <a:rPr lang="el-GR" dirty="0" smtClean="0"/>
              <a:t>π</a:t>
            </a:r>
            <a:endParaRPr lang="de-DE" dirty="0" smtClean="0"/>
          </a:p>
          <a:p>
            <a:r>
              <a:rPr lang="en-US" dirty="0" smtClean="0"/>
              <a:t>required Simulator S that outputs view V</a:t>
            </a:r>
          </a:p>
          <a:p>
            <a:r>
              <a:rPr lang="en-US" dirty="0" smtClean="0"/>
              <a:t>S is ideal world attacker </a:t>
            </a:r>
          </a:p>
          <a:p>
            <a:r>
              <a:rPr lang="en-US" dirty="0" smtClean="0"/>
              <a:t>View of A consist of input of corrupted parties, obtained messages and </a:t>
            </a:r>
            <a:r>
              <a:rPr lang="en-US" smtClean="0"/>
              <a:t>used randomness </a:t>
            </a:r>
            <a:endParaRPr lang="en-US" dirty="0" smtClean="0"/>
          </a:p>
          <a:p>
            <a:r>
              <a:rPr lang="el-GR" dirty="0" smtClean="0"/>
              <a:t>π</a:t>
            </a:r>
            <a:r>
              <a:rPr lang="de-DE" dirty="0" smtClean="0"/>
              <a:t> </a:t>
            </a:r>
            <a:r>
              <a:rPr lang="en-US" dirty="0" smtClean="0"/>
              <a:t>is secure against A if V and the view of A are indistinguishable</a:t>
            </a:r>
          </a:p>
          <a:p>
            <a:r>
              <a:rPr lang="en-US" dirty="0" smtClean="0"/>
              <a:t> </a:t>
            </a:r>
            <a:r>
              <a:rPr lang="el-GR" dirty="0" smtClean="0"/>
              <a:t>π</a:t>
            </a:r>
            <a:r>
              <a:rPr lang="de-DE" dirty="0" smtClean="0"/>
              <a:t> </a:t>
            </a:r>
            <a:r>
              <a:rPr lang="en-US" dirty="0" smtClean="0"/>
              <a:t>is secure if secure against all </a:t>
            </a:r>
            <a:r>
              <a:rPr lang="de-DE" dirty="0" smtClean="0"/>
              <a:t>A</a:t>
            </a:r>
            <a:endParaRPr lang="en-US" dirty="0" smtClean="0"/>
          </a:p>
          <a:p>
            <a:endParaRPr lang="de-D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8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frameworks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are in theory able to evaluate any </a:t>
            </a:r>
            <a:r>
              <a:rPr lang="en-US" sz="2800" dirty="0" err="1" smtClean="0"/>
              <a:t>ppt</a:t>
            </a:r>
            <a:r>
              <a:rPr lang="en-US" sz="2800" dirty="0" smtClean="0"/>
              <a:t> function </a:t>
            </a:r>
          </a:p>
          <a:p>
            <a:r>
              <a:rPr lang="en-US" sz="2800" dirty="0" smtClean="0"/>
              <a:t>notable example is SPDZ </a:t>
            </a:r>
          </a:p>
          <a:p>
            <a:r>
              <a:rPr lang="en-US" sz="2800" dirty="0" smtClean="0"/>
              <a:t>often insufficient performance to be of practical use</a:t>
            </a:r>
          </a:p>
          <a:p>
            <a:r>
              <a:rPr lang="en-US" sz="2800" dirty="0" smtClean="0"/>
              <a:t>more specialized protocols necessary </a:t>
            </a:r>
          </a:p>
        </p:txBody>
      </p:sp>
    </p:spTree>
    <p:extLst>
      <p:ext uri="{BB962C8B-B14F-4D97-AF65-F5344CB8AC3E}">
        <p14:creationId xmlns:p14="http://schemas.microsoft.com/office/powerpoint/2010/main" val="3078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benchmark MPC protocols specialized for a database context</a:t>
            </a:r>
          </a:p>
          <a:p>
            <a:r>
              <a:rPr lang="en-US" sz="2800" dirty="0" smtClean="0"/>
              <a:t>evaluation of use-cases based on classical database operations</a:t>
            </a:r>
          </a:p>
          <a:p>
            <a:r>
              <a:rPr lang="en-US" sz="2800" dirty="0" smtClean="0"/>
              <a:t>large scale database systems</a:t>
            </a:r>
          </a:p>
          <a:p>
            <a:r>
              <a:rPr lang="en-US" sz="2800" dirty="0" smtClean="0"/>
              <a:t>multiple data owners </a:t>
            </a:r>
            <a:r>
              <a:rPr lang="en-GB" sz="2800" dirty="0" smtClean="0"/>
              <a:t>cooperate for joined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SMCQL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Two</a:t>
            </a:r>
            <a:r>
              <a:rPr lang="de-DE" sz="2800" dirty="0" smtClean="0"/>
              <a:t> </a:t>
            </a:r>
            <a:r>
              <a:rPr lang="de-DE" sz="2800" dirty="0" err="1" smtClean="0"/>
              <a:t>party</a:t>
            </a:r>
            <a:r>
              <a:rPr lang="de-DE" sz="2800" dirty="0" smtClean="0"/>
              <a:t> </a:t>
            </a:r>
            <a:r>
              <a:rPr lang="de-DE" sz="2800" dirty="0" err="1" smtClean="0"/>
              <a:t>implementation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2017</a:t>
            </a:r>
          </a:p>
          <a:p>
            <a:r>
              <a:rPr lang="en-US" sz="2800" dirty="0"/>
              <a:t>Passive adversary with honest majority</a:t>
            </a:r>
          </a:p>
          <a:p>
            <a:r>
              <a:rPr lang="de-DE" sz="2800" dirty="0" smtClean="0"/>
              <a:t>MIN/MAX</a:t>
            </a:r>
            <a:r>
              <a:rPr lang="de-DE" sz="2800" dirty="0" smtClean="0"/>
              <a:t>, SUM, </a:t>
            </a:r>
            <a:r>
              <a:rPr lang="de-DE" sz="2800" dirty="0" err="1" smtClean="0"/>
              <a:t>Equi-join</a:t>
            </a:r>
            <a:r>
              <a:rPr lang="de-DE" sz="2800" dirty="0" smtClean="0"/>
              <a:t>, </a:t>
            </a:r>
            <a:r>
              <a:rPr lang="de-DE" sz="2800" dirty="0" err="1" smtClean="0"/>
              <a:t>Thetajoin</a:t>
            </a:r>
            <a:r>
              <a:rPr lang="de-DE" sz="2800" dirty="0" smtClean="0"/>
              <a:t>, </a:t>
            </a:r>
            <a:r>
              <a:rPr lang="de-DE" sz="2800" dirty="0" err="1" smtClean="0"/>
              <a:t>Projection</a:t>
            </a:r>
            <a:r>
              <a:rPr lang="de-DE" sz="2800" dirty="0" smtClean="0"/>
              <a:t>, </a:t>
            </a:r>
            <a:r>
              <a:rPr lang="de-DE" sz="2800" dirty="0" smtClean="0"/>
              <a:t>UNION</a:t>
            </a:r>
          </a:p>
          <a:p>
            <a:r>
              <a:rPr lang="de-DE" sz="2800" dirty="0" smtClean="0"/>
              <a:t>JAVA </a:t>
            </a:r>
          </a:p>
          <a:p>
            <a:r>
              <a:rPr lang="en-US" sz="2800" dirty="0" smtClean="0"/>
              <a:t>On top of </a:t>
            </a:r>
            <a:r>
              <a:rPr lang="en-US" sz="2800" dirty="0" err="1" smtClean="0"/>
              <a:t>ObliVM</a:t>
            </a:r>
            <a:endParaRPr lang="en-US" sz="2800" dirty="0" smtClean="0"/>
          </a:p>
          <a:p>
            <a:r>
              <a:rPr lang="en-US" sz="2800" dirty="0" smtClean="0"/>
              <a:t>Allows to formulate queries without reasoning about the underlying MPC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05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745</Words>
  <Application>Microsoft Office PowerPoint</Application>
  <PresentationFormat>Breitbild</PresentationFormat>
  <Paragraphs>308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Rückblick</vt:lpstr>
      <vt:lpstr>Evaluating database systems relying on secure multi-party computation</vt:lpstr>
      <vt:lpstr>Motivation</vt:lpstr>
      <vt:lpstr>Secure Multiparty Compuation</vt:lpstr>
      <vt:lpstr>Adversary</vt:lpstr>
      <vt:lpstr>Security Goals</vt:lpstr>
      <vt:lpstr>Simulation Paradigm</vt:lpstr>
      <vt:lpstr>General purpose frameworks</vt:lpstr>
      <vt:lpstr>Database systems</vt:lpstr>
      <vt:lpstr>SMCQL</vt:lpstr>
      <vt:lpstr>Conclave</vt:lpstr>
      <vt:lpstr>ABY3</vt:lpstr>
      <vt:lpstr>Usability</vt:lpstr>
      <vt:lpstr>Comparison</vt:lpstr>
      <vt:lpstr>Rejected Framework</vt:lpstr>
      <vt:lpstr>Use Case One</vt:lpstr>
      <vt:lpstr>Use Case One</vt:lpstr>
      <vt:lpstr>Use Case Two</vt:lpstr>
      <vt:lpstr>Use Case Two Alternative Statement</vt:lpstr>
      <vt:lpstr>Use Case Two</vt:lpstr>
      <vt:lpstr>PowerPoint-Präsentation</vt:lpstr>
      <vt:lpstr>PowerPoint-Präsentation</vt:lpstr>
      <vt:lpstr>Use Case Two</vt:lpstr>
      <vt:lpstr>WAN and LAN Comparsion</vt:lpstr>
      <vt:lpstr>WAN Vs LAN Comparison</vt:lpstr>
      <vt:lpstr>Conclusion</vt:lpstr>
      <vt:lpstr>Use Case Three (maybe)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database systems relying on secure multi-party computation</dc:title>
  <dc:creator>Microsoft-Konto</dc:creator>
  <cp:lastModifiedBy>Microsoft-Konto</cp:lastModifiedBy>
  <cp:revision>59</cp:revision>
  <dcterms:created xsi:type="dcterms:W3CDTF">2022-10-26T05:16:54Z</dcterms:created>
  <dcterms:modified xsi:type="dcterms:W3CDTF">2022-11-04T12:24:07Z</dcterms:modified>
</cp:coreProperties>
</file>