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77" r:id="rId6"/>
    <p:sldId id="266" r:id="rId7"/>
    <p:sldId id="264" r:id="rId8"/>
    <p:sldId id="262" r:id="rId9"/>
    <p:sldId id="263" r:id="rId10"/>
    <p:sldId id="278" r:id="rId11"/>
    <p:sldId id="282" r:id="rId12"/>
    <p:sldId id="270" r:id="rId13"/>
    <p:sldId id="267" r:id="rId14"/>
    <p:sldId id="274" r:id="rId15"/>
    <p:sldId id="268" r:id="rId16"/>
    <p:sldId id="276" r:id="rId17"/>
    <p:sldId id="287" r:id="rId18"/>
    <p:sldId id="280" r:id="rId19"/>
    <p:sldId id="286" r:id="rId20"/>
    <p:sldId id="273" r:id="rId21"/>
    <p:sldId id="271" r:id="rId22"/>
    <p:sldId id="272" r:id="rId23"/>
    <p:sldId id="258" r:id="rId24"/>
    <p:sldId id="261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FBFC-09E3-45F3-83D8-E19C1289181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19A8C-936B-46B6-9570-49EFADD8C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9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9A8C-936B-46B6-9570-49EFADD8C0C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1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9A8C-936B-46B6-9570-49EFADD8C0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3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291F-B3AB-4346-9672-7E3ADA61F0D2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2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27C-824D-416E-A193-5EEAEA7DF7D2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D47-B161-469B-A499-CACD58EE9B71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69DF-5073-4C56-AEA6-A1C59A2CBECE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7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EE75-9AC6-448A-9041-23E41A3B6F92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63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E1D2-CFDD-4364-970C-81DADFBFBAFC}" type="datetime1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2F-001A-454F-9F04-5D68A3B254B9}" type="datetime1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3741-B762-4E4C-A5CB-EF62F0AB5A7C}" type="datetime1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FF6-3A77-4922-9E50-96421F21854B}" type="datetime1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2EE75-9AC6-448A-9041-23E41A3B6F92}" type="datetime1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216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EE75-9AC6-448A-9041-23E41A3B6F92}" type="datetime1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649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2EE75-9AC6-448A-9041-23E41A3B6F92}" type="datetime1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relyi</a:t>
            </a:r>
            <a:r>
              <a:rPr lang="en-US" dirty="0" smtClean="0"/>
              <a:t>ng on secure multi-party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t>1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0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-Conclave </a:t>
            </a:r>
            <a:r>
              <a:rPr lang="en-US" sz="2800" dirty="0" smtClean="0"/>
              <a:t>and SMCQL use preexisting MPC </a:t>
            </a:r>
            <a:r>
              <a:rPr lang="en-US" sz="2800" dirty="0" smtClean="0"/>
              <a:t>protocol</a:t>
            </a:r>
          </a:p>
          <a:p>
            <a:r>
              <a:rPr lang="en-US" sz="2800" dirty="0" smtClean="0"/>
              <a:t>-ABY3 contributes new MPC protocol</a:t>
            </a:r>
            <a:endParaRPr lang="en-US" sz="2800" dirty="0" smtClean="0"/>
          </a:p>
          <a:p>
            <a:r>
              <a:rPr lang="en-US" sz="2800" dirty="0" smtClean="0"/>
              <a:t>-Comparable </a:t>
            </a:r>
            <a:r>
              <a:rPr lang="en-US" sz="2800" dirty="0" smtClean="0"/>
              <a:t>range of implemented features</a:t>
            </a:r>
          </a:p>
          <a:p>
            <a:r>
              <a:rPr lang="en-US" sz="2800" dirty="0" smtClean="0"/>
              <a:t>-Comparable </a:t>
            </a:r>
            <a:r>
              <a:rPr lang="en-US" sz="2800" dirty="0" smtClean="0"/>
              <a:t>security </a:t>
            </a:r>
            <a:r>
              <a:rPr lang="en-US" sz="2800" dirty="0" smtClean="0"/>
              <a:t>assumptions</a:t>
            </a:r>
            <a:endParaRPr lang="en-US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10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55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Prio</a:t>
            </a:r>
            <a:r>
              <a:rPr lang="en-US" sz="2800" dirty="0"/>
              <a:t>+: Inflexible </a:t>
            </a:r>
            <a:r>
              <a:rPr lang="en-US" sz="2800" dirty="0" smtClean="0"/>
              <a:t>Features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VaultDB</a:t>
            </a:r>
            <a:r>
              <a:rPr lang="en-US" sz="2800" dirty="0"/>
              <a:t>:  Insufficient Documentation</a:t>
            </a:r>
          </a:p>
          <a:p>
            <a:pPr marL="0" indent="0">
              <a:buNone/>
            </a:pPr>
            <a:r>
              <a:rPr lang="en-US" sz="2800" dirty="0" smtClean="0"/>
              <a:t>-Cipher </a:t>
            </a:r>
            <a:r>
              <a:rPr lang="en-US" sz="2800" dirty="0" smtClean="0"/>
              <a:t>Compute: </a:t>
            </a:r>
            <a:r>
              <a:rPr lang="en-US" sz="2800" dirty="0" smtClean="0"/>
              <a:t>out </a:t>
            </a:r>
            <a:r>
              <a:rPr lang="en-US" sz="2800" dirty="0" smtClean="0"/>
              <a:t>of </a:t>
            </a:r>
            <a:r>
              <a:rPr lang="en-US" sz="2800" dirty="0" smtClean="0"/>
              <a:t>maintenance</a:t>
            </a:r>
            <a:endParaRPr lang="en-US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11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2050" name="Picture 2" descr="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9" y="2185272"/>
            <a:ext cx="5119166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"Installing and running these systems can be challenging"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-Missing, unclear or wrong setup instructions</a:t>
            </a:r>
          </a:p>
          <a:p>
            <a:r>
              <a:rPr lang="en-US" sz="2800" dirty="0" smtClean="0"/>
              <a:t>-Short </a:t>
            </a:r>
            <a:r>
              <a:rPr lang="en-US" sz="2800" dirty="0" smtClean="0"/>
              <a:t>and insufficient </a:t>
            </a:r>
            <a:r>
              <a:rPr lang="en-US" sz="2800" dirty="0" smtClean="0"/>
              <a:t>documentation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-Various Bugs and </a:t>
            </a:r>
            <a:r>
              <a:rPr lang="en-US" sz="2800" dirty="0" smtClean="0"/>
              <a:t>missing error handling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991701" y="6416241"/>
            <a:ext cx="1312025" cy="365125"/>
          </a:xfrm>
        </p:spPr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12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2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SELECT *</a:t>
            </a:r>
          </a:p>
          <a:p>
            <a:pPr marL="0" indent="0">
              <a:buNone/>
            </a:pPr>
            <a:r>
              <a:rPr lang="de-DE" sz="2800" dirty="0" smtClean="0"/>
              <a:t>FROM Alice A JOIN Bob B</a:t>
            </a:r>
          </a:p>
          <a:p>
            <a:pPr marL="0" indent="0">
              <a:buNone/>
            </a:pPr>
            <a:r>
              <a:rPr lang="de-DE" sz="2800" dirty="0" smtClean="0"/>
              <a:t>ON </a:t>
            </a:r>
            <a:r>
              <a:rPr lang="de-DE" sz="2800" dirty="0" err="1" smtClean="0"/>
              <a:t>A.primary_key</a:t>
            </a:r>
            <a:r>
              <a:rPr lang="de-DE" sz="2800" dirty="0" smtClean="0"/>
              <a:t> = </a:t>
            </a:r>
            <a:r>
              <a:rPr lang="de-DE" sz="2800" dirty="0" err="1" smtClean="0"/>
              <a:t>B.primary_key</a:t>
            </a:r>
            <a:endParaRPr lang="de-DE" sz="2800" dirty="0" smtClean="0"/>
          </a:p>
          <a:p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13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8" y="3600038"/>
            <a:ext cx="1670449" cy="19569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34" y="4001294"/>
            <a:ext cx="835224" cy="9510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75" y="3600038"/>
            <a:ext cx="1682642" cy="19630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t="-1" r="29178" b="4567"/>
          <a:stretch/>
        </p:blipFill>
        <p:spPr>
          <a:xfrm>
            <a:off x="7338545" y="3864123"/>
            <a:ext cx="2754689" cy="1169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297" y="4208576"/>
            <a:ext cx="50601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383"/>
            <a:ext cx="7829936" cy="4352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One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14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6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wo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SELECT Key, </a:t>
            </a:r>
            <a:r>
              <a:rPr lang="en-US" sz="2800" dirty="0" err="1" smtClean="0"/>
              <a:t>AliceBool</a:t>
            </a:r>
            <a:endParaRPr lang="en-US" sz="2800" dirty="0" smtClean="0"/>
          </a:p>
          <a:p>
            <a:pPr marL="0" indent="0">
              <a:buNone/>
            </a:pPr>
            <a:r>
              <a:rPr lang="de-DE" sz="2800" dirty="0" smtClean="0"/>
              <a:t>FROM Alice</a:t>
            </a:r>
          </a:p>
          <a:p>
            <a:pPr marL="0" indent="0">
              <a:buNone/>
            </a:pPr>
            <a:r>
              <a:rPr lang="de-DE" sz="2800" dirty="0" smtClean="0"/>
              <a:t>NATURAL JOIN BOB</a:t>
            </a:r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HERE </a:t>
            </a:r>
            <a:r>
              <a:rPr lang="en-US" sz="2800" dirty="0" err="1" smtClean="0"/>
              <a:t>AliceBool</a:t>
            </a:r>
            <a:r>
              <a:rPr lang="en-US" sz="2800" dirty="0" smtClean="0"/>
              <a:t> = </a:t>
            </a:r>
            <a:r>
              <a:rPr lang="en-US" sz="2800" dirty="0" err="1" smtClean="0"/>
              <a:t>BobBool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15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1180"/>
              </p:ext>
            </p:extLst>
          </p:nvPr>
        </p:nvGraphicFramePr>
        <p:xfrm>
          <a:off x="4809755" y="4023359"/>
          <a:ext cx="2187582" cy="2194560"/>
        </p:xfrm>
        <a:graphic>
          <a:graphicData uri="http://schemas.openxmlformats.org/drawingml/2006/table">
            <a:tbl>
              <a:tblPr firstRow="1" bandRow="1"/>
              <a:tblGrid>
                <a:gridCol w="828617"/>
                <a:gridCol w="1358965"/>
              </a:tblGrid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155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46480"/>
              </p:ext>
            </p:extLst>
          </p:nvPr>
        </p:nvGraphicFramePr>
        <p:xfrm>
          <a:off x="959456" y="4023359"/>
          <a:ext cx="1949207" cy="21945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64980"/>
                <a:gridCol w="1384227"/>
              </a:tblGrid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4456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5" y="451103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leich 8"/>
          <p:cNvSpPr/>
          <p:nvPr/>
        </p:nvSpPr>
        <p:spPr>
          <a:xfrm>
            <a:off x="7190718" y="4779070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5"/>
              </p:ext>
            </p:extLst>
          </p:nvPr>
        </p:nvGraphicFramePr>
        <p:xfrm>
          <a:off x="8043054" y="4665858"/>
          <a:ext cx="2150328" cy="109728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8621"/>
              </p:ext>
            </p:extLst>
          </p:nvPr>
        </p:nvGraphicFramePr>
        <p:xfrm>
          <a:off x="709196" y="2462892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4482"/>
              </p:ext>
            </p:extLst>
          </p:nvPr>
        </p:nvGraphicFramePr>
        <p:xfrm>
          <a:off x="4465709" y="248170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28" y="309852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16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2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17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547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59669"/>
              </p:ext>
            </p:extLst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70757"/>
              </p:ext>
            </p:extLst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2173"/>
              </p:ext>
            </p:extLst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918"/>
              </p:ext>
            </p:extLst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78151"/>
              </p:ext>
            </p:extLst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0186"/>
              </p:ext>
            </p:extLst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49130"/>
              </p:ext>
            </p:extLst>
          </p:nvPr>
        </p:nvGraphicFramePr>
        <p:xfrm>
          <a:off x="7250188" y="3050636"/>
          <a:ext cx="2141620" cy="814103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48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69707"/>
              </p:ext>
            </p:extLst>
          </p:nvPr>
        </p:nvGraphicFramePr>
        <p:xfrm>
          <a:off x="7241480" y="4943225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19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58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7250188" y="3050636"/>
          <a:ext cx="2141620" cy="814103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48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7241480" y="4943225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8729"/>
              </p:ext>
            </p:extLst>
          </p:nvPr>
        </p:nvGraphicFramePr>
        <p:xfrm>
          <a:off x="9900458" y="3864739"/>
          <a:ext cx="2168434" cy="1317651"/>
        </p:xfrm>
        <a:graphic>
          <a:graphicData uri="http://schemas.openxmlformats.org/drawingml/2006/table">
            <a:tbl>
              <a:tblPr firstRow="1" bandRow="1"/>
              <a:tblGrid>
                <a:gridCol w="1084217"/>
                <a:gridCol w="1084217"/>
              </a:tblGrid>
              <a:tr h="58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35" y="4106608"/>
            <a:ext cx="794018" cy="594747"/>
          </a:xfrm>
          <a:prstGeom prst="rect">
            <a:avLst/>
          </a:prstGeom>
        </p:spPr>
      </p:pic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19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40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2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38" y="2088922"/>
            <a:ext cx="2545215" cy="17905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61" y="1888019"/>
            <a:ext cx="1734994" cy="18035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46" y="4191940"/>
            <a:ext cx="990600" cy="990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58" y="4282955"/>
            <a:ext cx="990600" cy="99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38226" y="5319203"/>
            <a:ext cx="3461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Voter registration data</a:t>
            </a:r>
            <a:endParaRPr lang="en-US" sz="2800" dirty="0"/>
          </a:p>
        </p:txBody>
      </p:sp>
      <p:sp>
        <p:nvSpPr>
          <p:cNvPr id="19" name="Textfeld 18"/>
          <p:cNvSpPr txBox="1"/>
          <p:nvPr/>
        </p:nvSpPr>
        <p:spPr>
          <a:xfrm>
            <a:off x="8227611" y="5384654"/>
            <a:ext cx="3461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Voter registration data</a:t>
            </a:r>
            <a:endParaRPr lang="en-US" sz="2800" dirty="0"/>
          </a:p>
        </p:txBody>
      </p:sp>
      <p:pic>
        <p:nvPicPr>
          <p:cNvPr id="20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14" y="3864336"/>
            <a:ext cx="1520318" cy="15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05" y="3879451"/>
            <a:ext cx="1478280" cy="14782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243806" y="4044903"/>
            <a:ext cx="1284673" cy="1284673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574872" y="5306008"/>
            <a:ext cx="68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0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1964"/>
            <a:ext cx="6535210" cy="3815012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20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1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and LAN Comparison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21</a:t>
            </a:r>
            <a:r>
              <a:rPr lang="en-GB" sz="2800" dirty="0" smtClean="0"/>
              <a:t>/23</a:t>
            </a:r>
            <a:endParaRPr lang="en-GB" sz="2800" dirty="0"/>
          </a:p>
        </p:txBody>
      </p:sp>
      <p:sp>
        <p:nvSpPr>
          <p:cNvPr id="4" name="Ellipse 3"/>
          <p:cNvSpPr/>
          <p:nvPr/>
        </p:nvSpPr>
        <p:spPr>
          <a:xfrm>
            <a:off x="2046514" y="26342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911135" y="412955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3727268" y="406859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8090263" y="3546082"/>
            <a:ext cx="1367245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7978140" y="229970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6357256" y="4708676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9624060" y="48567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cxnSp>
        <p:nvCxnSpPr>
          <p:cNvPr id="28" name="Gekrümmte Verbindung 27"/>
          <p:cNvCxnSpPr>
            <a:stCxn id="16" idx="1"/>
            <a:endCxn id="4" idx="1"/>
          </p:cNvCxnSpPr>
          <p:nvPr/>
        </p:nvCxnSpPr>
        <p:spPr>
          <a:xfrm rot="5400000" flipH="1" flipV="1">
            <a:off x="938719" y="2944286"/>
            <a:ext cx="1495334" cy="1135379"/>
          </a:xfrm>
          <a:prstGeom prst="curvedConnector3">
            <a:avLst>
              <a:gd name="adj1" fmla="val 123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4" idx="2"/>
            <a:endCxn id="16" idx="0"/>
          </p:cNvCxnSpPr>
          <p:nvPr/>
        </p:nvCxnSpPr>
        <p:spPr>
          <a:xfrm rot="10800000" flipV="1">
            <a:off x="1619796" y="3078359"/>
            <a:ext cx="426719" cy="1051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4" idx="7"/>
            <a:endCxn id="17" idx="7"/>
          </p:cNvCxnSpPr>
          <p:nvPr/>
        </p:nvCxnSpPr>
        <p:spPr>
          <a:xfrm rot="16200000" flipH="1">
            <a:off x="3379462" y="2641118"/>
            <a:ext cx="1434374" cy="1680754"/>
          </a:xfrm>
          <a:prstGeom prst="curvedConnector3">
            <a:avLst>
              <a:gd name="adj1" fmla="val -25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17" idx="0"/>
            <a:endCxn id="4" idx="6"/>
          </p:cNvCxnSpPr>
          <p:nvPr/>
        </p:nvCxnSpPr>
        <p:spPr>
          <a:xfrm rot="16200000" flipV="1">
            <a:off x="3454763" y="3087432"/>
            <a:ext cx="990237" cy="9720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17" idx="3"/>
            <a:endCxn id="16" idx="4"/>
          </p:cNvCxnSpPr>
          <p:nvPr/>
        </p:nvCxnSpPr>
        <p:spPr>
          <a:xfrm rot="5400000">
            <a:off x="2681791" y="3764791"/>
            <a:ext cx="191045" cy="2315035"/>
          </a:xfrm>
          <a:prstGeom prst="curvedConnector3">
            <a:avLst>
              <a:gd name="adj1" fmla="val 21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6" idx="7"/>
            <a:endCxn id="17" idx="1"/>
          </p:cNvCxnSpPr>
          <p:nvPr/>
        </p:nvCxnSpPr>
        <p:spPr>
          <a:xfrm rot="5400000" flipH="1" flipV="1">
            <a:off x="2997381" y="3322194"/>
            <a:ext cx="60960" cy="1813937"/>
          </a:xfrm>
          <a:prstGeom prst="curvedConnector3">
            <a:avLst>
              <a:gd name="adj1" fmla="val 688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2" idx="0"/>
          </p:cNvCxnSpPr>
          <p:nvPr/>
        </p:nvCxnSpPr>
        <p:spPr>
          <a:xfrm flipV="1">
            <a:off x="7065916" y="4198682"/>
            <a:ext cx="1024347" cy="50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7"/>
          </p:cNvCxnSpPr>
          <p:nvPr/>
        </p:nvCxnSpPr>
        <p:spPr>
          <a:xfrm flipH="1">
            <a:off x="7567014" y="4512734"/>
            <a:ext cx="519437" cy="3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9222377" y="3045340"/>
            <a:ext cx="8709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1" idx="3"/>
          </p:cNvCxnSpPr>
          <p:nvPr/>
        </p:nvCxnSpPr>
        <p:spPr>
          <a:xfrm flipV="1">
            <a:off x="8168640" y="3057896"/>
            <a:ext cx="17062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3"/>
            <a:endCxn id="23" idx="0"/>
          </p:cNvCxnSpPr>
          <p:nvPr/>
        </p:nvCxnSpPr>
        <p:spPr>
          <a:xfrm>
            <a:off x="9457508" y="4029408"/>
            <a:ext cx="875212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8" idx="2"/>
          </p:cNvCxnSpPr>
          <p:nvPr/>
        </p:nvCxnSpPr>
        <p:spPr>
          <a:xfrm flipH="1" flipV="1">
            <a:off x="8773886" y="4512734"/>
            <a:ext cx="850174" cy="7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128"/>
            <a:ext cx="7403800" cy="396037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and LAN Comparison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22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29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-ABY3 </a:t>
            </a:r>
            <a:r>
              <a:rPr lang="en-US" sz="2800" dirty="0" smtClean="0"/>
              <a:t>handles millions of input rows in minutes</a:t>
            </a:r>
          </a:p>
          <a:p>
            <a:r>
              <a:rPr lang="en-US" sz="2800" dirty="0" smtClean="0"/>
              <a:t>-Conclave </a:t>
            </a:r>
            <a:r>
              <a:rPr lang="en-US" sz="2800" dirty="0" smtClean="0"/>
              <a:t>and SMCQL handle thousand's of input rows in hours</a:t>
            </a:r>
          </a:p>
          <a:p>
            <a:r>
              <a:rPr lang="en-US" sz="2800" dirty="0" smtClean="0"/>
              <a:t>-Performance sensitive to network conditions </a:t>
            </a:r>
          </a:p>
          <a:p>
            <a:r>
              <a:rPr lang="en-US" sz="2800" dirty="0" smtClean="0"/>
              <a:t>-Usability </a:t>
            </a:r>
            <a:r>
              <a:rPr lang="en-US" sz="2800" dirty="0" smtClean="0"/>
              <a:t>and Documentation often </a:t>
            </a:r>
            <a:r>
              <a:rPr lang="en-US" sz="2800" dirty="0" smtClean="0"/>
              <a:t>insufficient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23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2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-Adversary </a:t>
            </a:r>
            <a:r>
              <a:rPr lang="en-US" sz="2800" dirty="0" smtClean="0"/>
              <a:t>corrupts one or more </a:t>
            </a:r>
            <a:r>
              <a:rPr lang="en-US" sz="2800" dirty="0" smtClean="0"/>
              <a:t>parties</a:t>
            </a:r>
            <a:endParaRPr lang="en-US" sz="2800" dirty="0" smtClean="0"/>
          </a:p>
          <a:p>
            <a:r>
              <a:rPr lang="en-US" sz="2800" dirty="0" smtClean="0"/>
              <a:t>-Different </a:t>
            </a:r>
            <a:r>
              <a:rPr lang="en-US" sz="2800" dirty="0" smtClean="0"/>
              <a:t>security assumptions over it's capabilities</a:t>
            </a:r>
          </a:p>
          <a:p>
            <a:r>
              <a:rPr lang="en-US" sz="2800" dirty="0" smtClean="0"/>
              <a:t>-Passive</a:t>
            </a:r>
            <a:r>
              <a:rPr lang="en-US" sz="2800" dirty="0" smtClean="0"/>
              <a:t>: </a:t>
            </a:r>
            <a:r>
              <a:rPr lang="en-US" sz="2800" dirty="0" smtClean="0"/>
              <a:t>cannot </a:t>
            </a:r>
            <a:r>
              <a:rPr lang="en-US" sz="2800" dirty="0" smtClean="0"/>
              <a:t>deviate from the protocol </a:t>
            </a:r>
          </a:p>
          <a:p>
            <a:r>
              <a:rPr lang="en-US" sz="2800" dirty="0" smtClean="0"/>
              <a:t>-Active</a:t>
            </a:r>
            <a:r>
              <a:rPr lang="en-US" sz="2800" dirty="0" smtClean="0"/>
              <a:t>:  deviates arbitrary from the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24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097280" y="4537165"/>
            <a:ext cx="10824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AliceTable</a:t>
            </a:r>
            <a:r>
              <a:rPr lang="en-GB" sz="2800" dirty="0"/>
              <a:t> = create("</a:t>
            </a:r>
            <a:r>
              <a:rPr lang="en-GB" sz="2800" dirty="0" err="1">
                <a:solidFill>
                  <a:srgbClr val="0070C0"/>
                </a:solidFill>
              </a:rPr>
              <a:t>AliceTable</a:t>
            </a:r>
            <a:r>
              <a:rPr lang="en-GB" sz="2800" dirty="0"/>
              <a:t>", </a:t>
            </a:r>
            <a:r>
              <a:rPr lang="en-GB" sz="2800" dirty="0" err="1"/>
              <a:t>BobInput</a:t>
            </a:r>
            <a:r>
              <a:rPr lang="en-GB" sz="2800" dirty="0"/>
              <a:t>, {1})   </a:t>
            </a:r>
          </a:p>
          <a:p>
            <a:r>
              <a:rPr lang="en-GB" sz="2800" dirty="0" err="1" smtClean="0"/>
              <a:t>BobTable</a:t>
            </a:r>
            <a:r>
              <a:rPr lang="en-GB" sz="2800" dirty="0" smtClean="0"/>
              <a:t> </a:t>
            </a:r>
            <a:r>
              <a:rPr lang="en-GB" sz="2800" dirty="0"/>
              <a:t>= create("</a:t>
            </a:r>
            <a:r>
              <a:rPr lang="en-GB" sz="2800" dirty="0" err="1">
                <a:solidFill>
                  <a:srgbClr val="0070C0"/>
                </a:solidFill>
              </a:rPr>
              <a:t>BobTable</a:t>
            </a:r>
            <a:r>
              <a:rPr lang="en-GB" sz="2800" dirty="0"/>
              <a:t>", </a:t>
            </a:r>
            <a:r>
              <a:rPr lang="en-GB" sz="2800" dirty="0" err="1"/>
              <a:t>AliceInput</a:t>
            </a:r>
            <a:r>
              <a:rPr lang="en-GB" sz="2800" dirty="0"/>
              <a:t>, {2})</a:t>
            </a:r>
          </a:p>
          <a:p>
            <a:r>
              <a:rPr lang="en-GB" sz="2800" dirty="0" smtClean="0"/>
              <a:t>JOIN </a:t>
            </a:r>
            <a:r>
              <a:rPr lang="en-GB" sz="2800" dirty="0"/>
              <a:t>= join(</a:t>
            </a:r>
            <a:r>
              <a:rPr lang="en-GB" sz="2800" dirty="0" err="1"/>
              <a:t>AliceTable</a:t>
            </a:r>
            <a:r>
              <a:rPr lang="en-GB" sz="2800" dirty="0"/>
              <a:t>, </a:t>
            </a:r>
            <a:r>
              <a:rPr lang="en-GB" sz="2800" dirty="0" err="1"/>
              <a:t>BobTable</a:t>
            </a:r>
            <a:r>
              <a:rPr lang="en-GB" sz="2800" dirty="0"/>
              <a:t>, '</a:t>
            </a:r>
            <a:r>
              <a:rPr lang="en-GB" sz="2800" dirty="0">
                <a:solidFill>
                  <a:srgbClr val="00B0F0"/>
                </a:solidFill>
              </a:rPr>
              <a:t>JOIN</a:t>
            </a:r>
            <a:r>
              <a:rPr lang="en-GB" sz="2800" dirty="0"/>
              <a:t>', ['</a:t>
            </a:r>
            <a:r>
              <a:rPr lang="en-GB" sz="2800" dirty="0" err="1">
                <a:solidFill>
                  <a:srgbClr val="00B0F0"/>
                </a:solidFill>
              </a:rPr>
              <a:t>primary_key</a:t>
            </a:r>
            <a:r>
              <a:rPr lang="en-GB" sz="2800" dirty="0"/>
              <a:t>'], ['</a:t>
            </a:r>
            <a:r>
              <a:rPr lang="en-GB" sz="2800" dirty="0" err="1">
                <a:solidFill>
                  <a:srgbClr val="00B0F0"/>
                </a:solidFill>
              </a:rPr>
              <a:t>primary_key</a:t>
            </a:r>
            <a:r>
              <a:rPr lang="en-GB" sz="2800" dirty="0" smtClean="0"/>
              <a:t>'])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9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-Tax fraud detection using </a:t>
            </a:r>
            <a:r>
              <a:rPr lang="en-US" sz="2800" dirty="0" err="1" smtClean="0"/>
              <a:t>Sharemind</a:t>
            </a:r>
            <a:endParaRPr lang="en-US" sz="2800" dirty="0" smtClean="0"/>
          </a:p>
          <a:p>
            <a:r>
              <a:rPr lang="en-US" sz="2800" dirty="0" smtClean="0"/>
              <a:t>-HIPAA compliant queries for medical research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25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65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Secure Multiparty </a:t>
            </a:r>
            <a:r>
              <a:rPr lang="de-DE" dirty="0" err="1" smtClean="0"/>
              <a:t>Compuation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-n </a:t>
            </a:r>
            <a:r>
              <a:rPr lang="en-US" sz="2800" dirty="0" smtClean="0"/>
              <a:t>Parties with input </a:t>
            </a:r>
            <a:r>
              <a:rPr lang="de-DE" sz="2800" dirty="0" smtClean="0"/>
              <a:t>x</a:t>
            </a:r>
            <a:r>
              <a:rPr lang="de-DE" sz="2800" baseline="-25000" dirty="0" smtClean="0"/>
              <a:t>i</a:t>
            </a:r>
          </a:p>
          <a:p>
            <a:r>
              <a:rPr lang="en-US" sz="2800" dirty="0" smtClean="0"/>
              <a:t>-Arbitrary </a:t>
            </a:r>
            <a:r>
              <a:rPr lang="en-US" sz="2800" dirty="0" smtClean="0"/>
              <a:t>Function </a:t>
            </a:r>
            <a:r>
              <a:rPr lang="de-DE" sz="2800" dirty="0"/>
              <a:t>F(x</a:t>
            </a:r>
            <a:r>
              <a:rPr lang="de-DE" sz="2800" baseline="-25000" dirty="0"/>
              <a:t>1</a:t>
            </a:r>
            <a:r>
              <a:rPr lang="de-DE" sz="2800" dirty="0"/>
              <a:t>,x</a:t>
            </a:r>
            <a:r>
              <a:rPr lang="de-DE" sz="2800" baseline="-25000" dirty="0"/>
              <a:t>2</a:t>
            </a:r>
            <a:r>
              <a:rPr lang="de-DE" sz="2800" dirty="0"/>
              <a:t>,x</a:t>
            </a:r>
            <a:r>
              <a:rPr lang="de-DE" sz="2800" baseline="-25000" dirty="0"/>
              <a:t>3</a:t>
            </a:r>
            <a:r>
              <a:rPr lang="de-DE" sz="2800" dirty="0"/>
              <a:t>,…, </a:t>
            </a:r>
            <a:r>
              <a:rPr lang="de-DE" sz="2800" dirty="0" err="1"/>
              <a:t>x</a:t>
            </a:r>
            <a:r>
              <a:rPr lang="de-DE" sz="2800" baseline="-25000" dirty="0" err="1"/>
              <a:t>n</a:t>
            </a:r>
            <a:r>
              <a:rPr lang="de-DE" sz="2800" dirty="0" smtClean="0"/>
              <a:t>)</a:t>
            </a:r>
          </a:p>
          <a:p>
            <a:r>
              <a:rPr lang="en-US" sz="2800" dirty="0" smtClean="0"/>
              <a:t>-Protocol</a:t>
            </a:r>
            <a:r>
              <a:rPr lang="de-DE" sz="2800" dirty="0" smtClean="0"/>
              <a:t> </a:t>
            </a:r>
            <a:r>
              <a:rPr lang="az-Cyrl-AZ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that enables the parties to evaluate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 in a secure manner </a:t>
            </a:r>
            <a:endParaRPr lang="en-US" sz="2800" dirty="0" smtClean="0"/>
          </a:p>
          <a:p>
            <a:r>
              <a:rPr lang="en-US" sz="2800" dirty="0"/>
              <a:t>-Adversary corrupts one or more parties</a:t>
            </a:r>
          </a:p>
          <a:p>
            <a:endParaRPr lang="en-US" sz="2800" dirty="0" smtClean="0"/>
          </a:p>
          <a:p>
            <a:endParaRPr lang="de-DE" sz="2800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3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0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Goals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314994" y="175250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ideal world </a:t>
            </a:r>
            <a:endParaRPr lang="en-US" sz="2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7814393" y="166533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eal world</a:t>
            </a:r>
            <a:endParaRPr lang="en-US" sz="2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4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sp>
        <p:nvSpPr>
          <p:cNvPr id="9" name="Rechteck 8"/>
          <p:cNvSpPr/>
          <p:nvPr/>
        </p:nvSpPr>
        <p:spPr>
          <a:xfrm>
            <a:off x="1097280" y="2711034"/>
            <a:ext cx="2272937" cy="9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916681" y="234629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814355" y="4755379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097280" y="459015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16" name="Gerade Verbindung mit Pfeil 15"/>
          <p:cNvCxnSpPr>
            <a:stCxn id="11" idx="1"/>
          </p:cNvCxnSpPr>
          <p:nvPr/>
        </p:nvCxnSpPr>
        <p:spPr>
          <a:xfrm flipH="1">
            <a:off x="3370217" y="2524505"/>
            <a:ext cx="736490" cy="1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3"/>
          </p:cNvCxnSpPr>
          <p:nvPr/>
        </p:nvCxnSpPr>
        <p:spPr>
          <a:xfrm flipV="1">
            <a:off x="3370217" y="3384985"/>
            <a:ext cx="736490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1"/>
          </p:cNvCxnSpPr>
          <p:nvPr/>
        </p:nvCxnSpPr>
        <p:spPr>
          <a:xfrm flipV="1">
            <a:off x="1287306" y="3616726"/>
            <a:ext cx="2768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  <a:endCxn id="14" idx="7"/>
          </p:cNvCxnSpPr>
          <p:nvPr/>
        </p:nvCxnSpPr>
        <p:spPr>
          <a:xfrm flipH="1">
            <a:off x="2204831" y="3616726"/>
            <a:ext cx="2891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3" idx="0"/>
          </p:cNvCxnSpPr>
          <p:nvPr/>
        </p:nvCxnSpPr>
        <p:spPr>
          <a:xfrm>
            <a:off x="3370217" y="3555766"/>
            <a:ext cx="1092927" cy="11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</p:cNvCxnSpPr>
          <p:nvPr/>
        </p:nvCxnSpPr>
        <p:spPr>
          <a:xfrm flipH="1" flipV="1">
            <a:off x="2734492" y="3594120"/>
            <a:ext cx="1079863" cy="17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24718" y="227169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23586" y="389933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314994" y="400788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850478" y="3777596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264029" y="4038997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6160" y="29720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40" name="Ellipse 39"/>
          <p:cNvSpPr/>
          <p:nvPr/>
        </p:nvSpPr>
        <p:spPr>
          <a:xfrm>
            <a:off x="8038011" y="258233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9400904" y="400369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42" name="Ellipse 41"/>
          <p:cNvSpPr/>
          <p:nvPr/>
        </p:nvSpPr>
        <p:spPr>
          <a:xfrm>
            <a:off x="6805750" y="4083997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46" name="Gerade Verbindung mit Pfeil 45"/>
          <p:cNvCxnSpPr>
            <a:stCxn id="42" idx="7"/>
            <a:endCxn id="40" idx="3"/>
          </p:cNvCxnSpPr>
          <p:nvPr/>
        </p:nvCxnSpPr>
        <p:spPr>
          <a:xfrm flipV="1">
            <a:off x="7913301" y="3621025"/>
            <a:ext cx="314736" cy="641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6"/>
            <a:endCxn id="41" idx="2"/>
          </p:cNvCxnSpPr>
          <p:nvPr/>
        </p:nvCxnSpPr>
        <p:spPr>
          <a:xfrm flipV="1">
            <a:off x="8103327" y="4612149"/>
            <a:ext cx="1297577" cy="8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1"/>
            <a:endCxn id="40" idx="5"/>
          </p:cNvCxnSpPr>
          <p:nvPr/>
        </p:nvCxnSpPr>
        <p:spPr>
          <a:xfrm flipH="1" flipV="1">
            <a:off x="9145562" y="3621025"/>
            <a:ext cx="445368" cy="560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40" idx="7"/>
          </p:cNvCxnSpPr>
          <p:nvPr/>
        </p:nvCxnSpPr>
        <p:spPr>
          <a:xfrm flipH="1">
            <a:off x="9145562" y="2518470"/>
            <a:ext cx="558271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1"/>
          </p:cNvCxnSpPr>
          <p:nvPr/>
        </p:nvCxnSpPr>
        <p:spPr>
          <a:xfrm flipH="1" flipV="1">
            <a:off x="7814393" y="2517553"/>
            <a:ext cx="413644" cy="24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41" idx="6"/>
          </p:cNvCxnSpPr>
          <p:nvPr/>
        </p:nvCxnSpPr>
        <p:spPr>
          <a:xfrm flipH="1" flipV="1">
            <a:off x="10698481" y="4612149"/>
            <a:ext cx="988422" cy="8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1" idx="7"/>
          </p:cNvCxnSpPr>
          <p:nvPr/>
        </p:nvCxnSpPr>
        <p:spPr>
          <a:xfrm flipV="1">
            <a:off x="10508455" y="3825487"/>
            <a:ext cx="333716" cy="3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42" idx="3"/>
          </p:cNvCxnSpPr>
          <p:nvPr/>
        </p:nvCxnSpPr>
        <p:spPr>
          <a:xfrm flipV="1">
            <a:off x="6681040" y="5122688"/>
            <a:ext cx="314736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2" idx="1"/>
          </p:cNvCxnSpPr>
          <p:nvPr/>
        </p:nvCxnSpPr>
        <p:spPr>
          <a:xfrm flipH="1" flipV="1">
            <a:off x="6542322" y="3841005"/>
            <a:ext cx="453454" cy="4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9188703" y="2244699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7972863" y="221967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10355135" y="3384985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6769049" y="36028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11151770" y="475774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6808473" y="524484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540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Paradigm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-Given </a:t>
            </a:r>
            <a:r>
              <a:rPr lang="en-US" sz="2800" dirty="0" smtClean="0"/>
              <a:t>real-world adversary A and a MPC </a:t>
            </a:r>
            <a:r>
              <a:rPr lang="en-US" sz="2800" dirty="0" smtClean="0"/>
              <a:t>protocol </a:t>
            </a:r>
            <a:r>
              <a:rPr lang="el-GR" sz="2800" dirty="0" smtClean="0"/>
              <a:t>π</a:t>
            </a:r>
            <a:endParaRPr lang="de-DE" sz="2800" dirty="0" smtClean="0"/>
          </a:p>
          <a:p>
            <a:r>
              <a:rPr lang="en-US" sz="2800" dirty="0" smtClean="0"/>
              <a:t>-Required </a:t>
            </a:r>
            <a:r>
              <a:rPr lang="en-US" sz="2800" dirty="0" smtClean="0"/>
              <a:t>Simulator S that outputs view V</a:t>
            </a:r>
          </a:p>
          <a:p>
            <a:r>
              <a:rPr lang="en-US" sz="2800" dirty="0" smtClean="0"/>
              <a:t>-S </a:t>
            </a:r>
            <a:r>
              <a:rPr lang="en-US" sz="2800" dirty="0" smtClean="0"/>
              <a:t>is ideal world attacker </a:t>
            </a:r>
            <a:r>
              <a:rPr lang="en-US" sz="2800" dirty="0" smtClean="0"/>
              <a:t>outputs view V'</a:t>
            </a:r>
            <a:endParaRPr lang="en-US" sz="2800" dirty="0" smtClean="0"/>
          </a:p>
          <a:p>
            <a:r>
              <a:rPr lang="de-DE" sz="2800" dirty="0" smtClean="0"/>
              <a:t>-</a:t>
            </a:r>
            <a:r>
              <a:rPr lang="el-GR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is secure against A if V and </a:t>
            </a:r>
            <a:r>
              <a:rPr lang="en-US" sz="2800" dirty="0" smtClean="0"/>
              <a:t>V' </a:t>
            </a:r>
            <a:r>
              <a:rPr lang="en-US" sz="2800" dirty="0" smtClean="0"/>
              <a:t>are </a:t>
            </a:r>
            <a:r>
              <a:rPr lang="en-US" sz="2800" dirty="0" smtClean="0"/>
              <a:t>indistinguishable</a:t>
            </a:r>
          </a:p>
          <a:p>
            <a:r>
              <a:rPr lang="de-DE" sz="2800" dirty="0" smtClean="0"/>
              <a:t>-</a:t>
            </a:r>
            <a:r>
              <a:rPr lang="el-GR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is secure if secure against all </a:t>
            </a:r>
            <a:r>
              <a:rPr lang="de-DE" sz="2800" dirty="0" smtClean="0"/>
              <a:t>A</a:t>
            </a:r>
            <a:endParaRPr lang="en-US" sz="2800" dirty="0" smtClean="0"/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6/23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3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lke 10"/>
          <p:cNvSpPr/>
          <p:nvPr/>
        </p:nvSpPr>
        <p:spPr>
          <a:xfrm>
            <a:off x="6235337" y="3722582"/>
            <a:ext cx="5538652" cy="242566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/>
              <a:t>π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18880"/>
            <a:ext cx="10058400" cy="1450757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-Benchmark </a:t>
            </a:r>
            <a:r>
              <a:rPr lang="en-US" sz="2800" dirty="0" smtClean="0"/>
              <a:t>MPC protocols specialized for a database context</a:t>
            </a:r>
          </a:p>
          <a:p>
            <a:r>
              <a:rPr lang="en-US" sz="2800" dirty="0" smtClean="0"/>
              <a:t>-Evaluation </a:t>
            </a:r>
            <a:r>
              <a:rPr lang="en-US" sz="2800" dirty="0" smtClean="0"/>
              <a:t>of use-cases based on classical database operations</a:t>
            </a:r>
          </a:p>
          <a:p>
            <a:pPr marL="0" indent="0">
              <a:buNone/>
            </a:pPr>
            <a:r>
              <a:rPr lang="en-US" sz="2800" dirty="0" smtClean="0"/>
              <a:t> -Multiple </a:t>
            </a:r>
            <a:r>
              <a:rPr lang="en-US" sz="2800" dirty="0" smtClean="0"/>
              <a:t>data owners </a:t>
            </a:r>
            <a:r>
              <a:rPr lang="en-GB" sz="2800" dirty="0" smtClean="0"/>
              <a:t>cooperate for joined statistics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6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16" y="4233358"/>
            <a:ext cx="990600" cy="990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17" y="4191653"/>
            <a:ext cx="990600" cy="990600"/>
          </a:xfrm>
          <a:prstGeom prst="rect">
            <a:avLst/>
          </a:prstGeom>
        </p:spPr>
      </p:pic>
      <p:pic>
        <p:nvPicPr>
          <p:cNvPr id="7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61" y="4123442"/>
            <a:ext cx="1285723" cy="1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932022" y="511421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Alice's</a:t>
            </a:r>
            <a:r>
              <a:rPr lang="de-DE" dirty="0" smtClean="0"/>
              <a:t> Database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874034" y="5116679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Bob's</a:t>
            </a:r>
            <a:r>
              <a:rPr lang="de-DE" dirty="0" smtClean="0"/>
              <a:t> Database</a:t>
            </a:r>
            <a:endParaRPr lang="en-GB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22419" y="4510852"/>
            <a:ext cx="3936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543243" y="3464289"/>
            <a:ext cx="517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many patients suffer from rare </a:t>
            </a: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disease</a:t>
            </a:r>
            <a:r>
              <a:rPr lang="en-US" sz="2800" dirty="0" smtClean="0"/>
              <a:t> X ?</a:t>
            </a:r>
            <a:endParaRPr lang="en-US" sz="28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2561033" y="5167164"/>
            <a:ext cx="3814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185785" y="4666752"/>
            <a:ext cx="93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42</a:t>
            </a:r>
            <a:endParaRPr lang="en-GB" sz="2800" dirty="0"/>
          </a:p>
        </p:txBody>
      </p:sp>
      <p:sp>
        <p:nvSpPr>
          <p:cNvPr id="35" name="Pfeil nach links und rechts 34"/>
          <p:cNvSpPr/>
          <p:nvPr/>
        </p:nvSpPr>
        <p:spPr>
          <a:xfrm>
            <a:off x="8351520" y="4666752"/>
            <a:ext cx="862149" cy="314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8589658" y="4313991"/>
            <a:ext cx="775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endParaRPr lang="de-DE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8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  <p:bldP spid="20" grpId="0"/>
      <p:bldP spid="30" grpId="0"/>
      <p:bldP spid="35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SMCQL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party</a:t>
            </a:r>
            <a:r>
              <a:rPr lang="de-DE" sz="2800" dirty="0" smtClean="0"/>
              <a:t> Java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2017</a:t>
            </a:r>
          </a:p>
          <a:p>
            <a:r>
              <a:rPr lang="en-US" sz="2800" dirty="0" smtClean="0"/>
              <a:t>-Passive </a:t>
            </a:r>
            <a:r>
              <a:rPr lang="en-US" sz="2800" dirty="0"/>
              <a:t>adversary with honest majority</a:t>
            </a:r>
          </a:p>
          <a:p>
            <a:r>
              <a:rPr lang="de-DE" sz="2800" dirty="0" smtClean="0"/>
              <a:t>-MIN/MAX</a:t>
            </a:r>
            <a:r>
              <a:rPr lang="de-DE" sz="2800" dirty="0" smtClean="0"/>
              <a:t>, SUM,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</a:t>
            </a:r>
            <a:r>
              <a:rPr lang="de-DE" sz="2800" dirty="0" err="1" smtClean="0"/>
              <a:t>Thetajoin</a:t>
            </a:r>
            <a:r>
              <a:rPr lang="de-DE" sz="2800" dirty="0" smtClean="0"/>
              <a:t>, </a:t>
            </a:r>
            <a:r>
              <a:rPr lang="de-DE" sz="2800" dirty="0" err="1" smtClean="0"/>
              <a:t>Projection</a:t>
            </a:r>
            <a:r>
              <a:rPr lang="de-DE" sz="2800" dirty="0" smtClean="0"/>
              <a:t>, UNION</a:t>
            </a:r>
          </a:p>
          <a:p>
            <a:r>
              <a:rPr lang="en-US" sz="2800" dirty="0" smtClean="0"/>
              <a:t>-Implemented </a:t>
            </a:r>
            <a:r>
              <a:rPr lang="en-US" sz="2800" dirty="0" smtClean="0"/>
              <a:t>on top of </a:t>
            </a:r>
            <a:r>
              <a:rPr lang="en-US" sz="2800" dirty="0" err="1" smtClean="0"/>
              <a:t>ObliVM</a:t>
            </a:r>
            <a:endParaRPr lang="en-US" sz="2800" dirty="0" smtClean="0"/>
          </a:p>
          <a:p>
            <a:r>
              <a:rPr lang="en-US" sz="2800" dirty="0" smtClean="0"/>
              <a:t>-Allows </a:t>
            </a:r>
            <a:r>
              <a:rPr lang="en-US" sz="2800" dirty="0" smtClean="0"/>
              <a:t>to formulate queries without reasoning about the underlying MPC system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7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0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Conclave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-Python </a:t>
            </a:r>
            <a:r>
              <a:rPr lang="en-US" sz="2800" dirty="0" smtClean="0"/>
              <a:t>3 </a:t>
            </a:r>
            <a:r>
              <a:rPr lang="en-US" sz="2800" dirty="0"/>
              <a:t>p</a:t>
            </a:r>
            <a:r>
              <a:rPr lang="en-US" sz="2800" dirty="0" smtClean="0"/>
              <a:t>rototype for 2-3 parties</a:t>
            </a:r>
          </a:p>
          <a:p>
            <a:r>
              <a:rPr lang="en-US" sz="2800" dirty="0" smtClean="0"/>
              <a:t>-Passive </a:t>
            </a:r>
            <a:r>
              <a:rPr lang="en-US" sz="2800" dirty="0" smtClean="0"/>
              <a:t>adversary with honest </a:t>
            </a:r>
            <a:r>
              <a:rPr lang="en-US" sz="2800" dirty="0" smtClean="0"/>
              <a:t>majority</a:t>
            </a:r>
            <a:endParaRPr lang="en-US" sz="2800" dirty="0" smtClean="0"/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UNION,Equi-join,SUM,Projection</a:t>
            </a:r>
            <a:endParaRPr lang="en-US" sz="2800" dirty="0" smtClean="0"/>
          </a:p>
          <a:p>
            <a:r>
              <a:rPr lang="en-US" sz="2800" dirty="0" smtClean="0"/>
              <a:t>-Implemented </a:t>
            </a:r>
            <a:r>
              <a:rPr lang="en-US" sz="2800" dirty="0" smtClean="0"/>
              <a:t>on top of </a:t>
            </a:r>
            <a:r>
              <a:rPr lang="en-US" sz="2800" dirty="0" err="1" smtClean="0"/>
              <a:t>Sharmind</a:t>
            </a:r>
            <a:r>
              <a:rPr lang="en-US" sz="2800" dirty="0" smtClean="0"/>
              <a:t> and </a:t>
            </a:r>
            <a:r>
              <a:rPr lang="en-US" sz="2800" dirty="0" err="1" smtClean="0"/>
              <a:t>Obliv</a:t>
            </a:r>
            <a:r>
              <a:rPr lang="en-US" sz="2800" dirty="0" smtClean="0"/>
              <a:t>-C</a:t>
            </a:r>
          </a:p>
          <a:p>
            <a:r>
              <a:rPr lang="en-US" sz="2800" dirty="0" smtClean="0"/>
              <a:t>-Improve </a:t>
            </a:r>
            <a:r>
              <a:rPr lang="en-US" sz="2800" dirty="0" smtClean="0"/>
              <a:t>accessibility of MPC for none experts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8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98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ABY3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-Expands </a:t>
            </a:r>
            <a:r>
              <a:rPr lang="en-US" sz="2800" dirty="0"/>
              <a:t>preexisting ABY Framework into 3 party </a:t>
            </a:r>
            <a:r>
              <a:rPr lang="en-US" sz="2800" dirty="0" smtClean="0"/>
              <a:t>setting</a:t>
            </a:r>
            <a:endParaRPr lang="de-DE" sz="2800" dirty="0"/>
          </a:p>
          <a:p>
            <a:r>
              <a:rPr lang="de-DE" sz="2800" dirty="0" smtClean="0"/>
              <a:t>-Passive </a:t>
            </a:r>
            <a:r>
              <a:rPr lang="de-DE" sz="2800" dirty="0" err="1" smtClean="0"/>
              <a:t>adversary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honest </a:t>
            </a:r>
            <a:r>
              <a:rPr lang="de-DE" sz="2800" dirty="0" err="1" smtClean="0"/>
              <a:t>majority</a:t>
            </a:r>
            <a:endParaRPr lang="de-DE" sz="2800" dirty="0" smtClean="0"/>
          </a:p>
          <a:p>
            <a:r>
              <a:rPr lang="de-DE" sz="2800" dirty="0" smtClean="0"/>
              <a:t>-</a:t>
            </a:r>
            <a:r>
              <a:rPr lang="de-DE" sz="2800" dirty="0" err="1" smtClean="0"/>
              <a:t>Left-join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Right-join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UNION  </a:t>
            </a:r>
          </a:p>
          <a:p>
            <a:r>
              <a:rPr lang="en-US" sz="2800" dirty="0" smtClean="0"/>
              <a:t>-C</a:t>
            </a:r>
            <a:r>
              <a:rPr lang="en-US" sz="2800" dirty="0" smtClean="0"/>
              <a:t>++ implementation from 2020</a:t>
            </a:r>
          </a:p>
          <a:p>
            <a:r>
              <a:rPr lang="en-US" sz="2800" dirty="0" smtClean="0"/>
              <a:t>-Main </a:t>
            </a:r>
            <a:r>
              <a:rPr lang="en-US" sz="2800" dirty="0" smtClean="0"/>
              <a:t>contribution new highly efficient join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9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94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831</Words>
  <Application>Microsoft Office PowerPoint</Application>
  <PresentationFormat>Breitbild</PresentationFormat>
  <Paragraphs>380</Paragraphs>
  <Slides>25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inherit</vt:lpstr>
      <vt:lpstr>Rückblick</vt:lpstr>
      <vt:lpstr>Evaluating database systems relying on secure multi-party computation</vt:lpstr>
      <vt:lpstr>Motivation</vt:lpstr>
      <vt:lpstr>Secure Multiparty Compuation</vt:lpstr>
      <vt:lpstr>Security Goals</vt:lpstr>
      <vt:lpstr>Simulation Paradigm</vt:lpstr>
      <vt:lpstr>Database systems</vt:lpstr>
      <vt:lpstr>SMCQL</vt:lpstr>
      <vt:lpstr>Conclave</vt:lpstr>
      <vt:lpstr>ABY3</vt:lpstr>
      <vt:lpstr>Comparison</vt:lpstr>
      <vt:lpstr>Rejected Framework</vt:lpstr>
      <vt:lpstr>Usability</vt:lpstr>
      <vt:lpstr>Use Case One</vt:lpstr>
      <vt:lpstr>Use Case One</vt:lpstr>
      <vt:lpstr>Use Case Two</vt:lpstr>
      <vt:lpstr>Use Case Two</vt:lpstr>
      <vt:lpstr>PowerPoint-Präsentation</vt:lpstr>
      <vt:lpstr>PowerPoint-Präsentation</vt:lpstr>
      <vt:lpstr>PowerPoint-Präsentation</vt:lpstr>
      <vt:lpstr>Use Case Two</vt:lpstr>
      <vt:lpstr>WAN and LAN Comparison</vt:lpstr>
      <vt:lpstr>WAN and LAN Comparison</vt:lpstr>
      <vt:lpstr>Conclusion</vt:lpstr>
      <vt:lpstr>Adversary</vt:lpstr>
      <vt:lpstr>Motivation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database systems relying on secure multi-party computation</dc:title>
  <dc:creator>Microsoft-Konto</dc:creator>
  <cp:lastModifiedBy>Microsoft-Konto</cp:lastModifiedBy>
  <cp:revision>100</cp:revision>
  <dcterms:created xsi:type="dcterms:W3CDTF">2022-10-26T05:16:54Z</dcterms:created>
  <dcterms:modified xsi:type="dcterms:W3CDTF">2022-11-08T13:49:01Z</dcterms:modified>
</cp:coreProperties>
</file>