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24"/>
  </p:notesMasterIdLst>
  <p:handoutMasterIdLst>
    <p:handoutMasterId r:id="rId25"/>
  </p:handoutMasterIdLst>
  <p:sldIdLst>
    <p:sldId id="256" r:id="rId2"/>
    <p:sldId id="272" r:id="rId3"/>
    <p:sldId id="305" r:id="rId4"/>
    <p:sldId id="306" r:id="rId5"/>
    <p:sldId id="308" r:id="rId6"/>
    <p:sldId id="307" r:id="rId7"/>
    <p:sldId id="304" r:id="rId8"/>
    <p:sldId id="310" r:id="rId9"/>
    <p:sldId id="287" r:id="rId10"/>
    <p:sldId id="289" r:id="rId11"/>
    <p:sldId id="290" r:id="rId12"/>
    <p:sldId id="291" r:id="rId13"/>
    <p:sldId id="292" r:id="rId14"/>
    <p:sldId id="298" r:id="rId15"/>
    <p:sldId id="314" r:id="rId16"/>
    <p:sldId id="315" r:id="rId17"/>
    <p:sldId id="316" r:id="rId18"/>
    <p:sldId id="312" r:id="rId19"/>
    <p:sldId id="319" r:id="rId20"/>
    <p:sldId id="320" r:id="rId21"/>
    <p:sldId id="321" r:id="rId22"/>
    <p:sldId id="303" r:id="rId23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0000"/>
    <a:srgbClr val="FFFFFF"/>
    <a:srgbClr val="6B7600"/>
    <a:srgbClr val="800000"/>
    <a:srgbClr val="E2FA00"/>
    <a:srgbClr val="D4EA00"/>
    <a:srgbClr val="FFAC05"/>
    <a:srgbClr val="660066"/>
    <a:srgbClr val="FF0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85381" autoAdjust="0"/>
  </p:normalViewPr>
  <p:slideViewPr>
    <p:cSldViewPr>
      <p:cViewPr>
        <p:scale>
          <a:sx n="99" d="100"/>
          <a:sy n="99" d="100"/>
        </p:scale>
        <p:origin x="-582" y="8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52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78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8F522DE-2595-4211-9733-08C10CCE2945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567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Textmasterformate durch Klicken bearbeiten</a:t>
            </a:r>
          </a:p>
          <a:p>
            <a:pPr lvl="1"/>
            <a:r>
              <a:rPr lang="en-GB" smtClean="0"/>
              <a:t>Zweite Ebene</a:t>
            </a:r>
          </a:p>
          <a:p>
            <a:pPr lvl="2"/>
            <a:r>
              <a:rPr lang="en-GB" smtClean="0"/>
              <a:t>Dritte Ebene</a:t>
            </a:r>
          </a:p>
          <a:p>
            <a:pPr lvl="3"/>
            <a:r>
              <a:rPr lang="en-GB" smtClean="0"/>
              <a:t>Vierte Ebene</a:t>
            </a:r>
          </a:p>
          <a:p>
            <a:pPr lvl="4"/>
            <a:r>
              <a:rPr lang="en-GB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4ACB795-123D-4B41-ABB8-5412373C4490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8851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Diese Schlüssel werden an die Kunden verteilt, damit sie die Daten entschlüsseln</a:t>
            </a:r>
            <a:r>
              <a:rPr lang="de-DE" baseline="0" dirty="0" smtClean="0"/>
              <a:t> und verwenden können.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161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Damit</a:t>
            </a:r>
            <a:r>
              <a:rPr lang="de-DE" baseline="0" dirty="0" smtClean="0"/>
              <a:t> haben wir </a:t>
            </a:r>
            <a:r>
              <a:rPr lang="de-DE" baseline="0" dirty="0" err="1" smtClean="0"/>
              <a:t>broadcast</a:t>
            </a:r>
            <a:r>
              <a:rPr lang="de-DE" baseline="0" dirty="0" smtClean="0"/>
              <a:t> implementiert, unser Produkt…[nächste Folie]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535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12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12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12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12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12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Entwickeln eines Produktes das</a:t>
            </a:r>
            <a:r>
              <a:rPr lang="de-DE" baseline="0" dirty="0" smtClean="0"/>
              <a:t> tatsächlich auch benutzt werden kann um Inhalte übers Internet zu verbreiten7</a:t>
            </a:r>
          </a:p>
          <a:p>
            <a:r>
              <a:rPr lang="de-DE" baseline="0" dirty="0" smtClean="0"/>
              <a:t>Als Clients </a:t>
            </a:r>
            <a:r>
              <a:rPr lang="de-DE" baseline="0" dirty="0" err="1" smtClean="0"/>
              <a:t>beiten</a:t>
            </a:r>
            <a:r>
              <a:rPr lang="de-DE" baseline="0" dirty="0" smtClean="0"/>
              <a:t> sich </a:t>
            </a:r>
            <a:r>
              <a:rPr lang="de-DE" baseline="0" dirty="0" err="1" smtClean="0"/>
              <a:t>smartphones</a:t>
            </a:r>
            <a:r>
              <a:rPr lang="de-DE" baseline="0" dirty="0" smtClean="0"/>
              <a:t> an, weil sie weit verbreitet und rechenstark sind</a:t>
            </a:r>
          </a:p>
          <a:p>
            <a:r>
              <a:rPr lang="de-DE" dirty="0" smtClean="0"/>
              <a:t>Verbreitete</a:t>
            </a:r>
            <a:r>
              <a:rPr lang="de-DE" baseline="0" dirty="0" smtClean="0"/>
              <a:t> Inhalte könnten z.B. Musik oder Video sein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1127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Das Entschlüsseln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passeirt</a:t>
            </a:r>
            <a:r>
              <a:rPr lang="de-DE" baseline="0" dirty="0" smtClean="0"/>
              <a:t> im Hintergrund, ohne das der Nutzer davon etwas </a:t>
            </a:r>
            <a:r>
              <a:rPr lang="de-DE" baseline="0" dirty="0" err="1" smtClean="0"/>
              <a:t>mtibekommt</a:t>
            </a:r>
            <a:endParaRPr lang="de-DE" baseline="0" dirty="0" smtClean="0"/>
          </a:p>
          <a:p>
            <a:r>
              <a:rPr lang="de-DE" baseline="0" dirty="0" smtClean="0"/>
              <a:t>Das einzige was er tun muss ist anfangs den </a:t>
            </a:r>
            <a:r>
              <a:rPr lang="de-DE" baseline="0" dirty="0" err="1" smtClean="0"/>
              <a:t>key</a:t>
            </a:r>
            <a:r>
              <a:rPr lang="de-DE" baseline="0" dirty="0" smtClean="0"/>
              <a:t> den er vom </a:t>
            </a:r>
            <a:r>
              <a:rPr lang="de-DE" baseline="0" dirty="0" err="1" smtClean="0"/>
              <a:t>anbieter</a:t>
            </a:r>
            <a:r>
              <a:rPr lang="de-DE" baseline="0" dirty="0" smtClean="0"/>
              <a:t> erhalten hat auszuwählen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57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Diese Schlüssel werden an die Kunden verteilt, damit sie die Daten entschlüsseln</a:t>
            </a:r>
            <a:r>
              <a:rPr lang="de-DE" baseline="0" dirty="0" smtClean="0"/>
              <a:t> und verwenden können.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161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Diese Schlüssel werden an die Kunden verteilt, damit sie die Daten entschlüsseln</a:t>
            </a:r>
            <a:r>
              <a:rPr lang="de-DE" baseline="0" dirty="0" smtClean="0"/>
              <a:t> und verwenden können.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161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Diese Schlüssel werden an die Kunden verteilt, damit sie die Daten entschlüsseln</a:t>
            </a:r>
            <a:r>
              <a:rPr lang="de-DE" baseline="0" dirty="0" smtClean="0"/>
              <a:t> und verwenden können.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161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Diese Schlüssel werden an die Kunden verteilt, damit sie die Daten entschlüsseln</a:t>
            </a:r>
            <a:r>
              <a:rPr lang="de-DE" baseline="0" dirty="0" smtClean="0"/>
              <a:t> und verwenden können.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161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Diese Schlüssel werden an die Kunden verteilt, damit sie die Daten entschlüsseln</a:t>
            </a:r>
            <a:r>
              <a:rPr lang="de-DE" baseline="0" dirty="0" smtClean="0"/>
              <a:t> und verwenden können.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161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Diese Schlüssel werden an die Kunden verteilt, damit sie die Daten entschlüsseln</a:t>
            </a:r>
            <a:r>
              <a:rPr lang="de-DE" baseline="0" dirty="0" smtClean="0"/>
              <a:t> und verwenden können.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161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Visuelle </a:t>
            </a:r>
            <a:r>
              <a:rPr lang="de-DE" dirty="0" err="1" smtClean="0"/>
              <a:t>kryptographie</a:t>
            </a:r>
            <a:endParaRPr lang="de-DE" dirty="0" smtClean="0"/>
          </a:p>
          <a:p>
            <a:r>
              <a:rPr lang="de-DE" dirty="0" smtClean="0"/>
              <a:t>Beispiel: 4</a:t>
            </a:r>
            <a:r>
              <a:rPr lang="de-DE" baseline="0" dirty="0" smtClean="0"/>
              <a:t> unterschiedliche teile, die kombiniert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623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</a:t>
            </a:r>
            <a:r>
              <a:rPr lang="de-DE" baseline="0" dirty="0" smtClean="0"/>
              <a:t> wenig teile = keine </a:t>
            </a:r>
            <a:r>
              <a:rPr lang="de-DE" baseline="0" dirty="0" err="1" smtClean="0"/>
              <a:t>information</a:t>
            </a:r>
            <a:r>
              <a:rPr lang="de-DE" baseline="0" dirty="0" smtClean="0"/>
              <a:t>. Auch wenn nur ein teil zu wenig.</a:t>
            </a:r>
          </a:p>
          <a:p>
            <a:r>
              <a:rPr lang="de-DE" baseline="0" dirty="0" smtClean="0"/>
              <a:t>Übertragen auf unser </a:t>
            </a:r>
            <a:r>
              <a:rPr lang="de-DE" baseline="0" dirty="0" err="1" smtClean="0"/>
              <a:t>verteilungsproblem</a:t>
            </a:r>
            <a:r>
              <a:rPr lang="de-DE" baseline="0" dirty="0" smtClean="0"/>
              <a:t>: jeder ein teil, es werden 3 andere teile mit den verschlüsselten </a:t>
            </a:r>
            <a:r>
              <a:rPr lang="de-DE" baseline="0" dirty="0" err="1" smtClean="0"/>
              <a:t>daten</a:t>
            </a:r>
            <a:r>
              <a:rPr lang="de-DE" baseline="0" dirty="0" smtClean="0"/>
              <a:t> verschickt.</a:t>
            </a:r>
          </a:p>
          <a:p>
            <a:r>
              <a:rPr lang="de-DE" baseline="0" dirty="0" smtClean="0"/>
              <a:t>Ausschließen von Teil 1: eines der „3 anderen Teile“ durch </a:t>
            </a:r>
            <a:r>
              <a:rPr lang="de-DE" baseline="0" smtClean="0"/>
              <a:t>Teil ersetzen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148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lum bright="14000" contrast="-4000"/>
            <a:grayscl/>
          </a:blip>
          <a:srcRect t="20958" b="21313"/>
          <a:stretch>
            <a:fillRect/>
          </a:stretch>
        </p:blipFill>
        <p:spPr bwMode="auto">
          <a:xfrm>
            <a:off x="87313" y="3479800"/>
            <a:ext cx="9056687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9" descr="II_rahmen_neu_tite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6874" y="6426253"/>
            <a:ext cx="562046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de-DE" sz="1000" dirty="0" smtClean="0"/>
              <a:t>Mohammed Abu </a:t>
            </a:r>
            <a:r>
              <a:rPr lang="de-DE" sz="1000" dirty="0" err="1" smtClean="0"/>
              <a:t>Jayyab</a:t>
            </a:r>
            <a:r>
              <a:rPr lang="de-DE" sz="1000" dirty="0" smtClean="0"/>
              <a:t>, Niklas Baumstark, Tobias Gräf, Amrei Loose, Christoph Michel</a:t>
            </a: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609600" y="3366343"/>
            <a:ext cx="853281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de-DE" sz="1000" b="1" noProof="0" dirty="0" smtClean="0">
                <a:solidFill>
                  <a:schemeClr val="bg1"/>
                </a:solidFill>
                <a:latin typeface="Arial" pitchFamily="34" charset="0"/>
              </a:rPr>
              <a:t>PSE</a:t>
            </a:r>
            <a:r>
              <a:rPr lang="de-DE" sz="1000" b="1" baseline="0" noProof="0" dirty="0" smtClean="0">
                <a:solidFill>
                  <a:schemeClr val="bg1"/>
                </a:solidFill>
                <a:latin typeface="Arial" pitchFamily="34" charset="0"/>
              </a:rPr>
              <a:t> 2012/13</a:t>
            </a:r>
            <a:endParaRPr lang="de-DE" sz="1000" b="1" noProof="0" dirty="0" smtClean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8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4" y="333375"/>
            <a:ext cx="1617664" cy="73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1268413"/>
            <a:ext cx="8389937" cy="649287"/>
          </a:xfrm>
          <a:extLst>
            <a:ext uri="{909E8E84-426E-40DD-AFC4-6F175D3DCCD1}">
              <a14:hiddenFill xmlns:a14="http://schemas.microsoft.com/office/drawing/2010/main">
                <a:solidFill>
                  <a:srgbClr val="50AAE6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defRPr sz="2600"/>
            </a:lvl1pPr>
          </a:lstStyle>
          <a:p>
            <a:pPr lvl="0"/>
            <a:r>
              <a:rPr lang="de-DE" noProof="0" smtClean="0"/>
              <a:t>Titel durch Klicken hinzufügen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96875" y="2232025"/>
            <a:ext cx="8370888" cy="620713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20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noProof="0" smtClean="0"/>
              <a:t>Untertitel durch Klicken hinzufügen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1950" indent="-361950">
              <a:spcBef>
                <a:spcPts val="700"/>
              </a:spcBef>
              <a:tabLst/>
              <a:defRPr/>
            </a:lvl1pPr>
            <a:lvl2pPr indent="-396000">
              <a:spcBef>
                <a:spcPts val="700"/>
              </a:spcBef>
              <a:defRPr/>
            </a:lvl2pPr>
            <a:lvl3pPr indent="-324000">
              <a:spcBef>
                <a:spcPts val="700"/>
              </a:spcBef>
              <a:defRPr/>
            </a:lvl3pPr>
            <a:lvl4pPr indent="-324000">
              <a:spcBef>
                <a:spcPts val="700"/>
              </a:spcBef>
              <a:defRPr/>
            </a:lvl4pPr>
            <a:lvl5pPr indent="-324000">
              <a:spcBef>
                <a:spcPts val="700"/>
              </a:spcBef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74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smtClean="0"/>
              <a:t>Click </a:t>
            </a:r>
            <a:r>
              <a:rPr lang="de-DE" noProof="0" dirty="0" err="1" smtClean="0"/>
              <a:t>to</a:t>
            </a:r>
            <a:r>
              <a:rPr lang="de-DE" noProof="0" dirty="0" smtClean="0"/>
              <a:t> </a:t>
            </a:r>
            <a:r>
              <a:rPr lang="de-DE" noProof="0" dirty="0" err="1" smtClean="0"/>
              <a:t>add</a:t>
            </a:r>
            <a:r>
              <a:rPr lang="de-DE" noProof="0" dirty="0" smtClean="0"/>
              <a:t> </a:t>
            </a:r>
            <a:r>
              <a:rPr lang="de-DE" noProof="0" dirty="0" err="1" smtClean="0"/>
              <a:t>text</a:t>
            </a:r>
            <a:endParaRPr lang="de-DE" noProof="0" dirty="0" smtClean="0"/>
          </a:p>
          <a:p>
            <a:pPr lvl="1"/>
            <a:r>
              <a:rPr lang="de-DE" noProof="0" dirty="0" smtClean="0"/>
              <a:t>Second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2"/>
            <a:r>
              <a:rPr lang="de-DE" noProof="0" dirty="0" smtClean="0"/>
              <a:t>Third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3"/>
            <a:r>
              <a:rPr lang="de-DE" noProof="0" dirty="0" err="1" smtClean="0"/>
              <a:t>Fourth</a:t>
            </a:r>
            <a:r>
              <a:rPr lang="de-DE" noProof="0" dirty="0" smtClean="0"/>
              <a:t>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4"/>
            <a:r>
              <a:rPr lang="de-DE" noProof="0" dirty="0" err="1" smtClean="0"/>
              <a:t>Fifth</a:t>
            </a:r>
            <a:r>
              <a:rPr lang="de-DE" noProof="0" dirty="0" smtClean="0"/>
              <a:t> </a:t>
            </a:r>
            <a:r>
              <a:rPr lang="de-DE" noProof="0" dirty="0" err="1" smtClean="0"/>
              <a:t>level</a:t>
            </a:r>
            <a:endParaRPr lang="de-DE" noProof="0" dirty="0" smtClean="0"/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7010400" y="6433521"/>
            <a:ext cx="202344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r>
              <a:rPr lang="de-DE" sz="1000" noProof="0" dirty="0" smtClean="0">
                <a:latin typeface="Arial" pitchFamily="34" charset="0"/>
              </a:rPr>
              <a:t>PSE</a:t>
            </a:r>
            <a:r>
              <a:rPr lang="de-DE" sz="1000" baseline="0" noProof="0" dirty="0" smtClean="0">
                <a:latin typeface="Arial" pitchFamily="34" charset="0"/>
              </a:rPr>
              <a:t> 2012/13</a:t>
            </a:r>
          </a:p>
          <a:p>
            <a:pPr algn="r">
              <a:spcBef>
                <a:spcPct val="50000"/>
              </a:spcBef>
              <a:defRPr/>
            </a:pPr>
            <a:r>
              <a:rPr lang="de-DE" sz="1000" baseline="0" noProof="0" dirty="0" smtClean="0">
                <a:latin typeface="Arial" pitchFamily="34" charset="0"/>
              </a:rPr>
              <a:t>Broadcast Encryption</a:t>
            </a:r>
            <a:endParaRPr lang="de-DE" sz="1000" noProof="0" dirty="0" smtClean="0">
              <a:latin typeface="Arial" pitchFamily="34" charset="0"/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42673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8C0F9C85-1605-44FB-B89E-0505D1D630E7}" type="slidenum">
              <a:rPr lang="de-DE" sz="1000" b="1"/>
              <a:pPr>
                <a:spcBef>
                  <a:spcPct val="50000"/>
                </a:spcBef>
                <a:defRPr/>
              </a:pPr>
              <a:t>‹Nr.›</a:t>
            </a:fld>
            <a:endParaRPr lang="de-DE" sz="1000" b="1" dirty="0"/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504623" y="6445250"/>
            <a:ext cx="8636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fld id="{FBF0773F-9DFE-4213-A82A-43FB290BE3C2}" type="datetime1">
              <a:rPr lang="de-DE" sz="1000">
                <a:latin typeface="Arial" pitchFamily="34" charset="0"/>
              </a:rPr>
              <a:pPr>
                <a:defRPr/>
              </a:pPr>
              <a:t>20.03.2013</a:t>
            </a:fld>
            <a:endParaRPr lang="de-DE" sz="1000" dirty="0">
              <a:latin typeface="Arial" pitchFamily="34" charset="0"/>
            </a:endParaRPr>
          </a:p>
        </p:txBody>
      </p:sp>
      <p:pic>
        <p:nvPicPr>
          <p:cNvPr id="1033" name="Picture 9" descr="KITlogo_4c_frutiger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760" y="341313"/>
            <a:ext cx="1083128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 userDrawn="1"/>
        </p:nvSpPr>
        <p:spPr>
          <a:xfrm>
            <a:off x="1295400" y="6400800"/>
            <a:ext cx="5334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 smtClean="0"/>
              <a:t>Mohammed Abu </a:t>
            </a:r>
            <a:r>
              <a:rPr lang="de-DE" sz="1000" dirty="0" err="1" smtClean="0"/>
              <a:t>Jayyab</a:t>
            </a:r>
            <a:r>
              <a:rPr lang="de-DE" sz="1000" dirty="0" smtClean="0"/>
              <a:t>, Niklas Baumstark, Tobias Gräf, Amrei Loose, Christoph Michel</a:t>
            </a:r>
            <a:endParaRPr lang="de-DE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2400"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49263" y="1981200"/>
            <a:ext cx="8389937" cy="649287"/>
          </a:xfrm>
        </p:spPr>
        <p:txBody>
          <a:bodyPr/>
          <a:lstStyle/>
          <a:p>
            <a:r>
              <a:rPr lang="de-DE" sz="2800" noProof="0" dirty="0" smtClean="0"/>
              <a:t>Broadcast Encryption</a:t>
            </a:r>
            <a:endParaRPr lang="de-DE" sz="2800" noProof="0" dirty="0"/>
          </a:p>
        </p:txBody>
      </p:sp>
      <p:pic>
        <p:nvPicPr>
          <p:cNvPr id="1026" name="Picture 2" descr="C:\Users\Tobi\Desktop\Daten\Studium\3Semester\PSE 2012\PSE2012\projects\client\bin\res\drawable-ldpi\logo_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174" y="505326"/>
            <a:ext cx="2280472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381000" y="2590800"/>
            <a:ext cx="480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solidFill>
                  <a:schemeClr val="bg1">
                    <a:lumMod val="65000"/>
                  </a:schemeClr>
                </a:solidFill>
              </a:rPr>
              <a:t>20.</a:t>
            </a:r>
            <a:r>
              <a:rPr lang="de-DE" sz="1600" dirty="0" smtClean="0">
                <a:solidFill>
                  <a:schemeClr val="bg1">
                    <a:lumMod val="65000"/>
                  </a:schemeClr>
                </a:solidFill>
              </a:rPr>
              <a:t>03.2013</a:t>
            </a:r>
            <a:endParaRPr lang="de-DE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Tobi\Desktop\Daten\Studium\3Semester\PSE 2012\visual_cryptography\Shar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838450"/>
            <a:ext cx="1905000" cy="1428750"/>
          </a:xfrm>
          <a:prstGeom prst="rect">
            <a:avLst/>
          </a:prstGeom>
          <a:noFill/>
          <a:ln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Shamirs</a:t>
            </a:r>
            <a:r>
              <a:rPr lang="de-DE" dirty="0"/>
              <a:t>-</a:t>
            </a:r>
            <a:r>
              <a:rPr lang="de-DE" dirty="0" err="1"/>
              <a:t>Secret</a:t>
            </a:r>
            <a:r>
              <a:rPr lang="de-DE" dirty="0"/>
              <a:t>-Sharing</a:t>
            </a:r>
          </a:p>
        </p:txBody>
      </p:sp>
      <p:pic>
        <p:nvPicPr>
          <p:cNvPr id="2050" name="Picture 2" descr="C:\Users\Tobi\Desktop\Daten\Studium\3Semester\PSE 2012\visual_cryptography\Shar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538288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Tobi\Desktop\Daten\Studium\3Semester\PSE 2012\visual_cryptography\Share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4114800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Tobi\Desktop\Daten\Studium\3Semester\PSE 2012\visual_cryptography\Share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114800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6248400" y="1538288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828675" y="1544555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6261234" y="4114800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828675" y="4114800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unten 12"/>
          <p:cNvSpPr/>
          <p:nvPr/>
        </p:nvSpPr>
        <p:spPr>
          <a:xfrm rot="3904123">
            <a:off x="5659717" y="2651713"/>
            <a:ext cx="361598" cy="568784"/>
          </a:xfrm>
          <a:prstGeom prst="downArrow">
            <a:avLst>
              <a:gd name="adj1" fmla="val 4453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068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Tobi\Desktop\Daten\Studium\3Semester\PSE 2012\visual_cryptography\Shar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838450"/>
            <a:ext cx="1905000" cy="1428750"/>
          </a:xfrm>
          <a:prstGeom prst="rect">
            <a:avLst/>
          </a:prstGeom>
          <a:noFill/>
          <a:ln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Shamirs</a:t>
            </a:r>
            <a:r>
              <a:rPr lang="de-DE" dirty="0"/>
              <a:t>-</a:t>
            </a:r>
            <a:r>
              <a:rPr lang="de-DE" dirty="0" err="1"/>
              <a:t>Secret</a:t>
            </a:r>
            <a:r>
              <a:rPr lang="de-DE" dirty="0"/>
              <a:t>-Sharing</a:t>
            </a:r>
          </a:p>
        </p:txBody>
      </p:sp>
      <p:pic>
        <p:nvPicPr>
          <p:cNvPr id="2052" name="Picture 4" descr="C:\Users\Tobi\Desktop\Daten\Studium\3Semester\PSE 2012\visual_cryptography\Share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4114800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Tobi\Desktop\Daten\Studium\3Semester\PSE 2012\visual_cryptography\Share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114800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6248400" y="1538288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828675" y="1544555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6261234" y="4114800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828675" y="4114800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unten 12"/>
          <p:cNvSpPr/>
          <p:nvPr/>
        </p:nvSpPr>
        <p:spPr>
          <a:xfrm rot="3904123">
            <a:off x="5659717" y="2651713"/>
            <a:ext cx="361598" cy="568784"/>
          </a:xfrm>
          <a:prstGeom prst="downArrow">
            <a:avLst>
              <a:gd name="adj1" fmla="val 4453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98" name="Picture 2" descr="C:\Users\Tobi\Desktop\Daten\Studium\3Semester\PSE 2012\visual_cryptography\ShareKombo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838450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feil nach unten 13"/>
          <p:cNvSpPr/>
          <p:nvPr/>
        </p:nvSpPr>
        <p:spPr>
          <a:xfrm rot="-3900000">
            <a:off x="2972757" y="2631959"/>
            <a:ext cx="361598" cy="568784"/>
          </a:xfrm>
          <a:prstGeom prst="downArrow">
            <a:avLst>
              <a:gd name="adj1" fmla="val 4453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90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Tobi\Desktop\Daten\Studium\3Semester\PSE 2012\visual_cryptography\Shar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838450"/>
            <a:ext cx="1905000" cy="1428750"/>
          </a:xfrm>
          <a:prstGeom prst="rect">
            <a:avLst/>
          </a:prstGeom>
          <a:noFill/>
          <a:ln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Shamirs</a:t>
            </a:r>
            <a:r>
              <a:rPr lang="de-DE" dirty="0"/>
              <a:t>-</a:t>
            </a:r>
            <a:r>
              <a:rPr lang="de-DE" dirty="0" err="1"/>
              <a:t>Secret</a:t>
            </a:r>
            <a:r>
              <a:rPr lang="de-DE" dirty="0"/>
              <a:t>-Sharing</a:t>
            </a:r>
          </a:p>
        </p:txBody>
      </p:sp>
      <p:pic>
        <p:nvPicPr>
          <p:cNvPr id="2053" name="Picture 5" descr="C:\Users\Tobi\Desktop\Daten\Studium\3Semester\PSE 2012\visual_cryptography\Share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114800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6248400" y="1538288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828675" y="1544555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6261234" y="4114800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828675" y="4114800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unten 12"/>
          <p:cNvSpPr/>
          <p:nvPr/>
        </p:nvSpPr>
        <p:spPr>
          <a:xfrm rot="3904123">
            <a:off x="5659717" y="2651713"/>
            <a:ext cx="361598" cy="568784"/>
          </a:xfrm>
          <a:prstGeom prst="downArrow">
            <a:avLst>
              <a:gd name="adj1" fmla="val 4453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98" name="Picture 2" descr="C:\Users\Tobi\Desktop\Daten\Studium\3Semester\PSE 2012\visual_cryptography\ShareKombo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838450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feil nach unten 13"/>
          <p:cNvSpPr/>
          <p:nvPr/>
        </p:nvSpPr>
        <p:spPr>
          <a:xfrm rot="-3900000">
            <a:off x="2972757" y="2631959"/>
            <a:ext cx="361598" cy="568784"/>
          </a:xfrm>
          <a:prstGeom prst="downArrow">
            <a:avLst>
              <a:gd name="adj1" fmla="val 4453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122" name="Picture 2" descr="C:\Users\Tobi\Desktop\Daten\Studium\3Semester\PSE 2012\visual_cryptography\ShareKombo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838082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Pfeil nach unten 14"/>
          <p:cNvSpPr/>
          <p:nvPr/>
        </p:nvSpPr>
        <p:spPr>
          <a:xfrm rot="14700000">
            <a:off x="2972757" y="3982807"/>
            <a:ext cx="361598" cy="568784"/>
          </a:xfrm>
          <a:prstGeom prst="downArrow">
            <a:avLst>
              <a:gd name="adj1" fmla="val 4453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38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Tobi\Desktop\Daten\Studium\3Semester\PSE 2012\visual_cryptography\Shar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838450"/>
            <a:ext cx="1905000" cy="1428750"/>
          </a:xfrm>
          <a:prstGeom prst="rect">
            <a:avLst/>
          </a:prstGeom>
          <a:noFill/>
          <a:ln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Shamirs</a:t>
            </a:r>
            <a:r>
              <a:rPr lang="de-DE" dirty="0"/>
              <a:t>-</a:t>
            </a:r>
            <a:r>
              <a:rPr lang="de-DE" dirty="0" err="1"/>
              <a:t>Secret</a:t>
            </a:r>
            <a:r>
              <a:rPr lang="de-DE" dirty="0"/>
              <a:t>-Sharing</a:t>
            </a:r>
          </a:p>
        </p:txBody>
      </p:sp>
      <p:sp>
        <p:nvSpPr>
          <p:cNvPr id="5" name="Rechteck 4"/>
          <p:cNvSpPr/>
          <p:nvPr/>
        </p:nvSpPr>
        <p:spPr>
          <a:xfrm>
            <a:off x="6248400" y="1538288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828675" y="1544555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6261234" y="4114800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828675" y="4114800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unten 12"/>
          <p:cNvSpPr/>
          <p:nvPr/>
        </p:nvSpPr>
        <p:spPr>
          <a:xfrm rot="3904123">
            <a:off x="5659717" y="2651713"/>
            <a:ext cx="361598" cy="568784"/>
          </a:xfrm>
          <a:prstGeom prst="downArrow">
            <a:avLst>
              <a:gd name="adj1" fmla="val 4453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98" name="Picture 2" descr="C:\Users\Tobi\Desktop\Daten\Studium\3Semester\PSE 2012\visual_cryptography\ShareKombo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838450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feil nach unten 13"/>
          <p:cNvSpPr/>
          <p:nvPr/>
        </p:nvSpPr>
        <p:spPr>
          <a:xfrm rot="-3900000">
            <a:off x="2972757" y="2631959"/>
            <a:ext cx="361598" cy="568784"/>
          </a:xfrm>
          <a:prstGeom prst="downArrow">
            <a:avLst>
              <a:gd name="adj1" fmla="val 4453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122" name="Picture 2" descr="C:\Users\Tobi\Desktop\Daten\Studium\3Semester\PSE 2012\visual_cryptography\ShareKombo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838082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Pfeil nach unten 14"/>
          <p:cNvSpPr/>
          <p:nvPr/>
        </p:nvSpPr>
        <p:spPr>
          <a:xfrm rot="14700000">
            <a:off x="2972757" y="3982807"/>
            <a:ext cx="361598" cy="568784"/>
          </a:xfrm>
          <a:prstGeom prst="downArrow">
            <a:avLst>
              <a:gd name="adj1" fmla="val 4453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146" name="Picture 2" descr="C:\Users\Tobi\Desktop\Daten\Studium\3Semester\PSE 2012\visual_cryptography\ShareKombo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838082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Pfeil nach unten 15"/>
          <p:cNvSpPr/>
          <p:nvPr/>
        </p:nvSpPr>
        <p:spPr>
          <a:xfrm rot="7200000">
            <a:off x="5677010" y="3982440"/>
            <a:ext cx="361598" cy="568784"/>
          </a:xfrm>
          <a:prstGeom prst="downArrow">
            <a:avLst>
              <a:gd name="adj1" fmla="val 4453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3581400" y="32766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tum" pitchFamily="34" charset="-127"/>
                <a:ea typeface="Dotum" pitchFamily="34" charset="-127"/>
              </a:rPr>
              <a:t>GEHEIMNIS</a:t>
            </a:r>
            <a:endParaRPr lang="de-DE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otum" pitchFamily="34" charset="-127"/>
              <a:ea typeface="Dot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9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629962" y="1905000"/>
            <a:ext cx="1600200" cy="42238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Naor-Pinkas-Revoke-Scheme</a:t>
            </a:r>
            <a:endParaRPr lang="de-DE" dirty="0"/>
          </a:p>
        </p:txBody>
      </p:sp>
      <p:sp>
        <p:nvSpPr>
          <p:cNvPr id="10" name="Oval 9"/>
          <p:cNvSpPr/>
          <p:nvPr/>
        </p:nvSpPr>
        <p:spPr>
          <a:xfrm>
            <a:off x="6193082" y="2197038"/>
            <a:ext cx="1426918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 1</a:t>
            </a:r>
          </a:p>
        </p:txBody>
      </p:sp>
      <p:sp>
        <p:nvSpPr>
          <p:cNvPr id="14" name="Oval 13"/>
          <p:cNvSpPr/>
          <p:nvPr/>
        </p:nvSpPr>
        <p:spPr>
          <a:xfrm>
            <a:off x="5846881" y="4762500"/>
            <a:ext cx="1426917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 2</a:t>
            </a:r>
          </a:p>
        </p:txBody>
      </p:sp>
      <p:sp>
        <p:nvSpPr>
          <p:cNvPr id="17" name="Rechteck 16"/>
          <p:cNvSpPr/>
          <p:nvPr/>
        </p:nvSpPr>
        <p:spPr>
          <a:xfrm>
            <a:off x="625148" y="1428750"/>
            <a:ext cx="160501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</a:p>
        </p:txBody>
      </p:sp>
      <p:sp>
        <p:nvSpPr>
          <p:cNvPr id="19" name="Oval 13"/>
          <p:cNvSpPr/>
          <p:nvPr/>
        </p:nvSpPr>
        <p:spPr>
          <a:xfrm>
            <a:off x="6601960" y="3226254"/>
            <a:ext cx="1426917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 2</a:t>
            </a:r>
          </a:p>
        </p:txBody>
      </p:sp>
      <p:sp>
        <p:nvSpPr>
          <p:cNvPr id="23" name="Oval 13"/>
          <p:cNvSpPr/>
          <p:nvPr/>
        </p:nvSpPr>
        <p:spPr>
          <a:xfrm>
            <a:off x="6431403" y="4036810"/>
            <a:ext cx="1426917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 2</a:t>
            </a:r>
          </a:p>
        </p:txBody>
      </p:sp>
    </p:spTree>
    <p:extLst>
      <p:ext uri="{BB962C8B-B14F-4D97-AF65-F5344CB8AC3E}">
        <p14:creationId xmlns:p14="http://schemas.microsoft.com/office/powerpoint/2010/main" val="90212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629962" y="1905000"/>
            <a:ext cx="1600200" cy="42238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Naor-Pinkas-Revoke-Scheme</a:t>
            </a:r>
            <a:endParaRPr lang="de-DE" dirty="0"/>
          </a:p>
        </p:txBody>
      </p:sp>
      <p:sp>
        <p:nvSpPr>
          <p:cNvPr id="10" name="Oval 9"/>
          <p:cNvSpPr/>
          <p:nvPr/>
        </p:nvSpPr>
        <p:spPr>
          <a:xfrm>
            <a:off x="6193082" y="2197038"/>
            <a:ext cx="1426918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 1</a:t>
            </a:r>
          </a:p>
        </p:txBody>
      </p:sp>
      <p:sp>
        <p:nvSpPr>
          <p:cNvPr id="14" name="Oval 13"/>
          <p:cNvSpPr/>
          <p:nvPr/>
        </p:nvSpPr>
        <p:spPr>
          <a:xfrm>
            <a:off x="5846881" y="4762500"/>
            <a:ext cx="1426917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 2</a:t>
            </a:r>
          </a:p>
        </p:txBody>
      </p:sp>
      <p:sp>
        <p:nvSpPr>
          <p:cNvPr id="37" name="Rechteck 36"/>
          <p:cNvSpPr/>
          <p:nvPr/>
        </p:nvSpPr>
        <p:spPr>
          <a:xfrm>
            <a:off x="1166480" y="3048000"/>
            <a:ext cx="540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38" name="Rechteck 37"/>
          <p:cNvSpPr/>
          <p:nvPr/>
        </p:nvSpPr>
        <p:spPr>
          <a:xfrm>
            <a:off x="1166480" y="3791552"/>
            <a:ext cx="540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39" name="Rechteck 38"/>
          <p:cNvSpPr/>
          <p:nvPr/>
        </p:nvSpPr>
        <p:spPr>
          <a:xfrm>
            <a:off x="1166480" y="4495800"/>
            <a:ext cx="540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41" name="Rechteck 40"/>
          <p:cNvSpPr/>
          <p:nvPr/>
        </p:nvSpPr>
        <p:spPr>
          <a:xfrm>
            <a:off x="1166480" y="2209800"/>
            <a:ext cx="540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25148" y="1428750"/>
            <a:ext cx="160501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</a:p>
        </p:txBody>
      </p:sp>
      <p:sp>
        <p:nvSpPr>
          <p:cNvPr id="42" name="Rechteck 41"/>
          <p:cNvSpPr/>
          <p:nvPr/>
        </p:nvSpPr>
        <p:spPr>
          <a:xfrm>
            <a:off x="7391399" y="2514600"/>
            <a:ext cx="540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4</a:t>
            </a:r>
          </a:p>
        </p:txBody>
      </p:sp>
      <p:sp>
        <p:nvSpPr>
          <p:cNvPr id="43" name="Rechteck 42"/>
          <p:cNvSpPr/>
          <p:nvPr/>
        </p:nvSpPr>
        <p:spPr>
          <a:xfrm>
            <a:off x="7045419" y="5058878"/>
            <a:ext cx="540000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7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9" name="Oval 13"/>
          <p:cNvSpPr/>
          <p:nvPr/>
        </p:nvSpPr>
        <p:spPr>
          <a:xfrm>
            <a:off x="6601960" y="3226254"/>
            <a:ext cx="1426917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 2</a:t>
            </a:r>
          </a:p>
        </p:txBody>
      </p:sp>
      <p:sp>
        <p:nvSpPr>
          <p:cNvPr id="22" name="Rechteck 21"/>
          <p:cNvSpPr/>
          <p:nvPr/>
        </p:nvSpPr>
        <p:spPr>
          <a:xfrm>
            <a:off x="7758877" y="3533675"/>
            <a:ext cx="540000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5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3" name="Oval 13"/>
          <p:cNvSpPr/>
          <p:nvPr/>
        </p:nvSpPr>
        <p:spPr>
          <a:xfrm>
            <a:off x="6431403" y="4036810"/>
            <a:ext cx="1426917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 2</a:t>
            </a:r>
          </a:p>
        </p:txBody>
      </p:sp>
      <p:sp>
        <p:nvSpPr>
          <p:cNvPr id="24" name="Rechteck 23"/>
          <p:cNvSpPr/>
          <p:nvPr/>
        </p:nvSpPr>
        <p:spPr>
          <a:xfrm>
            <a:off x="7588320" y="4344231"/>
            <a:ext cx="540000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6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 rot="5400000">
            <a:off x="1191930" y="5079587"/>
            <a:ext cx="990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00" dirty="0" smtClean="0"/>
              <a:t>…</a:t>
            </a:r>
            <a:endParaRPr lang="de-DE" sz="6600" dirty="0"/>
          </a:p>
        </p:txBody>
      </p:sp>
    </p:spTree>
    <p:extLst>
      <p:ext uri="{BB962C8B-B14F-4D97-AF65-F5344CB8AC3E}">
        <p14:creationId xmlns:p14="http://schemas.microsoft.com/office/powerpoint/2010/main" val="71347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629962" y="1905000"/>
            <a:ext cx="1600200" cy="42238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932354" y="2216031"/>
            <a:ext cx="990600" cy="22811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Naor-Pinkas-Revoke-Scheme</a:t>
            </a:r>
            <a:endParaRPr lang="de-DE" dirty="0"/>
          </a:p>
        </p:txBody>
      </p:sp>
      <p:sp>
        <p:nvSpPr>
          <p:cNvPr id="9" name="Gestreifter Pfeil nach rechts 8"/>
          <p:cNvSpPr/>
          <p:nvPr/>
        </p:nvSpPr>
        <p:spPr>
          <a:xfrm rot="19559166">
            <a:off x="4739613" y="2678035"/>
            <a:ext cx="1528908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Oval 9"/>
          <p:cNvSpPr/>
          <p:nvPr/>
        </p:nvSpPr>
        <p:spPr>
          <a:xfrm>
            <a:off x="6193082" y="2197038"/>
            <a:ext cx="1426918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 1</a:t>
            </a:r>
          </a:p>
        </p:txBody>
      </p:sp>
      <p:sp>
        <p:nvSpPr>
          <p:cNvPr id="14" name="Oval 13"/>
          <p:cNvSpPr/>
          <p:nvPr/>
        </p:nvSpPr>
        <p:spPr>
          <a:xfrm>
            <a:off x="5846881" y="4762500"/>
            <a:ext cx="1426917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 2</a:t>
            </a:r>
          </a:p>
        </p:txBody>
      </p:sp>
      <p:sp>
        <p:nvSpPr>
          <p:cNvPr id="15" name="Gestreifter Pfeil nach rechts 14"/>
          <p:cNvSpPr/>
          <p:nvPr/>
        </p:nvSpPr>
        <p:spPr>
          <a:xfrm rot="1989755">
            <a:off x="4615023" y="4382730"/>
            <a:ext cx="1276557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Rechteck 36"/>
          <p:cNvSpPr/>
          <p:nvPr/>
        </p:nvSpPr>
        <p:spPr>
          <a:xfrm>
            <a:off x="1156854" y="3085485"/>
            <a:ext cx="540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38" name="Rechteck 37"/>
          <p:cNvSpPr/>
          <p:nvPr/>
        </p:nvSpPr>
        <p:spPr>
          <a:xfrm>
            <a:off x="1166480" y="3791552"/>
            <a:ext cx="540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39" name="Rechteck 38"/>
          <p:cNvSpPr/>
          <p:nvPr/>
        </p:nvSpPr>
        <p:spPr>
          <a:xfrm>
            <a:off x="1157654" y="4604885"/>
            <a:ext cx="540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41" name="Rechteck 40"/>
          <p:cNvSpPr/>
          <p:nvPr/>
        </p:nvSpPr>
        <p:spPr>
          <a:xfrm>
            <a:off x="1166480" y="2384866"/>
            <a:ext cx="540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25148" y="1428750"/>
            <a:ext cx="160501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</a:p>
        </p:txBody>
      </p:sp>
      <p:sp>
        <p:nvSpPr>
          <p:cNvPr id="42" name="Rechteck 41"/>
          <p:cNvSpPr/>
          <p:nvPr/>
        </p:nvSpPr>
        <p:spPr>
          <a:xfrm>
            <a:off x="7391399" y="2514600"/>
            <a:ext cx="540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4</a:t>
            </a:r>
          </a:p>
        </p:txBody>
      </p:sp>
      <p:sp>
        <p:nvSpPr>
          <p:cNvPr id="43" name="Rechteck 42"/>
          <p:cNvSpPr/>
          <p:nvPr/>
        </p:nvSpPr>
        <p:spPr>
          <a:xfrm>
            <a:off x="7045419" y="5058878"/>
            <a:ext cx="540000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7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Pfeil nach rechts 19"/>
          <p:cNvSpPr/>
          <p:nvPr/>
        </p:nvSpPr>
        <p:spPr>
          <a:xfrm>
            <a:off x="1931780" y="3733800"/>
            <a:ext cx="1344820" cy="4572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3"/>
          <p:cNvSpPr/>
          <p:nvPr/>
        </p:nvSpPr>
        <p:spPr>
          <a:xfrm>
            <a:off x="6601960" y="3226254"/>
            <a:ext cx="1426917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 2</a:t>
            </a:r>
          </a:p>
        </p:txBody>
      </p:sp>
      <p:sp>
        <p:nvSpPr>
          <p:cNvPr id="22" name="Rechteck 21"/>
          <p:cNvSpPr/>
          <p:nvPr/>
        </p:nvSpPr>
        <p:spPr>
          <a:xfrm>
            <a:off x="7758877" y="3533675"/>
            <a:ext cx="540000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5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3" name="Oval 13"/>
          <p:cNvSpPr/>
          <p:nvPr/>
        </p:nvSpPr>
        <p:spPr>
          <a:xfrm>
            <a:off x="6431403" y="4036810"/>
            <a:ext cx="1426917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 2</a:t>
            </a:r>
          </a:p>
        </p:txBody>
      </p:sp>
      <p:sp>
        <p:nvSpPr>
          <p:cNvPr id="24" name="Rechteck 23"/>
          <p:cNvSpPr/>
          <p:nvPr/>
        </p:nvSpPr>
        <p:spPr>
          <a:xfrm>
            <a:off x="7588320" y="4344231"/>
            <a:ext cx="540000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6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5" name="Gestreifter Pfeil nach rechts 24"/>
          <p:cNvSpPr/>
          <p:nvPr/>
        </p:nvSpPr>
        <p:spPr>
          <a:xfrm rot="21269788">
            <a:off x="4985537" y="3318900"/>
            <a:ext cx="1538855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Gestreifter Pfeil nach rechts 25"/>
          <p:cNvSpPr/>
          <p:nvPr/>
        </p:nvSpPr>
        <p:spPr>
          <a:xfrm rot="637451">
            <a:off x="4843054" y="3844365"/>
            <a:ext cx="1538855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Wolke 4"/>
          <p:cNvSpPr/>
          <p:nvPr/>
        </p:nvSpPr>
        <p:spPr>
          <a:xfrm>
            <a:off x="3373683" y="3238500"/>
            <a:ext cx="1752600" cy="121920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Netzwerk</a:t>
            </a:r>
          </a:p>
        </p:txBody>
      </p:sp>
      <p:sp>
        <p:nvSpPr>
          <p:cNvPr id="7" name="Textfeld 6"/>
          <p:cNvSpPr txBox="1"/>
          <p:nvPr/>
        </p:nvSpPr>
        <p:spPr>
          <a:xfrm rot="5400000">
            <a:off x="1191930" y="5079587"/>
            <a:ext cx="990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00" dirty="0" smtClean="0"/>
              <a:t>…</a:t>
            </a:r>
            <a:endParaRPr lang="de-DE" sz="6600" dirty="0"/>
          </a:p>
        </p:txBody>
      </p:sp>
    </p:spTree>
    <p:extLst>
      <p:ext uri="{BB962C8B-B14F-4D97-AF65-F5344CB8AC3E}">
        <p14:creationId xmlns:p14="http://schemas.microsoft.com/office/powerpoint/2010/main" val="38839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629962" y="1905000"/>
            <a:ext cx="1600200" cy="42238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932354" y="2216031"/>
            <a:ext cx="990600" cy="22811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Naor-Pinkas-Revoke-Scheme</a:t>
            </a:r>
            <a:endParaRPr lang="de-DE" dirty="0"/>
          </a:p>
        </p:txBody>
      </p:sp>
      <p:sp>
        <p:nvSpPr>
          <p:cNvPr id="9" name="Gestreifter Pfeil nach rechts 8"/>
          <p:cNvSpPr/>
          <p:nvPr/>
        </p:nvSpPr>
        <p:spPr>
          <a:xfrm rot="19559166">
            <a:off x="4739613" y="2678035"/>
            <a:ext cx="1528908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Oval 9"/>
          <p:cNvSpPr/>
          <p:nvPr/>
        </p:nvSpPr>
        <p:spPr>
          <a:xfrm>
            <a:off x="6193082" y="2197038"/>
            <a:ext cx="1426918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 1</a:t>
            </a:r>
          </a:p>
        </p:txBody>
      </p:sp>
      <p:sp>
        <p:nvSpPr>
          <p:cNvPr id="14" name="Oval 13"/>
          <p:cNvSpPr/>
          <p:nvPr/>
        </p:nvSpPr>
        <p:spPr>
          <a:xfrm>
            <a:off x="5846881" y="4762500"/>
            <a:ext cx="1426917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 2</a:t>
            </a:r>
          </a:p>
        </p:txBody>
      </p:sp>
      <p:sp>
        <p:nvSpPr>
          <p:cNvPr id="15" name="Gestreifter Pfeil nach rechts 14"/>
          <p:cNvSpPr/>
          <p:nvPr/>
        </p:nvSpPr>
        <p:spPr>
          <a:xfrm rot="1989755">
            <a:off x="4615023" y="4382730"/>
            <a:ext cx="1276557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Rechteck 36"/>
          <p:cNvSpPr/>
          <p:nvPr/>
        </p:nvSpPr>
        <p:spPr>
          <a:xfrm>
            <a:off x="1156854" y="3085485"/>
            <a:ext cx="540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38" name="Rechteck 37"/>
          <p:cNvSpPr/>
          <p:nvPr/>
        </p:nvSpPr>
        <p:spPr>
          <a:xfrm>
            <a:off x="1166480" y="3791552"/>
            <a:ext cx="540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39" name="Rechteck 38"/>
          <p:cNvSpPr/>
          <p:nvPr/>
        </p:nvSpPr>
        <p:spPr>
          <a:xfrm>
            <a:off x="1157654" y="4604885"/>
            <a:ext cx="540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41" name="Rechteck 40"/>
          <p:cNvSpPr/>
          <p:nvPr/>
        </p:nvSpPr>
        <p:spPr>
          <a:xfrm>
            <a:off x="1166480" y="2384866"/>
            <a:ext cx="540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25148" y="1428750"/>
            <a:ext cx="160501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</a:p>
        </p:txBody>
      </p:sp>
      <p:sp>
        <p:nvSpPr>
          <p:cNvPr id="42" name="Rechteck 41"/>
          <p:cNvSpPr/>
          <p:nvPr/>
        </p:nvSpPr>
        <p:spPr>
          <a:xfrm>
            <a:off x="7391399" y="2514600"/>
            <a:ext cx="540000" cy="533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4</a:t>
            </a:r>
          </a:p>
        </p:txBody>
      </p:sp>
      <p:sp>
        <p:nvSpPr>
          <p:cNvPr id="43" name="Rechteck 42"/>
          <p:cNvSpPr/>
          <p:nvPr/>
        </p:nvSpPr>
        <p:spPr>
          <a:xfrm>
            <a:off x="7045419" y="5058878"/>
            <a:ext cx="540000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7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Pfeil nach rechts 19"/>
          <p:cNvSpPr/>
          <p:nvPr/>
        </p:nvSpPr>
        <p:spPr>
          <a:xfrm>
            <a:off x="1931780" y="3733800"/>
            <a:ext cx="1344820" cy="4572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3"/>
          <p:cNvSpPr/>
          <p:nvPr/>
        </p:nvSpPr>
        <p:spPr>
          <a:xfrm>
            <a:off x="6601960" y="3226254"/>
            <a:ext cx="1426917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 2</a:t>
            </a:r>
          </a:p>
        </p:txBody>
      </p:sp>
      <p:sp>
        <p:nvSpPr>
          <p:cNvPr id="22" name="Rechteck 21"/>
          <p:cNvSpPr/>
          <p:nvPr/>
        </p:nvSpPr>
        <p:spPr>
          <a:xfrm>
            <a:off x="7758877" y="3533675"/>
            <a:ext cx="540000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5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3" name="Oval 13"/>
          <p:cNvSpPr/>
          <p:nvPr/>
        </p:nvSpPr>
        <p:spPr>
          <a:xfrm>
            <a:off x="6431403" y="4036810"/>
            <a:ext cx="1426917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 2</a:t>
            </a:r>
          </a:p>
        </p:txBody>
      </p:sp>
      <p:sp>
        <p:nvSpPr>
          <p:cNvPr id="24" name="Rechteck 23"/>
          <p:cNvSpPr/>
          <p:nvPr/>
        </p:nvSpPr>
        <p:spPr>
          <a:xfrm>
            <a:off x="7588320" y="4344231"/>
            <a:ext cx="540000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6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5" name="Gestreifter Pfeil nach rechts 24"/>
          <p:cNvSpPr/>
          <p:nvPr/>
        </p:nvSpPr>
        <p:spPr>
          <a:xfrm rot="21269788">
            <a:off x="4985537" y="3318900"/>
            <a:ext cx="1538855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Gestreifter Pfeil nach rechts 25"/>
          <p:cNvSpPr/>
          <p:nvPr/>
        </p:nvSpPr>
        <p:spPr>
          <a:xfrm rot="637451">
            <a:off x="4843054" y="3844365"/>
            <a:ext cx="1538855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Wolke 4"/>
          <p:cNvSpPr/>
          <p:nvPr/>
        </p:nvSpPr>
        <p:spPr>
          <a:xfrm>
            <a:off x="3373683" y="3238500"/>
            <a:ext cx="1752600" cy="121920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Netzwerk</a:t>
            </a:r>
          </a:p>
        </p:txBody>
      </p:sp>
      <p:sp>
        <p:nvSpPr>
          <p:cNvPr id="7" name="Textfeld 6"/>
          <p:cNvSpPr txBox="1"/>
          <p:nvPr/>
        </p:nvSpPr>
        <p:spPr>
          <a:xfrm rot="5400000">
            <a:off x="1191930" y="5079587"/>
            <a:ext cx="990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00" dirty="0" smtClean="0"/>
              <a:t>…</a:t>
            </a:r>
            <a:endParaRPr lang="de-DE" sz="6600" dirty="0"/>
          </a:p>
        </p:txBody>
      </p:sp>
    </p:spTree>
    <p:extLst>
      <p:ext uri="{BB962C8B-B14F-4D97-AF65-F5344CB8AC3E}">
        <p14:creationId xmlns:p14="http://schemas.microsoft.com/office/powerpoint/2010/main" val="325655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629962" y="1905000"/>
            <a:ext cx="1600200" cy="42238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941180" y="2895600"/>
            <a:ext cx="990600" cy="22811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Naor-Pinkas-Revoke-Scheme</a:t>
            </a:r>
            <a:endParaRPr lang="de-DE" dirty="0"/>
          </a:p>
        </p:txBody>
      </p:sp>
      <p:sp>
        <p:nvSpPr>
          <p:cNvPr id="9" name="Gestreifter Pfeil nach rechts 8"/>
          <p:cNvSpPr/>
          <p:nvPr/>
        </p:nvSpPr>
        <p:spPr>
          <a:xfrm rot="19559166">
            <a:off x="4739613" y="2678035"/>
            <a:ext cx="1528908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Oval 9"/>
          <p:cNvSpPr/>
          <p:nvPr/>
        </p:nvSpPr>
        <p:spPr>
          <a:xfrm>
            <a:off x="6193082" y="2197038"/>
            <a:ext cx="1426918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 1</a:t>
            </a:r>
          </a:p>
        </p:txBody>
      </p:sp>
      <p:sp>
        <p:nvSpPr>
          <p:cNvPr id="14" name="Oval 13"/>
          <p:cNvSpPr/>
          <p:nvPr/>
        </p:nvSpPr>
        <p:spPr>
          <a:xfrm>
            <a:off x="5846881" y="4762500"/>
            <a:ext cx="1426917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 2</a:t>
            </a:r>
          </a:p>
        </p:txBody>
      </p:sp>
      <p:sp>
        <p:nvSpPr>
          <p:cNvPr id="15" name="Gestreifter Pfeil nach rechts 14"/>
          <p:cNvSpPr/>
          <p:nvPr/>
        </p:nvSpPr>
        <p:spPr>
          <a:xfrm rot="1989755">
            <a:off x="4615023" y="4382730"/>
            <a:ext cx="1276557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Rechteck 36"/>
          <p:cNvSpPr/>
          <p:nvPr/>
        </p:nvSpPr>
        <p:spPr>
          <a:xfrm>
            <a:off x="1166480" y="3048000"/>
            <a:ext cx="540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38" name="Rechteck 37"/>
          <p:cNvSpPr/>
          <p:nvPr/>
        </p:nvSpPr>
        <p:spPr>
          <a:xfrm>
            <a:off x="1166480" y="3791552"/>
            <a:ext cx="540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39" name="Rechteck 38"/>
          <p:cNvSpPr/>
          <p:nvPr/>
        </p:nvSpPr>
        <p:spPr>
          <a:xfrm>
            <a:off x="1166480" y="4495800"/>
            <a:ext cx="540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41" name="Rechteck 40"/>
          <p:cNvSpPr/>
          <p:nvPr/>
        </p:nvSpPr>
        <p:spPr>
          <a:xfrm>
            <a:off x="1166480" y="2209800"/>
            <a:ext cx="540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25148" y="1428750"/>
            <a:ext cx="160501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</a:p>
        </p:txBody>
      </p:sp>
      <p:sp>
        <p:nvSpPr>
          <p:cNvPr id="42" name="Rechteck 41"/>
          <p:cNvSpPr/>
          <p:nvPr/>
        </p:nvSpPr>
        <p:spPr>
          <a:xfrm>
            <a:off x="7391399" y="2514600"/>
            <a:ext cx="540000" cy="533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4</a:t>
            </a:r>
          </a:p>
        </p:txBody>
      </p:sp>
      <p:sp>
        <p:nvSpPr>
          <p:cNvPr id="43" name="Rechteck 42"/>
          <p:cNvSpPr/>
          <p:nvPr/>
        </p:nvSpPr>
        <p:spPr>
          <a:xfrm>
            <a:off x="7045419" y="5058878"/>
            <a:ext cx="540000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7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Pfeil nach rechts 19"/>
          <p:cNvSpPr/>
          <p:nvPr/>
        </p:nvSpPr>
        <p:spPr>
          <a:xfrm>
            <a:off x="1931780" y="3733800"/>
            <a:ext cx="1344820" cy="4572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3"/>
          <p:cNvSpPr/>
          <p:nvPr/>
        </p:nvSpPr>
        <p:spPr>
          <a:xfrm>
            <a:off x="6601960" y="3226254"/>
            <a:ext cx="1426917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 2</a:t>
            </a:r>
          </a:p>
        </p:txBody>
      </p:sp>
      <p:sp>
        <p:nvSpPr>
          <p:cNvPr id="22" name="Rechteck 21"/>
          <p:cNvSpPr/>
          <p:nvPr/>
        </p:nvSpPr>
        <p:spPr>
          <a:xfrm>
            <a:off x="7758877" y="3533675"/>
            <a:ext cx="540000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5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3" name="Oval 13"/>
          <p:cNvSpPr/>
          <p:nvPr/>
        </p:nvSpPr>
        <p:spPr>
          <a:xfrm>
            <a:off x="6431403" y="4036810"/>
            <a:ext cx="1426917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 2</a:t>
            </a:r>
          </a:p>
        </p:txBody>
      </p:sp>
      <p:sp>
        <p:nvSpPr>
          <p:cNvPr id="24" name="Rechteck 23"/>
          <p:cNvSpPr/>
          <p:nvPr/>
        </p:nvSpPr>
        <p:spPr>
          <a:xfrm>
            <a:off x="7588320" y="4344231"/>
            <a:ext cx="540000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6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5" name="Gestreifter Pfeil nach rechts 24"/>
          <p:cNvSpPr/>
          <p:nvPr/>
        </p:nvSpPr>
        <p:spPr>
          <a:xfrm rot="21269788">
            <a:off x="4985537" y="3318900"/>
            <a:ext cx="1538855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Gestreifter Pfeil nach rechts 25"/>
          <p:cNvSpPr/>
          <p:nvPr/>
        </p:nvSpPr>
        <p:spPr>
          <a:xfrm rot="637451">
            <a:off x="4843054" y="3844365"/>
            <a:ext cx="1538855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Wolke 4"/>
          <p:cNvSpPr/>
          <p:nvPr/>
        </p:nvSpPr>
        <p:spPr>
          <a:xfrm>
            <a:off x="3373683" y="3238500"/>
            <a:ext cx="1752600" cy="121920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Netzwerk</a:t>
            </a:r>
          </a:p>
        </p:txBody>
      </p:sp>
      <p:sp>
        <p:nvSpPr>
          <p:cNvPr id="7" name="Textfeld 6"/>
          <p:cNvSpPr txBox="1"/>
          <p:nvPr/>
        </p:nvSpPr>
        <p:spPr>
          <a:xfrm rot="5400000">
            <a:off x="1191930" y="5079587"/>
            <a:ext cx="990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00" dirty="0" smtClean="0"/>
              <a:t>…</a:t>
            </a:r>
            <a:endParaRPr lang="de-DE" sz="6600" dirty="0"/>
          </a:p>
        </p:txBody>
      </p:sp>
    </p:spTree>
    <p:extLst>
      <p:ext uri="{BB962C8B-B14F-4D97-AF65-F5344CB8AC3E}">
        <p14:creationId xmlns:p14="http://schemas.microsoft.com/office/powerpoint/2010/main" val="145212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 Projekt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2113" y="1198563"/>
            <a:ext cx="8356600" cy="1849437"/>
          </a:xfrm>
        </p:spPr>
        <p:txBody>
          <a:bodyPr/>
          <a:lstStyle/>
          <a:p>
            <a:r>
              <a:rPr lang="de-DE" dirty="0" smtClean="0"/>
              <a:t>Broadcast-Verschlüsselung in der Praxis </a:t>
            </a:r>
            <a:r>
              <a:rPr lang="de-DE" dirty="0" smtClean="0"/>
              <a:t>ausprobieren</a:t>
            </a:r>
            <a:endParaRPr lang="de-DE" dirty="0" smtClean="0"/>
          </a:p>
          <a:p>
            <a:r>
              <a:rPr lang="de-DE" dirty="0" smtClean="0"/>
              <a:t>Entwicklung </a:t>
            </a:r>
            <a:r>
              <a:rPr lang="de-DE" dirty="0" smtClean="0"/>
              <a:t>eines Produkts</a:t>
            </a:r>
          </a:p>
          <a:p>
            <a:pPr lvl="1"/>
            <a:r>
              <a:rPr lang="de-DE" dirty="0" smtClean="0"/>
              <a:t>Anbieter will Inhalte durch Server verbreiten</a:t>
            </a:r>
          </a:p>
          <a:p>
            <a:pPr lvl="1"/>
            <a:r>
              <a:rPr lang="de-DE" dirty="0" smtClean="0"/>
              <a:t>Rechenstarke </a:t>
            </a:r>
            <a:r>
              <a:rPr lang="de-DE" dirty="0" err="1" smtClean="0"/>
              <a:t>Smartphones</a:t>
            </a:r>
            <a:r>
              <a:rPr lang="de-DE" dirty="0" smtClean="0"/>
              <a:t> verbreitet: </a:t>
            </a:r>
            <a:r>
              <a:rPr lang="de-DE" dirty="0" err="1" smtClean="0"/>
              <a:t>Android</a:t>
            </a:r>
            <a:endParaRPr lang="de-DE" dirty="0" smtClean="0"/>
          </a:p>
          <a:p>
            <a:pPr lvl="1"/>
            <a:r>
              <a:rPr lang="de-DE" dirty="0" smtClean="0"/>
              <a:t>Soll für Benutzer möglichst einfach sein</a:t>
            </a:r>
          </a:p>
          <a:p>
            <a:r>
              <a:rPr lang="de-DE" dirty="0" smtClean="0"/>
              <a:t>Entstanden ist: </a:t>
            </a:r>
            <a:r>
              <a:rPr lang="de-DE" b="1" dirty="0" err="1" smtClean="0"/>
              <a:t>CryptoCast</a:t>
            </a:r>
            <a:endParaRPr lang="de-DE" dirty="0" smtClean="0"/>
          </a:p>
          <a:p>
            <a:pPr lvl="1">
              <a:buFont typeface="Wingdings"/>
              <a:buChar char="à"/>
            </a:pPr>
            <a:r>
              <a:rPr lang="de-DE" dirty="0" smtClean="0"/>
              <a:t>Client-Server-Kombination für Broadcast mit Verschlüsselung</a:t>
            </a: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251262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Broadcast-Verschlüsselung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609600" y="2438400"/>
            <a:ext cx="1502509" cy="18031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345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Technisches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2113" y="1198563"/>
            <a:ext cx="8356600" cy="1849437"/>
          </a:xfrm>
        </p:spPr>
        <p:txBody>
          <a:bodyPr/>
          <a:lstStyle/>
          <a:p>
            <a:r>
              <a:rPr lang="de-DE" dirty="0" smtClean="0"/>
              <a:t>Server</a:t>
            </a:r>
          </a:p>
          <a:p>
            <a:pPr lvl="1"/>
            <a:r>
              <a:rPr lang="de-DE" dirty="0" smtClean="0"/>
              <a:t>Java und C++</a:t>
            </a:r>
          </a:p>
          <a:p>
            <a:pPr lvl="1"/>
            <a:r>
              <a:rPr lang="de-DE" dirty="0" smtClean="0"/>
              <a:t>Konsolenanwendung</a:t>
            </a:r>
          </a:p>
          <a:p>
            <a:pPr lvl="2"/>
            <a:r>
              <a:rPr lang="de-DE" dirty="0" smtClean="0"/>
              <a:t>Benutzerverwaltung</a:t>
            </a:r>
          </a:p>
          <a:p>
            <a:pPr lvl="2"/>
            <a:r>
              <a:rPr lang="de-DE" dirty="0" smtClean="0"/>
              <a:t>Verschlüsselung</a:t>
            </a:r>
          </a:p>
          <a:p>
            <a:pPr lvl="2"/>
            <a:r>
              <a:rPr lang="de-DE" dirty="0" smtClean="0"/>
              <a:t>Senden beliebiger Datenströme</a:t>
            </a: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pic>
        <p:nvPicPr>
          <p:cNvPr id="4" name="Picture 2" descr="C:\Users\Tobi\Desktop\Daten\Studium\3Semester\PSE 2012\PSE2012\projects\client\bin\res\drawable-ldpi\logo_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514600"/>
            <a:ext cx="2964612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nhaltsplatzhalter 2"/>
          <p:cNvSpPr txBox="1">
            <a:spLocks/>
          </p:cNvSpPr>
          <p:nvPr/>
        </p:nvSpPr>
        <p:spPr bwMode="auto">
          <a:xfrm>
            <a:off x="457200" y="3865563"/>
            <a:ext cx="8356600" cy="184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61950" indent="-361950" algn="l" rtl="0" eaLnBrk="1" fontAlgn="base" hangingPunct="1">
              <a:spcBef>
                <a:spcPts val="700"/>
              </a:spcBef>
              <a:spcAft>
                <a:spcPct val="0"/>
              </a:spcAft>
              <a:buBlip>
                <a:blip r:embed="rId4"/>
              </a:buBlip>
              <a:tabLst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96000" algn="l" rtl="0" eaLnBrk="1" fontAlgn="base" hangingPunct="1">
              <a:spcBef>
                <a:spcPts val="700"/>
              </a:spcBef>
              <a:spcAft>
                <a:spcPct val="0"/>
              </a:spcAft>
              <a:buBlip>
                <a:blip r:embed="rId5"/>
              </a:buBlip>
              <a:defRPr sz="2400">
                <a:solidFill>
                  <a:schemeClr val="tx1"/>
                </a:solidFill>
                <a:latin typeface="+mn-lt"/>
              </a:defRPr>
            </a:lvl2pPr>
            <a:lvl3pPr marL="1209675" indent="-324000" algn="l" rtl="0" eaLnBrk="1" fontAlgn="base" hangingPunct="1">
              <a:spcBef>
                <a:spcPts val="7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</a:defRPr>
            </a:lvl3pPr>
            <a:lvl4pPr marL="1657350" indent="-324000" algn="l" rtl="0" eaLnBrk="1" fontAlgn="base" hangingPunct="1">
              <a:spcBef>
                <a:spcPts val="7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</a:defRPr>
            </a:lvl4pPr>
            <a:lvl5pPr marL="2095500" indent="-324000" algn="l" rtl="0" eaLnBrk="1" fontAlgn="base" hangingPunct="1">
              <a:spcBef>
                <a:spcPts val="700"/>
              </a:spcBef>
              <a:spcAft>
                <a:spcPct val="0"/>
              </a:spcAft>
              <a:buBlip>
                <a:blip r:embed="rId6"/>
              </a:buBlip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smtClean="0"/>
              <a:t>Client</a:t>
            </a:r>
          </a:p>
          <a:p>
            <a:pPr lvl="1"/>
            <a:r>
              <a:rPr lang="de-DE" kern="0" dirty="0" err="1" smtClean="0"/>
              <a:t>Android</a:t>
            </a:r>
            <a:r>
              <a:rPr lang="de-DE" kern="0" dirty="0" smtClean="0"/>
              <a:t> ab 2.3</a:t>
            </a:r>
          </a:p>
          <a:p>
            <a:pPr lvl="1"/>
            <a:r>
              <a:rPr lang="de-DE" kern="0" dirty="0" smtClean="0"/>
              <a:t>Empfangen</a:t>
            </a:r>
          </a:p>
          <a:p>
            <a:pPr lvl="1"/>
            <a:r>
              <a:rPr lang="de-DE" kern="0" dirty="0" smtClean="0"/>
              <a:t>Entschlüsseln</a:t>
            </a:r>
          </a:p>
          <a:p>
            <a:pPr lvl="1"/>
            <a:r>
              <a:rPr lang="de-DE" kern="0" dirty="0" smtClean="0"/>
              <a:t>Wiedergeben der Inhalte (bei uns: MP3)</a:t>
            </a:r>
          </a:p>
          <a:p>
            <a:pPr lvl="1"/>
            <a:endParaRPr lang="de-DE" kern="0" dirty="0" smtClean="0"/>
          </a:p>
        </p:txBody>
      </p:sp>
    </p:spTree>
    <p:extLst>
      <p:ext uri="{BB962C8B-B14F-4D97-AF65-F5344CB8AC3E}">
        <p14:creationId xmlns:p14="http://schemas.microsoft.com/office/powerpoint/2010/main" val="3138729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Statistik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~7400 Zeilen Code</a:t>
            </a:r>
          </a:p>
          <a:p>
            <a:pPr lvl="1"/>
            <a:r>
              <a:rPr lang="de-DE" smtClean="0"/>
              <a:t>wesentliche Anteile </a:t>
            </a:r>
            <a:r>
              <a:rPr lang="de-DE" dirty="0" smtClean="0"/>
              <a:t>und Aufwand </a:t>
            </a:r>
            <a:r>
              <a:rPr lang="de-DE" smtClean="0"/>
              <a:t>für Kryptographie</a:t>
            </a:r>
            <a:endParaRPr lang="de-DE" dirty="0" smtClean="0"/>
          </a:p>
          <a:p>
            <a:r>
              <a:rPr lang="de-DE" dirty="0"/>
              <a:t>d</a:t>
            </a:r>
            <a:r>
              <a:rPr lang="de-DE" dirty="0" smtClean="0"/>
              <a:t>urch Optimierungen bis zu 5000 ausschließbare Benutzer</a:t>
            </a:r>
          </a:p>
          <a:p>
            <a:r>
              <a:rPr lang="de-DE" dirty="0" smtClean="0"/>
              <a:t>Gesamtzahl der Benutzer nur durch das Netzwerk beschränkt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8534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Produktvorführung</a:t>
            </a:r>
            <a:endParaRPr lang="de-DE" dirty="0"/>
          </a:p>
        </p:txBody>
      </p:sp>
      <p:pic>
        <p:nvPicPr>
          <p:cNvPr id="2050" name="Picture 2" descr="C:\Users\Tobi\Desktop\Daten\Studium\3Semester\PSE 2012\PSE2012\projects\client\bin\res\drawable-ldpi\logo_transpar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266" y="1667347"/>
            <a:ext cx="4037863" cy="404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66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Broadcast-Verschlüsselung</a:t>
            </a:r>
          </a:p>
        </p:txBody>
      </p:sp>
      <p:sp>
        <p:nvSpPr>
          <p:cNvPr id="7" name="Rechteck 6"/>
          <p:cNvSpPr/>
          <p:nvPr/>
        </p:nvSpPr>
        <p:spPr>
          <a:xfrm>
            <a:off x="609600" y="2438400"/>
            <a:ext cx="1502509" cy="18031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  <a:endParaRPr lang="de-DE" dirty="0"/>
          </a:p>
        </p:txBody>
      </p:sp>
      <p:sp>
        <p:nvSpPr>
          <p:cNvPr id="8" name="Gefaltete Ecke 7"/>
          <p:cNvSpPr/>
          <p:nvPr/>
        </p:nvSpPr>
        <p:spPr>
          <a:xfrm>
            <a:off x="1428824" y="3794713"/>
            <a:ext cx="998113" cy="580156"/>
          </a:xfrm>
          <a:prstGeom prst="foldedCorner">
            <a:avLst>
              <a:gd name="adj" fmla="val 35583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Daten</a:t>
            </a:r>
          </a:p>
        </p:txBody>
      </p:sp>
    </p:spTree>
    <p:extLst>
      <p:ext uri="{BB962C8B-B14F-4D97-AF65-F5344CB8AC3E}">
        <p14:creationId xmlns:p14="http://schemas.microsoft.com/office/powerpoint/2010/main" val="254924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feil nach rechts 5"/>
          <p:cNvSpPr/>
          <p:nvPr/>
        </p:nvSpPr>
        <p:spPr>
          <a:xfrm>
            <a:off x="2388678" y="3765269"/>
            <a:ext cx="1143000" cy="609600"/>
          </a:xfrm>
          <a:prstGeom prst="rightArrow">
            <a:avLst>
              <a:gd name="adj1" fmla="val 28957"/>
              <a:gd name="adj2" fmla="val 6894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Broadcast-Verschlüsselung</a:t>
            </a:r>
          </a:p>
        </p:txBody>
      </p:sp>
      <p:sp>
        <p:nvSpPr>
          <p:cNvPr id="7" name="Rechteck 6"/>
          <p:cNvSpPr/>
          <p:nvPr/>
        </p:nvSpPr>
        <p:spPr>
          <a:xfrm>
            <a:off x="609600" y="2438400"/>
            <a:ext cx="1502509" cy="18031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  <a:endParaRPr lang="de-DE" dirty="0"/>
          </a:p>
        </p:txBody>
      </p:sp>
      <p:sp>
        <p:nvSpPr>
          <p:cNvPr id="8" name="Gefaltete Ecke 7"/>
          <p:cNvSpPr/>
          <p:nvPr/>
        </p:nvSpPr>
        <p:spPr>
          <a:xfrm>
            <a:off x="1428824" y="3794713"/>
            <a:ext cx="998113" cy="580156"/>
          </a:xfrm>
          <a:prstGeom prst="foldedCorner">
            <a:avLst>
              <a:gd name="adj" fmla="val 35583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Daten</a:t>
            </a:r>
          </a:p>
        </p:txBody>
      </p:sp>
      <p:sp>
        <p:nvSpPr>
          <p:cNvPr id="5" name="Wolke 4"/>
          <p:cNvSpPr/>
          <p:nvPr/>
        </p:nvSpPr>
        <p:spPr>
          <a:xfrm>
            <a:off x="3455478" y="3384269"/>
            <a:ext cx="1752600" cy="121920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Netzwerk</a:t>
            </a:r>
          </a:p>
        </p:txBody>
      </p:sp>
    </p:spTree>
    <p:extLst>
      <p:ext uri="{BB962C8B-B14F-4D97-AF65-F5344CB8AC3E}">
        <p14:creationId xmlns:p14="http://schemas.microsoft.com/office/powerpoint/2010/main" val="254924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feil nach rechts 5"/>
          <p:cNvSpPr/>
          <p:nvPr/>
        </p:nvSpPr>
        <p:spPr>
          <a:xfrm>
            <a:off x="2388678" y="3765269"/>
            <a:ext cx="1143000" cy="609600"/>
          </a:xfrm>
          <a:prstGeom prst="rightArrow">
            <a:avLst>
              <a:gd name="adj1" fmla="val 28957"/>
              <a:gd name="adj2" fmla="val 6894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Broadcast-Verschlüsselung</a:t>
            </a:r>
          </a:p>
        </p:txBody>
      </p:sp>
      <p:sp>
        <p:nvSpPr>
          <p:cNvPr id="7" name="Rechteck 6"/>
          <p:cNvSpPr/>
          <p:nvPr/>
        </p:nvSpPr>
        <p:spPr>
          <a:xfrm>
            <a:off x="609600" y="2438400"/>
            <a:ext cx="1502509" cy="18031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  <a:endParaRPr lang="de-DE" dirty="0"/>
          </a:p>
        </p:txBody>
      </p:sp>
      <p:sp>
        <p:nvSpPr>
          <p:cNvPr id="8" name="Gefaltete Ecke 7"/>
          <p:cNvSpPr/>
          <p:nvPr/>
        </p:nvSpPr>
        <p:spPr>
          <a:xfrm>
            <a:off x="1428824" y="3794713"/>
            <a:ext cx="998113" cy="580156"/>
          </a:xfrm>
          <a:prstGeom prst="foldedCorner">
            <a:avLst>
              <a:gd name="adj" fmla="val 35583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Daten</a:t>
            </a:r>
          </a:p>
        </p:txBody>
      </p:sp>
      <p:sp>
        <p:nvSpPr>
          <p:cNvPr id="9" name="Gestreifter Pfeil nach rechts 8"/>
          <p:cNvSpPr/>
          <p:nvPr/>
        </p:nvSpPr>
        <p:spPr>
          <a:xfrm rot="20992395">
            <a:off x="5144079" y="3269165"/>
            <a:ext cx="1402062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Oval 9"/>
          <p:cNvSpPr/>
          <p:nvPr/>
        </p:nvSpPr>
        <p:spPr>
          <a:xfrm>
            <a:off x="6602120" y="3165243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3" name="Oval 12"/>
          <p:cNvSpPr/>
          <p:nvPr/>
        </p:nvSpPr>
        <p:spPr>
          <a:xfrm>
            <a:off x="6443366" y="3993868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4" name="Oval 13"/>
          <p:cNvSpPr/>
          <p:nvPr/>
        </p:nvSpPr>
        <p:spPr>
          <a:xfrm>
            <a:off x="6046278" y="4755869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5" name="Gestreifter Pfeil nach rechts 14"/>
          <p:cNvSpPr/>
          <p:nvPr/>
        </p:nvSpPr>
        <p:spPr>
          <a:xfrm rot="1989755">
            <a:off x="4869005" y="4299578"/>
            <a:ext cx="1276557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Gestreifter Pfeil nach rechts 15"/>
          <p:cNvSpPr/>
          <p:nvPr/>
        </p:nvSpPr>
        <p:spPr>
          <a:xfrm rot="618165">
            <a:off x="5186295" y="3803370"/>
            <a:ext cx="1219200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Wolke 4"/>
          <p:cNvSpPr/>
          <p:nvPr/>
        </p:nvSpPr>
        <p:spPr>
          <a:xfrm>
            <a:off x="3455478" y="3384269"/>
            <a:ext cx="1752600" cy="121920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Netzwerk</a:t>
            </a:r>
          </a:p>
        </p:txBody>
      </p:sp>
      <p:sp>
        <p:nvSpPr>
          <p:cNvPr id="32" name="Gestreifter Pfeil nach rechts 31"/>
          <p:cNvSpPr/>
          <p:nvPr/>
        </p:nvSpPr>
        <p:spPr>
          <a:xfrm rot="19945037">
            <a:off x="4870890" y="2794757"/>
            <a:ext cx="1402062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Oval 9"/>
          <p:cNvSpPr/>
          <p:nvPr/>
        </p:nvSpPr>
        <p:spPr>
          <a:xfrm>
            <a:off x="6270842" y="2462464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254924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feil nach rechts 5"/>
          <p:cNvSpPr/>
          <p:nvPr/>
        </p:nvSpPr>
        <p:spPr>
          <a:xfrm>
            <a:off x="2388678" y="3765269"/>
            <a:ext cx="1143000" cy="609600"/>
          </a:xfrm>
          <a:prstGeom prst="rightArrow">
            <a:avLst>
              <a:gd name="adj1" fmla="val 28957"/>
              <a:gd name="adj2" fmla="val 6894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Broadcast-Verschlüsselung</a:t>
            </a:r>
          </a:p>
        </p:txBody>
      </p:sp>
      <p:sp>
        <p:nvSpPr>
          <p:cNvPr id="7" name="Rechteck 6"/>
          <p:cNvSpPr/>
          <p:nvPr/>
        </p:nvSpPr>
        <p:spPr>
          <a:xfrm>
            <a:off x="609600" y="2438400"/>
            <a:ext cx="1502509" cy="18031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  <a:endParaRPr lang="de-DE" dirty="0"/>
          </a:p>
        </p:txBody>
      </p:sp>
      <p:sp>
        <p:nvSpPr>
          <p:cNvPr id="8" name="Gefaltete Ecke 7"/>
          <p:cNvSpPr/>
          <p:nvPr/>
        </p:nvSpPr>
        <p:spPr>
          <a:xfrm>
            <a:off x="1428824" y="3794713"/>
            <a:ext cx="998113" cy="580156"/>
          </a:xfrm>
          <a:prstGeom prst="foldedCorner">
            <a:avLst>
              <a:gd name="adj" fmla="val 35583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Daten</a:t>
            </a:r>
          </a:p>
        </p:txBody>
      </p:sp>
      <p:sp>
        <p:nvSpPr>
          <p:cNvPr id="9" name="Gestreifter Pfeil nach rechts 8"/>
          <p:cNvSpPr/>
          <p:nvPr/>
        </p:nvSpPr>
        <p:spPr>
          <a:xfrm rot="20992395">
            <a:off x="5144079" y="3269165"/>
            <a:ext cx="1402062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Oval 9"/>
          <p:cNvSpPr/>
          <p:nvPr/>
        </p:nvSpPr>
        <p:spPr>
          <a:xfrm>
            <a:off x="6602120" y="3165243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3" name="Oval 12"/>
          <p:cNvSpPr/>
          <p:nvPr/>
        </p:nvSpPr>
        <p:spPr>
          <a:xfrm>
            <a:off x="6443366" y="3993868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4" name="Oval 13"/>
          <p:cNvSpPr/>
          <p:nvPr/>
        </p:nvSpPr>
        <p:spPr>
          <a:xfrm>
            <a:off x="6046278" y="4755869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5" name="Gestreifter Pfeil nach rechts 14"/>
          <p:cNvSpPr/>
          <p:nvPr/>
        </p:nvSpPr>
        <p:spPr>
          <a:xfrm rot="1989755">
            <a:off x="4869005" y="4299578"/>
            <a:ext cx="1276557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Gestreifter Pfeil nach rechts 15"/>
          <p:cNvSpPr/>
          <p:nvPr/>
        </p:nvSpPr>
        <p:spPr>
          <a:xfrm rot="618165">
            <a:off x="5186295" y="3803370"/>
            <a:ext cx="1219200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Wolke 4"/>
          <p:cNvSpPr/>
          <p:nvPr/>
        </p:nvSpPr>
        <p:spPr>
          <a:xfrm>
            <a:off x="3455478" y="3384269"/>
            <a:ext cx="1752600" cy="121920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Netzwerk</a:t>
            </a:r>
          </a:p>
        </p:txBody>
      </p:sp>
      <p:sp>
        <p:nvSpPr>
          <p:cNvPr id="18" name="Ring 17"/>
          <p:cNvSpPr/>
          <p:nvPr/>
        </p:nvSpPr>
        <p:spPr>
          <a:xfrm>
            <a:off x="1219200" y="3536669"/>
            <a:ext cx="1371600" cy="990600"/>
          </a:xfrm>
          <a:prstGeom prst="donut">
            <a:avLst>
              <a:gd name="adj" fmla="val 11306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24" name="Gruppierung 23"/>
          <p:cNvGrpSpPr/>
          <p:nvPr/>
        </p:nvGrpSpPr>
        <p:grpSpPr>
          <a:xfrm>
            <a:off x="1371600" y="4298669"/>
            <a:ext cx="1143000" cy="1219200"/>
            <a:chOff x="1905000" y="4267200"/>
            <a:chExt cx="1143000" cy="1219200"/>
          </a:xfrm>
        </p:grpSpPr>
        <p:sp>
          <p:nvSpPr>
            <p:cNvPr id="19" name="Halbbogen 18"/>
            <p:cNvSpPr/>
            <p:nvPr/>
          </p:nvSpPr>
          <p:spPr>
            <a:xfrm>
              <a:off x="2057400" y="4267200"/>
              <a:ext cx="838200" cy="1143000"/>
            </a:xfrm>
            <a:prstGeom prst="blockArc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0" name="Rechteck 19"/>
            <p:cNvSpPr/>
            <p:nvPr/>
          </p:nvSpPr>
          <p:spPr>
            <a:xfrm>
              <a:off x="1905000" y="4800600"/>
              <a:ext cx="1143000" cy="6858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Oval 20"/>
            <p:cNvSpPr/>
            <p:nvPr/>
          </p:nvSpPr>
          <p:spPr>
            <a:xfrm>
              <a:off x="2362200" y="4876800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Gleichschenkliges Dreieck 21"/>
            <p:cNvSpPr/>
            <p:nvPr/>
          </p:nvSpPr>
          <p:spPr>
            <a:xfrm>
              <a:off x="2362200" y="4953000"/>
              <a:ext cx="228600" cy="381000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2" name="Gestreifter Pfeil nach rechts 31"/>
          <p:cNvSpPr/>
          <p:nvPr/>
        </p:nvSpPr>
        <p:spPr>
          <a:xfrm rot="19945037">
            <a:off x="4870890" y="2794757"/>
            <a:ext cx="1402062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Oval 9"/>
          <p:cNvSpPr/>
          <p:nvPr/>
        </p:nvSpPr>
        <p:spPr>
          <a:xfrm>
            <a:off x="6270842" y="2462464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grpSp>
        <p:nvGrpSpPr>
          <p:cNvPr id="34" name="Gruppierung 11"/>
          <p:cNvGrpSpPr/>
          <p:nvPr/>
        </p:nvGrpSpPr>
        <p:grpSpPr>
          <a:xfrm>
            <a:off x="2362200" y="4984469"/>
            <a:ext cx="1219200" cy="609600"/>
            <a:chOff x="609600" y="4648200"/>
            <a:chExt cx="1219200" cy="609600"/>
          </a:xfrm>
        </p:grpSpPr>
        <p:sp>
          <p:nvSpPr>
            <p:cNvPr id="35" name="Gleichschenkliges Dreieck 50"/>
            <p:cNvSpPr/>
            <p:nvPr/>
          </p:nvSpPr>
          <p:spPr>
            <a:xfrm rot="5400000">
              <a:off x="914400" y="4343400"/>
              <a:ext cx="609600" cy="1219200"/>
            </a:xfrm>
            <a:custGeom>
              <a:avLst/>
              <a:gdLst/>
              <a:ahLst/>
              <a:cxnLst/>
              <a:rect l="l" t="t" r="r" b="b"/>
              <a:pathLst>
                <a:path w="1981200" h="4419600">
                  <a:moveTo>
                    <a:pt x="0" y="3390900"/>
                  </a:moveTo>
                  <a:cubicBezTo>
                    <a:pt x="0" y="2964799"/>
                    <a:pt x="249473" y="2599206"/>
                    <a:pt x="605014" y="2443041"/>
                  </a:cubicBezTo>
                  <a:lnTo>
                    <a:pt x="609600" y="2441298"/>
                  </a:lnTo>
                  <a:lnTo>
                    <a:pt x="609600" y="381000"/>
                  </a:lnTo>
                  <a:lnTo>
                    <a:pt x="914400" y="0"/>
                  </a:lnTo>
                  <a:lnTo>
                    <a:pt x="1219200" y="381000"/>
                  </a:lnTo>
                  <a:lnTo>
                    <a:pt x="1219200" y="685799"/>
                  </a:lnTo>
                  <a:lnTo>
                    <a:pt x="1447800" y="838199"/>
                  </a:lnTo>
                  <a:lnTo>
                    <a:pt x="1295400" y="939799"/>
                  </a:lnTo>
                  <a:lnTo>
                    <a:pt x="1295400" y="1346200"/>
                  </a:lnTo>
                  <a:lnTo>
                    <a:pt x="1447800" y="1447800"/>
                  </a:lnTo>
                  <a:lnTo>
                    <a:pt x="1219200" y="1600200"/>
                  </a:lnTo>
                  <a:lnTo>
                    <a:pt x="1219200" y="1854200"/>
                  </a:lnTo>
                  <a:lnTo>
                    <a:pt x="1447800" y="2133600"/>
                  </a:lnTo>
                  <a:lnTo>
                    <a:pt x="1234086" y="2394807"/>
                  </a:lnTo>
                  <a:lnTo>
                    <a:pt x="1285174" y="2408449"/>
                  </a:lnTo>
                  <a:cubicBezTo>
                    <a:pt x="1688416" y="2538694"/>
                    <a:pt x="1981200" y="2929291"/>
                    <a:pt x="1981200" y="3390900"/>
                  </a:cubicBezTo>
                  <a:cubicBezTo>
                    <a:pt x="1981200" y="3959035"/>
                    <a:pt x="1537693" y="4419600"/>
                    <a:pt x="990600" y="4419600"/>
                  </a:cubicBezTo>
                  <a:cubicBezTo>
                    <a:pt x="443507" y="4419600"/>
                    <a:pt x="0" y="3959035"/>
                    <a:pt x="0" y="3390900"/>
                  </a:cubicBezTo>
                  <a:close/>
                </a:path>
              </a:pathLst>
            </a:cu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  <a:p>
              <a:pPr algn="ctr"/>
              <a:endParaRPr lang="de-DE" dirty="0" smtClean="0"/>
            </a:p>
            <a:p>
              <a:pPr algn="ctr"/>
              <a:endParaRPr lang="de-DE" dirty="0" smtClean="0"/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685800" y="4648200"/>
              <a:ext cx="3048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dirty="0" smtClean="0"/>
                <a:t>3</a:t>
              </a:r>
            </a:p>
          </p:txBody>
        </p:sp>
      </p:grpSp>
      <p:grpSp>
        <p:nvGrpSpPr>
          <p:cNvPr id="37" name="Gruppierung 16"/>
          <p:cNvGrpSpPr/>
          <p:nvPr/>
        </p:nvGrpSpPr>
        <p:grpSpPr>
          <a:xfrm>
            <a:off x="2209800" y="5289269"/>
            <a:ext cx="1219200" cy="609600"/>
            <a:chOff x="457200" y="4876800"/>
            <a:chExt cx="1219200" cy="609600"/>
          </a:xfrm>
        </p:grpSpPr>
        <p:sp>
          <p:nvSpPr>
            <p:cNvPr id="38" name="Gleichschenkliges Dreieck 50"/>
            <p:cNvSpPr/>
            <p:nvPr/>
          </p:nvSpPr>
          <p:spPr>
            <a:xfrm rot="5400000">
              <a:off x="762000" y="4572000"/>
              <a:ext cx="609600" cy="1219200"/>
            </a:xfrm>
            <a:custGeom>
              <a:avLst/>
              <a:gdLst/>
              <a:ahLst/>
              <a:cxnLst/>
              <a:rect l="l" t="t" r="r" b="b"/>
              <a:pathLst>
                <a:path w="1981200" h="4419600">
                  <a:moveTo>
                    <a:pt x="0" y="3390900"/>
                  </a:moveTo>
                  <a:cubicBezTo>
                    <a:pt x="0" y="2964799"/>
                    <a:pt x="249473" y="2599206"/>
                    <a:pt x="605014" y="2443041"/>
                  </a:cubicBezTo>
                  <a:lnTo>
                    <a:pt x="609600" y="2441298"/>
                  </a:lnTo>
                  <a:lnTo>
                    <a:pt x="609600" y="381000"/>
                  </a:lnTo>
                  <a:lnTo>
                    <a:pt x="914400" y="0"/>
                  </a:lnTo>
                  <a:lnTo>
                    <a:pt x="1219200" y="381000"/>
                  </a:lnTo>
                  <a:lnTo>
                    <a:pt x="1219200" y="685799"/>
                  </a:lnTo>
                  <a:lnTo>
                    <a:pt x="1447800" y="838199"/>
                  </a:lnTo>
                  <a:lnTo>
                    <a:pt x="1295400" y="939799"/>
                  </a:lnTo>
                  <a:lnTo>
                    <a:pt x="1295400" y="1346200"/>
                  </a:lnTo>
                  <a:lnTo>
                    <a:pt x="1447800" y="1447800"/>
                  </a:lnTo>
                  <a:lnTo>
                    <a:pt x="1219200" y="1600200"/>
                  </a:lnTo>
                  <a:lnTo>
                    <a:pt x="1219200" y="1854200"/>
                  </a:lnTo>
                  <a:lnTo>
                    <a:pt x="1447800" y="2133600"/>
                  </a:lnTo>
                  <a:lnTo>
                    <a:pt x="1234086" y="2394807"/>
                  </a:lnTo>
                  <a:lnTo>
                    <a:pt x="1285174" y="2408449"/>
                  </a:lnTo>
                  <a:cubicBezTo>
                    <a:pt x="1688416" y="2538694"/>
                    <a:pt x="1981200" y="2929291"/>
                    <a:pt x="1981200" y="3390900"/>
                  </a:cubicBezTo>
                  <a:cubicBezTo>
                    <a:pt x="1981200" y="3959035"/>
                    <a:pt x="1537693" y="4419600"/>
                    <a:pt x="990600" y="4419600"/>
                  </a:cubicBezTo>
                  <a:cubicBezTo>
                    <a:pt x="443507" y="4419600"/>
                    <a:pt x="0" y="3959035"/>
                    <a:pt x="0" y="3390900"/>
                  </a:cubicBezTo>
                  <a:close/>
                </a:path>
              </a:pathLst>
            </a:cu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  <a:p>
              <a:pPr algn="ctr"/>
              <a:endParaRPr lang="de-DE" dirty="0" smtClean="0"/>
            </a:p>
            <a:p>
              <a:pPr algn="ctr"/>
              <a:endParaRPr lang="de-DE" dirty="0" smtClean="0"/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533400" y="4876800"/>
              <a:ext cx="3048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dirty="0" smtClean="0"/>
                <a:t>2</a:t>
              </a:r>
            </a:p>
          </p:txBody>
        </p:sp>
      </p:grpSp>
      <p:grpSp>
        <p:nvGrpSpPr>
          <p:cNvPr id="40" name="Gruppierung 30"/>
          <p:cNvGrpSpPr/>
          <p:nvPr/>
        </p:nvGrpSpPr>
        <p:grpSpPr>
          <a:xfrm>
            <a:off x="1981200" y="5594069"/>
            <a:ext cx="1219200" cy="609600"/>
            <a:chOff x="304800" y="5257800"/>
            <a:chExt cx="1219200" cy="609600"/>
          </a:xfrm>
        </p:grpSpPr>
        <p:sp>
          <p:nvSpPr>
            <p:cNvPr id="41" name="Gleichschenkliges Dreieck 50"/>
            <p:cNvSpPr/>
            <p:nvPr/>
          </p:nvSpPr>
          <p:spPr>
            <a:xfrm rot="5400000">
              <a:off x="609600" y="4953000"/>
              <a:ext cx="609600" cy="1219200"/>
            </a:xfrm>
            <a:custGeom>
              <a:avLst/>
              <a:gdLst/>
              <a:ahLst/>
              <a:cxnLst/>
              <a:rect l="l" t="t" r="r" b="b"/>
              <a:pathLst>
                <a:path w="1981200" h="4419600">
                  <a:moveTo>
                    <a:pt x="0" y="3390900"/>
                  </a:moveTo>
                  <a:cubicBezTo>
                    <a:pt x="0" y="2964799"/>
                    <a:pt x="249473" y="2599206"/>
                    <a:pt x="605014" y="2443041"/>
                  </a:cubicBezTo>
                  <a:lnTo>
                    <a:pt x="609600" y="2441298"/>
                  </a:lnTo>
                  <a:lnTo>
                    <a:pt x="609600" y="381000"/>
                  </a:lnTo>
                  <a:lnTo>
                    <a:pt x="914400" y="0"/>
                  </a:lnTo>
                  <a:lnTo>
                    <a:pt x="1219200" y="381000"/>
                  </a:lnTo>
                  <a:lnTo>
                    <a:pt x="1219200" y="685799"/>
                  </a:lnTo>
                  <a:lnTo>
                    <a:pt x="1447800" y="838199"/>
                  </a:lnTo>
                  <a:lnTo>
                    <a:pt x="1295400" y="939799"/>
                  </a:lnTo>
                  <a:lnTo>
                    <a:pt x="1295400" y="1346200"/>
                  </a:lnTo>
                  <a:lnTo>
                    <a:pt x="1447800" y="1447800"/>
                  </a:lnTo>
                  <a:lnTo>
                    <a:pt x="1219200" y="1600200"/>
                  </a:lnTo>
                  <a:lnTo>
                    <a:pt x="1219200" y="1854200"/>
                  </a:lnTo>
                  <a:lnTo>
                    <a:pt x="1447800" y="2133600"/>
                  </a:lnTo>
                  <a:lnTo>
                    <a:pt x="1234086" y="2394807"/>
                  </a:lnTo>
                  <a:lnTo>
                    <a:pt x="1285174" y="2408449"/>
                  </a:lnTo>
                  <a:cubicBezTo>
                    <a:pt x="1688416" y="2538694"/>
                    <a:pt x="1981200" y="2929291"/>
                    <a:pt x="1981200" y="3390900"/>
                  </a:cubicBezTo>
                  <a:cubicBezTo>
                    <a:pt x="1981200" y="3959035"/>
                    <a:pt x="1537693" y="4419600"/>
                    <a:pt x="990600" y="4419600"/>
                  </a:cubicBezTo>
                  <a:cubicBezTo>
                    <a:pt x="443507" y="4419600"/>
                    <a:pt x="0" y="3959035"/>
                    <a:pt x="0" y="3390900"/>
                  </a:cubicBezTo>
                  <a:close/>
                </a:path>
              </a:pathLst>
            </a:cu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  <a:p>
              <a:pPr algn="ctr"/>
              <a:endParaRPr lang="de-DE" dirty="0" smtClean="0"/>
            </a:p>
            <a:p>
              <a:pPr algn="ctr"/>
              <a:endParaRPr lang="de-DE" dirty="0" smtClean="0"/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381000" y="5257800"/>
              <a:ext cx="3048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dirty="0" smtClean="0"/>
                <a:t>1</a:t>
              </a:r>
              <a:endParaRPr lang="de-DE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4924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feil nach rechts 5"/>
          <p:cNvSpPr/>
          <p:nvPr/>
        </p:nvSpPr>
        <p:spPr>
          <a:xfrm>
            <a:off x="2388678" y="3765269"/>
            <a:ext cx="1143000" cy="609600"/>
          </a:xfrm>
          <a:prstGeom prst="rightArrow">
            <a:avLst>
              <a:gd name="adj1" fmla="val 28957"/>
              <a:gd name="adj2" fmla="val 6894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Broadcast-Verschlüsselung</a:t>
            </a:r>
          </a:p>
        </p:txBody>
      </p:sp>
      <p:sp>
        <p:nvSpPr>
          <p:cNvPr id="7" name="Rechteck 6"/>
          <p:cNvSpPr/>
          <p:nvPr/>
        </p:nvSpPr>
        <p:spPr>
          <a:xfrm>
            <a:off x="609600" y="2438400"/>
            <a:ext cx="1502509" cy="18031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  <a:endParaRPr lang="de-DE" dirty="0"/>
          </a:p>
        </p:txBody>
      </p:sp>
      <p:sp>
        <p:nvSpPr>
          <p:cNvPr id="8" name="Gefaltete Ecke 7"/>
          <p:cNvSpPr/>
          <p:nvPr/>
        </p:nvSpPr>
        <p:spPr>
          <a:xfrm>
            <a:off x="1428824" y="3794713"/>
            <a:ext cx="998113" cy="580156"/>
          </a:xfrm>
          <a:prstGeom prst="foldedCorner">
            <a:avLst>
              <a:gd name="adj" fmla="val 35583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Daten</a:t>
            </a:r>
          </a:p>
        </p:txBody>
      </p:sp>
      <p:sp>
        <p:nvSpPr>
          <p:cNvPr id="9" name="Gestreifter Pfeil nach rechts 8"/>
          <p:cNvSpPr/>
          <p:nvPr/>
        </p:nvSpPr>
        <p:spPr>
          <a:xfrm rot="20992395">
            <a:off x="5144079" y="3269165"/>
            <a:ext cx="1402062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Oval 9"/>
          <p:cNvSpPr/>
          <p:nvPr/>
        </p:nvSpPr>
        <p:spPr>
          <a:xfrm>
            <a:off x="6602120" y="3165243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3" name="Oval 12"/>
          <p:cNvSpPr/>
          <p:nvPr/>
        </p:nvSpPr>
        <p:spPr>
          <a:xfrm>
            <a:off x="6443366" y="3993868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4" name="Oval 13"/>
          <p:cNvSpPr/>
          <p:nvPr/>
        </p:nvSpPr>
        <p:spPr>
          <a:xfrm>
            <a:off x="6046278" y="4755869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5" name="Gestreifter Pfeil nach rechts 14"/>
          <p:cNvSpPr/>
          <p:nvPr/>
        </p:nvSpPr>
        <p:spPr>
          <a:xfrm rot="1989755">
            <a:off x="4869005" y="4299578"/>
            <a:ext cx="1276557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Gestreifter Pfeil nach rechts 15"/>
          <p:cNvSpPr/>
          <p:nvPr/>
        </p:nvSpPr>
        <p:spPr>
          <a:xfrm rot="618165">
            <a:off x="5186295" y="3803370"/>
            <a:ext cx="1219200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Wolke 4"/>
          <p:cNvSpPr/>
          <p:nvPr/>
        </p:nvSpPr>
        <p:spPr>
          <a:xfrm>
            <a:off x="3455478" y="3384269"/>
            <a:ext cx="1752600" cy="121920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Netzwerk</a:t>
            </a:r>
          </a:p>
        </p:txBody>
      </p:sp>
      <p:sp>
        <p:nvSpPr>
          <p:cNvPr id="18" name="Ring 17"/>
          <p:cNvSpPr/>
          <p:nvPr/>
        </p:nvSpPr>
        <p:spPr>
          <a:xfrm>
            <a:off x="1219200" y="3536669"/>
            <a:ext cx="1371600" cy="990600"/>
          </a:xfrm>
          <a:prstGeom prst="donut">
            <a:avLst>
              <a:gd name="adj" fmla="val 11306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24" name="Gruppierung 23"/>
          <p:cNvGrpSpPr/>
          <p:nvPr/>
        </p:nvGrpSpPr>
        <p:grpSpPr>
          <a:xfrm>
            <a:off x="1371600" y="4298669"/>
            <a:ext cx="1143000" cy="1219200"/>
            <a:chOff x="1905000" y="4267200"/>
            <a:chExt cx="1143000" cy="1219200"/>
          </a:xfrm>
        </p:grpSpPr>
        <p:sp>
          <p:nvSpPr>
            <p:cNvPr id="19" name="Halbbogen 18"/>
            <p:cNvSpPr/>
            <p:nvPr/>
          </p:nvSpPr>
          <p:spPr>
            <a:xfrm>
              <a:off x="2057400" y="4267200"/>
              <a:ext cx="838200" cy="1143000"/>
            </a:xfrm>
            <a:prstGeom prst="blockArc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0" name="Rechteck 19"/>
            <p:cNvSpPr/>
            <p:nvPr/>
          </p:nvSpPr>
          <p:spPr>
            <a:xfrm>
              <a:off x="1905000" y="4800600"/>
              <a:ext cx="1143000" cy="6858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Oval 20"/>
            <p:cNvSpPr/>
            <p:nvPr/>
          </p:nvSpPr>
          <p:spPr>
            <a:xfrm>
              <a:off x="2362200" y="4876800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Gleichschenkliges Dreieck 21"/>
            <p:cNvSpPr/>
            <p:nvPr/>
          </p:nvSpPr>
          <p:spPr>
            <a:xfrm>
              <a:off x="2362200" y="4953000"/>
              <a:ext cx="228600" cy="381000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" name="Gruppierung 16"/>
          <p:cNvGrpSpPr/>
          <p:nvPr/>
        </p:nvGrpSpPr>
        <p:grpSpPr>
          <a:xfrm>
            <a:off x="7331288" y="4222468"/>
            <a:ext cx="1219200" cy="609600"/>
            <a:chOff x="457200" y="4876800"/>
            <a:chExt cx="1219200" cy="609600"/>
          </a:xfrm>
        </p:grpSpPr>
        <p:sp>
          <p:nvSpPr>
            <p:cNvPr id="26" name="Gleichschenkliges Dreieck 50"/>
            <p:cNvSpPr/>
            <p:nvPr/>
          </p:nvSpPr>
          <p:spPr>
            <a:xfrm rot="5400000">
              <a:off x="762000" y="4572000"/>
              <a:ext cx="609600" cy="1219200"/>
            </a:xfrm>
            <a:custGeom>
              <a:avLst/>
              <a:gdLst/>
              <a:ahLst/>
              <a:cxnLst/>
              <a:rect l="l" t="t" r="r" b="b"/>
              <a:pathLst>
                <a:path w="1981200" h="4419600">
                  <a:moveTo>
                    <a:pt x="0" y="3390900"/>
                  </a:moveTo>
                  <a:cubicBezTo>
                    <a:pt x="0" y="2964799"/>
                    <a:pt x="249473" y="2599206"/>
                    <a:pt x="605014" y="2443041"/>
                  </a:cubicBezTo>
                  <a:lnTo>
                    <a:pt x="609600" y="2441298"/>
                  </a:lnTo>
                  <a:lnTo>
                    <a:pt x="609600" y="381000"/>
                  </a:lnTo>
                  <a:lnTo>
                    <a:pt x="914400" y="0"/>
                  </a:lnTo>
                  <a:lnTo>
                    <a:pt x="1219200" y="381000"/>
                  </a:lnTo>
                  <a:lnTo>
                    <a:pt x="1219200" y="685799"/>
                  </a:lnTo>
                  <a:lnTo>
                    <a:pt x="1447800" y="838199"/>
                  </a:lnTo>
                  <a:lnTo>
                    <a:pt x="1295400" y="939799"/>
                  </a:lnTo>
                  <a:lnTo>
                    <a:pt x="1295400" y="1346200"/>
                  </a:lnTo>
                  <a:lnTo>
                    <a:pt x="1447800" y="1447800"/>
                  </a:lnTo>
                  <a:lnTo>
                    <a:pt x="1219200" y="1600200"/>
                  </a:lnTo>
                  <a:lnTo>
                    <a:pt x="1219200" y="1854200"/>
                  </a:lnTo>
                  <a:lnTo>
                    <a:pt x="1447800" y="2133600"/>
                  </a:lnTo>
                  <a:lnTo>
                    <a:pt x="1234086" y="2394807"/>
                  </a:lnTo>
                  <a:lnTo>
                    <a:pt x="1285174" y="2408449"/>
                  </a:lnTo>
                  <a:cubicBezTo>
                    <a:pt x="1688416" y="2538694"/>
                    <a:pt x="1981200" y="2929291"/>
                    <a:pt x="1981200" y="3390900"/>
                  </a:cubicBezTo>
                  <a:cubicBezTo>
                    <a:pt x="1981200" y="3959035"/>
                    <a:pt x="1537693" y="4419600"/>
                    <a:pt x="990600" y="4419600"/>
                  </a:cubicBezTo>
                  <a:cubicBezTo>
                    <a:pt x="443507" y="4419600"/>
                    <a:pt x="0" y="3959035"/>
                    <a:pt x="0" y="3390900"/>
                  </a:cubicBezTo>
                  <a:close/>
                </a:path>
              </a:pathLst>
            </a:cu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  <a:p>
              <a:pPr algn="ctr"/>
              <a:endParaRPr lang="de-DE" dirty="0" smtClean="0"/>
            </a:p>
            <a:p>
              <a:pPr algn="ctr"/>
              <a:endParaRPr lang="de-DE" dirty="0" smtClean="0"/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533400" y="4876800"/>
              <a:ext cx="3048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dirty="0" smtClean="0"/>
                <a:t>2</a:t>
              </a:r>
            </a:p>
          </p:txBody>
        </p:sp>
      </p:grpSp>
      <p:grpSp>
        <p:nvGrpSpPr>
          <p:cNvPr id="31" name="Gruppierung 30"/>
          <p:cNvGrpSpPr/>
          <p:nvPr/>
        </p:nvGrpSpPr>
        <p:grpSpPr>
          <a:xfrm>
            <a:off x="7490042" y="3317643"/>
            <a:ext cx="1219200" cy="609600"/>
            <a:chOff x="304800" y="5257800"/>
            <a:chExt cx="1219200" cy="609600"/>
          </a:xfrm>
        </p:grpSpPr>
        <p:sp>
          <p:nvSpPr>
            <p:cNvPr id="27" name="Gleichschenkliges Dreieck 50"/>
            <p:cNvSpPr/>
            <p:nvPr/>
          </p:nvSpPr>
          <p:spPr>
            <a:xfrm rot="5400000">
              <a:off x="609600" y="4953000"/>
              <a:ext cx="609600" cy="1219200"/>
            </a:xfrm>
            <a:custGeom>
              <a:avLst/>
              <a:gdLst/>
              <a:ahLst/>
              <a:cxnLst/>
              <a:rect l="l" t="t" r="r" b="b"/>
              <a:pathLst>
                <a:path w="1981200" h="4419600">
                  <a:moveTo>
                    <a:pt x="0" y="3390900"/>
                  </a:moveTo>
                  <a:cubicBezTo>
                    <a:pt x="0" y="2964799"/>
                    <a:pt x="249473" y="2599206"/>
                    <a:pt x="605014" y="2443041"/>
                  </a:cubicBezTo>
                  <a:lnTo>
                    <a:pt x="609600" y="2441298"/>
                  </a:lnTo>
                  <a:lnTo>
                    <a:pt x="609600" y="381000"/>
                  </a:lnTo>
                  <a:lnTo>
                    <a:pt x="914400" y="0"/>
                  </a:lnTo>
                  <a:lnTo>
                    <a:pt x="1219200" y="381000"/>
                  </a:lnTo>
                  <a:lnTo>
                    <a:pt x="1219200" y="685799"/>
                  </a:lnTo>
                  <a:lnTo>
                    <a:pt x="1447800" y="838199"/>
                  </a:lnTo>
                  <a:lnTo>
                    <a:pt x="1295400" y="939799"/>
                  </a:lnTo>
                  <a:lnTo>
                    <a:pt x="1295400" y="1346200"/>
                  </a:lnTo>
                  <a:lnTo>
                    <a:pt x="1447800" y="1447800"/>
                  </a:lnTo>
                  <a:lnTo>
                    <a:pt x="1219200" y="1600200"/>
                  </a:lnTo>
                  <a:lnTo>
                    <a:pt x="1219200" y="1854200"/>
                  </a:lnTo>
                  <a:lnTo>
                    <a:pt x="1447800" y="2133600"/>
                  </a:lnTo>
                  <a:lnTo>
                    <a:pt x="1234086" y="2394807"/>
                  </a:lnTo>
                  <a:lnTo>
                    <a:pt x="1285174" y="2408449"/>
                  </a:lnTo>
                  <a:cubicBezTo>
                    <a:pt x="1688416" y="2538694"/>
                    <a:pt x="1981200" y="2929291"/>
                    <a:pt x="1981200" y="3390900"/>
                  </a:cubicBezTo>
                  <a:cubicBezTo>
                    <a:pt x="1981200" y="3959035"/>
                    <a:pt x="1537693" y="4419600"/>
                    <a:pt x="990600" y="4419600"/>
                  </a:cubicBezTo>
                  <a:cubicBezTo>
                    <a:pt x="443507" y="4419600"/>
                    <a:pt x="0" y="3959035"/>
                    <a:pt x="0" y="3390900"/>
                  </a:cubicBezTo>
                  <a:close/>
                </a:path>
              </a:pathLst>
            </a:cu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  <a:p>
              <a:pPr algn="ctr"/>
              <a:endParaRPr lang="de-DE" dirty="0" smtClean="0"/>
            </a:p>
            <a:p>
              <a:pPr algn="ctr"/>
              <a:endParaRPr lang="de-DE" dirty="0" smtClean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81000" y="5257800"/>
              <a:ext cx="3048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dirty="0" smtClean="0"/>
                <a:t>1</a:t>
              </a:r>
              <a:endParaRPr lang="de-DE" sz="3200" dirty="0"/>
            </a:p>
          </p:txBody>
        </p:sp>
      </p:grpSp>
      <p:grpSp>
        <p:nvGrpSpPr>
          <p:cNvPr id="12" name="Gruppierung 11"/>
          <p:cNvGrpSpPr/>
          <p:nvPr/>
        </p:nvGrpSpPr>
        <p:grpSpPr>
          <a:xfrm>
            <a:off x="6934200" y="4984469"/>
            <a:ext cx="1219200" cy="609600"/>
            <a:chOff x="609600" y="4648200"/>
            <a:chExt cx="1219200" cy="609600"/>
          </a:xfrm>
        </p:grpSpPr>
        <p:sp>
          <p:nvSpPr>
            <p:cNvPr id="29" name="Gleichschenkliges Dreieck 50"/>
            <p:cNvSpPr/>
            <p:nvPr/>
          </p:nvSpPr>
          <p:spPr>
            <a:xfrm rot="5400000">
              <a:off x="914400" y="4343400"/>
              <a:ext cx="609600" cy="1219200"/>
            </a:xfrm>
            <a:custGeom>
              <a:avLst/>
              <a:gdLst/>
              <a:ahLst/>
              <a:cxnLst/>
              <a:rect l="l" t="t" r="r" b="b"/>
              <a:pathLst>
                <a:path w="1981200" h="4419600">
                  <a:moveTo>
                    <a:pt x="0" y="3390900"/>
                  </a:moveTo>
                  <a:cubicBezTo>
                    <a:pt x="0" y="2964799"/>
                    <a:pt x="249473" y="2599206"/>
                    <a:pt x="605014" y="2443041"/>
                  </a:cubicBezTo>
                  <a:lnTo>
                    <a:pt x="609600" y="2441298"/>
                  </a:lnTo>
                  <a:lnTo>
                    <a:pt x="609600" y="381000"/>
                  </a:lnTo>
                  <a:lnTo>
                    <a:pt x="914400" y="0"/>
                  </a:lnTo>
                  <a:lnTo>
                    <a:pt x="1219200" y="381000"/>
                  </a:lnTo>
                  <a:lnTo>
                    <a:pt x="1219200" y="685799"/>
                  </a:lnTo>
                  <a:lnTo>
                    <a:pt x="1447800" y="838199"/>
                  </a:lnTo>
                  <a:lnTo>
                    <a:pt x="1295400" y="939799"/>
                  </a:lnTo>
                  <a:lnTo>
                    <a:pt x="1295400" y="1346200"/>
                  </a:lnTo>
                  <a:lnTo>
                    <a:pt x="1447800" y="1447800"/>
                  </a:lnTo>
                  <a:lnTo>
                    <a:pt x="1219200" y="1600200"/>
                  </a:lnTo>
                  <a:lnTo>
                    <a:pt x="1219200" y="1854200"/>
                  </a:lnTo>
                  <a:lnTo>
                    <a:pt x="1447800" y="2133600"/>
                  </a:lnTo>
                  <a:lnTo>
                    <a:pt x="1234086" y="2394807"/>
                  </a:lnTo>
                  <a:lnTo>
                    <a:pt x="1285174" y="2408449"/>
                  </a:lnTo>
                  <a:cubicBezTo>
                    <a:pt x="1688416" y="2538694"/>
                    <a:pt x="1981200" y="2929291"/>
                    <a:pt x="1981200" y="3390900"/>
                  </a:cubicBezTo>
                  <a:cubicBezTo>
                    <a:pt x="1981200" y="3959035"/>
                    <a:pt x="1537693" y="4419600"/>
                    <a:pt x="990600" y="4419600"/>
                  </a:cubicBezTo>
                  <a:cubicBezTo>
                    <a:pt x="443507" y="4419600"/>
                    <a:pt x="0" y="3959035"/>
                    <a:pt x="0" y="3390900"/>
                  </a:cubicBezTo>
                  <a:close/>
                </a:path>
              </a:pathLst>
            </a:cu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  <a:p>
              <a:pPr algn="ctr"/>
              <a:endParaRPr lang="de-DE" dirty="0" smtClean="0"/>
            </a:p>
            <a:p>
              <a:pPr algn="ctr"/>
              <a:endParaRPr lang="de-DE" dirty="0" smtClean="0"/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685800" y="4648200"/>
              <a:ext cx="3048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dirty="0" smtClean="0"/>
                <a:t>3</a:t>
              </a:r>
            </a:p>
          </p:txBody>
        </p:sp>
      </p:grpSp>
      <p:sp>
        <p:nvSpPr>
          <p:cNvPr id="32" name="Gestreifter Pfeil nach rechts 31"/>
          <p:cNvSpPr/>
          <p:nvPr/>
        </p:nvSpPr>
        <p:spPr>
          <a:xfrm rot="19945037">
            <a:off x="4870890" y="2794757"/>
            <a:ext cx="1402062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Oval 9"/>
          <p:cNvSpPr/>
          <p:nvPr/>
        </p:nvSpPr>
        <p:spPr>
          <a:xfrm>
            <a:off x="6270842" y="2462464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07357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feil nach rechts 5"/>
          <p:cNvSpPr/>
          <p:nvPr/>
        </p:nvSpPr>
        <p:spPr>
          <a:xfrm>
            <a:off x="2388678" y="3765269"/>
            <a:ext cx="1143000" cy="609600"/>
          </a:xfrm>
          <a:prstGeom prst="rightArrow">
            <a:avLst>
              <a:gd name="adj1" fmla="val 28957"/>
              <a:gd name="adj2" fmla="val 6894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Broadcast-Verschlüsselung</a:t>
            </a:r>
          </a:p>
        </p:txBody>
      </p:sp>
      <p:sp>
        <p:nvSpPr>
          <p:cNvPr id="7" name="Rechteck 6"/>
          <p:cNvSpPr/>
          <p:nvPr/>
        </p:nvSpPr>
        <p:spPr>
          <a:xfrm>
            <a:off x="609600" y="2438400"/>
            <a:ext cx="1502509" cy="18031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  <a:endParaRPr lang="de-DE" dirty="0"/>
          </a:p>
        </p:txBody>
      </p:sp>
      <p:sp>
        <p:nvSpPr>
          <p:cNvPr id="8" name="Gefaltete Ecke 7"/>
          <p:cNvSpPr/>
          <p:nvPr/>
        </p:nvSpPr>
        <p:spPr>
          <a:xfrm>
            <a:off x="1428824" y="3794713"/>
            <a:ext cx="998113" cy="580156"/>
          </a:xfrm>
          <a:prstGeom prst="foldedCorner">
            <a:avLst>
              <a:gd name="adj" fmla="val 35583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Daten</a:t>
            </a:r>
          </a:p>
        </p:txBody>
      </p:sp>
      <p:sp>
        <p:nvSpPr>
          <p:cNvPr id="9" name="Gestreifter Pfeil nach rechts 8"/>
          <p:cNvSpPr/>
          <p:nvPr/>
        </p:nvSpPr>
        <p:spPr>
          <a:xfrm rot="20992395">
            <a:off x="5144079" y="3269165"/>
            <a:ext cx="1402062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Oval 9"/>
          <p:cNvSpPr/>
          <p:nvPr/>
        </p:nvSpPr>
        <p:spPr>
          <a:xfrm>
            <a:off x="6602120" y="3165243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3" name="Oval 12"/>
          <p:cNvSpPr/>
          <p:nvPr/>
        </p:nvSpPr>
        <p:spPr>
          <a:xfrm>
            <a:off x="6443366" y="3993868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4" name="Oval 13"/>
          <p:cNvSpPr/>
          <p:nvPr/>
        </p:nvSpPr>
        <p:spPr>
          <a:xfrm>
            <a:off x="6046278" y="4755869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5" name="Gestreifter Pfeil nach rechts 14"/>
          <p:cNvSpPr/>
          <p:nvPr/>
        </p:nvSpPr>
        <p:spPr>
          <a:xfrm rot="1989755">
            <a:off x="4869005" y="4299578"/>
            <a:ext cx="1276557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Gestreifter Pfeil nach rechts 15"/>
          <p:cNvSpPr/>
          <p:nvPr/>
        </p:nvSpPr>
        <p:spPr>
          <a:xfrm rot="618165">
            <a:off x="5186295" y="3803370"/>
            <a:ext cx="1219200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Wolke 4"/>
          <p:cNvSpPr/>
          <p:nvPr/>
        </p:nvSpPr>
        <p:spPr>
          <a:xfrm>
            <a:off x="3455478" y="3384269"/>
            <a:ext cx="1752600" cy="121920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Netzwerk</a:t>
            </a:r>
          </a:p>
        </p:txBody>
      </p:sp>
      <p:sp>
        <p:nvSpPr>
          <p:cNvPr id="18" name="Ring 17"/>
          <p:cNvSpPr/>
          <p:nvPr/>
        </p:nvSpPr>
        <p:spPr>
          <a:xfrm>
            <a:off x="1219200" y="3536669"/>
            <a:ext cx="1371600" cy="990600"/>
          </a:xfrm>
          <a:prstGeom prst="donut">
            <a:avLst>
              <a:gd name="adj" fmla="val 11306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24" name="Gruppierung 23"/>
          <p:cNvGrpSpPr/>
          <p:nvPr/>
        </p:nvGrpSpPr>
        <p:grpSpPr>
          <a:xfrm>
            <a:off x="1371600" y="4298669"/>
            <a:ext cx="1143000" cy="1219200"/>
            <a:chOff x="1905000" y="4267200"/>
            <a:chExt cx="1143000" cy="1219200"/>
          </a:xfrm>
        </p:grpSpPr>
        <p:sp>
          <p:nvSpPr>
            <p:cNvPr id="19" name="Halbbogen 18"/>
            <p:cNvSpPr/>
            <p:nvPr/>
          </p:nvSpPr>
          <p:spPr>
            <a:xfrm>
              <a:off x="2057400" y="4267200"/>
              <a:ext cx="838200" cy="1143000"/>
            </a:xfrm>
            <a:prstGeom prst="blockArc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0" name="Rechteck 19"/>
            <p:cNvSpPr/>
            <p:nvPr/>
          </p:nvSpPr>
          <p:spPr>
            <a:xfrm>
              <a:off x="1905000" y="4800600"/>
              <a:ext cx="1143000" cy="6858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Oval 20"/>
            <p:cNvSpPr/>
            <p:nvPr/>
          </p:nvSpPr>
          <p:spPr>
            <a:xfrm>
              <a:off x="2362200" y="4876800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Gleichschenkliges Dreieck 21"/>
            <p:cNvSpPr/>
            <p:nvPr/>
          </p:nvSpPr>
          <p:spPr>
            <a:xfrm>
              <a:off x="2362200" y="4953000"/>
              <a:ext cx="228600" cy="381000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1" name="Gruppierung 30"/>
          <p:cNvGrpSpPr/>
          <p:nvPr/>
        </p:nvGrpSpPr>
        <p:grpSpPr>
          <a:xfrm>
            <a:off x="7490042" y="3317643"/>
            <a:ext cx="1219200" cy="609600"/>
            <a:chOff x="304800" y="5257800"/>
            <a:chExt cx="1219200" cy="609600"/>
          </a:xfrm>
        </p:grpSpPr>
        <p:sp>
          <p:nvSpPr>
            <p:cNvPr id="27" name="Gleichschenkliges Dreieck 50"/>
            <p:cNvSpPr/>
            <p:nvPr/>
          </p:nvSpPr>
          <p:spPr>
            <a:xfrm rot="5400000">
              <a:off x="609600" y="4953000"/>
              <a:ext cx="609600" cy="1219200"/>
            </a:xfrm>
            <a:custGeom>
              <a:avLst/>
              <a:gdLst/>
              <a:ahLst/>
              <a:cxnLst/>
              <a:rect l="l" t="t" r="r" b="b"/>
              <a:pathLst>
                <a:path w="1981200" h="4419600">
                  <a:moveTo>
                    <a:pt x="0" y="3390900"/>
                  </a:moveTo>
                  <a:cubicBezTo>
                    <a:pt x="0" y="2964799"/>
                    <a:pt x="249473" y="2599206"/>
                    <a:pt x="605014" y="2443041"/>
                  </a:cubicBezTo>
                  <a:lnTo>
                    <a:pt x="609600" y="2441298"/>
                  </a:lnTo>
                  <a:lnTo>
                    <a:pt x="609600" y="381000"/>
                  </a:lnTo>
                  <a:lnTo>
                    <a:pt x="914400" y="0"/>
                  </a:lnTo>
                  <a:lnTo>
                    <a:pt x="1219200" y="381000"/>
                  </a:lnTo>
                  <a:lnTo>
                    <a:pt x="1219200" y="685799"/>
                  </a:lnTo>
                  <a:lnTo>
                    <a:pt x="1447800" y="838199"/>
                  </a:lnTo>
                  <a:lnTo>
                    <a:pt x="1295400" y="939799"/>
                  </a:lnTo>
                  <a:lnTo>
                    <a:pt x="1295400" y="1346200"/>
                  </a:lnTo>
                  <a:lnTo>
                    <a:pt x="1447800" y="1447800"/>
                  </a:lnTo>
                  <a:lnTo>
                    <a:pt x="1219200" y="1600200"/>
                  </a:lnTo>
                  <a:lnTo>
                    <a:pt x="1219200" y="1854200"/>
                  </a:lnTo>
                  <a:lnTo>
                    <a:pt x="1447800" y="2133600"/>
                  </a:lnTo>
                  <a:lnTo>
                    <a:pt x="1234086" y="2394807"/>
                  </a:lnTo>
                  <a:lnTo>
                    <a:pt x="1285174" y="2408449"/>
                  </a:lnTo>
                  <a:cubicBezTo>
                    <a:pt x="1688416" y="2538694"/>
                    <a:pt x="1981200" y="2929291"/>
                    <a:pt x="1981200" y="3390900"/>
                  </a:cubicBezTo>
                  <a:cubicBezTo>
                    <a:pt x="1981200" y="3959035"/>
                    <a:pt x="1537693" y="4419600"/>
                    <a:pt x="990600" y="4419600"/>
                  </a:cubicBezTo>
                  <a:cubicBezTo>
                    <a:pt x="443507" y="4419600"/>
                    <a:pt x="0" y="3959035"/>
                    <a:pt x="0" y="3390900"/>
                  </a:cubicBezTo>
                  <a:close/>
                </a:path>
              </a:pathLst>
            </a:cu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  <a:p>
              <a:pPr algn="ctr"/>
              <a:endParaRPr lang="de-DE" dirty="0" smtClean="0"/>
            </a:p>
            <a:p>
              <a:pPr algn="ctr"/>
              <a:endParaRPr lang="de-DE" dirty="0" smtClean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81000" y="5257800"/>
              <a:ext cx="3048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dirty="0" smtClean="0"/>
                <a:t>1</a:t>
              </a:r>
              <a:endParaRPr lang="de-DE" sz="3200" dirty="0"/>
            </a:p>
          </p:txBody>
        </p:sp>
      </p:grpSp>
      <p:grpSp>
        <p:nvGrpSpPr>
          <p:cNvPr id="12" name="Gruppierung 11"/>
          <p:cNvGrpSpPr/>
          <p:nvPr/>
        </p:nvGrpSpPr>
        <p:grpSpPr>
          <a:xfrm>
            <a:off x="6934200" y="4984469"/>
            <a:ext cx="1219200" cy="609600"/>
            <a:chOff x="609600" y="4648200"/>
            <a:chExt cx="1219200" cy="609600"/>
          </a:xfrm>
        </p:grpSpPr>
        <p:sp>
          <p:nvSpPr>
            <p:cNvPr id="29" name="Gleichschenkliges Dreieck 50"/>
            <p:cNvSpPr/>
            <p:nvPr/>
          </p:nvSpPr>
          <p:spPr>
            <a:xfrm rot="5400000">
              <a:off x="914400" y="4343400"/>
              <a:ext cx="609600" cy="1219200"/>
            </a:xfrm>
            <a:custGeom>
              <a:avLst/>
              <a:gdLst/>
              <a:ahLst/>
              <a:cxnLst/>
              <a:rect l="l" t="t" r="r" b="b"/>
              <a:pathLst>
                <a:path w="1981200" h="4419600">
                  <a:moveTo>
                    <a:pt x="0" y="3390900"/>
                  </a:moveTo>
                  <a:cubicBezTo>
                    <a:pt x="0" y="2964799"/>
                    <a:pt x="249473" y="2599206"/>
                    <a:pt x="605014" y="2443041"/>
                  </a:cubicBezTo>
                  <a:lnTo>
                    <a:pt x="609600" y="2441298"/>
                  </a:lnTo>
                  <a:lnTo>
                    <a:pt x="609600" y="381000"/>
                  </a:lnTo>
                  <a:lnTo>
                    <a:pt x="914400" y="0"/>
                  </a:lnTo>
                  <a:lnTo>
                    <a:pt x="1219200" y="381000"/>
                  </a:lnTo>
                  <a:lnTo>
                    <a:pt x="1219200" y="685799"/>
                  </a:lnTo>
                  <a:lnTo>
                    <a:pt x="1447800" y="838199"/>
                  </a:lnTo>
                  <a:lnTo>
                    <a:pt x="1295400" y="939799"/>
                  </a:lnTo>
                  <a:lnTo>
                    <a:pt x="1295400" y="1346200"/>
                  </a:lnTo>
                  <a:lnTo>
                    <a:pt x="1447800" y="1447800"/>
                  </a:lnTo>
                  <a:lnTo>
                    <a:pt x="1219200" y="1600200"/>
                  </a:lnTo>
                  <a:lnTo>
                    <a:pt x="1219200" y="1854200"/>
                  </a:lnTo>
                  <a:lnTo>
                    <a:pt x="1447800" y="2133600"/>
                  </a:lnTo>
                  <a:lnTo>
                    <a:pt x="1234086" y="2394807"/>
                  </a:lnTo>
                  <a:lnTo>
                    <a:pt x="1285174" y="2408449"/>
                  </a:lnTo>
                  <a:cubicBezTo>
                    <a:pt x="1688416" y="2538694"/>
                    <a:pt x="1981200" y="2929291"/>
                    <a:pt x="1981200" y="3390900"/>
                  </a:cubicBezTo>
                  <a:cubicBezTo>
                    <a:pt x="1981200" y="3959035"/>
                    <a:pt x="1537693" y="4419600"/>
                    <a:pt x="990600" y="4419600"/>
                  </a:cubicBezTo>
                  <a:cubicBezTo>
                    <a:pt x="443507" y="4419600"/>
                    <a:pt x="0" y="3959035"/>
                    <a:pt x="0" y="3390900"/>
                  </a:cubicBezTo>
                  <a:close/>
                </a:path>
              </a:pathLst>
            </a:cu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  <a:p>
              <a:pPr algn="ctr"/>
              <a:endParaRPr lang="de-DE" dirty="0" smtClean="0"/>
            </a:p>
            <a:p>
              <a:pPr algn="ctr"/>
              <a:endParaRPr lang="de-DE" dirty="0" smtClean="0"/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685800" y="4648200"/>
              <a:ext cx="3048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dirty="0" smtClean="0"/>
                <a:t>3</a:t>
              </a:r>
            </a:p>
          </p:txBody>
        </p:sp>
      </p:grpSp>
      <p:sp>
        <p:nvSpPr>
          <p:cNvPr id="32" name="Gestreifter Pfeil nach rechts 31"/>
          <p:cNvSpPr/>
          <p:nvPr/>
        </p:nvSpPr>
        <p:spPr>
          <a:xfrm rot="19945037">
            <a:off x="4870890" y="2794757"/>
            <a:ext cx="1402062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Oval 9"/>
          <p:cNvSpPr/>
          <p:nvPr/>
        </p:nvSpPr>
        <p:spPr>
          <a:xfrm>
            <a:off x="6270842" y="2462464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34" name="Gleichschenkliges Dreieck 50"/>
          <p:cNvSpPr/>
          <p:nvPr/>
        </p:nvSpPr>
        <p:spPr>
          <a:xfrm rot="5400000">
            <a:off x="7620000" y="3874595"/>
            <a:ext cx="609600" cy="1219200"/>
          </a:xfrm>
          <a:custGeom>
            <a:avLst/>
            <a:gdLst/>
            <a:ahLst/>
            <a:cxnLst/>
            <a:rect l="l" t="t" r="r" b="b"/>
            <a:pathLst>
              <a:path w="1981200" h="4419600">
                <a:moveTo>
                  <a:pt x="0" y="3390900"/>
                </a:moveTo>
                <a:cubicBezTo>
                  <a:pt x="0" y="2964799"/>
                  <a:pt x="249473" y="2599206"/>
                  <a:pt x="605014" y="2443041"/>
                </a:cubicBezTo>
                <a:lnTo>
                  <a:pt x="609600" y="2441298"/>
                </a:lnTo>
                <a:lnTo>
                  <a:pt x="609600" y="381000"/>
                </a:lnTo>
                <a:lnTo>
                  <a:pt x="914400" y="0"/>
                </a:lnTo>
                <a:lnTo>
                  <a:pt x="1219200" y="381000"/>
                </a:lnTo>
                <a:lnTo>
                  <a:pt x="1219200" y="685799"/>
                </a:lnTo>
                <a:lnTo>
                  <a:pt x="1447800" y="838199"/>
                </a:lnTo>
                <a:lnTo>
                  <a:pt x="1295400" y="939799"/>
                </a:lnTo>
                <a:lnTo>
                  <a:pt x="1295400" y="1346200"/>
                </a:lnTo>
                <a:lnTo>
                  <a:pt x="1447800" y="1447800"/>
                </a:lnTo>
                <a:lnTo>
                  <a:pt x="1219200" y="1600200"/>
                </a:lnTo>
                <a:lnTo>
                  <a:pt x="1219200" y="1854200"/>
                </a:lnTo>
                <a:lnTo>
                  <a:pt x="1447800" y="2133600"/>
                </a:lnTo>
                <a:lnTo>
                  <a:pt x="1234086" y="2394807"/>
                </a:lnTo>
                <a:lnTo>
                  <a:pt x="1285174" y="2408449"/>
                </a:lnTo>
                <a:cubicBezTo>
                  <a:pt x="1688416" y="2538694"/>
                  <a:pt x="1981200" y="2929291"/>
                  <a:pt x="1981200" y="3390900"/>
                </a:cubicBezTo>
                <a:cubicBezTo>
                  <a:pt x="1981200" y="3959035"/>
                  <a:pt x="1537693" y="4419600"/>
                  <a:pt x="990600" y="4419600"/>
                </a:cubicBezTo>
                <a:cubicBezTo>
                  <a:pt x="443507" y="4419600"/>
                  <a:pt x="0" y="3959035"/>
                  <a:pt x="0" y="3390900"/>
                </a:cubicBezTo>
                <a:close/>
              </a:path>
            </a:pathLst>
          </a:custGeom>
          <a:solidFill>
            <a:srgbClr val="C0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</p:txBody>
      </p:sp>
      <p:sp>
        <p:nvSpPr>
          <p:cNvPr id="36" name="Textfeld 35"/>
          <p:cNvSpPr txBox="1"/>
          <p:nvPr/>
        </p:nvSpPr>
        <p:spPr>
          <a:xfrm>
            <a:off x="7401726" y="4179395"/>
            <a:ext cx="304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2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05500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Shamirs</a:t>
            </a:r>
            <a:r>
              <a:rPr lang="de-DE" dirty="0" smtClean="0"/>
              <a:t>-</a:t>
            </a:r>
            <a:r>
              <a:rPr lang="de-DE" dirty="0" err="1" smtClean="0"/>
              <a:t>Secret</a:t>
            </a:r>
            <a:r>
              <a:rPr lang="de-DE" dirty="0" smtClean="0"/>
              <a:t>-Sharing</a:t>
            </a:r>
            <a:endParaRPr lang="de-DE" dirty="0"/>
          </a:p>
        </p:txBody>
      </p:sp>
      <p:pic>
        <p:nvPicPr>
          <p:cNvPr id="2050" name="Picture 2" descr="C:\Users\Tobi\Desktop\Daten\Studium\3Semester\PSE 2012\visual_cryptography\Shar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538288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Tobi\Desktop\Daten\Studium\3Semester\PSE 2012\visual_cryptography\Share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538288"/>
            <a:ext cx="1905000" cy="142875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Tobi\Desktop\Daten\Studium\3Semester\PSE 2012\visual_cryptography\Share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4114800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Tobi\Desktop\Daten\Studium\3Semester\PSE 2012\visual_cryptography\Share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114800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6248400" y="1538288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828675" y="1544555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6261234" y="4114800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828675" y="4114800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800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T-Masterslides-EN-SDQ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KIT-Masterslides-EN-SDQ-large-font</Template>
  <TotalTime>0</TotalTime>
  <Words>515</Words>
  <Application>Microsoft Office PowerPoint</Application>
  <PresentationFormat>Bildschirmpräsentation (4:3)</PresentationFormat>
  <Paragraphs>197</Paragraphs>
  <Slides>22</Slides>
  <Notes>17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3" baseType="lpstr">
      <vt:lpstr>KIT-Masterslides-EN-SDQ</vt:lpstr>
      <vt:lpstr>Broadcast Encryption</vt:lpstr>
      <vt:lpstr>Broadcast-Verschlüsselung</vt:lpstr>
      <vt:lpstr>Broadcast-Verschlüsselung</vt:lpstr>
      <vt:lpstr>Broadcast-Verschlüsselung</vt:lpstr>
      <vt:lpstr>Broadcast-Verschlüsselung</vt:lpstr>
      <vt:lpstr>Broadcast-Verschlüsselung</vt:lpstr>
      <vt:lpstr>Broadcast-Verschlüsselung</vt:lpstr>
      <vt:lpstr>Broadcast-Verschlüsselung</vt:lpstr>
      <vt:lpstr>Shamirs-Secret-Sharing</vt:lpstr>
      <vt:lpstr>Shamirs-Secret-Sharing</vt:lpstr>
      <vt:lpstr>Shamirs-Secret-Sharing</vt:lpstr>
      <vt:lpstr>Shamirs-Secret-Sharing</vt:lpstr>
      <vt:lpstr>Shamirs-Secret-Sharing</vt:lpstr>
      <vt:lpstr>Naor-Pinkas-Revoke-Scheme</vt:lpstr>
      <vt:lpstr>Naor-Pinkas-Revoke-Scheme</vt:lpstr>
      <vt:lpstr>Naor-Pinkas-Revoke-Scheme</vt:lpstr>
      <vt:lpstr>Naor-Pinkas-Revoke-Scheme</vt:lpstr>
      <vt:lpstr>Naor-Pinkas-Revoke-Scheme</vt:lpstr>
      <vt:lpstr>Unser Projekt</vt:lpstr>
      <vt:lpstr>Technisches</vt:lpstr>
      <vt:lpstr>Statistik</vt:lpstr>
      <vt:lpstr>Produktvorführung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Klaus Krogmann</dc:creator>
  <cp:lastModifiedBy>Tobi</cp:lastModifiedBy>
  <cp:revision>1489</cp:revision>
  <cp:lastPrinted>1601-01-01T00:00:00Z</cp:lastPrinted>
  <dcterms:created xsi:type="dcterms:W3CDTF">1601-01-01T00:00:00Z</dcterms:created>
  <dcterms:modified xsi:type="dcterms:W3CDTF">2013-03-20T13:46:09Z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