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4"/>
  </p:notesMasterIdLst>
  <p:handoutMasterIdLst>
    <p:handoutMasterId r:id="rId25"/>
  </p:handoutMasterIdLst>
  <p:sldIdLst>
    <p:sldId id="285" r:id="rId2"/>
    <p:sldId id="256" r:id="rId3"/>
    <p:sldId id="264" r:id="rId4"/>
    <p:sldId id="282" r:id="rId5"/>
    <p:sldId id="271" r:id="rId6"/>
    <p:sldId id="275" r:id="rId7"/>
    <p:sldId id="283" r:id="rId8"/>
    <p:sldId id="276" r:id="rId9"/>
    <p:sldId id="284" r:id="rId10"/>
    <p:sldId id="277" r:id="rId11"/>
    <p:sldId id="272" r:id="rId12"/>
    <p:sldId id="273" r:id="rId13"/>
    <p:sldId id="287" r:id="rId14"/>
    <p:sldId id="289" r:id="rId15"/>
    <p:sldId id="290" r:id="rId16"/>
    <p:sldId id="291" r:id="rId17"/>
    <p:sldId id="292" r:id="rId18"/>
    <p:sldId id="295" r:id="rId19"/>
    <p:sldId id="294" r:id="rId20"/>
    <p:sldId id="296" r:id="rId21"/>
    <p:sldId id="270" r:id="rId22"/>
    <p:sldId id="293" r:id="rId2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00"/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7" autoAdjust="0"/>
    <p:restoredTop sz="85381" autoAdjust="0"/>
  </p:normalViewPr>
  <p:slideViewPr>
    <p:cSldViewPr>
      <p:cViewPr>
        <p:scale>
          <a:sx n="99" d="100"/>
          <a:sy n="99" d="100"/>
        </p:scale>
        <p:origin x="-197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Ausschließen</a:t>
            </a:r>
            <a:r>
              <a:rPr lang="de-DE" baseline="0" dirty="0" smtClean="0"/>
              <a:t> erfordert ein geschicktes </a:t>
            </a:r>
            <a:r>
              <a:rPr lang="de-DE" baseline="0" dirty="0" err="1" smtClean="0"/>
              <a:t>schema</a:t>
            </a:r>
            <a:endParaRPr lang="de-DE" baseline="0" dirty="0" smtClean="0"/>
          </a:p>
          <a:p>
            <a:r>
              <a:rPr lang="de-DE" baseline="0" dirty="0" smtClean="0"/>
              <a:t>Überlegung: wenn jeder den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hat, müsste ein neuer </a:t>
            </a:r>
            <a:r>
              <a:rPr lang="de-DE" baseline="0" dirty="0" err="1" smtClean="0"/>
              <a:t>schlüssel</a:t>
            </a:r>
            <a:r>
              <a:rPr lang="de-DE" baseline="0" dirty="0" smtClean="0"/>
              <a:t> verteilt werden</a:t>
            </a:r>
          </a:p>
          <a:p>
            <a:r>
              <a:rPr lang="de-DE" baseline="0" dirty="0" smtClean="0"/>
              <a:t>Daher: aufteilen des </a:t>
            </a:r>
            <a:r>
              <a:rPr lang="de-DE" baseline="0" dirty="0" err="1" smtClean="0"/>
              <a:t>schlüssels</a:t>
            </a:r>
            <a:r>
              <a:rPr lang="de-DE" baseline="0" dirty="0" smtClean="0"/>
              <a:t>, jeder bekommt nur einen teil =&gt; visuelle </a:t>
            </a:r>
            <a:r>
              <a:rPr lang="de-DE" baseline="0" dirty="0" err="1" smtClean="0"/>
              <a:t>kryptographie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Visuelle </a:t>
            </a:r>
            <a:r>
              <a:rPr lang="de-DE" dirty="0" err="1" smtClean="0"/>
              <a:t>kryptographie</a:t>
            </a:r>
            <a:endParaRPr lang="de-DE" dirty="0" smtClean="0"/>
          </a:p>
          <a:p>
            <a:r>
              <a:rPr lang="de-DE" dirty="0" smtClean="0"/>
              <a:t>Beispiel: 4</a:t>
            </a:r>
            <a:r>
              <a:rPr lang="de-DE" baseline="0" dirty="0" smtClean="0"/>
              <a:t> unterschiedliche teile, die kombiniert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</a:t>
            </a:r>
            <a:r>
              <a:rPr lang="de-DE" baseline="0" dirty="0" smtClean="0"/>
              <a:t> wenig teile = keine </a:t>
            </a:r>
            <a:r>
              <a:rPr lang="de-DE" baseline="0" dirty="0" err="1" smtClean="0"/>
              <a:t>information</a:t>
            </a:r>
            <a:r>
              <a:rPr lang="de-DE" baseline="0" dirty="0" smtClean="0"/>
              <a:t>. Auch wenn nur ein teil zu wenig.</a:t>
            </a:r>
          </a:p>
          <a:p>
            <a:r>
              <a:rPr lang="de-DE" baseline="0" dirty="0" smtClean="0"/>
              <a:t>Übertragen auf unser </a:t>
            </a:r>
            <a:r>
              <a:rPr lang="de-DE" baseline="0" dirty="0" err="1" smtClean="0"/>
              <a:t>verteilungsproblem</a:t>
            </a:r>
            <a:r>
              <a:rPr lang="de-DE" baseline="0" dirty="0" smtClean="0"/>
              <a:t>: jeder ein teil, es werden 3 andere teile mit den verschlüsselten </a:t>
            </a:r>
            <a:r>
              <a:rPr lang="de-DE" baseline="0" dirty="0" err="1" smtClean="0"/>
              <a:t>daten</a:t>
            </a:r>
            <a:r>
              <a:rPr lang="de-DE" baseline="0" dirty="0" smtClean="0"/>
              <a:t> verschickt.</a:t>
            </a:r>
          </a:p>
          <a:p>
            <a:r>
              <a:rPr lang="de-DE" baseline="0" dirty="0" smtClean="0"/>
              <a:t>Ausschließen von Teil 1: eines der „3 anderen Teile“ durch </a:t>
            </a:r>
            <a:r>
              <a:rPr lang="de-DE" baseline="0" smtClean="0"/>
              <a:t>Teil ersetzen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14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Damit</a:t>
            </a:r>
            <a:r>
              <a:rPr lang="de-DE" baseline="0" dirty="0" smtClean="0"/>
              <a:t> haben wir </a:t>
            </a:r>
            <a:r>
              <a:rPr lang="de-DE" baseline="0" dirty="0" err="1" smtClean="0"/>
              <a:t>broadcast</a:t>
            </a:r>
            <a:r>
              <a:rPr lang="de-DE" baseline="0" dirty="0" smtClean="0"/>
              <a:t> implementiert, unser Produkt…[nächste Folie]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53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Entwurf</a:t>
            </a:r>
            <a:r>
              <a:rPr lang="de-DE" smtClean="0"/>
              <a:t>/Rohdaten</a:t>
            </a:r>
            <a:r>
              <a:rPr lang="de-DE" baseline="0" smtClean="0"/>
              <a:t> </a:t>
            </a:r>
            <a:r>
              <a:rPr lang="de-DE" baseline="0" dirty="0" smtClean="0"/>
              <a:t>des Schlüssels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12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Symmetrische</a:t>
            </a:r>
            <a:r>
              <a:rPr lang="de-DE" baseline="0" smtClean="0"/>
              <a:t> alternative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9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 haben einen Server auf dem Desktop-PC.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3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Server verfügt</a:t>
            </a:r>
            <a:r>
              <a:rPr lang="de-DE" baseline="0" dirty="0" smtClean="0"/>
              <a:t> über Daten wie z.B. Media oder Audiodaten.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97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Daten werden über ein Netzwerk versendet...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... Und von Clients mit mobilen Endgeräten empfangen.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77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</a:t>
            </a:r>
            <a:r>
              <a:rPr lang="de-DE" baseline="0" dirty="0" smtClean="0"/>
              <a:t> der Server kontrollieren möchte, wer die gesandten Daten verwenden kann (Beispiel Pay-TV...)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7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Werden die Daten verschlüsselt.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318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Zur</a:t>
            </a:r>
            <a:r>
              <a:rPr lang="de-DE" baseline="0" dirty="0" smtClean="0"/>
              <a:t> Verschlüsselung gehört natürlich auch der entsprechende Schlüssel. In unserem Fall sind es gleich mehrere, die alle das Schloss öffnen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4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 Schlüssel werden an die Kunden verteilt, damit sie die Daten entschlüsseln</a:t>
            </a:r>
            <a:r>
              <a:rPr lang="de-DE" baseline="0" dirty="0" smtClean="0"/>
              <a:t> und verwenden können.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6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SOFTWARE-ENTWURF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</a:rPr>
              <a:t> UND -QUALITÄT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PROGRAMMSTRUKTUREN UND DATENORGANISATION</a:t>
            </a: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18.03.2013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dqweb.ipd.kit.edu/wiki/Dokumentvorlage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Vorneweg/Anmerkung, TODO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Folienvorlage ist von </a:t>
            </a:r>
            <a:r>
              <a:rPr lang="de-DE" dirty="0">
                <a:hlinkClick r:id="rId2"/>
              </a:rPr>
              <a:t>https://sdqweb.ipd.kit.edu/wiki/</a:t>
            </a:r>
            <a:r>
              <a:rPr lang="de-DE" dirty="0" smtClean="0">
                <a:hlinkClick r:id="rId2"/>
              </a:rPr>
              <a:t>Dokumentvorlagen</a:t>
            </a:r>
            <a:r>
              <a:rPr lang="de-DE" dirty="0" smtClean="0"/>
              <a:t> und muss noch angepasst werden (Titel, Datum, Namen der Studenten...)</a:t>
            </a:r>
          </a:p>
          <a:p>
            <a:r>
              <a:rPr lang="de-DE" dirty="0" smtClean="0"/>
              <a:t>Auf Seite 3 ist die originale Notiz zur Benutzung der Vorlage.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12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ung 11"/>
          <p:cNvGrpSpPr/>
          <p:nvPr/>
        </p:nvGrpSpPr>
        <p:grpSpPr>
          <a:xfrm>
            <a:off x="533400" y="4724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381000" y="50292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152400" y="53340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7772400" y="4038600"/>
            <a:ext cx="1219200" cy="609600"/>
            <a:chOff x="457200" y="4876800"/>
            <a:chExt cx="1219200" cy="609600"/>
          </a:xfrm>
        </p:grpSpPr>
        <p:sp>
          <p:nvSpPr>
            <p:cNvPr id="26" name="Gleichschenkliges Dreieck 50"/>
            <p:cNvSpPr/>
            <p:nvPr/>
          </p:nvSpPr>
          <p:spPr>
            <a:xfrm rot="5400000">
              <a:off x="762000" y="4572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33400" y="4876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2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6" name="Gleichschenkliges Dreieck 50"/>
          <p:cNvSpPr/>
          <p:nvPr/>
        </p:nvSpPr>
        <p:spPr>
          <a:xfrm rot="5400000">
            <a:off x="8077200" y="3733800"/>
            <a:ext cx="609600" cy="12192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</p:txBody>
      </p:sp>
      <p:sp>
        <p:nvSpPr>
          <p:cNvPr id="28" name="Textfeld 27"/>
          <p:cNvSpPr txBox="1"/>
          <p:nvPr/>
        </p:nvSpPr>
        <p:spPr>
          <a:xfrm>
            <a:off x="7848600" y="4038600"/>
            <a:ext cx="3048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7620000" y="2743200"/>
            <a:ext cx="1219200" cy="609600"/>
            <a:chOff x="304800" y="5257800"/>
            <a:chExt cx="1219200" cy="609600"/>
          </a:xfrm>
        </p:grpSpPr>
        <p:sp>
          <p:nvSpPr>
            <p:cNvPr id="27" name="Gleichschenkliges Dreieck 50"/>
            <p:cNvSpPr/>
            <p:nvPr/>
          </p:nvSpPr>
          <p:spPr>
            <a:xfrm rot="5400000">
              <a:off x="609600" y="49530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1000" y="52578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1</a:t>
              </a:r>
              <a:endParaRPr lang="de-DE" sz="3200" dirty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7391400" y="5105400"/>
            <a:ext cx="1219200" cy="609600"/>
            <a:chOff x="609600" y="4648200"/>
            <a:chExt cx="1219200" cy="609600"/>
          </a:xfrm>
        </p:grpSpPr>
        <p:sp>
          <p:nvSpPr>
            <p:cNvPr id="29" name="Gleichschenkliges Dreieck 50"/>
            <p:cNvSpPr/>
            <p:nvPr/>
          </p:nvSpPr>
          <p:spPr>
            <a:xfrm rot="5400000">
              <a:off x="914400" y="4343400"/>
              <a:ext cx="609600" cy="1219200"/>
            </a:xfrm>
            <a:custGeom>
              <a:avLst/>
              <a:gdLst/>
              <a:ahLst/>
              <a:cxnLst/>
              <a:rect l="l" t="t" r="r" b="b"/>
              <a:pathLst>
                <a:path w="1981200" h="4419600">
                  <a:moveTo>
                    <a:pt x="0" y="3390900"/>
                  </a:moveTo>
                  <a:cubicBezTo>
                    <a:pt x="0" y="2964799"/>
                    <a:pt x="249473" y="2599206"/>
                    <a:pt x="605014" y="2443041"/>
                  </a:cubicBezTo>
                  <a:lnTo>
                    <a:pt x="609600" y="2441298"/>
                  </a:lnTo>
                  <a:lnTo>
                    <a:pt x="609600" y="381000"/>
                  </a:lnTo>
                  <a:lnTo>
                    <a:pt x="914400" y="0"/>
                  </a:lnTo>
                  <a:lnTo>
                    <a:pt x="1219200" y="381000"/>
                  </a:lnTo>
                  <a:lnTo>
                    <a:pt x="1219200" y="685799"/>
                  </a:lnTo>
                  <a:lnTo>
                    <a:pt x="1447800" y="838199"/>
                  </a:lnTo>
                  <a:lnTo>
                    <a:pt x="1295400" y="939799"/>
                  </a:lnTo>
                  <a:lnTo>
                    <a:pt x="1295400" y="1346200"/>
                  </a:lnTo>
                  <a:lnTo>
                    <a:pt x="1447800" y="1447800"/>
                  </a:lnTo>
                  <a:lnTo>
                    <a:pt x="1219200" y="1600200"/>
                  </a:lnTo>
                  <a:lnTo>
                    <a:pt x="1219200" y="1854200"/>
                  </a:lnTo>
                  <a:lnTo>
                    <a:pt x="1447800" y="2133600"/>
                  </a:lnTo>
                  <a:lnTo>
                    <a:pt x="1234086" y="2394807"/>
                  </a:lnTo>
                  <a:lnTo>
                    <a:pt x="1285174" y="2408449"/>
                  </a:lnTo>
                  <a:cubicBezTo>
                    <a:pt x="1688416" y="2538694"/>
                    <a:pt x="1981200" y="2929291"/>
                    <a:pt x="1981200" y="3390900"/>
                  </a:cubicBezTo>
                  <a:cubicBezTo>
                    <a:pt x="1981200" y="3959035"/>
                    <a:pt x="1537693" y="4419600"/>
                    <a:pt x="990600" y="4419600"/>
                  </a:cubicBezTo>
                  <a:cubicBezTo>
                    <a:pt x="443507" y="4419600"/>
                    <a:pt x="0" y="3959035"/>
                    <a:pt x="0" y="339090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 smtClean="0"/>
            </a:p>
            <a:p>
              <a:pPr algn="ctr"/>
              <a:endParaRPr lang="de-DE" dirty="0" smtClean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85800" y="4648200"/>
              <a:ext cx="304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dirty="0" smtClean="0"/>
                <a:t>3</a:t>
              </a: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33" name="Halbbogen 32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Oval 34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Gleichschenkliges Dreieck 35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720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538288"/>
            <a:ext cx="1905000" cy="14287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00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0" name="Picture 2" descr="C:\Users\Tobi\Desktop\Daten\Studium\3Semester\PSE 2012\visual_cryptography\Shar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3828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6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2" name="Picture 4" descr="C:\Users\Tobi\Desktop\Daten\Studium\3Semester\PSE 2012\visual_cryptography\Sha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2053" name="Picture 5" descr="C:\Users\Tobi\Desktop\Daten\Studium\3Semester\PSE 2012\visual_cryptography\Share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obi\Desktop\Daten\Studium\3Semester\PSE 2012\visual_cryptography\Shar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248400" y="1538288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28675" y="1544555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261234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28675" y="4114800"/>
            <a:ext cx="1905000" cy="14287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 rot="3904123">
            <a:off x="5659717" y="2651713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98" name="Picture 2" descr="C:\Users\Tobi\Desktop\Daten\Studium\3Semester\PSE 2012\visual_cryptography\ShareKomb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450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feil nach unten 13"/>
          <p:cNvSpPr/>
          <p:nvPr/>
        </p:nvSpPr>
        <p:spPr>
          <a:xfrm rot="-3900000">
            <a:off x="2972757" y="2631959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2" name="Picture 2" descr="C:\Users\Tobi\Desktop\Daten\Studium\3Semester\PSE 2012\visual_cryptography\ShareKombo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feil nach unten 14"/>
          <p:cNvSpPr/>
          <p:nvPr/>
        </p:nvSpPr>
        <p:spPr>
          <a:xfrm rot="14700000">
            <a:off x="2972757" y="3982807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146" name="Picture 2" descr="C:\Users\Tobi\Desktop\Daten\Studium\3Semester\PSE 2012\visual_cryptography\ShareKombo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38082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Pfeil nach unten 15"/>
          <p:cNvSpPr/>
          <p:nvPr/>
        </p:nvSpPr>
        <p:spPr>
          <a:xfrm rot="7200000">
            <a:off x="5677010" y="3982440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814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tum" pitchFamily="34" charset="-127"/>
                <a:ea typeface="Dotum" pitchFamily="34" charset="-127"/>
              </a:rPr>
              <a:t>GEHEIMNIS</a:t>
            </a: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itchFamily="34" charset="-127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4884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04884" y="31242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04884" y="4039803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473215" y="1752599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9" name="Rechteck 8"/>
          <p:cNvSpPr/>
          <p:nvPr/>
        </p:nvSpPr>
        <p:spPr>
          <a:xfrm>
            <a:off x="7498080" y="4554238"/>
            <a:ext cx="5400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5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84614" y="13375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95223" y="40540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42715" y="967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</a:p>
        </p:txBody>
      </p:sp>
      <p:sp>
        <p:nvSpPr>
          <p:cNvPr id="13" name="Pfeil nach unten 12"/>
          <p:cNvSpPr/>
          <p:nvPr/>
        </p:nvSpPr>
        <p:spPr>
          <a:xfrm rot="18010633">
            <a:off x="2631685" y="1156217"/>
            <a:ext cx="361598" cy="2259563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7351974">
            <a:off x="2463418" y="1887309"/>
            <a:ext cx="361598" cy="177857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-5400000">
            <a:off x="2475329" y="2541825"/>
            <a:ext cx="361598" cy="169814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olke 15"/>
          <p:cNvSpPr/>
          <p:nvPr/>
        </p:nvSpPr>
        <p:spPr>
          <a:xfrm>
            <a:off x="3553569" y="2768114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Pfeil nach unten 17"/>
          <p:cNvSpPr/>
          <p:nvPr/>
        </p:nvSpPr>
        <p:spPr>
          <a:xfrm rot="14700000">
            <a:off x="6138267" y="1480087"/>
            <a:ext cx="361598" cy="2186674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 rot="17700000">
            <a:off x="6097790" y="3086487"/>
            <a:ext cx="361598" cy="2275996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104884" y="4876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21" name="Rechteck 20"/>
          <p:cNvSpPr/>
          <p:nvPr/>
        </p:nvSpPr>
        <p:spPr>
          <a:xfrm>
            <a:off x="1104884" y="1371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372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4884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04884" y="31242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04884" y="4039803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473215" y="1752599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9" name="Rechteck 8"/>
          <p:cNvSpPr/>
          <p:nvPr/>
        </p:nvSpPr>
        <p:spPr>
          <a:xfrm>
            <a:off x="7498080" y="4554238"/>
            <a:ext cx="5400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D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84614" y="13375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95223" y="40540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42715" y="967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</a:p>
        </p:txBody>
      </p:sp>
      <p:sp>
        <p:nvSpPr>
          <p:cNvPr id="13" name="Pfeil nach unten 12"/>
          <p:cNvSpPr/>
          <p:nvPr/>
        </p:nvSpPr>
        <p:spPr>
          <a:xfrm rot="18010633">
            <a:off x="2631685" y="1156217"/>
            <a:ext cx="361598" cy="2259563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7351974">
            <a:off x="2463418" y="1887309"/>
            <a:ext cx="361598" cy="177857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-5400000">
            <a:off x="2475329" y="2541825"/>
            <a:ext cx="361598" cy="169814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olke 15"/>
          <p:cNvSpPr/>
          <p:nvPr/>
        </p:nvSpPr>
        <p:spPr>
          <a:xfrm>
            <a:off x="3553569" y="2768114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Pfeil nach unten 17"/>
          <p:cNvSpPr/>
          <p:nvPr/>
        </p:nvSpPr>
        <p:spPr>
          <a:xfrm rot="14700000">
            <a:off x="6138267" y="1480087"/>
            <a:ext cx="361598" cy="2186674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 rot="17700000">
            <a:off x="6097790" y="3086487"/>
            <a:ext cx="361598" cy="2275996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104884" y="4876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21" name="Rechteck 20"/>
          <p:cNvSpPr/>
          <p:nvPr/>
        </p:nvSpPr>
        <p:spPr>
          <a:xfrm>
            <a:off x="1104884" y="1371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14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701800"/>
            <a:ext cx="8389937" cy="649287"/>
          </a:xfrm>
        </p:spPr>
        <p:txBody>
          <a:bodyPr/>
          <a:lstStyle/>
          <a:p>
            <a:r>
              <a:rPr lang="de-DE" sz="2200" noProof="0" dirty="0" smtClean="0"/>
              <a:t>Broadcast Encryption</a:t>
            </a: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503487"/>
            <a:ext cx="8370887" cy="620713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TODO TITEL!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4884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04884" y="31242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04884" y="4039803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473215" y="1752599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9" name="Rechteck 8"/>
          <p:cNvSpPr/>
          <p:nvPr/>
        </p:nvSpPr>
        <p:spPr>
          <a:xfrm>
            <a:off x="7498080" y="4554238"/>
            <a:ext cx="5400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D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284614" y="13375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95223" y="40540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42715" y="96785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</a:p>
        </p:txBody>
      </p:sp>
      <p:sp>
        <p:nvSpPr>
          <p:cNvPr id="14" name="Pfeil nach unten 13"/>
          <p:cNvSpPr/>
          <p:nvPr/>
        </p:nvSpPr>
        <p:spPr>
          <a:xfrm rot="17351974">
            <a:off x="2463418" y="1887309"/>
            <a:ext cx="361598" cy="177857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-5400000">
            <a:off x="2475329" y="2541825"/>
            <a:ext cx="361598" cy="169814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olke 15"/>
          <p:cNvSpPr/>
          <p:nvPr/>
        </p:nvSpPr>
        <p:spPr>
          <a:xfrm>
            <a:off x="3553569" y="2768114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Pfeil nach unten 17"/>
          <p:cNvSpPr/>
          <p:nvPr/>
        </p:nvSpPr>
        <p:spPr>
          <a:xfrm rot="14700000">
            <a:off x="6138267" y="1480087"/>
            <a:ext cx="361598" cy="2186674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 rot="17700000">
            <a:off x="6097790" y="3086487"/>
            <a:ext cx="361598" cy="2275996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104884" y="4876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</a:p>
        </p:txBody>
      </p:sp>
      <p:sp>
        <p:nvSpPr>
          <p:cNvPr id="21" name="Rechteck 20"/>
          <p:cNvSpPr/>
          <p:nvPr/>
        </p:nvSpPr>
        <p:spPr>
          <a:xfrm>
            <a:off x="1104884" y="13716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2" name="Pfeil nach unten 21"/>
          <p:cNvSpPr/>
          <p:nvPr/>
        </p:nvSpPr>
        <p:spPr>
          <a:xfrm rot="14035154">
            <a:off x="2561010" y="3373601"/>
            <a:ext cx="361598" cy="2165731"/>
          </a:xfrm>
          <a:prstGeom prst="downArrow">
            <a:avLst>
              <a:gd name="adj1" fmla="val 44533"/>
              <a:gd name="adj2" fmla="val 50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9" name="Gleichschenkliges Dreieck 8"/>
          <p:cNvSpPr/>
          <p:nvPr/>
        </p:nvSpPr>
        <p:spPr>
          <a:xfrm rot="5400000">
            <a:off x="5067300" y="4457700"/>
            <a:ext cx="609600" cy="3810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1143000" y="3733800"/>
            <a:ext cx="2057400" cy="1981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438400" y="4343400"/>
            <a:ext cx="27432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leichschenkliges Dreieck 11"/>
          <p:cNvSpPr/>
          <p:nvPr/>
        </p:nvSpPr>
        <p:spPr>
          <a:xfrm rot="10800000">
            <a:off x="4267201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leichschenkliges Dreieck 12"/>
          <p:cNvSpPr/>
          <p:nvPr/>
        </p:nvSpPr>
        <p:spPr>
          <a:xfrm rot="10800000">
            <a:off x="3657600" y="4495800"/>
            <a:ext cx="914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schenkliges Dreieck 13"/>
          <p:cNvSpPr/>
          <p:nvPr/>
        </p:nvSpPr>
        <p:spPr>
          <a:xfrm rot="10800000">
            <a:off x="2590800" y="4495800"/>
            <a:ext cx="1676400" cy="6858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9996069">
            <a:off x="2238481" y="4715374"/>
            <a:ext cx="1066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038600" y="4648200"/>
            <a:ext cx="685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5400000">
            <a:off x="4572000" y="762000"/>
            <a:ext cx="1981200" cy="4419600"/>
          </a:xfrm>
          <a:custGeom>
            <a:avLst/>
            <a:gdLst/>
            <a:ahLst/>
            <a:cxnLst/>
            <a:rect l="l" t="t" r="r" b="b"/>
            <a:pathLst>
              <a:path w="1981200" h="4419600">
                <a:moveTo>
                  <a:pt x="0" y="3390900"/>
                </a:moveTo>
                <a:cubicBezTo>
                  <a:pt x="0" y="2964799"/>
                  <a:pt x="249473" y="2599206"/>
                  <a:pt x="605014" y="2443041"/>
                </a:cubicBezTo>
                <a:lnTo>
                  <a:pt x="609600" y="2441298"/>
                </a:lnTo>
                <a:lnTo>
                  <a:pt x="609600" y="381000"/>
                </a:lnTo>
                <a:lnTo>
                  <a:pt x="914400" y="0"/>
                </a:lnTo>
                <a:lnTo>
                  <a:pt x="1219200" y="381000"/>
                </a:lnTo>
                <a:lnTo>
                  <a:pt x="1219200" y="685799"/>
                </a:lnTo>
                <a:lnTo>
                  <a:pt x="1447800" y="838199"/>
                </a:lnTo>
                <a:lnTo>
                  <a:pt x="1295400" y="939799"/>
                </a:lnTo>
                <a:lnTo>
                  <a:pt x="1295400" y="1346200"/>
                </a:lnTo>
                <a:lnTo>
                  <a:pt x="1447800" y="1447800"/>
                </a:lnTo>
                <a:lnTo>
                  <a:pt x="1219200" y="1600200"/>
                </a:lnTo>
                <a:lnTo>
                  <a:pt x="1219200" y="1854200"/>
                </a:lnTo>
                <a:lnTo>
                  <a:pt x="1447800" y="2133600"/>
                </a:lnTo>
                <a:lnTo>
                  <a:pt x="1234086" y="2394807"/>
                </a:lnTo>
                <a:lnTo>
                  <a:pt x="1285174" y="2408449"/>
                </a:lnTo>
                <a:cubicBezTo>
                  <a:pt x="1688416" y="2538694"/>
                  <a:pt x="1981200" y="2929291"/>
                  <a:pt x="1981200" y="3390900"/>
                </a:cubicBezTo>
                <a:cubicBezTo>
                  <a:pt x="1981200" y="3959035"/>
                  <a:pt x="1537693" y="4419600"/>
                  <a:pt x="990600" y="4419600"/>
                </a:cubicBezTo>
                <a:cubicBezTo>
                  <a:pt x="443507" y="4419600"/>
                  <a:pt x="0" y="3959035"/>
                  <a:pt x="0" y="339090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/>
          <p:cNvSpPr/>
          <p:nvPr/>
        </p:nvSpPr>
        <p:spPr>
          <a:xfrm>
            <a:off x="762000" y="2057400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/>
          <p:cNvSpPr/>
          <p:nvPr/>
        </p:nvSpPr>
        <p:spPr>
          <a:xfrm>
            <a:off x="762000" y="2057400"/>
            <a:ext cx="228600" cy="457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unten 16"/>
          <p:cNvSpPr/>
          <p:nvPr/>
        </p:nvSpPr>
        <p:spPr>
          <a:xfrm rot="8100000">
            <a:off x="2257601" y="111134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unten 17"/>
          <p:cNvSpPr/>
          <p:nvPr/>
        </p:nvSpPr>
        <p:spPr>
          <a:xfrm rot="14700000">
            <a:off x="1947508" y="1696808"/>
            <a:ext cx="361598" cy="568784"/>
          </a:xfrm>
          <a:prstGeom prst="downArrow">
            <a:avLst>
              <a:gd name="adj1" fmla="val 445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9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04884" y="22098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104884" y="3124200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04884" y="4039803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473215" y="1752599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</a:t>
            </a:r>
          </a:p>
        </p:txBody>
      </p:sp>
      <p:sp>
        <p:nvSpPr>
          <p:cNvPr id="9" name="Rechteck 8"/>
          <p:cNvSpPr/>
          <p:nvPr/>
        </p:nvSpPr>
        <p:spPr>
          <a:xfrm>
            <a:off x="7498080" y="4554238"/>
            <a:ext cx="540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284614" y="133754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1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7295223" y="405405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Client 2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42715" y="133754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Server</a:t>
            </a:r>
          </a:p>
        </p:txBody>
      </p:sp>
      <p:sp>
        <p:nvSpPr>
          <p:cNvPr id="13" name="Pfeil nach unten 12"/>
          <p:cNvSpPr/>
          <p:nvPr/>
        </p:nvSpPr>
        <p:spPr>
          <a:xfrm rot="15300000">
            <a:off x="2485251" y="3126567"/>
            <a:ext cx="361598" cy="1835967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-4500000">
            <a:off x="2505688" y="1814016"/>
            <a:ext cx="361598" cy="1830189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 nach unten 14"/>
          <p:cNvSpPr/>
          <p:nvPr/>
        </p:nvSpPr>
        <p:spPr>
          <a:xfrm rot="-5400000">
            <a:off x="2475329" y="2541826"/>
            <a:ext cx="361598" cy="1698148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Wolke 15"/>
          <p:cNvSpPr/>
          <p:nvPr/>
        </p:nvSpPr>
        <p:spPr>
          <a:xfrm>
            <a:off x="3553569" y="2768114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Pfeil nach unten 17"/>
          <p:cNvSpPr/>
          <p:nvPr/>
        </p:nvSpPr>
        <p:spPr>
          <a:xfrm rot="14700000">
            <a:off x="6138267" y="1480087"/>
            <a:ext cx="361598" cy="2186674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unten 18"/>
          <p:cNvSpPr/>
          <p:nvPr/>
        </p:nvSpPr>
        <p:spPr>
          <a:xfrm rot="17700000">
            <a:off x="6097790" y="3086487"/>
            <a:ext cx="361598" cy="2275996"/>
          </a:xfrm>
          <a:prstGeom prst="downArrow">
            <a:avLst>
              <a:gd name="adj1" fmla="val 4453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29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grpSp>
        <p:nvGrpSpPr>
          <p:cNvPr id="18" name="Gruppieren 21"/>
          <p:cNvGrpSpPr/>
          <p:nvPr/>
        </p:nvGrpSpPr>
        <p:grpSpPr>
          <a:xfrm>
            <a:off x="25400" y="5986694"/>
            <a:ext cx="9072000" cy="322630"/>
            <a:chOff x="25400" y="5986694"/>
            <a:chExt cx="9072000" cy="322630"/>
          </a:xfrm>
        </p:grpSpPr>
        <p:sp>
          <p:nvSpPr>
            <p:cNvPr id="19" name="Textfeld 13"/>
            <p:cNvSpPr txBox="1"/>
            <p:nvPr/>
          </p:nvSpPr>
          <p:spPr>
            <a:xfrm>
              <a:off x="1493183" y="6032322"/>
              <a:ext cx="98456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Grundlagen</a:t>
              </a:r>
              <a:endParaRPr lang="en-US" sz="1200" dirty="0" smtClean="0"/>
            </a:p>
          </p:txBody>
        </p:sp>
        <p:sp>
          <p:nvSpPr>
            <p:cNvPr id="20" name="Textfeld 14"/>
            <p:cNvSpPr txBox="1"/>
            <p:nvPr/>
          </p:nvSpPr>
          <p:spPr>
            <a:xfrm>
              <a:off x="6282440" y="6032325"/>
              <a:ext cx="937885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Validierung</a:t>
              </a:r>
              <a:endParaRPr lang="en-US" sz="1200" dirty="0" smtClean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835708" y="6032323"/>
              <a:ext cx="151426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Verwandte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Arbeiten</a:t>
              </a:r>
              <a:endParaRPr lang="en-US" sz="1200" dirty="0" smtClean="0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578290" y="6032321"/>
              <a:ext cx="148951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Zusammenfassung</a:t>
              </a:r>
              <a:endParaRPr lang="en-US" sz="1200" dirty="0" smtClean="0"/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179512" y="6032321"/>
              <a:ext cx="95571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Motivation</a:t>
              </a:r>
            </a:p>
          </p:txBody>
        </p:sp>
        <p:sp>
          <p:nvSpPr>
            <p:cNvPr id="24" name="Eingekerbter Richtungspfeil 23"/>
            <p:cNvSpPr/>
            <p:nvPr/>
          </p:nvSpPr>
          <p:spPr>
            <a:xfrm>
              <a:off x="1234955" y="6091573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>
            <a:xfrm>
              <a:off x="2577480" y="6091574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Eingekerbter Richtungspfeil 25"/>
            <p:cNvSpPr/>
            <p:nvPr/>
          </p:nvSpPr>
          <p:spPr>
            <a:xfrm>
              <a:off x="4449701" y="6091575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707929" y="6032324"/>
              <a:ext cx="1216551" cy="27699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Eigener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Ansatz</a:t>
              </a:r>
              <a:endParaRPr lang="en-US" sz="1200" dirty="0" smtClean="0"/>
            </a:p>
          </p:txBody>
        </p:sp>
        <p:sp>
          <p:nvSpPr>
            <p:cNvPr id="28" name="Eingekerbter Richtungspfeil 27"/>
            <p:cNvSpPr/>
            <p:nvPr/>
          </p:nvSpPr>
          <p:spPr>
            <a:xfrm>
              <a:off x="7320057" y="6091577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29" name="Gerade Verbindung 28"/>
            <p:cNvCxnSpPr/>
            <p:nvPr/>
          </p:nvCxnSpPr>
          <p:spPr>
            <a:xfrm>
              <a:off x="25400" y="5986694"/>
              <a:ext cx="9072000" cy="1588"/>
            </a:xfrm>
            <a:prstGeom prst="line">
              <a:avLst/>
            </a:prstGeom>
            <a:ln w="41275">
              <a:solidFill>
                <a:schemeClr val="accent3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ingekerbter Richtungspfeil 29"/>
            <p:cNvSpPr/>
            <p:nvPr/>
          </p:nvSpPr>
          <p:spPr>
            <a:xfrm>
              <a:off x="6024212" y="6091576"/>
              <a:ext cx="158496" cy="158496"/>
            </a:xfrm>
            <a:prstGeom prst="chevron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</p:spTree>
    <p:extLst>
      <p:ext uri="{BB962C8B-B14F-4D97-AF65-F5344CB8AC3E}">
        <p14:creationId xmlns:p14="http://schemas.microsoft.com/office/powerpoint/2010/main" val="1452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</p:spTree>
    <p:extLst>
      <p:ext uri="{BB962C8B-B14F-4D97-AF65-F5344CB8AC3E}">
        <p14:creationId xmlns:p14="http://schemas.microsoft.com/office/powerpoint/2010/main" val="2411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9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feil nach rechts 5"/>
          <p:cNvSpPr/>
          <p:nvPr/>
        </p:nvSpPr>
        <p:spPr>
          <a:xfrm>
            <a:off x="2845878" y="3886200"/>
            <a:ext cx="1143000" cy="609600"/>
          </a:xfrm>
          <a:prstGeom prst="rightArrow">
            <a:avLst>
              <a:gd name="adj1" fmla="val 28957"/>
              <a:gd name="adj2" fmla="val 689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Broadcast Funktion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Name Vorname: Titel des Vortrags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066800" y="2559331"/>
            <a:ext cx="1502509" cy="18031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Server</a:t>
            </a:r>
            <a:endParaRPr lang="de-DE" dirty="0"/>
          </a:p>
        </p:txBody>
      </p:sp>
      <p:sp>
        <p:nvSpPr>
          <p:cNvPr id="8" name="Gefaltete Ecke 7"/>
          <p:cNvSpPr/>
          <p:nvPr/>
        </p:nvSpPr>
        <p:spPr>
          <a:xfrm>
            <a:off x="1886024" y="3915644"/>
            <a:ext cx="998113" cy="580156"/>
          </a:xfrm>
          <a:prstGeom prst="foldedCorner">
            <a:avLst>
              <a:gd name="adj" fmla="val 35583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</a:t>
            </a:r>
          </a:p>
        </p:txBody>
      </p:sp>
      <p:sp>
        <p:nvSpPr>
          <p:cNvPr id="9" name="Gestreifter Pfeil nach rechts 8"/>
          <p:cNvSpPr/>
          <p:nvPr/>
        </p:nvSpPr>
        <p:spPr>
          <a:xfrm rot="19559166">
            <a:off x="5413815" y="3043691"/>
            <a:ext cx="1402062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9"/>
          <p:cNvSpPr/>
          <p:nvPr/>
        </p:nvSpPr>
        <p:spPr>
          <a:xfrm>
            <a:off x="6732078" y="2590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3" name="Oval 12"/>
          <p:cNvSpPr/>
          <p:nvPr/>
        </p:nvSpPr>
        <p:spPr>
          <a:xfrm>
            <a:off x="6884478" y="3810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4" name="Oval 13"/>
          <p:cNvSpPr/>
          <p:nvPr/>
        </p:nvSpPr>
        <p:spPr>
          <a:xfrm>
            <a:off x="6503478" y="48768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Client</a:t>
            </a:r>
          </a:p>
        </p:txBody>
      </p:sp>
      <p:sp>
        <p:nvSpPr>
          <p:cNvPr id="15" name="Gestreifter Pfeil nach rechts 14"/>
          <p:cNvSpPr/>
          <p:nvPr/>
        </p:nvSpPr>
        <p:spPr>
          <a:xfrm rot="1989755">
            <a:off x="5326205" y="4420509"/>
            <a:ext cx="1276557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Gestreifter Pfeil nach rechts 15"/>
          <p:cNvSpPr/>
          <p:nvPr/>
        </p:nvSpPr>
        <p:spPr>
          <a:xfrm>
            <a:off x="5589078" y="3810000"/>
            <a:ext cx="1219200" cy="533400"/>
          </a:xfrm>
          <a:prstGeom prst="stripedRightArrow">
            <a:avLst>
              <a:gd name="adj1" fmla="val 29967"/>
              <a:gd name="adj2" fmla="val 7556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Wolke 4"/>
          <p:cNvSpPr/>
          <p:nvPr/>
        </p:nvSpPr>
        <p:spPr>
          <a:xfrm>
            <a:off x="3912678" y="3505200"/>
            <a:ext cx="1752600" cy="1219200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Netzwerk</a:t>
            </a:r>
          </a:p>
        </p:txBody>
      </p:sp>
      <p:sp>
        <p:nvSpPr>
          <p:cNvPr id="18" name="Ring 17"/>
          <p:cNvSpPr/>
          <p:nvPr/>
        </p:nvSpPr>
        <p:spPr>
          <a:xfrm>
            <a:off x="1676400" y="3657600"/>
            <a:ext cx="1371600" cy="990600"/>
          </a:xfrm>
          <a:prstGeom prst="donut">
            <a:avLst>
              <a:gd name="adj" fmla="val 113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24" name="Gruppierung 23"/>
          <p:cNvGrpSpPr/>
          <p:nvPr/>
        </p:nvGrpSpPr>
        <p:grpSpPr>
          <a:xfrm>
            <a:off x="1828800" y="4419600"/>
            <a:ext cx="1143000" cy="1219200"/>
            <a:chOff x="1905000" y="4267200"/>
            <a:chExt cx="1143000" cy="1219200"/>
          </a:xfrm>
        </p:grpSpPr>
        <p:sp>
          <p:nvSpPr>
            <p:cNvPr id="19" name="Halbbogen 18"/>
            <p:cNvSpPr/>
            <p:nvPr/>
          </p:nvSpPr>
          <p:spPr>
            <a:xfrm>
              <a:off x="2057400" y="4267200"/>
              <a:ext cx="838200" cy="1143000"/>
            </a:xfrm>
            <a:prstGeom prst="blockArc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05000" y="4800600"/>
              <a:ext cx="11430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Oval 20"/>
            <p:cNvSpPr/>
            <p:nvPr/>
          </p:nvSpPr>
          <p:spPr>
            <a:xfrm>
              <a:off x="2362200" y="487680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Gleichschenkliges Dreieck 21"/>
            <p:cNvSpPr/>
            <p:nvPr/>
          </p:nvSpPr>
          <p:spPr>
            <a:xfrm>
              <a:off x="2362200" y="4953000"/>
              <a:ext cx="228600" cy="38100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532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591</Words>
  <Application>Microsoft Office PowerPoint</Application>
  <PresentationFormat>Bildschirmpräsentation (4:3)</PresentationFormat>
  <Paragraphs>179</Paragraphs>
  <Slides>22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KIT-Masterslides-EN-SDQ</vt:lpstr>
      <vt:lpstr>Vorneweg/Anmerkung, TODO</vt:lpstr>
      <vt:lpstr>Broadcast Encryption</vt:lpstr>
      <vt:lpstr>PowerPoint-Präsentation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Broadcast Funktion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Krogmann</dc:creator>
  <cp:lastModifiedBy>Tobi</cp:lastModifiedBy>
  <cp:revision>1284</cp:revision>
  <cp:lastPrinted>1601-01-01T00:00:00Z</cp:lastPrinted>
  <dcterms:created xsi:type="dcterms:W3CDTF">1601-01-01T00:00:00Z</dcterms:created>
  <dcterms:modified xsi:type="dcterms:W3CDTF">2013-03-18T18:16:23Z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